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71" r:id="rId3"/>
    <p:sldId id="267" r:id="rId4"/>
    <p:sldId id="257" r:id="rId5"/>
    <p:sldId id="268" r:id="rId6"/>
    <p:sldId id="273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F9D67BE-3564-4EF6-BA47-CF0AD4A8BFF4}">
          <p14:sldIdLst>
            <p14:sldId id="270"/>
            <p14:sldId id="271"/>
            <p14:sldId id="267"/>
            <p14:sldId id="257"/>
            <p14:sldId id="268"/>
            <p14:sldId id="273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CC"/>
    <a:srgbClr val="66FFFF"/>
    <a:srgbClr val="CC00CC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47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30A04-1023-46B9-B3C1-D7AA3D1DD716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0DCA8-8BE0-4AEE-96FC-0489C875C2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9947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30A04-1023-46B9-B3C1-D7AA3D1DD716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0DCA8-8BE0-4AEE-96FC-0489C875C2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068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30A04-1023-46B9-B3C1-D7AA3D1DD716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0DCA8-8BE0-4AEE-96FC-0489C875C2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934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30A04-1023-46B9-B3C1-D7AA3D1DD716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0DCA8-8BE0-4AEE-96FC-0489C875C2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784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30A04-1023-46B9-B3C1-D7AA3D1DD716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0DCA8-8BE0-4AEE-96FC-0489C875C2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611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30A04-1023-46B9-B3C1-D7AA3D1DD716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0DCA8-8BE0-4AEE-96FC-0489C875C2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397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30A04-1023-46B9-B3C1-D7AA3D1DD716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0DCA8-8BE0-4AEE-96FC-0489C875C2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551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30A04-1023-46B9-B3C1-D7AA3D1DD716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0DCA8-8BE0-4AEE-96FC-0489C875C2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671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30A04-1023-46B9-B3C1-D7AA3D1DD716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0DCA8-8BE0-4AEE-96FC-0489C875C2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037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30A04-1023-46B9-B3C1-D7AA3D1DD716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0DCA8-8BE0-4AEE-96FC-0489C875C2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184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30A04-1023-46B9-B3C1-D7AA3D1DD716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0DCA8-8BE0-4AEE-96FC-0489C875C2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424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730A04-1023-46B9-B3C1-D7AA3D1DD716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20DCA8-8BE0-4AEE-96FC-0489C875C2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137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700" b="1" dirty="0">
                <a:latin typeface="Times New Roman" pitchFamily="18" charset="0"/>
                <a:cs typeface="Times New Roman" pitchFamily="18" charset="0"/>
              </a:rPr>
              <a:t>Critical Thinking and Reflective Practices</a:t>
            </a:r>
            <a:br>
              <a:rPr lang="en-US" sz="27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Maj/B.Eds-103</a:t>
            </a:r>
            <a:endParaRPr lang="en-US" sz="1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r"/>
            <a:r>
              <a:rPr lang="en-US" sz="1600" b="1" dirty="0" err="1">
                <a:latin typeface="Times New Roman" pitchFamily="18" charset="0"/>
                <a:cs typeface="Times New Roman" pitchFamily="18" charset="0"/>
              </a:rPr>
              <a:t>Ms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 Madiha Zahid</a:t>
            </a:r>
          </a:p>
          <a:p>
            <a:pPr algn="r"/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B. Ed. (</a:t>
            </a:r>
            <a:r>
              <a:rPr lang="en-US" sz="1600" b="1" dirty="0" err="1">
                <a:latin typeface="Times New Roman" pitchFamily="18" charset="0"/>
                <a:cs typeface="Times New Roman" pitchFamily="18" charset="0"/>
              </a:rPr>
              <a:t>Hons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) Secondary</a:t>
            </a:r>
          </a:p>
          <a:p>
            <a:pPr algn="r"/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Semester II</a:t>
            </a:r>
          </a:p>
        </p:txBody>
      </p:sp>
    </p:spTree>
    <p:extLst>
      <p:ext uri="{BB962C8B-B14F-4D97-AF65-F5344CB8AC3E}">
        <p14:creationId xmlns:p14="http://schemas.microsoft.com/office/powerpoint/2010/main" val="963304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143000" y="533400"/>
            <a:ext cx="7696200" cy="6157583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4000" dirty="0">
                <a:solidFill>
                  <a:srgbClr val="CC00CC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Steps to </a:t>
            </a:r>
            <a:r>
              <a:rPr lang="en-US" sz="4000" dirty="0" smtClean="0">
                <a:solidFill>
                  <a:srgbClr val="CC00CC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Problem Solving </a:t>
            </a:r>
            <a:endParaRPr lang="en-US" sz="4000" dirty="0">
              <a:solidFill>
                <a:srgbClr val="CC00CC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600" dirty="0">
                <a:solidFill>
                  <a:srgbClr val="CC00CC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Clarity: can you tell me more?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600" dirty="0">
                <a:solidFill>
                  <a:srgbClr val="CC00CC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Accuracy: is it true?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600" dirty="0">
                <a:solidFill>
                  <a:srgbClr val="CC00CC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Precision: what are the details?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600" dirty="0">
                <a:solidFill>
                  <a:srgbClr val="CC00CC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Relevance: how does it relate?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600" dirty="0">
                <a:solidFill>
                  <a:srgbClr val="CC00CC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Depth: are all the factors addressed?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600" dirty="0">
                <a:solidFill>
                  <a:srgbClr val="CC00CC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Breadth- what is another point of view?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600" dirty="0">
                <a:solidFill>
                  <a:srgbClr val="CC00CC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Logic: does it make sense?</a:t>
            </a:r>
          </a:p>
        </p:txBody>
      </p:sp>
    </p:spTree>
    <p:extLst>
      <p:ext uri="{BB962C8B-B14F-4D97-AF65-F5344CB8AC3E}">
        <p14:creationId xmlns:p14="http://schemas.microsoft.com/office/powerpoint/2010/main" val="2398676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Alternate Process 1"/>
          <p:cNvSpPr/>
          <p:nvPr/>
        </p:nvSpPr>
        <p:spPr>
          <a:xfrm>
            <a:off x="914400" y="2707988"/>
            <a:ext cx="8039100" cy="3507343"/>
          </a:xfrm>
          <a:prstGeom prst="flowChartAlternateProcess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numCol="1">
            <a:spAutoFit/>
          </a:bodyPr>
          <a:lstStyle/>
          <a:p>
            <a:pPr algn="just"/>
            <a:r>
              <a:rPr lang="en-US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Are </a:t>
            </a:r>
            <a:r>
              <a:rPr lang="en-US" sz="4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aware of and begin working on their thinking flaws</a:t>
            </a:r>
          </a:p>
          <a:p>
            <a:pPr algn="just"/>
            <a:r>
              <a:rPr lang="en-US" sz="4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Teacher 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Response</a:t>
            </a:r>
            <a:r>
              <a:rPr lang="en-US" sz="4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en-US" sz="4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To encourage looking at the issue from many point of view</a:t>
            </a:r>
          </a:p>
        </p:txBody>
      </p:sp>
      <p:sp>
        <p:nvSpPr>
          <p:cNvPr id="4" name="Pentagon 3"/>
          <p:cNvSpPr/>
          <p:nvPr/>
        </p:nvSpPr>
        <p:spPr>
          <a:xfrm>
            <a:off x="914400" y="1138328"/>
            <a:ext cx="5676900" cy="1569660"/>
          </a:xfrm>
          <a:prstGeom prst="homePlat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en-US" sz="4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Practicing thinkers</a:t>
            </a:r>
            <a:r>
              <a:rPr lang="en-US" sz="4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0"/>
            <a:r>
              <a:rPr lang="en-US" sz="4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(Analysis)</a:t>
            </a:r>
            <a:endParaRPr lang="en-US" sz="4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14400" y="381000"/>
            <a:ext cx="1965603" cy="74347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4000" dirty="0">
                <a:solidFill>
                  <a:srgbClr val="C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Stage </a:t>
            </a:r>
            <a:r>
              <a:rPr lang="en-US" sz="4000" dirty="0" smtClean="0">
                <a:solidFill>
                  <a:srgbClr val="C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#4</a:t>
            </a:r>
            <a:endParaRPr lang="en-US" sz="4000" dirty="0">
              <a:solidFill>
                <a:srgbClr val="C0000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5480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457200"/>
            <a:ext cx="7924800" cy="6001643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32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32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dutopia</a:t>
            </a:r>
            <a:r>
              <a:rPr lang="en-US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Article</a:t>
            </a:r>
            <a:endParaRPr lang="en-US" sz="32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Arial" pitchFamily="34" charset="0"/>
              <a:buChar char="•"/>
            </a:pPr>
            <a:r>
              <a:rPr lang="en-US" sz="3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Questions, questions, questions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en-US" sz="3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Prompt and unpack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en-US" sz="3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Communication tools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en-US" sz="3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Model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en-US" sz="3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Encourage constructive controversy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en-US" sz="3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Choose high-interest topics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en-US" sz="3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Set up Socratic discussions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en-US" sz="3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Assess reasoning with discussions, essays and speeches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en-US" sz="3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Student evaluation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en-US" sz="3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Teacher step back</a:t>
            </a:r>
          </a:p>
        </p:txBody>
      </p:sp>
    </p:spTree>
    <p:extLst>
      <p:ext uri="{BB962C8B-B14F-4D97-AF65-F5344CB8AC3E}">
        <p14:creationId xmlns:p14="http://schemas.microsoft.com/office/powerpoint/2010/main" val="1408301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Alternate Process 1"/>
          <p:cNvSpPr/>
          <p:nvPr/>
        </p:nvSpPr>
        <p:spPr>
          <a:xfrm>
            <a:off x="914400" y="2694133"/>
            <a:ext cx="7467600" cy="2826306"/>
          </a:xfrm>
          <a:prstGeom prst="flowChartAlternateProcess">
            <a:avLst/>
          </a:prstGeom>
          <a:blipFill>
            <a:blip r:embed="rId2"/>
            <a:tile tx="0" ty="0" sx="100000" sy="100000" flip="none" algn="tl"/>
          </a:blip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Have 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good habits for thinking but are not always consistent</a:t>
            </a:r>
          </a:p>
          <a:p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Teacher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Response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Discuss valuable intellectual traits</a:t>
            </a:r>
          </a:p>
        </p:txBody>
      </p:sp>
      <p:sp>
        <p:nvSpPr>
          <p:cNvPr id="4" name="Pentagon 3"/>
          <p:cNvSpPr/>
          <p:nvPr/>
        </p:nvSpPr>
        <p:spPr>
          <a:xfrm>
            <a:off x="914400" y="1124473"/>
            <a:ext cx="6019800" cy="1569660"/>
          </a:xfrm>
          <a:prstGeom prst="homePlate">
            <a:avLst/>
          </a:prstGeom>
          <a:blipFill>
            <a:blip r:embed="rId2"/>
            <a:tile tx="0" ty="0" sx="100000" sy="100000" flip="none" algn="tl"/>
          </a:blip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en-US" sz="4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Advanced </a:t>
            </a:r>
            <a:r>
              <a:rPr lang="en-US" sz="4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Thinkers:</a:t>
            </a:r>
          </a:p>
          <a:p>
            <a:pPr lvl="0"/>
            <a:r>
              <a:rPr lang="en-US" sz="4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(Synthesis)</a:t>
            </a:r>
            <a:endParaRPr lang="en-US" sz="48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14400" y="381000"/>
            <a:ext cx="1965603" cy="743473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4000" dirty="0">
                <a:latin typeface="Times New Roman" pitchFamily="18" charset="0"/>
                <a:ea typeface="Calibri"/>
                <a:cs typeface="Times New Roman" pitchFamily="18" charset="0"/>
              </a:rPr>
              <a:t>Stage </a:t>
            </a:r>
            <a:r>
              <a:rPr lang="en-US" sz="4000" dirty="0" smtClean="0">
                <a:latin typeface="Times New Roman" pitchFamily="18" charset="0"/>
                <a:ea typeface="Calibri"/>
                <a:cs typeface="Times New Roman" pitchFamily="18" charset="0"/>
              </a:rPr>
              <a:t>#5</a:t>
            </a:r>
            <a:endParaRPr lang="en-US" sz="4000" dirty="0"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4595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 Diagonal Corner Rectangle 1"/>
          <p:cNvSpPr/>
          <p:nvPr/>
        </p:nvSpPr>
        <p:spPr>
          <a:xfrm>
            <a:off x="914400" y="762000"/>
            <a:ext cx="7315200" cy="5550456"/>
          </a:xfrm>
          <a:prstGeom prst="round2DiagRect">
            <a:avLst>
              <a:gd name="adj1" fmla="val 16667"/>
              <a:gd name="adj2" fmla="val 249"/>
            </a:avLst>
          </a:prstGeom>
          <a:solidFill>
            <a:srgbClr val="66FFFF"/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Valuable intellectual traits:</a:t>
            </a:r>
          </a:p>
          <a:p>
            <a:pPr marL="571500" indent="-571500">
              <a:buFont typeface="Wingdings" pitchFamily="2" charset="2"/>
              <a:buChar char="ü"/>
            </a:pP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Intellectual Humility</a:t>
            </a:r>
            <a:endParaRPr lang="en-US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71500" indent="-571500">
              <a:buFont typeface="Wingdings" pitchFamily="2" charset="2"/>
              <a:buChar char="ü"/>
            </a:pP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Intellectual Courage</a:t>
            </a:r>
            <a:endParaRPr lang="en-US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71500" indent="-571500">
              <a:buFont typeface="Wingdings" pitchFamily="2" charset="2"/>
              <a:buChar char="ü"/>
            </a:pP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Intellectual Empathy</a:t>
            </a:r>
            <a:endParaRPr lang="en-US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71500" indent="-571500">
              <a:buFont typeface="Wingdings" pitchFamily="2" charset="2"/>
              <a:buChar char="ü"/>
            </a:pP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Intellectual Integrity</a:t>
            </a:r>
            <a:endParaRPr lang="en-US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71500" indent="-571500">
              <a:buFont typeface="Wingdings" pitchFamily="2" charset="2"/>
              <a:buChar char="ü"/>
            </a:pP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Intellectual Perseverance</a:t>
            </a:r>
            <a:endParaRPr lang="en-US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71500" indent="-571500">
              <a:buFont typeface="Wingdings" pitchFamily="2" charset="2"/>
              <a:buChar char="ü"/>
            </a:pP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Intellectual Faith 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and reason</a:t>
            </a:r>
          </a:p>
          <a:p>
            <a:pPr marL="571500" indent="-571500">
              <a:buFont typeface="Wingdings" pitchFamily="2" charset="2"/>
              <a:buChar char="ü"/>
            </a:pP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Intellectual Fair-mindedness</a:t>
            </a:r>
            <a:endParaRPr lang="en-US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2888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Alternate Process 2"/>
          <p:cNvSpPr/>
          <p:nvPr/>
        </p:nvSpPr>
        <p:spPr>
          <a:xfrm>
            <a:off x="914400" y="3072796"/>
            <a:ext cx="7924800" cy="2826306"/>
          </a:xfrm>
          <a:prstGeom prst="flowChartAlternateProcess">
            <a:avLst/>
          </a:prstGeom>
          <a:solidFill>
            <a:srgbClr val="FF99CC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Are </a:t>
            </a:r>
            <a:r>
              <a:rPr lang="en-US" sz="4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 charge of their thinking and continually improving</a:t>
            </a:r>
          </a:p>
          <a:p>
            <a:r>
              <a:rPr lang="en-US" sz="4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Teacher </a:t>
            </a:r>
            <a:r>
              <a:rPr lang="en-US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Response</a:t>
            </a:r>
            <a:r>
              <a:rPr lang="en-US" sz="4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4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Inform of the </a:t>
            </a:r>
            <a:r>
              <a:rPr lang="en-US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goal</a:t>
            </a:r>
            <a:endParaRPr lang="en-US" sz="4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Pentagon 4"/>
          <p:cNvSpPr/>
          <p:nvPr/>
        </p:nvSpPr>
        <p:spPr>
          <a:xfrm>
            <a:off x="914400" y="1503136"/>
            <a:ext cx="7162800" cy="1569660"/>
          </a:xfrm>
          <a:prstGeom prst="homePlate">
            <a:avLst/>
          </a:prstGeom>
          <a:solidFill>
            <a:srgbClr val="FF99CC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en-US" sz="4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Accomplished </a:t>
            </a:r>
            <a:r>
              <a:rPr lang="en-US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Thinkers:</a:t>
            </a:r>
          </a:p>
          <a:p>
            <a:pPr lvl="0"/>
            <a:r>
              <a:rPr lang="en-US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(Evaluation)</a:t>
            </a:r>
            <a:endParaRPr lang="en-US" sz="4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14400" y="752735"/>
            <a:ext cx="1965603" cy="743473"/>
          </a:xfrm>
          <a:prstGeom prst="rect">
            <a:avLst/>
          </a:prstGeom>
          <a:solidFill>
            <a:srgbClr val="FF99CC"/>
          </a:solidFill>
          <a:ln>
            <a:solidFill>
              <a:schemeClr val="accent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4000" dirty="0">
                <a:solidFill>
                  <a:schemeClr val="bg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Stage </a:t>
            </a:r>
            <a:r>
              <a:rPr lang="en-US" sz="4000" dirty="0" smtClean="0">
                <a:solidFill>
                  <a:schemeClr val="bg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#6</a:t>
            </a:r>
            <a:endParaRPr lang="en-US" sz="4000" dirty="0">
              <a:solidFill>
                <a:schemeClr val="bg1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6211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20181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Unit 02 A Critical Thinking Framework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0863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544259" y="2438400"/>
            <a:ext cx="8065477" cy="1298377"/>
          </a:xfrm>
          <a:prstGeom prst="roundRect">
            <a:avLst>
              <a:gd name="adj" fmla="val 50000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Stages of Critical Thinking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896618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844586" y="881767"/>
            <a:ext cx="5496387" cy="1298377"/>
          </a:xfrm>
          <a:prstGeom prst="roundRect">
            <a:avLst>
              <a:gd name="adj" fmla="val 50000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Critical 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Thinking</a:t>
            </a:r>
            <a:r>
              <a:rPr lang="en-US" sz="5400" dirty="0"/>
              <a:t>: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1402768" y="2590800"/>
            <a:ext cx="6826831" cy="2351544"/>
          </a:xfrm>
          <a:prstGeom prst="roundRect">
            <a:avLst>
              <a:gd name="adj" fmla="val 30875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Is using 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the mind in a disciplined, sequential way to shape beliefs and actions</a:t>
            </a:r>
          </a:p>
        </p:txBody>
      </p:sp>
    </p:spTree>
    <p:extLst>
      <p:ext uri="{BB962C8B-B14F-4D97-AF65-F5344CB8AC3E}">
        <p14:creationId xmlns:p14="http://schemas.microsoft.com/office/powerpoint/2010/main" val="2271708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186612" cy="6248400"/>
          </a:xfrm>
          <a:prstGeom prst="rect">
            <a:avLst/>
          </a:prstGeom>
        </p:spPr>
      </p:pic>
      <p:sp>
        <p:nvSpPr>
          <p:cNvPr id="4" name="Left Arrow 3"/>
          <p:cNvSpPr/>
          <p:nvPr/>
        </p:nvSpPr>
        <p:spPr>
          <a:xfrm>
            <a:off x="7069926" y="5129212"/>
            <a:ext cx="1740695" cy="111918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Un Reflective thinker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" name="Left Arrow 4"/>
          <p:cNvSpPr/>
          <p:nvPr/>
        </p:nvSpPr>
        <p:spPr>
          <a:xfrm>
            <a:off x="7059213" y="4129087"/>
            <a:ext cx="1659730" cy="98107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Challenged thinker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Left Arrow 5"/>
          <p:cNvSpPr/>
          <p:nvPr/>
        </p:nvSpPr>
        <p:spPr>
          <a:xfrm>
            <a:off x="7068741" y="3078957"/>
            <a:ext cx="1659730" cy="87868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Beginning thinker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" name="Left Arrow 6"/>
          <p:cNvSpPr/>
          <p:nvPr/>
        </p:nvSpPr>
        <p:spPr>
          <a:xfrm>
            <a:off x="6984202" y="2119314"/>
            <a:ext cx="1624016" cy="87153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Practicing thinker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8" name="Left Arrow 7"/>
          <p:cNvSpPr/>
          <p:nvPr/>
        </p:nvSpPr>
        <p:spPr>
          <a:xfrm>
            <a:off x="6967534" y="1157286"/>
            <a:ext cx="1843088" cy="80962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Advanced thinker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9" name="Left Arrow 8"/>
          <p:cNvSpPr/>
          <p:nvPr/>
        </p:nvSpPr>
        <p:spPr>
          <a:xfrm>
            <a:off x="6998490" y="152400"/>
            <a:ext cx="1747837" cy="85963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Accomplished thinker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8001000" y="838200"/>
            <a:ext cx="0" cy="4476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8001000" y="1962149"/>
            <a:ext cx="0" cy="4476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8001000" y="3767138"/>
            <a:ext cx="0" cy="4476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8001000" y="2881312"/>
            <a:ext cx="0" cy="4476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8001000" y="4886325"/>
            <a:ext cx="0" cy="4476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09600" y="6267450"/>
            <a:ext cx="472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Blooms Taxonomy (Cognitive Domain)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324600" y="6267450"/>
            <a:ext cx="2819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Stages of Critical Thinking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20868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tages of Critical Thinki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544184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ntagon 1"/>
          <p:cNvSpPr/>
          <p:nvPr/>
        </p:nvSpPr>
        <p:spPr>
          <a:xfrm>
            <a:off x="914400" y="959866"/>
            <a:ext cx="6629400" cy="1707134"/>
          </a:xfrm>
          <a:prstGeom prst="homePlat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4800" dirty="0" smtClean="0">
                <a:latin typeface="Times New Roman" pitchFamily="18" charset="0"/>
                <a:ea typeface="Calibri"/>
                <a:cs typeface="Times New Roman" pitchFamily="18" charset="0"/>
              </a:rPr>
              <a:t>Un Reflective </a:t>
            </a:r>
            <a:r>
              <a:rPr lang="en-US" sz="4800" dirty="0">
                <a:latin typeface="Times New Roman" pitchFamily="18" charset="0"/>
                <a:ea typeface="Calibri"/>
                <a:cs typeface="Times New Roman" pitchFamily="18" charset="0"/>
              </a:rPr>
              <a:t>thinkers</a:t>
            </a:r>
            <a:r>
              <a:rPr lang="en-US" sz="4800" dirty="0" smtClean="0">
                <a:latin typeface="Times New Roman" pitchFamily="18" charset="0"/>
                <a:ea typeface="Calibri"/>
                <a:cs typeface="Times New Roman" pitchFamily="18" charset="0"/>
              </a:rPr>
              <a:t>: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3600" dirty="0" smtClean="0">
                <a:latin typeface="Times New Roman" pitchFamily="18" charset="0"/>
                <a:ea typeface="Calibri"/>
                <a:cs typeface="Times New Roman" pitchFamily="18" charset="0"/>
              </a:rPr>
              <a:t>(Remembering)</a:t>
            </a:r>
            <a:endParaRPr lang="en-US" sz="3600" dirty="0"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3" name="Flowchart: Alternate Process 2"/>
          <p:cNvSpPr/>
          <p:nvPr/>
        </p:nvSpPr>
        <p:spPr>
          <a:xfrm>
            <a:off x="914400" y="2667000"/>
            <a:ext cx="8001000" cy="3779758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o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not evaluate their thoughts or the way those thoughts affect their actions and beliefs.</a:t>
            </a:r>
          </a:p>
          <a:p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Teacher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Response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Facilitate awareness of personal thought processes</a:t>
            </a:r>
          </a:p>
        </p:txBody>
      </p:sp>
      <p:sp>
        <p:nvSpPr>
          <p:cNvPr id="4" name="Rectangle 3"/>
          <p:cNvSpPr/>
          <p:nvPr/>
        </p:nvSpPr>
        <p:spPr>
          <a:xfrm>
            <a:off x="914400" y="138545"/>
            <a:ext cx="1965603" cy="80021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4000" dirty="0">
                <a:latin typeface="Times New Roman" pitchFamily="18" charset="0"/>
                <a:ea typeface="Calibri"/>
                <a:cs typeface="Times New Roman" pitchFamily="18" charset="0"/>
              </a:rPr>
              <a:t>Stage #1</a:t>
            </a:r>
          </a:p>
        </p:txBody>
      </p:sp>
    </p:spTree>
    <p:extLst>
      <p:ext uri="{BB962C8B-B14F-4D97-AF65-F5344CB8AC3E}">
        <p14:creationId xmlns:p14="http://schemas.microsoft.com/office/powerpoint/2010/main" val="620529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Alternate Process 1"/>
          <p:cNvSpPr/>
          <p:nvPr/>
        </p:nvSpPr>
        <p:spPr>
          <a:xfrm>
            <a:off x="914400" y="2710243"/>
            <a:ext cx="7620000" cy="3779758"/>
          </a:xfrm>
          <a:prstGeom prst="flowChartAlternateProcess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n-US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Becomes </a:t>
            </a:r>
            <a:r>
              <a:rPr lang="en-US" sz="3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aware of thinking and aware of problems that occur because of poor thinking</a:t>
            </a:r>
          </a:p>
          <a:p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Teacher </a:t>
            </a:r>
            <a:r>
              <a:rPr lang="en-US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Response</a:t>
            </a:r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en-US" sz="3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Model thinking and explain that no one is a known-it-all</a:t>
            </a:r>
          </a:p>
        </p:txBody>
      </p:sp>
      <p:sp>
        <p:nvSpPr>
          <p:cNvPr id="3" name="Pentagon 2"/>
          <p:cNvSpPr/>
          <p:nvPr/>
        </p:nvSpPr>
        <p:spPr>
          <a:xfrm>
            <a:off x="914400" y="1140583"/>
            <a:ext cx="5704713" cy="1569660"/>
          </a:xfrm>
          <a:prstGeom prst="homePlate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en-US" sz="4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Challenged thinkers</a:t>
            </a:r>
            <a:r>
              <a:rPr lang="en-US" sz="4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0"/>
            <a:r>
              <a:rPr lang="en-US" sz="4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(Comprehension)</a:t>
            </a:r>
            <a:endParaRPr lang="en-US" sz="4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14400" y="381000"/>
            <a:ext cx="1965603" cy="743473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accent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4000" dirty="0">
                <a:solidFill>
                  <a:srgbClr val="0070C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Stage </a:t>
            </a:r>
            <a:r>
              <a:rPr lang="en-US" sz="4000" dirty="0" smtClean="0">
                <a:solidFill>
                  <a:srgbClr val="0070C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#2</a:t>
            </a:r>
            <a:endParaRPr lang="en-US" sz="4000" dirty="0">
              <a:solidFill>
                <a:srgbClr val="0070C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9568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Alternate Process 1"/>
          <p:cNvSpPr/>
          <p:nvPr/>
        </p:nvSpPr>
        <p:spPr>
          <a:xfrm>
            <a:off x="914400" y="2743200"/>
            <a:ext cx="7429500" cy="3166824"/>
          </a:xfrm>
          <a:prstGeom prst="flowChartAlternateProces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Want to be critical thinkers but lack skills to do so</a:t>
            </a:r>
          </a:p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Teacher Response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Encourage good habits and teach the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Universal Intellectual Standards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”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Pentagon 3"/>
          <p:cNvSpPr/>
          <p:nvPr/>
        </p:nvSpPr>
        <p:spPr>
          <a:xfrm>
            <a:off x="914400" y="1142837"/>
            <a:ext cx="5638800" cy="1569660"/>
          </a:xfrm>
          <a:prstGeom prst="homePlat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en-US" sz="4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Beginning </a:t>
            </a:r>
            <a:r>
              <a:rPr lang="en-US" sz="4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Thinkers:</a:t>
            </a:r>
          </a:p>
          <a:p>
            <a:pPr lvl="0"/>
            <a:r>
              <a:rPr lang="en-US" sz="4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(Application)</a:t>
            </a:r>
            <a:endParaRPr lang="en-US" sz="4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14400" y="381000"/>
            <a:ext cx="1965603" cy="74347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4000" dirty="0">
                <a:latin typeface="Times New Roman" pitchFamily="18" charset="0"/>
                <a:ea typeface="Calibri"/>
                <a:cs typeface="Times New Roman" pitchFamily="18" charset="0"/>
              </a:rPr>
              <a:t>Stage </a:t>
            </a:r>
            <a:r>
              <a:rPr lang="en-US" sz="4000" dirty="0" smtClean="0">
                <a:latin typeface="Times New Roman" pitchFamily="18" charset="0"/>
                <a:ea typeface="Calibri"/>
                <a:cs typeface="Times New Roman" pitchFamily="18" charset="0"/>
              </a:rPr>
              <a:t>#3</a:t>
            </a:r>
            <a:endParaRPr lang="en-US" sz="4000" dirty="0"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5910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1520</TotalTime>
  <Words>369</Words>
  <Application>Microsoft Office PowerPoint</Application>
  <PresentationFormat>On-screen Show (4:3)</PresentationFormat>
  <Paragraphs>79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Times New Roman</vt:lpstr>
      <vt:lpstr>Wingdings</vt:lpstr>
      <vt:lpstr>Office Theme</vt:lpstr>
      <vt:lpstr>Critical Thinking and Reflective Practices Maj/B.Eds-103</vt:lpstr>
      <vt:lpstr>Unit 02 A Critical Thinking Framework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</dc:creator>
  <cp:lastModifiedBy>fahad sharif</cp:lastModifiedBy>
  <cp:revision>24</cp:revision>
  <dcterms:created xsi:type="dcterms:W3CDTF">2020-04-10T14:42:08Z</dcterms:created>
  <dcterms:modified xsi:type="dcterms:W3CDTF">2020-05-16T12:22:54Z</dcterms:modified>
</cp:coreProperties>
</file>