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5" r:id="rId2"/>
    <p:sldId id="256" r:id="rId3"/>
    <p:sldId id="258" r:id="rId4"/>
    <p:sldId id="257" r:id="rId5"/>
    <p:sldId id="267"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259687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61318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1467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316275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7542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690685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228838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01225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36792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EB028-0018-4D85-BE30-4E3B90A4017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281238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BEB028-0018-4D85-BE30-4E3B90A4017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241778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BEB028-0018-4D85-BE30-4E3B90A40171}"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37578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BEB028-0018-4D85-BE30-4E3B90A40171}"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36956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EB028-0018-4D85-BE30-4E3B90A40171}"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408010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EB028-0018-4D85-BE30-4E3B90A4017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242014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EB028-0018-4D85-BE30-4E3B90A4017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9C4D-2659-45F2-AA52-7E9E5DEFE4B0}" type="slidenum">
              <a:rPr lang="en-US" smtClean="0"/>
              <a:t>‹#›</a:t>
            </a:fld>
            <a:endParaRPr lang="en-US"/>
          </a:p>
        </p:txBody>
      </p:sp>
    </p:spTree>
    <p:extLst>
      <p:ext uri="{BB962C8B-B14F-4D97-AF65-F5344CB8AC3E}">
        <p14:creationId xmlns:p14="http://schemas.microsoft.com/office/powerpoint/2010/main" val="122227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BEB028-0018-4D85-BE30-4E3B90A40171}" type="datetimeFigureOut">
              <a:rPr lang="en-US" smtClean="0"/>
              <a:t>5/16/2020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FD9C4D-2659-45F2-AA52-7E9E5DEFE4B0}" type="slidenum">
              <a:rPr lang="en-US" smtClean="0"/>
              <a:t>‹#›</a:t>
            </a:fld>
            <a:endParaRPr lang="en-US"/>
          </a:p>
        </p:txBody>
      </p:sp>
    </p:spTree>
    <p:extLst>
      <p:ext uri="{BB962C8B-B14F-4D97-AF65-F5344CB8AC3E}">
        <p14:creationId xmlns:p14="http://schemas.microsoft.com/office/powerpoint/2010/main" val="11084273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a:latin typeface="Times New Roman" pitchFamily="18" charset="0"/>
                <a:cs typeface="Times New Roman" pitchFamily="18" charset="0"/>
              </a:rPr>
              <a:t>Critical Thinking and Reflective Practices</a:t>
            </a:r>
            <a:br>
              <a:rPr lang="en-US" sz="3600" b="1" dirty="0">
                <a:latin typeface="Times New Roman" pitchFamily="18" charset="0"/>
                <a:cs typeface="Times New Roman" pitchFamily="18" charset="0"/>
              </a:rPr>
            </a:br>
            <a:r>
              <a:rPr lang="en-US" sz="2400" b="1" dirty="0">
                <a:latin typeface="Times New Roman" pitchFamily="18" charset="0"/>
                <a:cs typeface="Times New Roman" pitchFamily="18" charset="0"/>
              </a:rPr>
              <a:t>Maj/B.Eds-103</a:t>
            </a:r>
            <a:endParaRPr lang="en-US" sz="2400" dirty="0"/>
          </a:p>
        </p:txBody>
      </p:sp>
      <p:sp>
        <p:nvSpPr>
          <p:cNvPr id="3" name="Subtitle 2"/>
          <p:cNvSpPr>
            <a:spLocks noGrp="1"/>
          </p:cNvSpPr>
          <p:nvPr>
            <p:ph type="subTitle" idx="1"/>
          </p:nvPr>
        </p:nvSpPr>
        <p:spPr/>
        <p:txBody>
          <a:bodyPr>
            <a:noAutofit/>
          </a:bodyPr>
          <a:lstStyle/>
          <a:p>
            <a:pPr algn="r"/>
            <a:r>
              <a:rPr lang="en-US" sz="1200" b="1" dirty="0" err="1" smtClean="0">
                <a:latin typeface="Times New Roman" pitchFamily="18" charset="0"/>
                <a:cs typeface="Times New Roman" pitchFamily="18" charset="0"/>
              </a:rPr>
              <a:t>Ms</a:t>
            </a:r>
            <a:r>
              <a:rPr lang="en-US" sz="1200" b="1" dirty="0" smtClean="0">
                <a:latin typeface="Times New Roman" pitchFamily="18" charset="0"/>
                <a:cs typeface="Times New Roman" pitchFamily="18" charset="0"/>
              </a:rPr>
              <a:t> Madiha Zahid</a:t>
            </a:r>
          </a:p>
          <a:p>
            <a:pPr algn="r"/>
            <a:r>
              <a:rPr lang="en-US" sz="1200" b="1" dirty="0" smtClean="0">
                <a:latin typeface="Times New Roman" pitchFamily="18" charset="0"/>
                <a:cs typeface="Times New Roman" pitchFamily="18" charset="0"/>
              </a:rPr>
              <a:t>B</a:t>
            </a:r>
            <a:r>
              <a:rPr lang="en-US" sz="1200" b="1" dirty="0">
                <a:latin typeface="Times New Roman" pitchFamily="18" charset="0"/>
                <a:cs typeface="Times New Roman" pitchFamily="18" charset="0"/>
              </a:rPr>
              <a:t>. Ed. (</a:t>
            </a:r>
            <a:r>
              <a:rPr lang="en-US" sz="1200" b="1" dirty="0" err="1">
                <a:latin typeface="Times New Roman" pitchFamily="18" charset="0"/>
                <a:cs typeface="Times New Roman" pitchFamily="18" charset="0"/>
              </a:rPr>
              <a:t>Hons</a:t>
            </a:r>
            <a:r>
              <a:rPr lang="en-US" sz="1200" b="1" dirty="0">
                <a:latin typeface="Times New Roman" pitchFamily="18" charset="0"/>
                <a:cs typeface="Times New Roman" pitchFamily="18" charset="0"/>
              </a:rPr>
              <a:t>) Secondary</a:t>
            </a:r>
          </a:p>
          <a:p>
            <a:pPr algn="r"/>
            <a:r>
              <a:rPr lang="en-US" sz="1200" b="1" dirty="0">
                <a:latin typeface="Times New Roman" pitchFamily="18" charset="0"/>
                <a:cs typeface="Times New Roman" pitchFamily="18" charset="0"/>
              </a:rPr>
              <a:t>Semester II</a:t>
            </a:r>
          </a:p>
        </p:txBody>
      </p:sp>
    </p:spTree>
    <p:extLst>
      <p:ext uri="{BB962C8B-B14F-4D97-AF65-F5344CB8AC3E}">
        <p14:creationId xmlns:p14="http://schemas.microsoft.com/office/powerpoint/2010/main" val="1121195602"/>
      </p:ext>
    </p:extLst>
  </p:cSld>
  <p:clrMapOvr>
    <a:masterClrMapping/>
  </p:clrMapOvr>
  <mc:AlternateContent xmlns:mc="http://schemas.openxmlformats.org/markup-compatibility/2006" xmlns:p14="http://schemas.microsoft.com/office/powerpoint/2010/main">
    <mc:Choice Requires="p14">
      <p:transition spd="slow" p14:dur="2000" advTm="7714"/>
    </mc:Choice>
    <mc:Fallback xmlns="">
      <p:transition spd="slow" advTm="771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a:latin typeface="Algerian" panose="04020705040A02060702" pitchFamily="82" charset="0"/>
              </a:rPr>
              <a:t>Unit 11 The Dialogic process in Reflective Practice</a:t>
            </a:r>
            <a:r>
              <a:rPr lang="en-US" sz="4000" dirty="0"/>
              <a:t/>
            </a:r>
            <a:br>
              <a:rPr lang="en-US" sz="4000" dirty="0"/>
            </a:b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81724262"/>
      </p:ext>
    </p:extLst>
  </p:cSld>
  <p:clrMapOvr>
    <a:masterClrMapping/>
  </p:clrMapOvr>
  <mc:AlternateContent xmlns:mc="http://schemas.openxmlformats.org/markup-compatibility/2006" xmlns:p14="http://schemas.microsoft.com/office/powerpoint/2010/main">
    <mc:Choice Requires="p14">
      <p:transition spd="slow" p14:dur="2000" advTm="7809"/>
    </mc:Choice>
    <mc:Fallback xmlns="">
      <p:transition spd="slow" advTm="780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18" y="377078"/>
            <a:ext cx="8596668" cy="1320800"/>
          </a:xfrm>
        </p:spPr>
        <p:txBody>
          <a:bodyPr/>
          <a:lstStyle/>
          <a:p>
            <a:r>
              <a:rPr lang="en-US" dirty="0"/>
              <a:t>Dialogue as a self- assessment tool</a:t>
            </a:r>
          </a:p>
        </p:txBody>
      </p:sp>
      <p:sp>
        <p:nvSpPr>
          <p:cNvPr id="3" name="Content Placeholder 2"/>
          <p:cNvSpPr>
            <a:spLocks noGrp="1"/>
          </p:cNvSpPr>
          <p:nvPr>
            <p:ph idx="1"/>
          </p:nvPr>
        </p:nvSpPr>
        <p:spPr>
          <a:xfrm>
            <a:off x="300318" y="1037478"/>
            <a:ext cx="10515600" cy="5820522"/>
          </a:xfrm>
        </p:spPr>
        <p:txBody>
          <a:bodyPr>
            <a:normAutofit/>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Dialogue </a:t>
            </a:r>
            <a:r>
              <a:rPr lang="en-US" dirty="0">
                <a:latin typeface="Times New Roman" panose="02020603050405020304" pitchFamily="18" charset="0"/>
                <a:cs typeface="Times New Roman" panose="02020603050405020304" pitchFamily="18" charset="0"/>
              </a:rPr>
              <a:t>is a self-assessment tool to assess knowledge and practice evident to assessment, to assess the quality of </a:t>
            </a:r>
            <a:r>
              <a:rPr lang="en-US" dirty="0" smtClean="0">
                <a:latin typeface="Times New Roman" panose="02020603050405020304" pitchFamily="18" charset="0"/>
                <a:cs typeface="Times New Roman" panose="02020603050405020304" pitchFamily="18" charset="0"/>
              </a:rPr>
              <a:t>learning</a:t>
            </a:r>
            <a:r>
              <a:rPr lang="en-US" dirty="0">
                <a:latin typeface="Times New Roman" panose="02020603050405020304" pitchFamily="18" charset="0"/>
                <a:cs typeface="Times New Roman" panose="02020603050405020304" pitchFamily="18" charset="0"/>
              </a:rPr>
              <a:t>. The Reflective practices can engage the dialogic process to develop their practice. </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b="1" dirty="0" smtClean="0">
                <a:latin typeface="Times New Roman" panose="02020603050405020304" pitchFamily="18" charset="0"/>
                <a:cs typeface="Times New Roman" panose="02020603050405020304" pitchFamily="18" charset="0"/>
              </a:rPr>
              <a:t>What is Reflective writing? </a:t>
            </a:r>
          </a:p>
          <a:p>
            <a:pPr marL="0" indent="0">
              <a:lnSpc>
                <a:spcPct val="150000"/>
              </a:lnSpc>
              <a:buNone/>
            </a:pPr>
            <a:r>
              <a:rPr lang="en-US" dirty="0" smtClean="0">
                <a:latin typeface="Times New Roman" panose="02020603050405020304" pitchFamily="18" charset="0"/>
                <a:cs typeface="Times New Roman" panose="02020603050405020304" pitchFamily="18" charset="0"/>
              </a:rPr>
              <a:t>Reflective writing is evidence of reflective thinking.  In an academic context reflective thinking usually involves: </a:t>
            </a:r>
          </a:p>
          <a:p>
            <a:pPr>
              <a:lnSpc>
                <a:spcPct val="150000"/>
              </a:lnSpc>
            </a:pPr>
            <a:r>
              <a:rPr lang="en-US" dirty="0" smtClean="0">
                <a:latin typeface="Times New Roman" panose="02020603050405020304" pitchFamily="18" charset="0"/>
                <a:cs typeface="Times New Roman" panose="02020603050405020304" pitchFamily="18" charset="0"/>
              </a:rPr>
              <a:t> looking back at something (often an event i.e. something that happened, but could also be an idea or object) </a:t>
            </a:r>
          </a:p>
          <a:p>
            <a:pPr>
              <a:lnSpc>
                <a:spcPct val="150000"/>
              </a:lnSpc>
            </a:pPr>
            <a:r>
              <a:rPr lang="en-US" dirty="0" smtClean="0">
                <a:latin typeface="Times New Roman" panose="02020603050405020304" pitchFamily="18" charset="0"/>
                <a:cs typeface="Times New Roman" panose="02020603050405020304" pitchFamily="18" charset="0"/>
              </a:rPr>
              <a:t>analyzing the event or idea (thinking in depth and from different perspectives, and trying to explain, often with reference to a model or theory from your subject)</a:t>
            </a:r>
          </a:p>
          <a:p>
            <a:pPr>
              <a:lnSpc>
                <a:spcPct val="150000"/>
              </a:lnSpc>
            </a:pPr>
            <a:r>
              <a:rPr lang="en-US" dirty="0" smtClean="0">
                <a:latin typeface="Times New Roman" panose="02020603050405020304" pitchFamily="18" charset="0"/>
                <a:cs typeface="Times New Roman" panose="02020603050405020304" pitchFamily="18" charset="0"/>
              </a:rPr>
              <a:t> thinking carefully about what the event or idea means for you and your ongoing progress as a learner and/or practicing professional. </a:t>
            </a:r>
          </a:p>
          <a:p>
            <a:endParaRPr lang="en-US" dirty="0"/>
          </a:p>
        </p:txBody>
      </p:sp>
    </p:spTree>
    <p:extLst>
      <p:ext uri="{BB962C8B-B14F-4D97-AF65-F5344CB8AC3E}">
        <p14:creationId xmlns:p14="http://schemas.microsoft.com/office/powerpoint/2010/main" val="2363596136"/>
      </p:ext>
    </p:extLst>
  </p:cSld>
  <p:clrMapOvr>
    <a:masterClrMapping/>
  </p:clrMapOvr>
  <mc:AlternateContent xmlns:mc="http://schemas.openxmlformats.org/markup-compatibility/2006" xmlns:p14="http://schemas.microsoft.com/office/powerpoint/2010/main">
    <mc:Choice Requires="p14">
      <p:transition spd="slow" p14:dur="2000" advTm="128990"/>
    </mc:Choice>
    <mc:Fallback xmlns="">
      <p:transition spd="slow" advTm="12899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60"/>
            <a:ext cx="10515600" cy="1325563"/>
          </a:xfrm>
        </p:spPr>
        <p:txBody>
          <a:bodyPr/>
          <a:lstStyle/>
          <a:p>
            <a:r>
              <a:rPr lang="en-US" dirty="0"/>
              <a:t>Dialogue as a self- </a:t>
            </a:r>
            <a:r>
              <a:rPr lang="en-US" dirty="0" smtClean="0"/>
              <a:t>…….</a:t>
            </a:r>
            <a:endParaRPr lang="en-US" dirty="0"/>
          </a:p>
        </p:txBody>
      </p:sp>
      <p:sp>
        <p:nvSpPr>
          <p:cNvPr id="3" name="Content Placeholder 2"/>
          <p:cNvSpPr>
            <a:spLocks noGrp="1"/>
          </p:cNvSpPr>
          <p:nvPr>
            <p:ph idx="1"/>
          </p:nvPr>
        </p:nvSpPr>
        <p:spPr>
          <a:xfrm>
            <a:off x="300318" y="866541"/>
            <a:ext cx="10515600" cy="4351338"/>
          </a:xfrm>
        </p:spPr>
        <p:txBody>
          <a:bodyPr>
            <a:normAutofit/>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Reflection is widely accepted as being at the core of teacher education and development. However, teachers often struggle to engage in reflective practice, citing that it takes time to write journal entries and, in an already busy schedule, it is one of those tasks that goes to the bottom of the list. </a:t>
            </a:r>
          </a:p>
          <a:p>
            <a:pPr marL="0" indent="0">
              <a:lnSpc>
                <a:spcPct val="150000"/>
              </a:lnSpc>
              <a:buNone/>
            </a:pPr>
            <a:r>
              <a:rPr lang="en-US" dirty="0" smtClean="0">
                <a:latin typeface="Times New Roman" panose="02020603050405020304" pitchFamily="18" charset="0"/>
                <a:cs typeface="Times New Roman" panose="02020603050405020304" pitchFamily="18" charset="0"/>
              </a:rPr>
              <a:t>However, research in teacher education is attempting to change these views. It is promoting the importance of teachers as active practitioners, and encouraging us to see reflection in new ways.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219410"/>
      </p:ext>
    </p:extLst>
  </p:cSld>
  <p:clrMapOvr>
    <a:masterClrMapping/>
  </p:clrMapOvr>
  <mc:AlternateContent xmlns:mc="http://schemas.openxmlformats.org/markup-compatibility/2006" xmlns:p14="http://schemas.microsoft.com/office/powerpoint/2010/main">
    <mc:Choice Requires="p14">
      <p:transition spd="slow" p14:dur="2000" advTm="68229"/>
    </mc:Choice>
    <mc:Fallback xmlns="">
      <p:transition spd="slow" advTm="6822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marL="0" indent="0">
              <a:buNone/>
            </a:pPr>
            <a:r>
              <a:rPr lang="en-US" sz="2200" b="1" dirty="0"/>
              <a:t>Types of </a:t>
            </a:r>
            <a:r>
              <a:rPr lang="en-US" sz="2200" b="1" dirty="0" smtClean="0"/>
              <a:t>Reflective </a:t>
            </a:r>
            <a:r>
              <a:rPr lang="en-US" sz="2200" b="1" dirty="0"/>
              <a:t>writing </a:t>
            </a:r>
          </a:p>
          <a:p>
            <a:r>
              <a:rPr lang="en-US" b="1" dirty="0">
                <a:latin typeface="Times New Roman" panose="02020603050405020304" pitchFamily="18" charset="0"/>
                <a:cs typeface="Times New Roman" panose="02020603050405020304" pitchFamily="18" charset="0"/>
              </a:rPr>
              <a:t>A journal</a:t>
            </a:r>
            <a:r>
              <a:rPr lang="en-US" dirty="0">
                <a:latin typeface="Times New Roman" panose="02020603050405020304" pitchFamily="18" charset="0"/>
                <a:cs typeface="Times New Roman" panose="02020603050405020304" pitchFamily="18" charset="0"/>
              </a:rPr>
              <a:t> requires you to write weekly entries throughout a semester. May require you to base your reflection on course content.</a:t>
            </a:r>
          </a:p>
          <a:p>
            <a:r>
              <a:rPr lang="en-US" b="1" dirty="0">
                <a:latin typeface="Times New Roman" panose="02020603050405020304" pitchFamily="18" charset="0"/>
                <a:cs typeface="Times New Roman" panose="02020603050405020304" pitchFamily="18" charset="0"/>
              </a:rPr>
              <a:t>A learning diary</a:t>
            </a:r>
            <a:r>
              <a:rPr lang="en-US" dirty="0">
                <a:latin typeface="Times New Roman" panose="02020603050405020304" pitchFamily="18" charset="0"/>
                <a:cs typeface="Times New Roman" panose="02020603050405020304" pitchFamily="18" charset="0"/>
              </a:rPr>
              <a:t> is similar to a journal, but may require group participation. The diary then becomes a place for you to communicate in writing with other group members.</a:t>
            </a:r>
          </a:p>
          <a:p>
            <a:r>
              <a:rPr lang="en-US" b="1" dirty="0">
                <a:latin typeface="Times New Roman" panose="02020603050405020304" pitchFamily="18" charset="0"/>
                <a:cs typeface="Times New Roman" panose="02020603050405020304" pitchFamily="18" charset="0"/>
              </a:rPr>
              <a:t>A logbook </a:t>
            </a:r>
            <a:r>
              <a:rPr lang="en-US" dirty="0">
                <a:latin typeface="Times New Roman" panose="02020603050405020304" pitchFamily="18" charset="0"/>
                <a:cs typeface="Times New Roman" panose="02020603050405020304" pitchFamily="18" charset="0"/>
              </a:rPr>
              <a:t>is often used in disciplines based on experimental work, such as science. You note down or 'log' what you have done. A log gives you an accurate record of a process and helps you reflect on past actions and make better decisions for future actions.</a:t>
            </a:r>
          </a:p>
          <a:p>
            <a:r>
              <a:rPr lang="en-US" b="1" dirty="0">
                <a:latin typeface="Times New Roman" panose="02020603050405020304" pitchFamily="18" charset="0"/>
                <a:cs typeface="Times New Roman" panose="02020603050405020304" pitchFamily="18" charset="0"/>
              </a:rPr>
              <a:t>A reflective note </a:t>
            </a:r>
            <a:r>
              <a:rPr lang="en-US" dirty="0">
                <a:latin typeface="Times New Roman" panose="02020603050405020304" pitchFamily="18" charset="0"/>
                <a:cs typeface="Times New Roman" panose="02020603050405020304" pitchFamily="18" charset="0"/>
              </a:rPr>
              <a:t>is often used in law. A reflective note encourages you to think about your personal reaction to a legal issue raised in a course.</a:t>
            </a:r>
          </a:p>
          <a:p>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peer review</a:t>
            </a:r>
            <a:r>
              <a:rPr lang="en-US" dirty="0">
                <a:latin typeface="Times New Roman" panose="02020603050405020304" pitchFamily="18" charset="0"/>
                <a:cs typeface="Times New Roman" panose="02020603050405020304" pitchFamily="18" charset="0"/>
              </a:rPr>
              <a:t> usually involves students showing their work to their peers for feedback.</a:t>
            </a:r>
          </a:p>
          <a:p>
            <a:r>
              <a:rPr lang="en-US" b="1" dirty="0">
                <a:latin typeface="Times New Roman" panose="02020603050405020304" pitchFamily="18" charset="0"/>
                <a:cs typeface="Times New Roman" panose="02020603050405020304" pitchFamily="18" charset="0"/>
              </a:rPr>
              <a:t>A self-assessment task</a:t>
            </a:r>
            <a:r>
              <a:rPr lang="en-US" dirty="0">
                <a:latin typeface="Times New Roman" panose="02020603050405020304" pitchFamily="18" charset="0"/>
                <a:cs typeface="Times New Roman" panose="02020603050405020304" pitchFamily="18" charset="0"/>
              </a:rPr>
              <a:t> requires you to comment on your own work</a:t>
            </a:r>
          </a:p>
        </p:txBody>
      </p:sp>
    </p:spTree>
    <p:extLst>
      <p:ext uri="{BB962C8B-B14F-4D97-AF65-F5344CB8AC3E}">
        <p14:creationId xmlns:p14="http://schemas.microsoft.com/office/powerpoint/2010/main" val="1003780704"/>
      </p:ext>
    </p:extLst>
  </p:cSld>
  <p:clrMapOvr>
    <a:masterClrMapping/>
  </p:clrMapOvr>
  <mc:AlternateContent xmlns:mc="http://schemas.openxmlformats.org/markup-compatibility/2006" xmlns:p14="http://schemas.microsoft.com/office/powerpoint/2010/main">
    <mc:Choice Requires="p14">
      <p:transition spd="slow" p14:dur="2000" advTm="231242"/>
    </mc:Choice>
    <mc:Fallback xmlns="">
      <p:transition spd="slow" advTm="23124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2782"/>
            <a:ext cx="10515600" cy="1325563"/>
          </a:xfrm>
        </p:spPr>
        <p:txBody>
          <a:bodyPr/>
          <a:lstStyle/>
          <a:p>
            <a:endParaRPr lang="en-US"/>
          </a:p>
        </p:txBody>
      </p:sp>
      <p:sp>
        <p:nvSpPr>
          <p:cNvPr id="3" name="Content Placeholder 2"/>
          <p:cNvSpPr>
            <a:spLocks noGrp="1"/>
          </p:cNvSpPr>
          <p:nvPr>
            <p:ph idx="1"/>
          </p:nvPr>
        </p:nvSpPr>
        <p:spPr>
          <a:xfrm>
            <a:off x="0" y="763307"/>
            <a:ext cx="10515600" cy="4351338"/>
          </a:xfrm>
        </p:spPr>
        <p:txBody>
          <a:bodyPr/>
          <a:lstStyle/>
          <a:p>
            <a:pPr marL="0" indent="0">
              <a:lnSpc>
                <a:spcPct val="150000"/>
              </a:lnSpc>
              <a:buNone/>
            </a:pPr>
            <a:r>
              <a:rPr lang="en-US" b="1" dirty="0" smtClean="0">
                <a:latin typeface="Times New Roman" panose="02020603050405020304" pitchFamily="18" charset="0"/>
                <a:cs typeface="Times New Roman" panose="02020603050405020304" pitchFamily="18" charset="0"/>
              </a:rPr>
              <a:t>A Structure for Reflective Writing </a:t>
            </a:r>
          </a:p>
          <a:p>
            <a:pPr marL="0" indent="0">
              <a:lnSpc>
                <a:spcPct val="150000"/>
              </a:lnSpc>
              <a:buNone/>
            </a:pPr>
            <a:r>
              <a:rPr lang="en-US" dirty="0" err="1" smtClean="0">
                <a:latin typeface="Times New Roman" panose="02020603050405020304" pitchFamily="18" charset="0"/>
                <a:cs typeface="Times New Roman" panose="02020603050405020304" pitchFamily="18" charset="0"/>
              </a:rPr>
              <a:t>Maughan</a:t>
            </a:r>
            <a:r>
              <a:rPr lang="en-US" dirty="0" smtClean="0">
                <a:latin typeface="Times New Roman" panose="02020603050405020304" pitchFamily="18" charset="0"/>
                <a:cs typeface="Times New Roman" panose="02020603050405020304" pitchFamily="18" charset="0"/>
              </a:rPr>
              <a:t> and Webb (2001) state that while reflective thinking and writing can be an unstructured process, the individual is commonly required to demonstrate some editorial skills in the presentation and structure of the final diary/journal.  As a result they propose a three-part structure to produce reflective writing: description, interpretation and outcome: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8607" y="2938976"/>
            <a:ext cx="7032810" cy="2030506"/>
          </a:xfrm>
          <a:prstGeom prst="rect">
            <a:avLst/>
          </a:prstGeom>
        </p:spPr>
      </p:pic>
    </p:spTree>
    <p:extLst>
      <p:ext uri="{BB962C8B-B14F-4D97-AF65-F5344CB8AC3E}">
        <p14:creationId xmlns:p14="http://schemas.microsoft.com/office/powerpoint/2010/main" val="3568400262"/>
      </p:ext>
    </p:extLst>
  </p:cSld>
  <p:clrMapOvr>
    <a:masterClrMapping/>
  </p:clrMapOvr>
  <mc:AlternateContent xmlns:mc="http://schemas.openxmlformats.org/markup-compatibility/2006" xmlns:p14="http://schemas.microsoft.com/office/powerpoint/2010/main">
    <mc:Choice Requires="p14">
      <p:transition spd="slow" p14:dur="2000" advTm="129479"/>
    </mc:Choice>
    <mc:Fallback xmlns="">
      <p:transition spd="slow" advTm="12947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93449"/>
            <a:ext cx="10515600" cy="4351338"/>
          </a:xfrm>
        </p:spPr>
        <p:txBody>
          <a:bodyPr/>
          <a:lstStyle/>
          <a:p>
            <a:pPr marL="0" indent="0">
              <a:buNone/>
            </a:pPr>
            <a:r>
              <a:rPr lang="en-US" b="1" dirty="0" smtClean="0">
                <a:latin typeface="Times New Roman" panose="02020603050405020304" pitchFamily="18" charset="0"/>
                <a:cs typeface="Times New Roman" panose="02020603050405020304" pitchFamily="18" charset="0"/>
              </a:rPr>
              <a:t>Vocabulary for Reflective Writing </a:t>
            </a:r>
          </a:p>
          <a:p>
            <a:pPr marL="0" indent="0">
              <a:lnSpc>
                <a:spcPct val="150000"/>
              </a:lnSpc>
              <a:buNone/>
            </a:pPr>
            <a:r>
              <a:rPr lang="en-US" dirty="0" smtClean="0">
                <a:latin typeface="Times New Roman" panose="02020603050405020304" pitchFamily="18" charset="0"/>
                <a:cs typeface="Times New Roman" panose="02020603050405020304" pitchFamily="18" charset="0"/>
              </a:rPr>
              <a:t>Based on the structure above, </a:t>
            </a:r>
            <a:r>
              <a:rPr lang="en-US" dirty="0" err="1" smtClean="0">
                <a:latin typeface="Times New Roman" panose="02020603050405020304" pitchFamily="18" charset="0"/>
                <a:cs typeface="Times New Roman" panose="02020603050405020304" pitchFamily="18" charset="0"/>
              </a:rPr>
              <a:t>Maughan</a:t>
            </a:r>
            <a:r>
              <a:rPr lang="en-US" dirty="0" smtClean="0">
                <a:latin typeface="Times New Roman" panose="02020603050405020304" pitchFamily="18" charset="0"/>
                <a:cs typeface="Times New Roman" panose="02020603050405020304" pitchFamily="18" charset="0"/>
              </a:rPr>
              <a:t> and Webb (2001) provide a few suggestions for words and phrases for reflective writing (see Figure).  While using any of these words and phrases will not automatically result in ‘good reflection’ they do help with the vocabulary required in this style of writing.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447" y="2433918"/>
            <a:ext cx="7853081" cy="2092563"/>
          </a:xfrm>
          <a:prstGeom prst="rect">
            <a:avLst/>
          </a:prstGeom>
        </p:spPr>
      </p:pic>
      <p:sp>
        <p:nvSpPr>
          <p:cNvPr id="5" name="Rectangle 4"/>
          <p:cNvSpPr/>
          <p:nvPr/>
        </p:nvSpPr>
        <p:spPr>
          <a:xfrm>
            <a:off x="2261687" y="4606233"/>
            <a:ext cx="5635325" cy="338554"/>
          </a:xfrm>
          <a:prstGeom prst="rect">
            <a:avLst/>
          </a:prstGeom>
        </p:spPr>
        <p:txBody>
          <a:bodyPr wrap="none">
            <a:spAutoFit/>
          </a:bodyPr>
          <a:lstStyle/>
          <a:p>
            <a:r>
              <a:rPr lang="en-US" sz="1600" b="1" dirty="0" smtClean="0">
                <a:latin typeface="Times New Roman" panose="02020603050405020304" pitchFamily="18" charset="0"/>
                <a:cs typeface="Times New Roman" panose="02020603050405020304" pitchFamily="18" charset="0"/>
              </a:rPr>
              <a:t>Suggested Wording for the Description of Reflective Practices </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53706"/>
      </p:ext>
    </p:extLst>
  </p:cSld>
  <p:clrMapOvr>
    <a:masterClrMapping/>
  </p:clrMapOvr>
  <mc:AlternateContent xmlns:mc="http://schemas.openxmlformats.org/markup-compatibility/2006" xmlns:p14="http://schemas.microsoft.com/office/powerpoint/2010/main">
    <mc:Choice Requires="p14">
      <p:transition spd="slow" p14:dur="2000" advTm="98872"/>
    </mc:Choice>
    <mc:Fallback xmlns="">
      <p:transition spd="slow" advTm="9887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2365" y="332696"/>
            <a:ext cx="8278906" cy="5105612"/>
          </a:xfrm>
        </p:spPr>
      </p:pic>
      <p:sp>
        <p:nvSpPr>
          <p:cNvPr id="5" name="Rectangle 4"/>
          <p:cNvSpPr/>
          <p:nvPr/>
        </p:nvSpPr>
        <p:spPr>
          <a:xfrm>
            <a:off x="1066800" y="5438308"/>
            <a:ext cx="6096000" cy="338554"/>
          </a:xfrm>
          <a:prstGeom prst="rect">
            <a:avLst/>
          </a:prstGeom>
        </p:spPr>
        <p:txBody>
          <a:bodyPr>
            <a:spAutoFit/>
          </a:bodyPr>
          <a:lstStyle/>
          <a:p>
            <a:r>
              <a:rPr lang="en-US" sz="1600" b="1" dirty="0" smtClean="0">
                <a:latin typeface="Times New Roman" panose="02020603050405020304" pitchFamily="18" charset="0"/>
                <a:cs typeface="Times New Roman" panose="02020603050405020304" pitchFamily="18" charset="0"/>
              </a:rPr>
              <a:t>Suggested Wording for the Interpretation of Reflective Practices</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011408"/>
      </p:ext>
    </p:extLst>
  </p:cSld>
  <p:clrMapOvr>
    <a:masterClrMapping/>
  </p:clrMapOvr>
  <mc:AlternateContent xmlns:mc="http://schemas.openxmlformats.org/markup-compatibility/2006" xmlns:p14="http://schemas.microsoft.com/office/powerpoint/2010/main">
    <mc:Choice Requires="p14">
      <p:transition spd="slow" p14:dur="2000" advTm="52308"/>
    </mc:Choice>
    <mc:Fallback xmlns="">
      <p:transition spd="slow" advTm="5230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365124"/>
            <a:ext cx="8372537" cy="5056127"/>
          </a:xfrm>
        </p:spPr>
      </p:pic>
      <p:sp>
        <p:nvSpPr>
          <p:cNvPr id="5" name="Rectangle 4"/>
          <p:cNvSpPr/>
          <p:nvPr/>
        </p:nvSpPr>
        <p:spPr>
          <a:xfrm>
            <a:off x="1051444" y="5113475"/>
            <a:ext cx="4754443" cy="523220"/>
          </a:xfrm>
          <a:prstGeom prst="rect">
            <a:avLst/>
          </a:prstGeom>
        </p:spPr>
        <p:txBody>
          <a:bodyPr wrap="none">
            <a:spAutoFit/>
          </a:bodyPr>
          <a:lstStyle/>
          <a:p>
            <a:endParaRPr lang="en-US" sz="1400" b="1"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Suggested Wording for the Outcome of Reflective Practices </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896752"/>
      </p:ext>
    </p:extLst>
  </p:cSld>
  <p:clrMapOvr>
    <a:masterClrMapping/>
  </p:clrMapOvr>
  <mc:AlternateContent xmlns:mc="http://schemas.openxmlformats.org/markup-compatibility/2006" xmlns:p14="http://schemas.microsoft.com/office/powerpoint/2010/main">
    <mc:Choice Requires="p14">
      <p:transition spd="slow" p14:dur="2000" advTm="39967"/>
    </mc:Choice>
    <mc:Fallback xmlns="">
      <p:transition spd="slow" advTm="39967"/>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2464</TotalTime>
  <Words>417</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Times New Roman</vt:lpstr>
      <vt:lpstr>Trebuchet MS</vt:lpstr>
      <vt:lpstr>Wingdings 3</vt:lpstr>
      <vt:lpstr>Facet</vt:lpstr>
      <vt:lpstr>Critical Thinking and Reflective Practices Maj/B.Eds-103</vt:lpstr>
      <vt:lpstr>Unit 11 The Dialogic process in Reflective Practice </vt:lpstr>
      <vt:lpstr>Dialogue as a self- assessment tool</vt:lpstr>
      <vt:lpstr>Dialogue as a self-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The Dialogic process in Reflective Practice</dc:title>
  <dc:creator>fahad sharif</dc:creator>
  <cp:lastModifiedBy>fahad sharif</cp:lastModifiedBy>
  <cp:revision>24</cp:revision>
  <dcterms:created xsi:type="dcterms:W3CDTF">2020-04-18T12:02:40Z</dcterms:created>
  <dcterms:modified xsi:type="dcterms:W3CDTF">2020-05-16T12:10:59Z</dcterms:modified>
</cp:coreProperties>
</file>