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7" r:id="rId4"/>
    <p:sldId id="258" r:id="rId5"/>
    <p:sldId id="259" r:id="rId6"/>
    <p:sldId id="260" r:id="rId7"/>
    <p:sldId id="261" r:id="rId8"/>
    <p:sldId id="262" r:id="rId9"/>
    <p:sldId id="263" r:id="rId10"/>
    <p:sldId id="265" r:id="rId11"/>
    <p:sldId id="266" r:id="rId12"/>
    <p:sldId id="267" r:id="rId13"/>
    <p:sldId id="268" r:id="rId14"/>
    <p:sldId id="273" r:id="rId15"/>
    <p:sldId id="274" r:id="rId16"/>
    <p:sldId id="269" r:id="rId17"/>
    <p:sldId id="270" r:id="rId18"/>
    <p:sldId id="272"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20AF20-405F-454D-84F1-9C0D4E081420}"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36749-E862-4C93-9EBE-2336CDCB4D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0AF20-405F-454D-84F1-9C0D4E081420}"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36749-E862-4C93-9EBE-2336CDCB4D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0AF20-405F-454D-84F1-9C0D4E081420}"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36749-E862-4C93-9EBE-2336CDCB4D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0AF20-405F-454D-84F1-9C0D4E081420}"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36749-E862-4C93-9EBE-2336CDCB4D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20AF20-405F-454D-84F1-9C0D4E081420}"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36749-E862-4C93-9EBE-2336CDCB4D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20AF20-405F-454D-84F1-9C0D4E081420}"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36749-E862-4C93-9EBE-2336CDCB4D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20AF20-405F-454D-84F1-9C0D4E081420}" type="datetimeFigureOut">
              <a:rPr lang="en-US" smtClean="0"/>
              <a:pPr/>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A36749-E862-4C93-9EBE-2336CDCB4D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20AF20-405F-454D-84F1-9C0D4E081420}" type="datetimeFigureOut">
              <a:rPr lang="en-US" smtClean="0"/>
              <a:pPr/>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A36749-E862-4C93-9EBE-2336CDCB4D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0AF20-405F-454D-84F1-9C0D4E081420}" type="datetimeFigureOut">
              <a:rPr lang="en-US" smtClean="0"/>
              <a:pPr/>
              <a:t>5/7/2020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A36749-E862-4C93-9EBE-2336CDCB4D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20AF20-405F-454D-84F1-9C0D4E081420}"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36749-E862-4C93-9EBE-2336CDCB4D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20AF20-405F-454D-84F1-9C0D4E081420}"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36749-E862-4C93-9EBE-2336CDCB4D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0AF20-405F-454D-84F1-9C0D4E081420}" type="datetimeFigureOut">
              <a:rPr lang="en-US" smtClean="0"/>
              <a:pPr/>
              <a:t>5/7/2020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36749-E862-4C93-9EBE-2336CDCB4D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5.wav"/></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6.wav"/></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7.wav"/></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8.wav"/></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9.wav"/></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7772400" cy="1470025"/>
          </a:xfrm>
        </p:spPr>
        <p:txBody>
          <a:bodyPr>
            <a:normAutofit fontScale="90000"/>
          </a:bodyPr>
          <a:lstStyle/>
          <a:p>
            <a:r>
              <a:rPr lang="en-US" b="1" dirty="0" smtClean="0">
                <a:latin typeface="Book Antiqua" pitchFamily="18" charset="0"/>
              </a:rPr>
              <a:t>Subject: Curriculum Development &amp; Teaching Strategies (Minor)</a:t>
            </a:r>
            <a:endParaRPr lang="en-US" b="1" dirty="0">
              <a:latin typeface="Book Antiqua" pitchFamily="18" charset="0"/>
            </a:endParaRPr>
          </a:p>
        </p:txBody>
      </p:sp>
      <p:sp>
        <p:nvSpPr>
          <p:cNvPr id="3" name="Subtitle 2"/>
          <p:cNvSpPr>
            <a:spLocks noGrp="1"/>
          </p:cNvSpPr>
          <p:nvPr>
            <p:ph type="subTitle" idx="1"/>
          </p:nvPr>
        </p:nvSpPr>
        <p:spPr>
          <a:xfrm>
            <a:off x="2438400" y="4191000"/>
            <a:ext cx="6400800" cy="2286000"/>
          </a:xfrm>
        </p:spPr>
        <p:txBody>
          <a:bodyPr>
            <a:normAutofit fontScale="70000" lnSpcReduction="20000"/>
          </a:bodyPr>
          <a:lstStyle/>
          <a:p>
            <a:pPr algn="r"/>
            <a:r>
              <a:rPr lang="en-US" dirty="0" smtClean="0">
                <a:solidFill>
                  <a:schemeClr val="tx1"/>
                </a:solidFill>
                <a:latin typeface="Book Antiqua" pitchFamily="18" charset="0"/>
              </a:rPr>
              <a:t>Semester: IV</a:t>
            </a:r>
          </a:p>
          <a:p>
            <a:pPr algn="r"/>
            <a:r>
              <a:rPr lang="en-US" dirty="0" smtClean="0">
                <a:solidFill>
                  <a:schemeClr val="tx1"/>
                </a:solidFill>
                <a:latin typeface="Book Antiqua" pitchFamily="18" charset="0"/>
              </a:rPr>
              <a:t>Session: 2018-2022</a:t>
            </a:r>
          </a:p>
          <a:p>
            <a:pPr algn="r"/>
            <a:r>
              <a:rPr lang="en-US" dirty="0" smtClean="0">
                <a:solidFill>
                  <a:schemeClr val="tx1"/>
                </a:solidFill>
                <a:latin typeface="Book Antiqua" pitchFamily="18" charset="0"/>
              </a:rPr>
              <a:t>Course Code: Edu-Min-212</a:t>
            </a:r>
          </a:p>
          <a:p>
            <a:pPr algn="r"/>
            <a:r>
              <a:rPr lang="en-US" dirty="0" smtClean="0">
                <a:solidFill>
                  <a:schemeClr val="tx1"/>
                </a:solidFill>
                <a:latin typeface="Book Antiqua" pitchFamily="18" charset="0"/>
              </a:rPr>
              <a:t>Presented by</a:t>
            </a:r>
          </a:p>
          <a:p>
            <a:pPr algn="r"/>
            <a:r>
              <a:rPr lang="en-US" dirty="0" smtClean="0">
                <a:solidFill>
                  <a:schemeClr val="tx1"/>
                </a:solidFill>
                <a:latin typeface="Book Antiqua" pitchFamily="18" charset="0"/>
              </a:rPr>
              <a:t>Ms. </a:t>
            </a:r>
            <a:r>
              <a:rPr lang="en-US" dirty="0" err="1" smtClean="0">
                <a:solidFill>
                  <a:schemeClr val="tx1"/>
                </a:solidFill>
                <a:latin typeface="Book Antiqua" pitchFamily="18" charset="0"/>
              </a:rPr>
              <a:t>Hafiza</a:t>
            </a:r>
            <a:r>
              <a:rPr lang="en-US" dirty="0" smtClean="0">
                <a:solidFill>
                  <a:schemeClr val="tx1"/>
                </a:solidFill>
                <a:latin typeface="Book Antiqua" pitchFamily="18" charset="0"/>
              </a:rPr>
              <a:t> </a:t>
            </a:r>
            <a:r>
              <a:rPr lang="en-US" dirty="0" err="1" smtClean="0">
                <a:solidFill>
                  <a:schemeClr val="tx1"/>
                </a:solidFill>
                <a:latin typeface="Book Antiqua" pitchFamily="18" charset="0"/>
              </a:rPr>
              <a:t>Sadiya</a:t>
            </a:r>
            <a:r>
              <a:rPr lang="en-US" dirty="0" smtClean="0">
                <a:solidFill>
                  <a:schemeClr val="tx1"/>
                </a:solidFill>
                <a:latin typeface="Book Antiqua" pitchFamily="18" charset="0"/>
              </a:rPr>
              <a:t> </a:t>
            </a:r>
            <a:r>
              <a:rPr lang="en-US" dirty="0" err="1" smtClean="0">
                <a:solidFill>
                  <a:schemeClr val="tx1"/>
                </a:solidFill>
                <a:latin typeface="Book Antiqua" pitchFamily="18" charset="0"/>
              </a:rPr>
              <a:t>Iqbal</a:t>
            </a:r>
            <a:endParaRPr lang="en-US" dirty="0" smtClean="0">
              <a:solidFill>
                <a:schemeClr val="tx1"/>
              </a:solidFill>
              <a:latin typeface="Book Antiqua" pitchFamily="18" charset="0"/>
            </a:endParaRPr>
          </a:p>
          <a:p>
            <a:pPr algn="r"/>
            <a:r>
              <a:rPr lang="en-US" dirty="0" smtClean="0">
                <a:solidFill>
                  <a:schemeClr val="tx1"/>
                </a:solidFill>
                <a:latin typeface="Book Antiqua" pitchFamily="18" charset="0"/>
              </a:rPr>
              <a:t>Department of Education</a:t>
            </a:r>
          </a:p>
          <a:p>
            <a:pPr algn="r"/>
            <a:r>
              <a:rPr lang="en-US" sz="2300" dirty="0" smtClean="0">
                <a:solidFill>
                  <a:schemeClr val="tx1"/>
                </a:solidFill>
                <a:latin typeface="Book Antiqua" pitchFamily="18" charset="0"/>
              </a:rPr>
              <a:t>(Planning and Development)</a:t>
            </a:r>
          </a:p>
          <a:p>
            <a:pPr algn="r"/>
            <a:endParaRPr lang="en-US" sz="2300" dirty="0" smtClean="0">
              <a:solidFill>
                <a:schemeClr val="tx1"/>
              </a:solidFill>
              <a:latin typeface="Book Antiqua" pitchFamily="18" charset="0"/>
            </a:endParaRPr>
          </a:p>
          <a:p>
            <a:pPr algn="r"/>
            <a:endParaRPr lang="en-US" sz="2300" dirty="0" smtClean="0">
              <a:solidFill>
                <a:schemeClr val="tx1"/>
              </a:solidFill>
              <a:latin typeface="Book Antiqua" pitchFamily="18" charset="0"/>
            </a:endParaRPr>
          </a:p>
          <a:p>
            <a:endParaRPr lang="en-US" dirty="0" smtClean="0">
              <a:solidFill>
                <a:schemeClr val="tx1"/>
              </a:solidFill>
              <a:latin typeface="Book Antiqua" pitchFamily="18" charset="0"/>
            </a:endParaRPr>
          </a:p>
          <a:p>
            <a:endParaRPr lang="en-US" dirty="0"/>
          </a:p>
        </p:txBody>
      </p:sp>
      <p:pic>
        <p:nvPicPr>
          <p:cNvPr id="5" name="~PP1252.WAV">
            <a:hlinkClick r:id="" action="ppaction://media"/>
          </p:cNvPr>
          <p:cNvPicPr>
            <a:picLocks noRot="1" noChangeAspect="1"/>
          </p:cNvPicPr>
          <p:nvPr>
            <a:wavAudioFile r:embed="rId1" name="~PP1252.WAV"/>
          </p:nvPr>
        </p:nvPicPr>
        <p:blipFill>
          <a:blip r:embed="rId3"/>
          <a:stretch>
            <a:fillRect/>
          </a:stretch>
        </p:blipFill>
        <p:spPr>
          <a:xfrm>
            <a:off x="8696325" y="6410325"/>
            <a:ext cx="304800" cy="304800"/>
          </a:xfrm>
          <a:prstGeom prst="rect">
            <a:avLst/>
          </a:prstGeom>
        </p:spPr>
      </p:pic>
    </p:spTree>
  </p:cSld>
  <p:clrMapOvr>
    <a:masterClrMapping/>
  </p:clrMapOvr>
  <p:transition advTm="811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Book Antiqua" pitchFamily="18" charset="0"/>
              </a:rPr>
              <a:t>Objectives of Curriculum Development</a:t>
            </a:r>
            <a:endParaRPr lang="en-US" b="1" dirty="0">
              <a:latin typeface="Book Antiqua" pitchFamily="18" charset="0"/>
            </a:endParaRPr>
          </a:p>
        </p:txBody>
      </p:sp>
      <p:sp>
        <p:nvSpPr>
          <p:cNvPr id="3" name="Content Placeholder 2"/>
          <p:cNvSpPr>
            <a:spLocks noGrp="1"/>
          </p:cNvSpPr>
          <p:nvPr>
            <p:ph idx="1"/>
          </p:nvPr>
        </p:nvSpPr>
        <p:spPr>
          <a:xfrm>
            <a:off x="457200" y="1600200"/>
            <a:ext cx="8229600" cy="5257800"/>
          </a:xfrm>
        </p:spPr>
        <p:txBody>
          <a:bodyPr>
            <a:normAutofit fontScale="62500" lnSpcReduction="20000"/>
          </a:bodyPr>
          <a:lstStyle/>
          <a:p>
            <a:pPr algn="just">
              <a:buNone/>
            </a:pPr>
            <a:r>
              <a:rPr lang="en-US" dirty="0" smtClean="0">
                <a:latin typeface="Book Antiqua" pitchFamily="18" charset="0"/>
              </a:rPr>
              <a:t>	The </a:t>
            </a:r>
            <a:r>
              <a:rPr lang="en-US" dirty="0">
                <a:latin typeface="Book Antiqua" pitchFamily="18" charset="0"/>
              </a:rPr>
              <a:t>following are the major objectives of curriculum development</a:t>
            </a:r>
            <a:r>
              <a:rPr lang="en-US" dirty="0" smtClean="0">
                <a:latin typeface="Book Antiqua" pitchFamily="18" charset="0"/>
              </a:rPr>
              <a:t>.</a:t>
            </a:r>
          </a:p>
          <a:p>
            <a:pPr algn="just">
              <a:buNone/>
            </a:pPr>
            <a:endParaRPr lang="en-US" dirty="0">
              <a:latin typeface="Book Antiqua" pitchFamily="18" charset="0"/>
            </a:endParaRPr>
          </a:p>
          <a:p>
            <a:pPr algn="just"/>
            <a:r>
              <a:rPr lang="en-US" b="1" dirty="0">
                <a:latin typeface="Book Antiqua" pitchFamily="18" charset="0"/>
              </a:rPr>
              <a:t>1.</a:t>
            </a:r>
            <a:r>
              <a:rPr lang="en-US" dirty="0">
                <a:latin typeface="Book Antiqua" pitchFamily="18" charset="0"/>
              </a:rPr>
              <a:t> Curriculum provides the means for the all-round development of a child. Teaching is organized with the help of curriculum</a:t>
            </a:r>
            <a:r>
              <a:rPr lang="en-US" dirty="0" smtClean="0">
                <a:latin typeface="Book Antiqua" pitchFamily="18" charset="0"/>
              </a:rPr>
              <a:t>.</a:t>
            </a:r>
          </a:p>
          <a:p>
            <a:pPr algn="just"/>
            <a:endParaRPr lang="en-US" dirty="0">
              <a:latin typeface="Book Antiqua" pitchFamily="18" charset="0"/>
            </a:endParaRPr>
          </a:p>
          <a:p>
            <a:pPr algn="just"/>
            <a:r>
              <a:rPr lang="en-US" b="1" dirty="0">
                <a:latin typeface="Book Antiqua" pitchFamily="18" charset="0"/>
              </a:rPr>
              <a:t>2.</a:t>
            </a:r>
            <a:r>
              <a:rPr lang="en-US" dirty="0">
                <a:latin typeface="Book Antiqua" pitchFamily="18" charset="0"/>
              </a:rPr>
              <a:t> Curriculum involves the human experiences, culture and</a:t>
            </a:r>
            <a:br>
              <a:rPr lang="en-US" dirty="0">
                <a:latin typeface="Book Antiqua" pitchFamily="18" charset="0"/>
              </a:rPr>
            </a:br>
            <a:r>
              <a:rPr lang="en-US" dirty="0">
                <a:latin typeface="Book Antiqua" pitchFamily="18" charset="0"/>
              </a:rPr>
              <a:t>civilization which are to be transferred to new generation</a:t>
            </a:r>
            <a:r>
              <a:rPr lang="en-US" dirty="0" smtClean="0">
                <a:latin typeface="Book Antiqua" pitchFamily="18" charset="0"/>
              </a:rPr>
              <a:t>.</a:t>
            </a:r>
          </a:p>
          <a:p>
            <a:pPr algn="just"/>
            <a:endParaRPr lang="en-US" dirty="0">
              <a:latin typeface="Book Antiqua" pitchFamily="18" charset="0"/>
            </a:endParaRPr>
          </a:p>
          <a:p>
            <a:pPr algn="just"/>
            <a:r>
              <a:rPr lang="en-US" b="1" dirty="0">
                <a:latin typeface="Book Antiqua" pitchFamily="18" charset="0"/>
              </a:rPr>
              <a:t>3.</a:t>
            </a:r>
            <a:r>
              <a:rPr lang="en-US" i="1" dirty="0">
                <a:latin typeface="Book Antiqua" pitchFamily="18" charset="0"/>
              </a:rPr>
              <a:t> </a:t>
            </a:r>
            <a:r>
              <a:rPr lang="en-US" dirty="0">
                <a:latin typeface="Book Antiqua" pitchFamily="18" charset="0"/>
              </a:rPr>
              <a:t>Curriculum is the means to develop the moral character, discipline, honesty, cooperation, friendship, tolerance and sympathy with others</a:t>
            </a:r>
            <a:r>
              <a:rPr lang="en-US" dirty="0" smtClean="0">
                <a:latin typeface="Book Antiqua" pitchFamily="18" charset="0"/>
              </a:rPr>
              <a:t>.</a:t>
            </a:r>
          </a:p>
          <a:p>
            <a:pPr algn="just"/>
            <a:endParaRPr lang="en-US" dirty="0">
              <a:latin typeface="Book Antiqua" pitchFamily="18" charset="0"/>
            </a:endParaRPr>
          </a:p>
          <a:p>
            <a:pPr algn="just"/>
            <a:r>
              <a:rPr lang="en-US" b="1" dirty="0">
                <a:latin typeface="Book Antiqua" pitchFamily="18" charset="0"/>
              </a:rPr>
              <a:t>4.</a:t>
            </a:r>
            <a:r>
              <a:rPr lang="en-US" dirty="0">
                <a:latin typeface="Book Antiqua" pitchFamily="18" charset="0"/>
              </a:rPr>
              <a:t> It helps in developing the ability of thinking, wisdom, reasoning, judgment and other mental abilities</a:t>
            </a:r>
            <a:r>
              <a:rPr lang="en-US" dirty="0" smtClean="0">
                <a:latin typeface="Book Antiqua" pitchFamily="18" charset="0"/>
              </a:rPr>
              <a:t>.</a:t>
            </a:r>
          </a:p>
          <a:p>
            <a:pPr algn="just"/>
            <a:endParaRPr lang="en-US" dirty="0">
              <a:latin typeface="Book Antiqua" pitchFamily="18" charset="0"/>
            </a:endParaRPr>
          </a:p>
          <a:p>
            <a:pPr algn="just"/>
            <a:r>
              <a:rPr lang="en-US" b="1" dirty="0">
                <a:latin typeface="Book Antiqua" pitchFamily="18" charset="0"/>
              </a:rPr>
              <a:t>5.</a:t>
            </a:r>
            <a:r>
              <a:rPr lang="en-US" dirty="0">
                <a:latin typeface="Book Antiqua" pitchFamily="18" charset="0"/>
              </a:rPr>
              <a:t> It provides the awareness and understanding of physical and social environment and its components.</a:t>
            </a:r>
          </a:p>
        </p:txBody>
      </p:sp>
      <p:pic>
        <p:nvPicPr>
          <p:cNvPr id="5" name="~PP1550.WAV">
            <a:hlinkClick r:id="" action="ppaction://media"/>
          </p:cNvPr>
          <p:cNvPicPr>
            <a:picLocks noRot="1" noChangeAspect="1"/>
          </p:cNvPicPr>
          <p:nvPr>
            <a:wavAudioFile r:embed="rId1" name="~PP1550.WAV"/>
          </p:nvPr>
        </p:nvPicPr>
        <p:blipFill>
          <a:blip r:embed="rId3"/>
          <a:stretch>
            <a:fillRect/>
          </a:stretch>
        </p:blipFill>
        <p:spPr>
          <a:xfrm>
            <a:off x="8696325" y="6410325"/>
            <a:ext cx="304800" cy="304800"/>
          </a:xfrm>
          <a:prstGeom prst="rect">
            <a:avLst/>
          </a:prstGeom>
        </p:spPr>
      </p:pic>
    </p:spTree>
  </p:cSld>
  <p:clrMapOvr>
    <a:masterClrMapping/>
  </p:clrMapOvr>
  <p:transition advTm="7912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Book Antiqua" pitchFamily="18" charset="0"/>
              </a:rPr>
              <a:t>The Need and Importance of Curriculum Development</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US" dirty="0">
                <a:latin typeface="Book Antiqua" pitchFamily="18" charset="0"/>
              </a:rPr>
              <a:t>The following points demonstrate the importance of curriculum</a:t>
            </a:r>
            <a:r>
              <a:rPr lang="en-US" dirty="0" smtClean="0">
                <a:latin typeface="Book Antiqua" pitchFamily="18" charset="0"/>
              </a:rPr>
              <a:t>:</a:t>
            </a:r>
          </a:p>
          <a:p>
            <a:endParaRPr lang="en-US" dirty="0">
              <a:latin typeface="Book Antiqua" pitchFamily="18" charset="0"/>
            </a:endParaRPr>
          </a:p>
          <a:p>
            <a:pPr lvl="0"/>
            <a:r>
              <a:rPr lang="en-US" b="1" dirty="0">
                <a:latin typeface="Book Antiqua" pitchFamily="18" charset="0"/>
              </a:rPr>
              <a:t>Achievement of educational aims:</a:t>
            </a:r>
            <a:r>
              <a:rPr lang="en-US" i="1" dirty="0">
                <a:latin typeface="Book Antiqua" pitchFamily="18" charset="0"/>
              </a:rPr>
              <a:t> </a:t>
            </a:r>
            <a:r>
              <a:rPr lang="en-US" dirty="0">
                <a:latin typeface="Book Antiqua" pitchFamily="18" charset="0"/>
              </a:rPr>
              <a:t>Curriculum renders help in achieving the aims of education. Without suitable curriculum aims of education cannot be achieved. In the absence of curriculum it is not possible to do anything systematically. </a:t>
            </a:r>
            <a:endParaRPr lang="en-US" dirty="0" smtClean="0">
              <a:latin typeface="Book Antiqua" pitchFamily="18" charset="0"/>
            </a:endParaRPr>
          </a:p>
          <a:p>
            <a:pPr lvl="0"/>
            <a:endParaRPr lang="en-US" dirty="0">
              <a:latin typeface="Book Antiqua" pitchFamily="18" charset="0"/>
            </a:endParaRPr>
          </a:p>
          <a:p>
            <a:pPr lvl="0"/>
            <a:r>
              <a:rPr lang="en-US" b="1" dirty="0">
                <a:latin typeface="Book Antiqua" pitchFamily="18" charset="0"/>
              </a:rPr>
              <a:t>Fixing limits:</a:t>
            </a:r>
            <a:r>
              <a:rPr lang="en-US" i="1" dirty="0">
                <a:latin typeface="Book Antiqua" pitchFamily="18" charset="0"/>
              </a:rPr>
              <a:t> </a:t>
            </a:r>
            <a:r>
              <a:rPr lang="en-US" dirty="0">
                <a:latin typeface="Book Antiqua" pitchFamily="18" charset="0"/>
              </a:rPr>
              <a:t>Curriculum is quite helpful in fixing limits of teaching and learning. It helps in determining the work, of the teacher as well that of the pupil.</a:t>
            </a:r>
            <a:r>
              <a:rPr lang="en-US" i="1" dirty="0">
                <a:latin typeface="Book Antiqua" pitchFamily="18" charset="0"/>
              </a:rPr>
              <a:t> </a:t>
            </a:r>
            <a:endParaRPr lang="en-US" i="1" dirty="0" smtClean="0">
              <a:latin typeface="Book Antiqua" pitchFamily="18" charset="0"/>
            </a:endParaRPr>
          </a:p>
          <a:p>
            <a:pPr lvl="0"/>
            <a:endParaRPr lang="en-US" dirty="0">
              <a:latin typeface="Book Antiqua" pitchFamily="18" charset="0"/>
            </a:endParaRPr>
          </a:p>
          <a:p>
            <a:pPr lvl="0"/>
            <a:r>
              <a:rPr lang="en-US" b="1" dirty="0">
                <a:latin typeface="Book Antiqua" pitchFamily="18" charset="0"/>
              </a:rPr>
              <a:t>Development of democratic values:</a:t>
            </a:r>
            <a:r>
              <a:rPr lang="en-US" i="1" dirty="0">
                <a:latin typeface="Book Antiqua" pitchFamily="18" charset="0"/>
              </a:rPr>
              <a:t> </a:t>
            </a:r>
            <a:r>
              <a:rPr lang="en-US" dirty="0">
                <a:latin typeface="Book Antiqua" pitchFamily="18" charset="0"/>
              </a:rPr>
              <a:t>Curriculum is helpful to the students in developing democratic values such as liberty, equality, fraternity, justice and respect for dignity of the individual and group living</a:t>
            </a:r>
            <a:r>
              <a:rPr lang="en-US" dirty="0" smtClean="0">
                <a:latin typeface="Book Antiqua" pitchFamily="18" charset="0"/>
              </a:rPr>
              <a:t>.</a:t>
            </a:r>
          </a:p>
          <a:p>
            <a:pPr lvl="0"/>
            <a:endParaRPr lang="en-US" dirty="0">
              <a:latin typeface="Book Antiqua" pitchFamily="18" charset="0"/>
            </a:endParaRPr>
          </a:p>
          <a:p>
            <a:endParaRPr lang="en-US" dirty="0"/>
          </a:p>
        </p:txBody>
      </p:sp>
      <p:pic>
        <p:nvPicPr>
          <p:cNvPr id="5" name="~PP2574.WAV">
            <a:hlinkClick r:id="" action="ppaction://media"/>
          </p:cNvPr>
          <p:cNvPicPr>
            <a:picLocks noRot="1" noChangeAspect="1"/>
          </p:cNvPicPr>
          <p:nvPr>
            <a:wavAudioFile r:embed="rId1" name="~PP2574.WAV"/>
          </p:nvPr>
        </p:nvPicPr>
        <p:blipFill>
          <a:blip r:embed="rId3"/>
          <a:stretch>
            <a:fillRect/>
          </a:stretch>
        </p:blipFill>
        <p:spPr>
          <a:xfrm>
            <a:off x="8696325" y="6410325"/>
            <a:ext cx="304800" cy="304800"/>
          </a:xfrm>
          <a:prstGeom prst="rect">
            <a:avLst/>
          </a:prstGeom>
        </p:spPr>
      </p:pic>
    </p:spTree>
  </p:cSld>
  <p:clrMapOvr>
    <a:masterClrMapping/>
  </p:clrMapOvr>
  <p:transition advTm="577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Cont</a:t>
            </a:r>
            <a:endParaRPr lang="en-US" dirty="0"/>
          </a:p>
        </p:txBody>
      </p:sp>
      <p:sp>
        <p:nvSpPr>
          <p:cNvPr id="3" name="Content Placeholder 2"/>
          <p:cNvSpPr>
            <a:spLocks noGrp="1"/>
          </p:cNvSpPr>
          <p:nvPr>
            <p:ph idx="1"/>
          </p:nvPr>
        </p:nvSpPr>
        <p:spPr>
          <a:xfrm>
            <a:off x="457200" y="1219200"/>
            <a:ext cx="8229600" cy="5638800"/>
          </a:xfrm>
        </p:spPr>
        <p:txBody>
          <a:bodyPr>
            <a:normAutofit fontScale="92500" lnSpcReduction="20000"/>
          </a:bodyPr>
          <a:lstStyle/>
          <a:p>
            <a:pPr lvl="0" algn="just"/>
            <a:r>
              <a:rPr lang="en-US" b="1" dirty="0">
                <a:latin typeface="Book Antiqua" pitchFamily="18" charset="0"/>
              </a:rPr>
              <a:t>Development of character:</a:t>
            </a:r>
            <a:r>
              <a:rPr lang="en-US" i="1" dirty="0">
                <a:latin typeface="Book Antiqua" pitchFamily="18" charset="0"/>
              </a:rPr>
              <a:t> </a:t>
            </a:r>
            <a:r>
              <a:rPr lang="en-US" dirty="0">
                <a:latin typeface="Book Antiqua" pitchFamily="18" charset="0"/>
              </a:rPr>
              <a:t>There is no system of education, which does aim at developing character in the youth. </a:t>
            </a:r>
            <a:endParaRPr lang="en-US" dirty="0" smtClean="0">
              <a:latin typeface="Book Antiqua" pitchFamily="18" charset="0"/>
            </a:endParaRPr>
          </a:p>
          <a:p>
            <a:pPr lvl="0" algn="just"/>
            <a:endParaRPr lang="en-US" dirty="0">
              <a:latin typeface="Book Antiqua" pitchFamily="18" charset="0"/>
            </a:endParaRPr>
          </a:p>
          <a:p>
            <a:pPr lvl="0" algn="just"/>
            <a:r>
              <a:rPr lang="en-US" b="1" dirty="0">
                <a:latin typeface="Book Antiqua" pitchFamily="18" charset="0"/>
              </a:rPr>
              <a:t>Satisfaction of needs:</a:t>
            </a:r>
            <a:r>
              <a:rPr lang="en-US" i="1" dirty="0">
                <a:latin typeface="Book Antiqua" pitchFamily="18" charset="0"/>
              </a:rPr>
              <a:t> </a:t>
            </a:r>
            <a:r>
              <a:rPr lang="en-US" dirty="0">
                <a:latin typeface="Book Antiqua" pitchFamily="18" charset="0"/>
              </a:rPr>
              <a:t>Curriculum is able to satisfy educational, vocational and psychological needs of students. There is a great variety of interests, skills, abilities, attitudes, aptitudes, and requirements of students</a:t>
            </a:r>
            <a:r>
              <a:rPr lang="en-US" dirty="0" smtClean="0">
                <a:latin typeface="Book Antiqua" pitchFamily="18" charset="0"/>
              </a:rPr>
              <a:t>.</a:t>
            </a:r>
          </a:p>
          <a:p>
            <a:pPr lvl="0" algn="just"/>
            <a:endParaRPr lang="en-US" dirty="0" smtClean="0">
              <a:latin typeface="Book Antiqua" pitchFamily="18" charset="0"/>
            </a:endParaRPr>
          </a:p>
          <a:p>
            <a:pPr algn="just"/>
            <a:r>
              <a:rPr lang="en-US" b="1" dirty="0">
                <a:latin typeface="Book Antiqua" pitchFamily="18" charset="0"/>
              </a:rPr>
              <a:t>Criteria of suitable teachers:</a:t>
            </a:r>
            <a:r>
              <a:rPr lang="en-US" i="1" dirty="0">
                <a:latin typeface="Book Antiqua" pitchFamily="18" charset="0"/>
              </a:rPr>
              <a:t> </a:t>
            </a:r>
            <a:r>
              <a:rPr lang="en-US" dirty="0">
                <a:latin typeface="Book Antiqua" pitchFamily="18" charset="0"/>
              </a:rPr>
              <a:t>The curriculum mainly shows what type of teachers is needed in the schools. </a:t>
            </a:r>
            <a:endParaRPr lang="en-US" dirty="0"/>
          </a:p>
        </p:txBody>
      </p:sp>
      <p:pic>
        <p:nvPicPr>
          <p:cNvPr id="5" name="~PP768.WAV">
            <a:hlinkClick r:id="" action="ppaction://media"/>
          </p:cNvPr>
          <p:cNvPicPr>
            <a:picLocks noRot="1" noChangeAspect="1"/>
          </p:cNvPicPr>
          <p:nvPr>
            <a:wavAudioFile r:embed="rId1" name="~PP768.WAV"/>
          </p:nvPr>
        </p:nvPicPr>
        <p:blipFill>
          <a:blip r:embed="rId3"/>
          <a:stretch>
            <a:fillRect/>
          </a:stretch>
        </p:blipFill>
        <p:spPr>
          <a:xfrm>
            <a:off x="8696325" y="6410325"/>
            <a:ext cx="304800" cy="304800"/>
          </a:xfrm>
          <a:prstGeom prst="rect">
            <a:avLst/>
          </a:prstGeom>
        </p:spPr>
      </p:pic>
    </p:spTree>
  </p:cSld>
  <p:clrMapOvr>
    <a:masterClrMapping/>
  </p:clrMapOvr>
  <p:transition advTm="4644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Cont</a:t>
            </a:r>
            <a:endParaRPr lang="en-US" dirty="0"/>
          </a:p>
        </p:txBody>
      </p:sp>
      <p:sp>
        <p:nvSpPr>
          <p:cNvPr id="3" name="Content Placeholder 2"/>
          <p:cNvSpPr>
            <a:spLocks noGrp="1"/>
          </p:cNvSpPr>
          <p:nvPr>
            <p:ph idx="1"/>
          </p:nvPr>
        </p:nvSpPr>
        <p:spPr>
          <a:xfrm>
            <a:off x="457200" y="1143000"/>
            <a:ext cx="8229600" cy="5410200"/>
          </a:xfrm>
        </p:spPr>
        <p:txBody>
          <a:bodyPr>
            <a:normAutofit fontScale="85000" lnSpcReduction="20000"/>
          </a:bodyPr>
          <a:lstStyle/>
          <a:p>
            <a:pPr lvl="0" algn="just"/>
            <a:r>
              <a:rPr lang="en-US" b="1" dirty="0">
                <a:latin typeface="Book Antiqua" pitchFamily="18" charset="0"/>
              </a:rPr>
              <a:t>Selection of suitable methods:</a:t>
            </a:r>
            <a:r>
              <a:rPr lang="en-US" i="1" dirty="0">
                <a:latin typeface="Book Antiqua" pitchFamily="18" charset="0"/>
              </a:rPr>
              <a:t> </a:t>
            </a:r>
            <a:r>
              <a:rPr lang="en-US" dirty="0">
                <a:latin typeface="Book Antiqua" pitchFamily="18" charset="0"/>
              </a:rPr>
              <a:t>Curriculum makes the teacher to select suitable methods of teaching. 'How to teach' will be determined by 'what to teach' i.e. the curriculum</a:t>
            </a:r>
            <a:r>
              <a:rPr lang="en-US" dirty="0" smtClean="0">
                <a:latin typeface="Book Antiqua" pitchFamily="18" charset="0"/>
              </a:rPr>
              <a:t>.</a:t>
            </a:r>
          </a:p>
          <a:p>
            <a:pPr lvl="0" algn="just"/>
            <a:endParaRPr lang="en-US" dirty="0">
              <a:latin typeface="Book Antiqua" pitchFamily="18" charset="0"/>
            </a:endParaRPr>
          </a:p>
          <a:p>
            <a:pPr lvl="0" algn="just"/>
            <a:r>
              <a:rPr lang="en-US" b="1" dirty="0">
                <a:latin typeface="Book Antiqua" pitchFamily="18" charset="0"/>
              </a:rPr>
              <a:t>Acquisition of knowledge:</a:t>
            </a:r>
            <a:r>
              <a:rPr lang="en-US" i="1" dirty="0">
                <a:latin typeface="Book Antiqua" pitchFamily="18" charset="0"/>
              </a:rPr>
              <a:t> </a:t>
            </a:r>
            <a:r>
              <a:rPr lang="en-US" dirty="0">
                <a:latin typeface="Book Antiqua" pitchFamily="18" charset="0"/>
              </a:rPr>
              <a:t>Curriculum helps the student in the getting knowledge. By studying various subjects laid down in the curriculum the student gets knowledge in conformity with his abilities and level of intelligence</a:t>
            </a:r>
            <a:r>
              <a:rPr lang="en-US" dirty="0" smtClean="0">
                <a:latin typeface="Book Antiqua" pitchFamily="18" charset="0"/>
              </a:rPr>
              <a:t>.</a:t>
            </a:r>
          </a:p>
          <a:p>
            <a:pPr lvl="0" algn="just"/>
            <a:endParaRPr lang="en-US" dirty="0">
              <a:latin typeface="Book Antiqua" pitchFamily="18" charset="0"/>
            </a:endParaRPr>
          </a:p>
          <a:p>
            <a:pPr lvl="0" algn="just"/>
            <a:r>
              <a:rPr lang="en-US" b="1" dirty="0">
                <a:latin typeface="Book Antiqua" pitchFamily="18" charset="0"/>
              </a:rPr>
              <a:t>Development of personality:</a:t>
            </a:r>
            <a:r>
              <a:rPr lang="en-US" i="1" dirty="0">
                <a:latin typeface="Book Antiqua" pitchFamily="18" charset="0"/>
              </a:rPr>
              <a:t> </a:t>
            </a:r>
            <a:r>
              <a:rPr lang="en-US" dirty="0">
                <a:latin typeface="Book Antiqua" pitchFamily="18" charset="0"/>
              </a:rPr>
              <a:t>Curriculum is useful in developing physical, intellectual, aesthetic, social, cultural, moral, spiritual, religious and vocational abilities of the student. </a:t>
            </a:r>
          </a:p>
        </p:txBody>
      </p:sp>
      <p:pic>
        <p:nvPicPr>
          <p:cNvPr id="4" name="~PP1051.WAV">
            <a:hlinkClick r:id="" action="ppaction://media"/>
          </p:cNvPr>
          <p:cNvPicPr>
            <a:picLocks noRot="1" noChangeAspect="1"/>
          </p:cNvPicPr>
          <p:nvPr>
            <a:wavAudioFile r:embed="rId1" name="~PP1051.WAV"/>
          </p:nvPr>
        </p:nvPicPr>
        <p:blipFill>
          <a:blip r:embed="rId3"/>
          <a:stretch>
            <a:fillRect/>
          </a:stretch>
        </p:blipFill>
        <p:spPr>
          <a:xfrm>
            <a:off x="8696325" y="6410325"/>
            <a:ext cx="304800" cy="304800"/>
          </a:xfrm>
          <a:prstGeom prst="rect">
            <a:avLst/>
          </a:prstGeom>
        </p:spPr>
      </p:pic>
    </p:spTree>
  </p:cSld>
  <p:clrMapOvr>
    <a:masterClrMapping/>
  </p:clrMapOvr>
  <p:transition advTm="5752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Book Antiqua" pitchFamily="18" charset="0"/>
              </a:rPr>
              <a:t>Elements of Curriculum Development</a:t>
            </a:r>
            <a:endParaRPr lang="en-US" b="1" dirty="0">
              <a:latin typeface="Book Antiqua" pitchFamily="18" charset="0"/>
            </a:endParaRPr>
          </a:p>
        </p:txBody>
      </p:sp>
      <p:sp>
        <p:nvSpPr>
          <p:cNvPr id="3" name="Content Placeholder 2"/>
          <p:cNvSpPr>
            <a:spLocks noGrp="1"/>
          </p:cNvSpPr>
          <p:nvPr>
            <p:ph idx="1"/>
          </p:nvPr>
        </p:nvSpPr>
        <p:spPr/>
        <p:txBody>
          <a:bodyPr/>
          <a:lstStyle/>
          <a:p>
            <a:r>
              <a:rPr lang="en-US" dirty="0" smtClean="0">
                <a:latin typeface="Book Antiqua" pitchFamily="18" charset="0"/>
              </a:rPr>
              <a:t>The diagrammatic representation is as follows:</a:t>
            </a:r>
            <a:endParaRPr lang="en-US" dirty="0">
              <a:latin typeface="Book Antiqua" pitchFamily="18" charset="0"/>
            </a:endParaRPr>
          </a:p>
        </p:txBody>
      </p:sp>
      <p:cxnSp>
        <p:nvCxnSpPr>
          <p:cNvPr id="5" name="Straight Arrow Connector 4"/>
          <p:cNvCxnSpPr/>
          <p:nvPr/>
        </p:nvCxnSpPr>
        <p:spPr>
          <a:xfrm rot="5400000">
            <a:off x="3467894" y="4075906"/>
            <a:ext cx="1905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352800" y="4114800"/>
            <a:ext cx="21336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3505200" y="3276600"/>
            <a:ext cx="609600" cy="609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24400" y="4572000"/>
            <a:ext cx="533400" cy="381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4686300" y="3314700"/>
            <a:ext cx="685800" cy="609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3581400" y="4343400"/>
            <a:ext cx="609600" cy="609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5" name="~PP2088.WAV">
            <a:hlinkClick r:id="" action="ppaction://media"/>
          </p:cNvPr>
          <p:cNvPicPr>
            <a:picLocks noRot="1" noChangeAspect="1"/>
          </p:cNvPicPr>
          <p:nvPr>
            <a:wavAudioFile r:embed="rId1" name="~PP2088.WAV"/>
          </p:nvPr>
        </p:nvPicPr>
        <p:blipFill>
          <a:blip r:embed="rId3"/>
          <a:stretch>
            <a:fillRect/>
          </a:stretch>
        </p:blipFill>
        <p:spPr>
          <a:xfrm>
            <a:off x="8696325" y="6410325"/>
            <a:ext cx="304800" cy="304800"/>
          </a:xfrm>
          <a:prstGeom prst="rect">
            <a:avLst/>
          </a:prstGeom>
        </p:spPr>
      </p:pic>
      <p:sp>
        <p:nvSpPr>
          <p:cNvPr id="14" name="Rectangle 13"/>
          <p:cNvSpPr/>
          <p:nvPr/>
        </p:nvSpPr>
        <p:spPr>
          <a:xfrm>
            <a:off x="5638800" y="3962400"/>
            <a:ext cx="10668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Methods and organization</a:t>
            </a:r>
            <a:endParaRPr lang="en-US" sz="1200" dirty="0">
              <a:solidFill>
                <a:schemeClr val="tx1"/>
              </a:solidFill>
            </a:endParaRPr>
          </a:p>
        </p:txBody>
      </p:sp>
      <p:sp>
        <p:nvSpPr>
          <p:cNvPr id="16" name="Rectangle 15"/>
          <p:cNvSpPr/>
          <p:nvPr/>
        </p:nvSpPr>
        <p:spPr>
          <a:xfrm>
            <a:off x="3962400" y="5181600"/>
            <a:ext cx="10668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Evaluation</a:t>
            </a:r>
            <a:endParaRPr lang="en-US" sz="1600" dirty="0">
              <a:solidFill>
                <a:schemeClr val="tx1"/>
              </a:solidFill>
            </a:endParaRPr>
          </a:p>
        </p:txBody>
      </p:sp>
      <p:sp>
        <p:nvSpPr>
          <p:cNvPr id="17" name="Rectangle 16"/>
          <p:cNvSpPr/>
          <p:nvPr/>
        </p:nvSpPr>
        <p:spPr>
          <a:xfrm>
            <a:off x="3886200" y="2667000"/>
            <a:ext cx="10668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Objectives</a:t>
            </a:r>
            <a:endParaRPr lang="en-US" sz="1400" dirty="0">
              <a:solidFill>
                <a:schemeClr val="tx1"/>
              </a:solidFill>
            </a:endParaRPr>
          </a:p>
        </p:txBody>
      </p:sp>
      <p:sp>
        <p:nvSpPr>
          <p:cNvPr id="18" name="Rectangle 17"/>
          <p:cNvSpPr/>
          <p:nvPr/>
        </p:nvSpPr>
        <p:spPr>
          <a:xfrm>
            <a:off x="2209800" y="3886200"/>
            <a:ext cx="10668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Subject Matter</a:t>
            </a:r>
            <a:endParaRPr lang="en-US" sz="1200" dirty="0">
              <a:solidFill>
                <a:schemeClr val="tx1"/>
              </a:solidFill>
            </a:endParaRPr>
          </a:p>
        </p:txBody>
      </p:sp>
    </p:spTree>
  </p:cSld>
  <p:clrMapOvr>
    <a:masterClrMapping/>
  </p:clrMapOvr>
  <p:transition advTm="363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Cont</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a:latin typeface="Book Antiqua" pitchFamily="18" charset="0"/>
              </a:rPr>
              <a:t>	</a:t>
            </a:r>
            <a:r>
              <a:rPr lang="en-US" dirty="0" smtClean="0">
                <a:latin typeface="Book Antiqua" pitchFamily="18" charset="0"/>
              </a:rPr>
              <a:t>The curriculum design is shown with four elements. In a way, the design prompts the curriculum designer to raise four questions while designing the curriculum.</a:t>
            </a:r>
          </a:p>
          <a:p>
            <a:pPr>
              <a:buNone/>
            </a:pPr>
            <a:endParaRPr lang="en-US" dirty="0" smtClean="0">
              <a:latin typeface="Book Antiqua" pitchFamily="18" charset="0"/>
            </a:endParaRPr>
          </a:p>
          <a:p>
            <a:pPr marL="914400" lvl="1" indent="-514350">
              <a:buFont typeface="+mj-lt"/>
              <a:buAutoNum type="arabicPeriod"/>
            </a:pPr>
            <a:r>
              <a:rPr lang="en-US" dirty="0" smtClean="0">
                <a:latin typeface="Book Antiqua" pitchFamily="18" charset="0"/>
              </a:rPr>
              <a:t>What is the purpose to be done?</a:t>
            </a:r>
          </a:p>
          <a:p>
            <a:pPr marL="914400" lvl="1" indent="-514350">
              <a:buFont typeface="+mj-lt"/>
              <a:buAutoNum type="arabicPeriod"/>
            </a:pPr>
            <a:r>
              <a:rPr lang="en-US" dirty="0" smtClean="0">
                <a:latin typeface="Book Antiqua" pitchFamily="18" charset="0"/>
              </a:rPr>
              <a:t>What is the subject mater to be selected?</a:t>
            </a:r>
          </a:p>
          <a:p>
            <a:pPr marL="914400" lvl="1" indent="-514350">
              <a:buFont typeface="+mj-lt"/>
              <a:buAutoNum type="arabicPeriod"/>
            </a:pPr>
            <a:r>
              <a:rPr lang="en-US" dirty="0" smtClean="0">
                <a:latin typeface="Book Antiqua" pitchFamily="18" charset="0"/>
              </a:rPr>
              <a:t>What methods and organization to be employed?</a:t>
            </a:r>
          </a:p>
          <a:p>
            <a:pPr marL="914400" lvl="1" indent="-514350">
              <a:buFont typeface="+mj-lt"/>
              <a:buAutoNum type="arabicPeriod"/>
            </a:pPr>
            <a:r>
              <a:rPr lang="en-US" dirty="0" smtClean="0">
                <a:latin typeface="Book Antiqua" pitchFamily="18" charset="0"/>
              </a:rPr>
              <a:t>How to appraise/assess the results?</a:t>
            </a:r>
            <a:endParaRPr lang="en-US" dirty="0">
              <a:latin typeface="Book Antiqua" pitchFamily="18" charset="0"/>
            </a:endParaRPr>
          </a:p>
        </p:txBody>
      </p:sp>
      <p:pic>
        <p:nvPicPr>
          <p:cNvPr id="5" name="~PP2283.WAV">
            <a:hlinkClick r:id="" action="ppaction://media"/>
          </p:cNvPr>
          <p:cNvPicPr>
            <a:picLocks noRot="1" noChangeAspect="1"/>
          </p:cNvPicPr>
          <p:nvPr>
            <a:wavAudioFile r:embed="rId1" name="~PP2283.WAV"/>
          </p:nvPr>
        </p:nvPicPr>
        <p:blipFill>
          <a:blip r:embed="rId3"/>
          <a:stretch>
            <a:fillRect/>
          </a:stretch>
        </p:blipFill>
        <p:spPr>
          <a:xfrm>
            <a:off x="8696325" y="6410325"/>
            <a:ext cx="304800" cy="304800"/>
          </a:xfrm>
          <a:prstGeom prst="rect">
            <a:avLst/>
          </a:prstGeom>
        </p:spPr>
      </p:pic>
    </p:spTree>
  </p:cSld>
  <p:clrMapOvr>
    <a:masterClrMapping/>
  </p:clrMapOvr>
  <p:transition advTm="9846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Book Antiqua" pitchFamily="18" charset="0"/>
              </a:rPr>
              <a:t>Basic Principles of Curriculum Development</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a:latin typeface="Book Antiqua" pitchFamily="18" charset="0"/>
              </a:rPr>
              <a:t>The following principles should be kept in mind when framing curriculum</a:t>
            </a:r>
            <a:r>
              <a:rPr lang="en-US" dirty="0" smtClean="0">
                <a:latin typeface="Book Antiqua" pitchFamily="18" charset="0"/>
              </a:rPr>
              <a:t>:</a:t>
            </a:r>
          </a:p>
          <a:p>
            <a:pPr algn="just"/>
            <a:endParaRPr lang="en-US" dirty="0">
              <a:latin typeface="Book Antiqua" pitchFamily="18" charset="0"/>
            </a:endParaRPr>
          </a:p>
          <a:p>
            <a:pPr lvl="0" algn="just"/>
            <a:r>
              <a:rPr lang="en-US" b="1" i="1" dirty="0">
                <a:latin typeface="Book Antiqua" pitchFamily="18" charset="0"/>
              </a:rPr>
              <a:t>Principle of Child-centered</a:t>
            </a:r>
            <a:r>
              <a:rPr lang="en-US" i="1" dirty="0">
                <a:latin typeface="Book Antiqua" pitchFamily="18" charset="0"/>
              </a:rPr>
              <a:t> </a:t>
            </a:r>
            <a:r>
              <a:rPr lang="en-US" b="1" i="1" dirty="0">
                <a:latin typeface="Book Antiqua" pitchFamily="18" charset="0"/>
              </a:rPr>
              <a:t>Education - </a:t>
            </a:r>
            <a:r>
              <a:rPr lang="en-US" dirty="0">
                <a:latin typeface="Book Antiqua" pitchFamily="18" charset="0"/>
              </a:rPr>
              <a:t>Curriculum should be child-centered. In other words, while constructing a suitable curriculum, the interests, needs, capacities, abilities, age and the level of intelligence of children should be kept in full view and close </a:t>
            </a:r>
            <a:r>
              <a:rPr lang="en-US" dirty="0" smtClean="0">
                <a:latin typeface="Book Antiqua" pitchFamily="18" charset="0"/>
              </a:rPr>
              <a:t>attention</a:t>
            </a:r>
          </a:p>
          <a:p>
            <a:pPr lvl="0" algn="just"/>
            <a:endParaRPr lang="en-US" dirty="0">
              <a:latin typeface="Book Antiqua" pitchFamily="18" charset="0"/>
            </a:endParaRPr>
          </a:p>
          <a:p>
            <a:pPr lvl="0" algn="just"/>
            <a:r>
              <a:rPr lang="en-US" b="1" i="1" dirty="0">
                <a:latin typeface="Book Antiqua" pitchFamily="18" charset="0"/>
              </a:rPr>
              <a:t>Principle of Relation with Life -</a:t>
            </a:r>
            <a:r>
              <a:rPr lang="en-US" i="1" dirty="0">
                <a:latin typeface="Book Antiqua" pitchFamily="18" charset="0"/>
              </a:rPr>
              <a:t> </a:t>
            </a:r>
            <a:r>
              <a:rPr lang="en-US" dirty="0">
                <a:latin typeface="Book Antiqua" pitchFamily="18" charset="0"/>
              </a:rPr>
              <a:t>In the curriculum, only those subjects should be included which are relevant to actual living directly. </a:t>
            </a:r>
          </a:p>
        </p:txBody>
      </p:sp>
      <p:pic>
        <p:nvPicPr>
          <p:cNvPr id="5" name="~PP3303.WAV">
            <a:hlinkClick r:id="" action="ppaction://media"/>
          </p:cNvPr>
          <p:cNvPicPr>
            <a:picLocks noRot="1" noChangeAspect="1"/>
          </p:cNvPicPr>
          <p:nvPr>
            <a:wavAudioFile r:embed="rId1" name="~PP3303.WAV"/>
          </p:nvPr>
        </p:nvPicPr>
        <p:blipFill>
          <a:blip r:embed="rId3"/>
          <a:stretch>
            <a:fillRect/>
          </a:stretch>
        </p:blipFill>
        <p:spPr>
          <a:xfrm>
            <a:off x="8696325" y="6410325"/>
            <a:ext cx="304800" cy="304800"/>
          </a:xfrm>
          <a:prstGeom prst="rect">
            <a:avLst/>
          </a:prstGeom>
        </p:spPr>
      </p:pic>
    </p:spTree>
  </p:cSld>
  <p:clrMapOvr>
    <a:masterClrMapping/>
  </p:clrMapOvr>
  <p:transition advTm="420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r"/>
            <a:r>
              <a:rPr lang="en-US" dirty="0" smtClean="0"/>
              <a:t>Cont</a:t>
            </a:r>
            <a:endParaRPr lang="en-US" dirty="0"/>
          </a:p>
        </p:txBody>
      </p:sp>
      <p:sp>
        <p:nvSpPr>
          <p:cNvPr id="3" name="Content Placeholder 2"/>
          <p:cNvSpPr>
            <a:spLocks noGrp="1"/>
          </p:cNvSpPr>
          <p:nvPr>
            <p:ph idx="1"/>
          </p:nvPr>
        </p:nvSpPr>
        <p:spPr>
          <a:xfrm>
            <a:off x="457200" y="1066800"/>
            <a:ext cx="8229600" cy="5791200"/>
          </a:xfrm>
        </p:spPr>
        <p:txBody>
          <a:bodyPr>
            <a:normAutofit fontScale="70000" lnSpcReduction="20000"/>
          </a:bodyPr>
          <a:lstStyle/>
          <a:p>
            <a:pPr lvl="0" algn="just"/>
            <a:r>
              <a:rPr lang="en-US" b="1" i="1" dirty="0">
                <a:latin typeface="Book Antiqua" pitchFamily="18" charset="0"/>
              </a:rPr>
              <a:t>Principle of Interrelation of Play and Work Activities -</a:t>
            </a:r>
            <a:r>
              <a:rPr lang="en-US" i="1" dirty="0">
                <a:latin typeface="Book Antiqua" pitchFamily="18" charset="0"/>
              </a:rPr>
              <a:t> </a:t>
            </a:r>
            <a:r>
              <a:rPr lang="en-US" dirty="0">
                <a:latin typeface="Book Antiqua" pitchFamily="18" charset="0"/>
              </a:rPr>
              <a:t>While constructing a curriculum, the learning activities and experiences should be made so much interesting that a child gains knowledge and learning form them in the play-way spirit, thinking them as very interesting and captivating. </a:t>
            </a:r>
            <a:endParaRPr lang="en-US" dirty="0" smtClean="0">
              <a:latin typeface="Book Antiqua" pitchFamily="18" charset="0"/>
            </a:endParaRPr>
          </a:p>
          <a:p>
            <a:pPr lvl="0" algn="just"/>
            <a:endParaRPr lang="en-US" dirty="0">
              <a:latin typeface="Book Antiqua" pitchFamily="18" charset="0"/>
            </a:endParaRPr>
          </a:p>
          <a:p>
            <a:pPr lvl="0" algn="just"/>
            <a:r>
              <a:rPr lang="en-US" b="1" i="1" dirty="0">
                <a:latin typeface="Book Antiqua" pitchFamily="18" charset="0"/>
              </a:rPr>
              <a:t>Principle of</a:t>
            </a:r>
            <a:r>
              <a:rPr lang="en-US" i="1" dirty="0">
                <a:latin typeface="Book Antiqua" pitchFamily="18" charset="0"/>
              </a:rPr>
              <a:t> </a:t>
            </a:r>
            <a:r>
              <a:rPr lang="en-US" b="1" i="1" dirty="0">
                <a:latin typeface="Book Antiqua" pitchFamily="18" charset="0"/>
              </a:rPr>
              <a:t>the Knowledge of Culture and Civilization - </a:t>
            </a:r>
            <a:r>
              <a:rPr lang="en-US" dirty="0">
                <a:latin typeface="Book Antiqua" pitchFamily="18" charset="0"/>
              </a:rPr>
              <a:t>In</a:t>
            </a:r>
            <a:r>
              <a:rPr lang="en-US" b="1" dirty="0">
                <a:latin typeface="Book Antiqua" pitchFamily="18" charset="0"/>
              </a:rPr>
              <a:t> </a:t>
            </a:r>
            <a:r>
              <a:rPr lang="en-US" dirty="0">
                <a:latin typeface="Book Antiqua" pitchFamily="18" charset="0"/>
              </a:rPr>
              <a:t>the curriculum should be included those subjects, activities and experiences which convey to the children the knowledge and understanding of their cultural values and civilization. </a:t>
            </a:r>
            <a:endParaRPr lang="en-US" dirty="0" smtClean="0">
              <a:latin typeface="Book Antiqua" pitchFamily="18" charset="0"/>
            </a:endParaRPr>
          </a:p>
          <a:p>
            <a:pPr lvl="0" algn="just"/>
            <a:endParaRPr lang="en-US" dirty="0">
              <a:latin typeface="Book Antiqua" pitchFamily="18" charset="0"/>
            </a:endParaRPr>
          </a:p>
          <a:p>
            <a:pPr lvl="0" algn="just"/>
            <a:r>
              <a:rPr lang="en-US" b="1" i="1" dirty="0">
                <a:latin typeface="Book Antiqua" pitchFamily="18" charset="0"/>
              </a:rPr>
              <a:t>Principle of Totality of</a:t>
            </a:r>
            <a:r>
              <a:rPr lang="en-US" i="1" dirty="0">
                <a:latin typeface="Book Antiqua" pitchFamily="18" charset="0"/>
              </a:rPr>
              <a:t> </a:t>
            </a:r>
            <a:r>
              <a:rPr lang="en-US" b="1" i="1" dirty="0">
                <a:latin typeface="Book Antiqua" pitchFamily="18" charset="0"/>
              </a:rPr>
              <a:t>Experience - </a:t>
            </a:r>
            <a:r>
              <a:rPr lang="en-US" dirty="0">
                <a:latin typeface="Book Antiqua" pitchFamily="18" charset="0"/>
              </a:rPr>
              <a:t>In the curriculum should be include the integrated whole of human experiences as one unit. In other words, curriculum should include both the literary and academic subjects as well as the sum total of varied human experiences which a child receives in the school campus, in the classrooms, on the playing fields, in the libraries and laboratories and through the various informal contacts with the teachers and other educationists. </a:t>
            </a:r>
          </a:p>
        </p:txBody>
      </p:sp>
      <p:pic>
        <p:nvPicPr>
          <p:cNvPr id="4" name="~PP2404.WAV">
            <a:hlinkClick r:id="" action="ppaction://media"/>
          </p:cNvPr>
          <p:cNvPicPr>
            <a:picLocks noRot="1" noChangeAspect="1"/>
          </p:cNvPicPr>
          <p:nvPr>
            <a:wavAudioFile r:embed="rId1" name="~PP2404.WAV"/>
          </p:nvPr>
        </p:nvPicPr>
        <p:blipFill>
          <a:blip r:embed="rId3"/>
          <a:stretch>
            <a:fillRect/>
          </a:stretch>
        </p:blipFill>
        <p:spPr>
          <a:xfrm>
            <a:off x="8696325" y="6410325"/>
            <a:ext cx="304800" cy="304800"/>
          </a:xfrm>
          <a:prstGeom prst="rect">
            <a:avLst/>
          </a:prstGeom>
        </p:spPr>
      </p:pic>
    </p:spTree>
  </p:cSld>
  <p:clrMapOvr>
    <a:masterClrMapping/>
  </p:clrMapOvr>
  <p:transition advTm="1055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r"/>
            <a:r>
              <a:rPr lang="en-US" dirty="0" smtClean="0"/>
              <a:t>Cont </a:t>
            </a:r>
            <a:endParaRPr lang="en-US" dirty="0"/>
          </a:p>
        </p:txBody>
      </p:sp>
      <p:sp>
        <p:nvSpPr>
          <p:cNvPr id="3" name="Content Placeholder 2"/>
          <p:cNvSpPr>
            <a:spLocks noGrp="1"/>
          </p:cNvSpPr>
          <p:nvPr>
            <p:ph idx="1"/>
          </p:nvPr>
        </p:nvSpPr>
        <p:spPr>
          <a:xfrm>
            <a:off x="457200" y="990600"/>
            <a:ext cx="8229600" cy="5867400"/>
          </a:xfrm>
        </p:spPr>
        <p:txBody>
          <a:bodyPr>
            <a:normAutofit fontScale="70000" lnSpcReduction="20000"/>
          </a:bodyPr>
          <a:lstStyle/>
          <a:p>
            <a:pPr lvl="0"/>
            <a:r>
              <a:rPr lang="en-US" b="1" i="1" dirty="0">
                <a:latin typeface="Book Antiqua" pitchFamily="18" charset="0"/>
              </a:rPr>
              <a:t>Principle of Inclusion of All Life Activities -</a:t>
            </a:r>
            <a:r>
              <a:rPr lang="en-US" i="1" dirty="0">
                <a:latin typeface="Book Antiqua" pitchFamily="18" charset="0"/>
              </a:rPr>
              <a:t> </a:t>
            </a:r>
            <a:r>
              <a:rPr lang="en-US" dirty="0">
                <a:latin typeface="Book Antiqua" pitchFamily="18" charset="0"/>
              </a:rPr>
              <a:t>According Herbert Spencer, the prime aim of education is to achieve complete development of individuality. Hence in the curriculum all those activities and subjects should be included which promote physical, mental, moral, social and political development of a child in a harmonious manner</a:t>
            </a:r>
            <a:r>
              <a:rPr lang="en-US" dirty="0" smtClean="0">
                <a:latin typeface="Book Antiqua" pitchFamily="18" charset="0"/>
              </a:rPr>
              <a:t>.</a:t>
            </a:r>
          </a:p>
          <a:p>
            <a:pPr lvl="0"/>
            <a:endParaRPr lang="en-US" dirty="0">
              <a:latin typeface="Book Antiqua" pitchFamily="18" charset="0"/>
            </a:endParaRPr>
          </a:p>
          <a:p>
            <a:pPr lvl="0"/>
            <a:r>
              <a:rPr lang="en-US" b="1" i="1" dirty="0">
                <a:latin typeface="Book Antiqua" pitchFamily="18" charset="0"/>
              </a:rPr>
              <a:t>Principle of Relationship with Community Life -</a:t>
            </a:r>
            <a:r>
              <a:rPr lang="en-US" i="1" dirty="0">
                <a:latin typeface="Book Antiqua" pitchFamily="18" charset="0"/>
              </a:rPr>
              <a:t> </a:t>
            </a:r>
            <a:r>
              <a:rPr lang="en-US" dirty="0">
                <a:latin typeface="Book Antiqua" pitchFamily="18" charset="0"/>
              </a:rPr>
              <a:t>While constructing curriculum, full consideration of local needs and situations should be kept in mind. Not only this, all those social beliefs, attitudes, traditions and problems of community life should be given due place to make </a:t>
            </a:r>
            <a:r>
              <a:rPr lang="en-US" dirty="0" smtClean="0">
                <a:latin typeface="Book Antiqua" pitchFamily="18" charset="0"/>
              </a:rPr>
              <a:t>children </a:t>
            </a:r>
            <a:r>
              <a:rPr lang="en-US" dirty="0">
                <a:latin typeface="Book Antiqua" pitchFamily="18" charset="0"/>
              </a:rPr>
              <a:t>understand them well and realize their responsibility towards them. </a:t>
            </a:r>
            <a:endParaRPr lang="en-US" dirty="0" smtClean="0">
              <a:latin typeface="Book Antiqua" pitchFamily="18" charset="0"/>
            </a:endParaRPr>
          </a:p>
          <a:p>
            <a:pPr lvl="0"/>
            <a:endParaRPr lang="en-US" dirty="0">
              <a:latin typeface="Book Antiqua" pitchFamily="18" charset="0"/>
            </a:endParaRPr>
          </a:p>
          <a:p>
            <a:pPr lvl="0"/>
            <a:r>
              <a:rPr lang="en-US" b="1" i="1" dirty="0">
                <a:latin typeface="Book Antiqua" pitchFamily="18" charset="0"/>
              </a:rPr>
              <a:t>Principle of Development of Democratic Spirit -</a:t>
            </a:r>
            <a:r>
              <a:rPr lang="en-US" i="1" dirty="0">
                <a:latin typeface="Book Antiqua" pitchFamily="18" charset="0"/>
              </a:rPr>
              <a:t> </a:t>
            </a:r>
            <a:r>
              <a:rPr lang="en-US" dirty="0">
                <a:latin typeface="Book Antiqua" pitchFamily="18" charset="0"/>
              </a:rPr>
              <a:t>Curriculum should contain and emphasize those activities and experiences which promote in the children democratic spirit, feelings and attitudes together with democratic </a:t>
            </a:r>
            <a:r>
              <a:rPr lang="en-US" dirty="0" smtClean="0">
                <a:latin typeface="Book Antiqua" pitchFamily="18" charset="0"/>
              </a:rPr>
              <a:t>behavior </a:t>
            </a:r>
            <a:r>
              <a:rPr lang="en-US" dirty="0">
                <a:latin typeface="Book Antiqua" pitchFamily="18" charset="0"/>
              </a:rPr>
              <a:t>patterns based on democratic ideals and values.</a:t>
            </a:r>
          </a:p>
        </p:txBody>
      </p:sp>
      <p:pic>
        <p:nvPicPr>
          <p:cNvPr id="4" name="~PP2986.WAV">
            <a:hlinkClick r:id="" action="ppaction://media"/>
          </p:cNvPr>
          <p:cNvPicPr>
            <a:picLocks noRot="1" noChangeAspect="1"/>
          </p:cNvPicPr>
          <p:nvPr>
            <a:wavAudioFile r:embed="rId1" name="~PP2986.WAV"/>
          </p:nvPr>
        </p:nvPicPr>
        <p:blipFill>
          <a:blip r:embed="rId3"/>
          <a:stretch>
            <a:fillRect/>
          </a:stretch>
        </p:blipFill>
        <p:spPr>
          <a:xfrm>
            <a:off x="8696325" y="6410325"/>
            <a:ext cx="304800" cy="304800"/>
          </a:xfrm>
          <a:prstGeom prst="rect">
            <a:avLst/>
          </a:prstGeom>
        </p:spPr>
      </p:pic>
    </p:spTree>
  </p:cSld>
  <p:clrMapOvr>
    <a:masterClrMapping/>
  </p:clrMapOvr>
  <p:transition advTm="7834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r"/>
            <a:r>
              <a:rPr lang="en-US" dirty="0" smtClean="0"/>
              <a:t>Cont</a:t>
            </a:r>
            <a:endParaRPr lang="en-US" dirty="0"/>
          </a:p>
        </p:txBody>
      </p:sp>
      <p:sp>
        <p:nvSpPr>
          <p:cNvPr id="3" name="Content Placeholder 2"/>
          <p:cNvSpPr>
            <a:spLocks noGrp="1"/>
          </p:cNvSpPr>
          <p:nvPr>
            <p:ph idx="1"/>
          </p:nvPr>
        </p:nvSpPr>
        <p:spPr>
          <a:xfrm>
            <a:off x="457200" y="1066800"/>
            <a:ext cx="8229600" cy="5791200"/>
          </a:xfrm>
        </p:spPr>
        <p:txBody>
          <a:bodyPr>
            <a:normAutofit fontScale="70000" lnSpcReduction="20000"/>
          </a:bodyPr>
          <a:lstStyle/>
          <a:p>
            <a:pPr lvl="0" algn="just"/>
            <a:r>
              <a:rPr lang="en-US" b="1" i="1" dirty="0">
                <a:latin typeface="Book Antiqua" pitchFamily="18" charset="0"/>
              </a:rPr>
              <a:t>Principle of Utility -</a:t>
            </a:r>
            <a:r>
              <a:rPr lang="en-US" i="1" dirty="0">
                <a:latin typeface="Book Antiqua" pitchFamily="18" charset="0"/>
              </a:rPr>
              <a:t> </a:t>
            </a:r>
            <a:r>
              <a:rPr lang="en-US" dirty="0">
                <a:latin typeface="Book Antiqua" pitchFamily="18" charset="0"/>
              </a:rPr>
              <a:t>Curriculum should include those subjects, activities and experiences which are useful to the present life as well as the future life to children. </a:t>
            </a:r>
            <a:endParaRPr lang="en-US" dirty="0" smtClean="0">
              <a:latin typeface="Book Antiqua" pitchFamily="18" charset="0"/>
            </a:endParaRPr>
          </a:p>
          <a:p>
            <a:pPr lvl="0" algn="just"/>
            <a:endParaRPr lang="en-US" dirty="0">
              <a:latin typeface="Book Antiqua" pitchFamily="18" charset="0"/>
            </a:endParaRPr>
          </a:p>
          <a:p>
            <a:pPr lvl="0" algn="just"/>
            <a:r>
              <a:rPr lang="en-US" b="1" i="1" dirty="0">
                <a:latin typeface="Book Antiqua" pitchFamily="18" charset="0"/>
              </a:rPr>
              <a:t>Principle of</a:t>
            </a:r>
            <a:r>
              <a:rPr lang="en-US" i="1" dirty="0">
                <a:latin typeface="Book Antiqua" pitchFamily="18" charset="0"/>
              </a:rPr>
              <a:t> </a:t>
            </a:r>
            <a:r>
              <a:rPr lang="en-US" b="1" i="1" dirty="0">
                <a:latin typeface="Book Antiqua" pitchFamily="18" charset="0"/>
              </a:rPr>
              <a:t>Future Orientation - </a:t>
            </a:r>
            <a:r>
              <a:rPr lang="en-US" dirty="0">
                <a:latin typeface="Book Antiqua" pitchFamily="18" charset="0"/>
              </a:rPr>
              <a:t>Curriculum subjects and materials should be forward looking so that the child is able to solve the various problems that are to come before him in the immediate as, well as remote future, and also the find out suitable solutions and achieve harmonious adjustment with the changing conditions and situations of life in a progressive way. </a:t>
            </a:r>
            <a:endParaRPr lang="en-US" dirty="0" smtClean="0">
              <a:latin typeface="Book Antiqua" pitchFamily="18" charset="0"/>
            </a:endParaRPr>
          </a:p>
          <a:p>
            <a:pPr lvl="0" algn="just"/>
            <a:endParaRPr lang="en-US" dirty="0">
              <a:latin typeface="Book Antiqua" pitchFamily="18" charset="0"/>
            </a:endParaRPr>
          </a:p>
          <a:p>
            <a:pPr lvl="0" algn="just"/>
            <a:r>
              <a:rPr lang="en-US" b="1" i="1" dirty="0">
                <a:latin typeface="Book Antiqua" pitchFamily="18" charset="0"/>
              </a:rPr>
              <a:t>Principle of Variety and Flexibility -</a:t>
            </a:r>
            <a:r>
              <a:rPr lang="en-US" i="1" dirty="0">
                <a:latin typeface="Book Antiqua" pitchFamily="18" charset="0"/>
              </a:rPr>
              <a:t> </a:t>
            </a:r>
            <a:r>
              <a:rPr lang="en-US" dirty="0">
                <a:latin typeface="Book Antiqua" pitchFamily="18" charset="0"/>
              </a:rPr>
              <a:t>Different children have different inherent interests, aptitudes, urges, tendencies, capacities and abilities. In view of these variations and differences, there should be enough flexibility and elasticity in the curriculum to suit the varieties. </a:t>
            </a:r>
          </a:p>
          <a:p>
            <a:endParaRPr lang="en-US" dirty="0"/>
          </a:p>
        </p:txBody>
      </p:sp>
      <p:pic>
        <p:nvPicPr>
          <p:cNvPr id="4" name="~PP2684.WAV">
            <a:hlinkClick r:id="" action="ppaction://media"/>
          </p:cNvPr>
          <p:cNvPicPr>
            <a:picLocks noRot="1" noChangeAspect="1"/>
          </p:cNvPicPr>
          <p:nvPr>
            <a:wavAudioFile r:embed="rId1" name="~PP2684.WAV"/>
          </p:nvPr>
        </p:nvPicPr>
        <p:blipFill>
          <a:blip r:embed="rId3"/>
          <a:stretch>
            <a:fillRect/>
          </a:stretch>
        </p:blipFill>
        <p:spPr>
          <a:xfrm>
            <a:off x="8696325" y="6410325"/>
            <a:ext cx="304800" cy="304800"/>
          </a:xfrm>
          <a:prstGeom prst="rect">
            <a:avLst/>
          </a:prstGeom>
        </p:spPr>
      </p:pic>
    </p:spTree>
  </p:cSld>
  <p:clrMapOvr>
    <a:masterClrMapping/>
  </p:clrMapOvr>
  <p:transition advTm="897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a:buNone/>
            </a:pPr>
            <a:r>
              <a:rPr lang="en-US" b="1" dirty="0" smtClean="0"/>
              <a:t>	</a:t>
            </a:r>
            <a:r>
              <a:rPr lang="en-US" b="1" dirty="0" smtClean="0">
                <a:latin typeface="Book Antiqua" pitchFamily="18" charset="0"/>
              </a:rPr>
              <a:t>Learning Outcomes</a:t>
            </a:r>
            <a:endParaRPr lang="en-US" dirty="0" smtClean="0">
              <a:latin typeface="Book Antiqua" pitchFamily="18" charset="0"/>
            </a:endParaRPr>
          </a:p>
          <a:p>
            <a:pPr lvl="1">
              <a:buNone/>
            </a:pPr>
            <a:r>
              <a:rPr lang="en-US" dirty="0" smtClean="0">
                <a:latin typeface="Book Antiqua" pitchFamily="18" charset="0"/>
              </a:rPr>
              <a:t>By the end of the course students will be able to:</a:t>
            </a:r>
          </a:p>
          <a:p>
            <a:pPr lvl="1"/>
            <a:r>
              <a:rPr lang="en-US" dirty="0" smtClean="0">
                <a:latin typeface="Book Antiqua" pitchFamily="18" charset="0"/>
              </a:rPr>
              <a:t>understand the concept of curriculum </a:t>
            </a:r>
          </a:p>
          <a:p>
            <a:pPr lvl="1"/>
            <a:r>
              <a:rPr lang="en-US" dirty="0" smtClean="0">
                <a:latin typeface="Book Antiqua" pitchFamily="18" charset="0"/>
              </a:rPr>
              <a:t>identify the process of curriculum development in Pakistan </a:t>
            </a:r>
          </a:p>
          <a:p>
            <a:pPr lvl="1"/>
            <a:r>
              <a:rPr lang="en-US" dirty="0" smtClean="0">
                <a:latin typeface="Book Antiqua" pitchFamily="18" charset="0"/>
              </a:rPr>
              <a:t>examine the components of curriculum development </a:t>
            </a:r>
          </a:p>
          <a:p>
            <a:pPr lvl="1"/>
            <a:r>
              <a:rPr lang="en-US" dirty="0" smtClean="0">
                <a:latin typeface="Book Antiqua" pitchFamily="18" charset="0"/>
              </a:rPr>
              <a:t>differentiate between different types of curriculum </a:t>
            </a:r>
          </a:p>
          <a:p>
            <a:pPr lvl="1"/>
            <a:r>
              <a:rPr lang="en-US" dirty="0" smtClean="0">
                <a:latin typeface="Book Antiqua" pitchFamily="18" charset="0"/>
              </a:rPr>
              <a:t>write curriculum objectives in behavioral terms </a:t>
            </a:r>
          </a:p>
          <a:p>
            <a:pPr lvl="1"/>
            <a:r>
              <a:rPr lang="en-US" dirty="0" smtClean="0">
                <a:latin typeface="Book Antiqua" pitchFamily="18" charset="0"/>
              </a:rPr>
              <a:t>state the critical issues, problems and trends in curriculum</a:t>
            </a:r>
          </a:p>
          <a:p>
            <a:pPr lvl="1"/>
            <a:r>
              <a:rPr lang="en-US" dirty="0" smtClean="0">
                <a:latin typeface="Book Antiqua" pitchFamily="18" charset="0"/>
              </a:rPr>
              <a:t>Practice different teaching methods in classroom. </a:t>
            </a:r>
          </a:p>
          <a:p>
            <a:pPr lvl="1"/>
            <a:r>
              <a:rPr lang="en-US" dirty="0" smtClean="0">
                <a:latin typeface="Book Antiqua" pitchFamily="18" charset="0"/>
              </a:rPr>
              <a:t>Select appropriate audio visual aids in classroom teaching. </a:t>
            </a:r>
          </a:p>
          <a:p>
            <a:pPr lvl="1"/>
            <a:r>
              <a:rPr lang="en-US" dirty="0" smtClean="0">
                <a:latin typeface="Book Antiqua" pitchFamily="18" charset="0"/>
              </a:rPr>
              <a:t>prepare lesson plans </a:t>
            </a:r>
          </a:p>
          <a:p>
            <a:endParaRPr lang="en-US" dirty="0">
              <a:latin typeface="Book Antiqua" pitchFamily="18" charset="0"/>
            </a:endParaRPr>
          </a:p>
        </p:txBody>
      </p:sp>
      <p:pic>
        <p:nvPicPr>
          <p:cNvPr id="4" name="~PP1816.WAV">
            <a:hlinkClick r:id="" action="ppaction://media"/>
          </p:cNvPr>
          <p:cNvPicPr>
            <a:picLocks noRot="1" noChangeAspect="1"/>
          </p:cNvPicPr>
          <p:nvPr>
            <a:wavAudioFile r:embed="rId1" name="~PP1816.WAV"/>
          </p:nvPr>
        </p:nvPicPr>
        <p:blipFill>
          <a:blip r:embed="rId3"/>
          <a:stretch>
            <a:fillRect/>
          </a:stretch>
        </p:blipFill>
        <p:spPr>
          <a:xfrm>
            <a:off x="8696325" y="6410325"/>
            <a:ext cx="304800" cy="304800"/>
          </a:xfrm>
          <a:prstGeom prst="rect">
            <a:avLst/>
          </a:prstGeom>
        </p:spPr>
      </p:pic>
    </p:spTree>
  </p:cSld>
  <p:clrMapOvr>
    <a:masterClrMapping/>
  </p:clrMapOvr>
  <p:transition advTm="106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8229600" cy="1143000"/>
          </a:xfrm>
        </p:spPr>
        <p:txBody>
          <a:bodyPr>
            <a:normAutofit fontScale="90000"/>
          </a:bodyPr>
          <a:lstStyle/>
          <a:p>
            <a:r>
              <a:rPr lang="en-US" dirty="0" smtClean="0">
                <a:latin typeface="Book Antiqua" pitchFamily="18" charset="0"/>
              </a:rPr>
              <a:t>Unit 01: Introduction to Curriculum</a:t>
            </a:r>
            <a:endParaRPr lang="en-US" dirty="0">
              <a:latin typeface="Book Antiqua" pitchFamily="18" charset="0"/>
            </a:endParaRPr>
          </a:p>
        </p:txBody>
      </p:sp>
      <p:pic>
        <p:nvPicPr>
          <p:cNvPr id="4" name="~PP3026.WAV">
            <a:hlinkClick r:id="" action="ppaction://media"/>
          </p:cNvPr>
          <p:cNvPicPr>
            <a:picLocks noRot="1" noChangeAspect="1"/>
          </p:cNvPicPr>
          <p:nvPr>
            <a:wavAudioFile r:embed="rId1" name="~PP3026.WAV"/>
          </p:nvPr>
        </p:nvPicPr>
        <p:blipFill>
          <a:blip r:embed="rId3"/>
          <a:stretch>
            <a:fillRect/>
          </a:stretch>
        </p:blipFill>
        <p:spPr>
          <a:xfrm>
            <a:off x="8696325" y="6410325"/>
            <a:ext cx="304800" cy="304800"/>
          </a:xfrm>
          <a:prstGeom prst="rect">
            <a:avLst/>
          </a:prstGeom>
        </p:spPr>
      </p:pic>
    </p:spTree>
  </p:cSld>
  <p:clrMapOvr>
    <a:masterClrMapping/>
  </p:clrMapOvr>
  <p:transition advTm="180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Book Antiqua" pitchFamily="18" charset="0"/>
              </a:rPr>
              <a:t>Meaning of Curriculum</a:t>
            </a:r>
            <a:br>
              <a:rPr lang="en-US" b="1" dirty="0" smtClean="0">
                <a:latin typeface="Book Antiqua" pitchFamily="18" charset="0"/>
              </a:rPr>
            </a:br>
            <a:endParaRPr lang="en-US" b="1" dirty="0">
              <a:latin typeface="Book Antiqua" pitchFamily="18" charset="0"/>
            </a:endParaRPr>
          </a:p>
        </p:txBody>
      </p:sp>
      <p:sp>
        <p:nvSpPr>
          <p:cNvPr id="3" name="Content Placeholder 2"/>
          <p:cNvSpPr>
            <a:spLocks noGrp="1"/>
          </p:cNvSpPr>
          <p:nvPr>
            <p:ph idx="1"/>
          </p:nvPr>
        </p:nvSpPr>
        <p:spPr/>
        <p:txBody>
          <a:bodyPr>
            <a:normAutofit fontScale="85000" lnSpcReduction="10000"/>
          </a:bodyPr>
          <a:lstStyle/>
          <a:p>
            <a:pPr algn="just"/>
            <a:r>
              <a:rPr lang="en-US" dirty="0">
                <a:latin typeface="Book Antiqua" pitchFamily="18" charset="0"/>
              </a:rPr>
              <a:t>The literary meaning of curriculum is a particular course of study in one subject. The curriculum word is derived from Latin word '</a:t>
            </a:r>
            <a:r>
              <a:rPr lang="en-US" dirty="0" err="1">
                <a:latin typeface="Book Antiqua" pitchFamily="18" charset="0"/>
              </a:rPr>
              <a:t>Curricere</a:t>
            </a:r>
            <a:r>
              <a:rPr lang="en-US" dirty="0">
                <a:latin typeface="Book Antiqua" pitchFamily="18" charset="0"/>
              </a:rPr>
              <a:t>/</a:t>
            </a:r>
            <a:r>
              <a:rPr lang="en-US" dirty="0" err="1">
                <a:latin typeface="Book Antiqua" pitchFamily="18" charset="0"/>
              </a:rPr>
              <a:t>Currere</a:t>
            </a:r>
            <a:r>
              <a:rPr lang="en-US" dirty="0">
                <a:latin typeface="Book Antiqua" pitchFamily="18" charset="0"/>
              </a:rPr>
              <a:t>' which means-A Race Course</a:t>
            </a:r>
            <a:r>
              <a:rPr lang="en-US" dirty="0" smtClean="0">
                <a:latin typeface="Book Antiqua" pitchFamily="18" charset="0"/>
              </a:rPr>
              <a:t>.</a:t>
            </a:r>
          </a:p>
          <a:p>
            <a:pPr algn="just"/>
            <a:endParaRPr lang="en-US" dirty="0">
              <a:latin typeface="Book Antiqua" pitchFamily="18" charset="0"/>
            </a:endParaRPr>
          </a:p>
          <a:p>
            <a:pPr algn="just"/>
            <a:r>
              <a:rPr lang="en-US" dirty="0">
                <a:latin typeface="Book Antiqua" pitchFamily="18" charset="0"/>
              </a:rPr>
              <a:t>In the </a:t>
            </a:r>
            <a:r>
              <a:rPr lang="en-US" dirty="0" smtClean="0">
                <a:latin typeface="Book Antiqua" pitchFamily="18" charset="0"/>
              </a:rPr>
              <a:t>sphere </a:t>
            </a:r>
            <a:r>
              <a:rPr lang="en-US" dirty="0">
                <a:latin typeface="Book Antiqua" pitchFamily="18" charset="0"/>
              </a:rPr>
              <a:t>of education, curriculum is like a race course for children who run to </a:t>
            </a:r>
            <a:r>
              <a:rPr lang="en-US" dirty="0" smtClean="0">
                <a:latin typeface="Book Antiqua" pitchFamily="18" charset="0"/>
              </a:rPr>
              <a:t>win </a:t>
            </a:r>
            <a:r>
              <a:rPr lang="en-US" dirty="0">
                <a:latin typeface="Book Antiqua" pitchFamily="18" charset="0"/>
              </a:rPr>
              <a:t>the race/educational prize in the limited time duration. Thus, we can say that curriculum is such a race course for children to reach a certain/ set goal. </a:t>
            </a:r>
          </a:p>
          <a:p>
            <a:pPr algn="just"/>
            <a:endParaRPr lang="en-US" dirty="0">
              <a:latin typeface="Book Antiqua" pitchFamily="18" charset="0"/>
            </a:endParaRPr>
          </a:p>
        </p:txBody>
      </p:sp>
      <p:pic>
        <p:nvPicPr>
          <p:cNvPr id="6" name="~PP1662.WAV">
            <a:hlinkClick r:id="" action="ppaction://media"/>
          </p:cNvPr>
          <p:cNvPicPr>
            <a:picLocks noRot="1" noChangeAspect="1"/>
          </p:cNvPicPr>
          <p:nvPr>
            <a:wavAudioFile r:embed="rId1" name="~PP1662.WAV"/>
          </p:nvPr>
        </p:nvPicPr>
        <p:blipFill>
          <a:blip r:embed="rId3"/>
          <a:stretch>
            <a:fillRect/>
          </a:stretch>
        </p:blipFill>
        <p:spPr>
          <a:xfrm>
            <a:off x="8696325" y="6410325"/>
            <a:ext cx="304800" cy="304800"/>
          </a:xfrm>
          <a:prstGeom prst="rect">
            <a:avLst/>
          </a:prstGeom>
        </p:spPr>
      </p:pic>
    </p:spTree>
  </p:cSld>
  <p:clrMapOvr>
    <a:masterClrMapping/>
  </p:clrMapOvr>
  <p:transition advTm="365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Book Antiqua" pitchFamily="18" charset="0"/>
              </a:rPr>
              <a:t>Various Concepts of Curriculum</a:t>
            </a:r>
            <a:endParaRPr lang="en-US" dirty="0">
              <a:latin typeface="Book Antiqua" pitchFamily="18" charset="0"/>
            </a:endParaRPr>
          </a:p>
        </p:txBody>
      </p:sp>
      <p:sp>
        <p:nvSpPr>
          <p:cNvPr id="3" name="Content Placeholder 2"/>
          <p:cNvSpPr>
            <a:spLocks noGrp="1"/>
          </p:cNvSpPr>
          <p:nvPr>
            <p:ph idx="1"/>
          </p:nvPr>
        </p:nvSpPr>
        <p:spPr/>
        <p:txBody>
          <a:bodyPr/>
          <a:lstStyle/>
          <a:p>
            <a:pPr>
              <a:buNone/>
            </a:pPr>
            <a:r>
              <a:rPr lang="en-US" dirty="0">
                <a:latin typeface="Book Antiqua" pitchFamily="18" charset="0"/>
              </a:rPr>
              <a:t>There are two concepts of `curriculum' prevailing in the society-</a:t>
            </a:r>
          </a:p>
          <a:p>
            <a:pPr lvl="1">
              <a:buNone/>
            </a:pPr>
            <a:r>
              <a:rPr lang="en-US" dirty="0">
                <a:latin typeface="Book Antiqua" pitchFamily="18" charset="0"/>
              </a:rPr>
              <a:t>1. Old concept of </a:t>
            </a:r>
            <a:r>
              <a:rPr lang="en-US" dirty="0" smtClean="0">
                <a:latin typeface="Book Antiqua" pitchFamily="18" charset="0"/>
              </a:rPr>
              <a:t>Curriculum</a:t>
            </a:r>
            <a:endParaRPr lang="en-US" dirty="0">
              <a:latin typeface="Book Antiqua" pitchFamily="18" charset="0"/>
            </a:endParaRPr>
          </a:p>
          <a:p>
            <a:pPr lvl="1">
              <a:buNone/>
            </a:pPr>
            <a:r>
              <a:rPr lang="en-US" dirty="0">
                <a:latin typeface="Book Antiqua" pitchFamily="18" charset="0"/>
              </a:rPr>
              <a:t>2. New Concept of </a:t>
            </a:r>
            <a:r>
              <a:rPr lang="en-US" dirty="0" smtClean="0">
                <a:latin typeface="Book Antiqua" pitchFamily="18" charset="0"/>
              </a:rPr>
              <a:t>Curriculum</a:t>
            </a:r>
            <a:endParaRPr lang="en-US" dirty="0">
              <a:latin typeface="Book Antiqua" pitchFamily="18" charset="0"/>
            </a:endParaRPr>
          </a:p>
          <a:p>
            <a:pPr lvl="1"/>
            <a:r>
              <a:rPr lang="en-US" dirty="0"/>
              <a:t> </a:t>
            </a:r>
          </a:p>
          <a:p>
            <a:endParaRPr lang="en-US" dirty="0"/>
          </a:p>
        </p:txBody>
      </p:sp>
      <p:pic>
        <p:nvPicPr>
          <p:cNvPr id="4" name="~PP2535.WAV">
            <a:hlinkClick r:id="" action="ppaction://media"/>
          </p:cNvPr>
          <p:cNvPicPr>
            <a:picLocks noRot="1" noChangeAspect="1"/>
          </p:cNvPicPr>
          <p:nvPr>
            <a:wavAudioFile r:embed="rId1" name="~PP2535.WAV"/>
          </p:nvPr>
        </p:nvPicPr>
        <p:blipFill>
          <a:blip r:embed="rId3"/>
          <a:stretch>
            <a:fillRect/>
          </a:stretch>
        </p:blipFill>
        <p:spPr>
          <a:xfrm>
            <a:off x="8696325" y="6410325"/>
            <a:ext cx="304800" cy="304800"/>
          </a:xfrm>
          <a:prstGeom prst="rect">
            <a:avLst/>
          </a:prstGeom>
        </p:spPr>
      </p:pic>
    </p:spTree>
  </p:cSld>
  <p:clrMapOvr>
    <a:masterClrMapping/>
  </p:clrMapOvr>
  <p:transition advTm="3767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ook Antiqua" pitchFamily="18" charset="0"/>
              </a:rPr>
              <a:t>Old concept of Curriculum</a:t>
            </a:r>
            <a:endParaRPr lang="en-US" dirty="0">
              <a:latin typeface="Book Antiqua" pitchFamily="18" charset="0"/>
            </a:endParaRPr>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pPr algn="just">
              <a:buNone/>
            </a:pPr>
            <a:r>
              <a:rPr lang="en-US" dirty="0" smtClean="0">
                <a:latin typeface="Book Antiqua" pitchFamily="18" charset="0"/>
              </a:rPr>
              <a:t>	Old </a:t>
            </a:r>
            <a:r>
              <a:rPr lang="en-US" dirty="0">
                <a:latin typeface="Book Antiqua" pitchFamily="18" charset="0"/>
              </a:rPr>
              <a:t>concept is confined only to the course of study or syllabus</a:t>
            </a:r>
            <a:r>
              <a:rPr lang="en-US" dirty="0" smtClean="0">
                <a:latin typeface="Book Antiqua" pitchFamily="18" charset="0"/>
              </a:rPr>
              <a:t>.</a:t>
            </a:r>
          </a:p>
          <a:p>
            <a:pPr algn="just">
              <a:buNone/>
            </a:pPr>
            <a:endParaRPr lang="en-US" dirty="0" smtClean="0">
              <a:latin typeface="Book Antiqua" pitchFamily="18" charset="0"/>
            </a:endParaRPr>
          </a:p>
          <a:p>
            <a:pPr algn="just"/>
            <a:r>
              <a:rPr lang="en-US" dirty="0" smtClean="0">
                <a:latin typeface="Book Antiqua" pitchFamily="18" charset="0"/>
              </a:rPr>
              <a:t>According </a:t>
            </a:r>
            <a:r>
              <a:rPr lang="en-US" dirty="0">
                <a:latin typeface="Book Antiqua" pitchFamily="18" charset="0"/>
              </a:rPr>
              <a:t>to </a:t>
            </a:r>
            <a:r>
              <a:rPr lang="en-US" b="1" dirty="0">
                <a:latin typeface="Book Antiqua" pitchFamily="18" charset="0"/>
              </a:rPr>
              <a:t>Elizabeth </a:t>
            </a:r>
            <a:r>
              <a:rPr lang="en-US" b="1" dirty="0" err="1">
                <a:latin typeface="Book Antiqua" pitchFamily="18" charset="0"/>
              </a:rPr>
              <a:t>Maccie</a:t>
            </a:r>
            <a:r>
              <a:rPr lang="en-US" b="1" dirty="0">
                <a:latin typeface="Book Antiqua" pitchFamily="18" charset="0"/>
              </a:rPr>
              <a:t>-</a:t>
            </a:r>
            <a:r>
              <a:rPr lang="en-US" dirty="0">
                <a:latin typeface="Book Antiqua" pitchFamily="18" charset="0"/>
              </a:rPr>
              <a:t>"Curriculum is a prescribed instructional material for the students</a:t>
            </a:r>
            <a:r>
              <a:rPr lang="en-US" dirty="0" smtClean="0">
                <a:latin typeface="Book Antiqua" pitchFamily="18" charset="0"/>
              </a:rPr>
              <a:t>.“</a:t>
            </a:r>
          </a:p>
          <a:p>
            <a:pPr algn="just"/>
            <a:r>
              <a:rPr lang="en-US" dirty="0" smtClean="0">
                <a:latin typeface="Book Antiqua" pitchFamily="18" charset="0"/>
              </a:rPr>
              <a:t>According to </a:t>
            </a:r>
            <a:r>
              <a:rPr lang="en-US" b="1" dirty="0" smtClean="0">
                <a:latin typeface="Book Antiqua" pitchFamily="18" charset="0"/>
              </a:rPr>
              <a:t>Carter V. Good-</a:t>
            </a:r>
            <a:r>
              <a:rPr lang="en-US" dirty="0" smtClean="0">
                <a:latin typeface="Book Antiqua" pitchFamily="18" charset="0"/>
              </a:rPr>
              <a:t>"Curriculum is a general over all plan of the content or specific material of instructions that the school should offer to the students by way of qualifying them for graduation or certification for entrance into professional or vocational field.“</a:t>
            </a:r>
          </a:p>
          <a:p>
            <a:pPr algn="just"/>
            <a:endParaRPr lang="en-US" dirty="0">
              <a:latin typeface="Book Antiqua" pitchFamily="18" charset="0"/>
            </a:endParaRPr>
          </a:p>
        </p:txBody>
      </p:sp>
      <p:pic>
        <p:nvPicPr>
          <p:cNvPr id="4" name="~PP3173.WAV">
            <a:hlinkClick r:id="" action="ppaction://media"/>
          </p:cNvPr>
          <p:cNvPicPr>
            <a:picLocks noRot="1" noChangeAspect="1"/>
          </p:cNvPicPr>
          <p:nvPr>
            <a:wavAudioFile r:embed="rId1" name="~PP3173.WAV"/>
          </p:nvPr>
        </p:nvPicPr>
        <p:blipFill>
          <a:blip r:embed="rId3"/>
          <a:stretch>
            <a:fillRect/>
          </a:stretch>
        </p:blipFill>
        <p:spPr>
          <a:xfrm>
            <a:off x="8696325" y="6410325"/>
            <a:ext cx="304800" cy="304800"/>
          </a:xfrm>
          <a:prstGeom prst="rect">
            <a:avLst/>
          </a:prstGeom>
        </p:spPr>
      </p:pic>
    </p:spTree>
  </p:cSld>
  <p:clrMapOvr>
    <a:masterClrMapping/>
  </p:clrMapOvr>
  <p:transition advTm="374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Cont </a:t>
            </a:r>
            <a:endParaRPr lang="en-US" dirty="0"/>
          </a:p>
        </p:txBody>
      </p:sp>
      <p:sp>
        <p:nvSpPr>
          <p:cNvPr id="3" name="Content Placeholder 2"/>
          <p:cNvSpPr>
            <a:spLocks noGrp="1"/>
          </p:cNvSpPr>
          <p:nvPr>
            <p:ph idx="1"/>
          </p:nvPr>
        </p:nvSpPr>
        <p:spPr/>
        <p:txBody>
          <a:bodyPr>
            <a:normAutofit fontScale="92500" lnSpcReduction="10000"/>
          </a:bodyPr>
          <a:lstStyle/>
          <a:p>
            <a:pPr algn="just"/>
            <a:endParaRPr lang="en-US" dirty="0">
              <a:latin typeface="Book Antiqua" pitchFamily="18" charset="0"/>
            </a:endParaRPr>
          </a:p>
          <a:p>
            <a:pPr algn="just"/>
            <a:r>
              <a:rPr lang="en-US" dirty="0">
                <a:latin typeface="Book Antiqua" pitchFamily="18" charset="0"/>
              </a:rPr>
              <a:t>According to </a:t>
            </a:r>
            <a:r>
              <a:rPr lang="en-US" b="1" dirty="0">
                <a:latin typeface="Book Antiqua" pitchFamily="18" charset="0"/>
              </a:rPr>
              <a:t>Dr. R. N. </a:t>
            </a:r>
            <a:r>
              <a:rPr lang="en-US" b="1" dirty="0" err="1">
                <a:latin typeface="Book Antiqua" pitchFamily="18" charset="0"/>
              </a:rPr>
              <a:t>Safaya</a:t>
            </a:r>
            <a:r>
              <a:rPr lang="en-US" b="1" dirty="0">
                <a:latin typeface="Book Antiqua" pitchFamily="18" charset="0"/>
              </a:rPr>
              <a:t>-</a:t>
            </a:r>
            <a:r>
              <a:rPr lang="en-US" dirty="0">
                <a:latin typeface="Book Antiqua" pitchFamily="18" charset="0"/>
              </a:rPr>
              <a:t>  “A group of subjects or courses of study arranged in a particular sequence for instructional purposes in the school</a:t>
            </a:r>
            <a:r>
              <a:rPr lang="en-US" dirty="0" smtClean="0">
                <a:latin typeface="Book Antiqua" pitchFamily="18" charset="0"/>
              </a:rPr>
              <a:t>.“</a:t>
            </a:r>
          </a:p>
          <a:p>
            <a:pPr algn="just"/>
            <a:endParaRPr lang="en-US" dirty="0" smtClean="0">
              <a:latin typeface="Book Antiqua" pitchFamily="18" charset="0"/>
            </a:endParaRPr>
          </a:p>
          <a:p>
            <a:pPr algn="just"/>
            <a:r>
              <a:rPr lang="en-US" dirty="0" smtClean="0">
                <a:latin typeface="Book Antiqua" pitchFamily="18" charset="0"/>
              </a:rPr>
              <a:t>According to </a:t>
            </a:r>
            <a:r>
              <a:rPr lang="en-US" b="1" dirty="0" smtClean="0">
                <a:latin typeface="Book Antiqua" pitchFamily="18" charset="0"/>
              </a:rPr>
              <a:t>Cunningham-"It </a:t>
            </a:r>
            <a:r>
              <a:rPr lang="en-US" dirty="0" smtClean="0">
                <a:latin typeface="Book Antiqua" pitchFamily="18" charset="0"/>
              </a:rPr>
              <a:t>(Curriculum) is a tool in the hands of artist (teacher) to mould his material (pupil) according to his ideal (objective) in his studio (school).“</a:t>
            </a:r>
          </a:p>
          <a:p>
            <a:pPr algn="just"/>
            <a:endParaRPr lang="en-US" dirty="0">
              <a:latin typeface="Book Antiqua" pitchFamily="18" charset="0"/>
            </a:endParaRPr>
          </a:p>
        </p:txBody>
      </p:sp>
      <p:pic>
        <p:nvPicPr>
          <p:cNvPr id="4" name="~PP187.WAV">
            <a:hlinkClick r:id="" action="ppaction://media"/>
          </p:cNvPr>
          <p:cNvPicPr>
            <a:picLocks noRot="1" noChangeAspect="1"/>
          </p:cNvPicPr>
          <p:nvPr>
            <a:wavAudioFile r:embed="rId1" name="~PP187.WAV"/>
          </p:nvPr>
        </p:nvPicPr>
        <p:blipFill>
          <a:blip r:embed="rId3"/>
          <a:stretch>
            <a:fillRect/>
          </a:stretch>
        </p:blipFill>
        <p:spPr>
          <a:xfrm>
            <a:off x="8696325" y="6410325"/>
            <a:ext cx="304800" cy="304800"/>
          </a:xfrm>
          <a:prstGeom prst="rect">
            <a:avLst/>
          </a:prstGeom>
        </p:spPr>
      </p:pic>
    </p:spTree>
  </p:cSld>
  <p:clrMapOvr>
    <a:masterClrMapping/>
  </p:clrMapOvr>
  <p:transition advTm="583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ook Antiqua" pitchFamily="18" charset="0"/>
              </a:rPr>
              <a:t>New Concept of Curriculum</a:t>
            </a:r>
            <a:endParaRPr lang="en-US" dirty="0">
              <a:latin typeface="Book Antiqua" pitchFamily="18" charset="0"/>
            </a:endParaRPr>
          </a:p>
        </p:txBody>
      </p:sp>
      <p:sp>
        <p:nvSpPr>
          <p:cNvPr id="3" name="Content Placeholder 2"/>
          <p:cNvSpPr>
            <a:spLocks noGrp="1"/>
          </p:cNvSpPr>
          <p:nvPr>
            <p:ph idx="1"/>
          </p:nvPr>
        </p:nvSpPr>
        <p:spPr/>
        <p:txBody>
          <a:bodyPr>
            <a:normAutofit fontScale="85000" lnSpcReduction="20000"/>
          </a:bodyPr>
          <a:lstStyle/>
          <a:p>
            <a:pPr algn="just">
              <a:buNone/>
            </a:pPr>
            <a:r>
              <a:rPr lang="en-US" dirty="0" smtClean="0">
                <a:latin typeface="Book Antiqua" pitchFamily="18" charset="0"/>
              </a:rPr>
              <a:t>	In </a:t>
            </a:r>
            <a:r>
              <a:rPr lang="en-US" dirty="0">
                <a:latin typeface="Book Antiqua" pitchFamily="18" charset="0"/>
              </a:rPr>
              <a:t>new concept of curriculum, all those activities and experiences which a child enjoy/undergoes in and outside the classroom according to his needs and interests</a:t>
            </a:r>
            <a:r>
              <a:rPr lang="en-US" dirty="0" smtClean="0">
                <a:latin typeface="Book Antiqua" pitchFamily="18" charset="0"/>
              </a:rPr>
              <a:t>.</a:t>
            </a:r>
          </a:p>
          <a:p>
            <a:pPr algn="just">
              <a:buNone/>
            </a:pPr>
            <a:endParaRPr lang="en-US" dirty="0">
              <a:latin typeface="Book Antiqua" pitchFamily="18" charset="0"/>
            </a:endParaRPr>
          </a:p>
          <a:p>
            <a:pPr algn="just"/>
            <a:r>
              <a:rPr lang="en-US" dirty="0">
                <a:latin typeface="Book Antiqua" pitchFamily="18" charset="0"/>
              </a:rPr>
              <a:t>According to Crow and Crow-"Curriculum includes all those experiences of the child which he receives inside the school or outside of the school. These experiences are arranged in such a </a:t>
            </a:r>
            <a:r>
              <a:rPr lang="en-US" dirty="0" err="1">
                <a:latin typeface="Book Antiqua" pitchFamily="18" charset="0"/>
              </a:rPr>
              <a:t>programme</a:t>
            </a:r>
            <a:r>
              <a:rPr lang="en-US" dirty="0">
                <a:latin typeface="Book Antiqua" pitchFamily="18" charset="0"/>
              </a:rPr>
              <a:t> which leads to the development of social, intellectual, physical, emotional and spiritual aspects of his personality.</a:t>
            </a:r>
          </a:p>
        </p:txBody>
      </p:sp>
      <p:pic>
        <p:nvPicPr>
          <p:cNvPr id="4" name="~PP316.WAV">
            <a:hlinkClick r:id="" action="ppaction://media"/>
          </p:cNvPr>
          <p:cNvPicPr>
            <a:picLocks noRot="1" noChangeAspect="1"/>
          </p:cNvPicPr>
          <p:nvPr>
            <a:wavAudioFile r:embed="rId1" name="~PP316.WAV"/>
          </p:nvPr>
        </p:nvPicPr>
        <p:blipFill>
          <a:blip r:embed="rId3"/>
          <a:stretch>
            <a:fillRect/>
          </a:stretch>
        </p:blipFill>
        <p:spPr>
          <a:xfrm>
            <a:off x="8696325" y="6410325"/>
            <a:ext cx="304800" cy="304800"/>
          </a:xfrm>
          <a:prstGeom prst="rect">
            <a:avLst/>
          </a:prstGeom>
        </p:spPr>
      </p:pic>
    </p:spTree>
  </p:cSld>
  <p:clrMapOvr>
    <a:masterClrMapping/>
  </p:clrMapOvr>
  <p:transition advTm="4920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Cont</a:t>
            </a:r>
            <a:endParaRPr lang="en-US" dirty="0"/>
          </a:p>
        </p:txBody>
      </p:sp>
      <p:sp>
        <p:nvSpPr>
          <p:cNvPr id="3" name="Content Placeholder 2"/>
          <p:cNvSpPr>
            <a:spLocks noGrp="1"/>
          </p:cNvSpPr>
          <p:nvPr>
            <p:ph idx="1"/>
          </p:nvPr>
        </p:nvSpPr>
        <p:spPr>
          <a:xfrm>
            <a:off x="457200" y="1143000"/>
            <a:ext cx="8229600" cy="5410200"/>
          </a:xfrm>
        </p:spPr>
        <p:txBody>
          <a:bodyPr>
            <a:normAutofit fontScale="62500" lnSpcReduction="20000"/>
          </a:bodyPr>
          <a:lstStyle/>
          <a:p>
            <a:pPr algn="just"/>
            <a:r>
              <a:rPr lang="en-US" b="1" dirty="0">
                <a:latin typeface="Book Antiqua" pitchFamily="18" charset="0"/>
              </a:rPr>
              <a:t>Walker</a:t>
            </a:r>
            <a:endParaRPr lang="en-US" dirty="0">
              <a:latin typeface="Book Antiqua" pitchFamily="18" charset="0"/>
            </a:endParaRPr>
          </a:p>
          <a:p>
            <a:pPr algn="just">
              <a:buNone/>
            </a:pPr>
            <a:r>
              <a:rPr lang="en-US" dirty="0" smtClean="0">
                <a:latin typeface="Book Antiqua" pitchFamily="18" charset="0"/>
              </a:rPr>
              <a:t>	The </a:t>
            </a:r>
            <a:r>
              <a:rPr lang="en-US" dirty="0">
                <a:latin typeface="Book Antiqua" pitchFamily="18" charset="0"/>
              </a:rPr>
              <a:t>content and purpose of an educational </a:t>
            </a:r>
            <a:r>
              <a:rPr lang="en-US" dirty="0" err="1">
                <a:latin typeface="Book Antiqua" pitchFamily="18" charset="0"/>
              </a:rPr>
              <a:t>programme</a:t>
            </a:r>
            <a:r>
              <a:rPr lang="en-US" dirty="0">
                <a:latin typeface="Book Antiqua" pitchFamily="18" charset="0"/>
              </a:rPr>
              <a:t> together with their organization.   </a:t>
            </a:r>
          </a:p>
          <a:p>
            <a:pPr algn="just">
              <a:buNone/>
            </a:pPr>
            <a:r>
              <a:rPr lang="en-US" b="1" dirty="0">
                <a:latin typeface="Book Antiqua" pitchFamily="18" charset="0"/>
              </a:rPr>
              <a:t> </a:t>
            </a:r>
            <a:endParaRPr lang="en-US" dirty="0">
              <a:latin typeface="Book Antiqua" pitchFamily="18" charset="0"/>
            </a:endParaRPr>
          </a:p>
          <a:p>
            <a:pPr algn="just"/>
            <a:r>
              <a:rPr lang="en-US" b="1" dirty="0">
                <a:latin typeface="Book Antiqua" pitchFamily="18" charset="0"/>
              </a:rPr>
              <a:t>Smith, Stanley and Shores</a:t>
            </a:r>
            <a:endParaRPr lang="en-US" dirty="0">
              <a:latin typeface="Book Antiqua" pitchFamily="18" charset="0"/>
            </a:endParaRPr>
          </a:p>
          <a:p>
            <a:pPr algn="just">
              <a:buNone/>
            </a:pPr>
            <a:r>
              <a:rPr lang="en-US" dirty="0" smtClean="0">
                <a:latin typeface="Book Antiqua" pitchFamily="18" charset="0"/>
              </a:rPr>
              <a:t>	A </a:t>
            </a:r>
            <a:r>
              <a:rPr lang="en-US" dirty="0">
                <a:latin typeface="Book Antiqua" pitchFamily="18" charset="0"/>
              </a:rPr>
              <a:t>sequence of potential experiences is set up for the purpose of disciplining children and youth in group ways of thinking and acting.</a:t>
            </a:r>
          </a:p>
          <a:p>
            <a:pPr algn="just">
              <a:buNone/>
            </a:pPr>
            <a:r>
              <a:rPr lang="en-US" b="1" dirty="0">
                <a:latin typeface="Book Antiqua" pitchFamily="18" charset="0"/>
              </a:rPr>
              <a:t> </a:t>
            </a:r>
            <a:endParaRPr lang="en-US" dirty="0">
              <a:latin typeface="Book Antiqua" pitchFamily="18" charset="0"/>
            </a:endParaRPr>
          </a:p>
          <a:p>
            <a:pPr algn="just"/>
            <a:r>
              <a:rPr lang="en-US" b="1" dirty="0">
                <a:latin typeface="Book Antiqua" pitchFamily="18" charset="0"/>
              </a:rPr>
              <a:t>Tanner and Tanner</a:t>
            </a:r>
            <a:endParaRPr lang="en-US" dirty="0">
              <a:latin typeface="Book Antiqua" pitchFamily="18" charset="0"/>
            </a:endParaRPr>
          </a:p>
          <a:p>
            <a:pPr algn="just">
              <a:buNone/>
            </a:pPr>
            <a:r>
              <a:rPr lang="en-US" dirty="0" smtClean="0">
                <a:latin typeface="Book Antiqua" pitchFamily="18" charset="0"/>
              </a:rPr>
              <a:t>	... </a:t>
            </a:r>
            <a:r>
              <a:rPr lang="en-US" dirty="0">
                <a:latin typeface="Book Antiqua" pitchFamily="18" charset="0"/>
              </a:rPr>
              <a:t>that reconstruction of knowledge and experience, systematically developed under the auspices of the school..., to enable the learner to increase his or her control of knowledge and experience</a:t>
            </a:r>
            <a:r>
              <a:rPr lang="en-US" dirty="0" smtClean="0">
                <a:latin typeface="Book Antiqua" pitchFamily="18" charset="0"/>
              </a:rPr>
              <a:t>.</a:t>
            </a:r>
          </a:p>
          <a:p>
            <a:pPr algn="just"/>
            <a:endParaRPr lang="en-US" dirty="0">
              <a:latin typeface="Book Antiqua" pitchFamily="18" charset="0"/>
            </a:endParaRPr>
          </a:p>
          <a:p>
            <a:pPr algn="just"/>
            <a:r>
              <a:rPr lang="en-US" b="1" dirty="0" err="1">
                <a:latin typeface="Book Antiqua" pitchFamily="18" charset="0"/>
              </a:rPr>
              <a:t>Cornbleth</a:t>
            </a:r>
            <a:endParaRPr lang="en-US" dirty="0">
              <a:latin typeface="Book Antiqua" pitchFamily="18" charset="0"/>
            </a:endParaRPr>
          </a:p>
          <a:p>
            <a:pPr algn="just">
              <a:buNone/>
            </a:pPr>
            <a:r>
              <a:rPr lang="en-US" dirty="0" smtClean="0">
                <a:latin typeface="Book Antiqua" pitchFamily="18" charset="0"/>
              </a:rPr>
              <a:t>	The </a:t>
            </a:r>
            <a:r>
              <a:rPr lang="en-US" dirty="0">
                <a:latin typeface="Book Antiqua" pitchFamily="18" charset="0"/>
              </a:rPr>
              <a:t>curriculum is not a tangible product but the actual, day-to-day interactions of students, teachers, knowledge and milieu</a:t>
            </a:r>
          </a:p>
        </p:txBody>
      </p:sp>
      <p:pic>
        <p:nvPicPr>
          <p:cNvPr id="4" name="~PP3758.WAV">
            <a:hlinkClick r:id="" action="ppaction://media"/>
          </p:cNvPr>
          <p:cNvPicPr>
            <a:picLocks noRot="1" noChangeAspect="1"/>
          </p:cNvPicPr>
          <p:nvPr>
            <a:wavAudioFile r:embed="rId1" name="~PP3758.WAV"/>
          </p:nvPr>
        </p:nvPicPr>
        <p:blipFill>
          <a:blip r:embed="rId3"/>
          <a:stretch>
            <a:fillRect/>
          </a:stretch>
        </p:blipFill>
        <p:spPr>
          <a:xfrm>
            <a:off x="8696325" y="6410325"/>
            <a:ext cx="304800" cy="304800"/>
          </a:xfrm>
          <a:prstGeom prst="rect">
            <a:avLst/>
          </a:prstGeom>
        </p:spPr>
      </p:pic>
    </p:spTree>
  </p:cSld>
  <p:clrMapOvr>
    <a:masterClrMapping/>
  </p:clrMapOvr>
  <p:transition advTm="566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1106</Words>
  <Application>Microsoft Office PowerPoint</Application>
  <PresentationFormat>On-screen Show (4:3)</PresentationFormat>
  <Paragraphs>126</Paragraphs>
  <Slides>19</Slides>
  <Notes>0</Notes>
  <HiddenSlides>0</HiddenSlides>
  <MMClips>19</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Subject: Curriculum Development &amp; Teaching Strategies (Minor)</vt:lpstr>
      <vt:lpstr>Slide 2</vt:lpstr>
      <vt:lpstr>Unit 01: Introduction to Curriculum</vt:lpstr>
      <vt:lpstr>Meaning of Curriculum </vt:lpstr>
      <vt:lpstr>Various Concepts of Curriculum</vt:lpstr>
      <vt:lpstr>Old concept of Curriculum</vt:lpstr>
      <vt:lpstr>Cont </vt:lpstr>
      <vt:lpstr>New Concept of Curriculum</vt:lpstr>
      <vt:lpstr>Cont</vt:lpstr>
      <vt:lpstr>Objectives of Curriculum Development</vt:lpstr>
      <vt:lpstr>The Need and Importance of Curriculum Development</vt:lpstr>
      <vt:lpstr>Cont</vt:lpstr>
      <vt:lpstr>Cont</vt:lpstr>
      <vt:lpstr>Elements of Curriculum Development</vt:lpstr>
      <vt:lpstr>Cont</vt:lpstr>
      <vt:lpstr>Basic Principles of Curriculum Development </vt:lpstr>
      <vt:lpstr>Cont</vt:lpstr>
      <vt:lpstr>Cont </vt:lpstr>
      <vt:lpstr>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ahsan</dc:creator>
  <cp:lastModifiedBy>ahsan</cp:lastModifiedBy>
  <cp:revision>22</cp:revision>
  <dcterms:created xsi:type="dcterms:W3CDTF">2020-04-14T13:04:55Z</dcterms:created>
  <dcterms:modified xsi:type="dcterms:W3CDTF">2020-05-07T17:17:13Z</dcterms:modified>
</cp:coreProperties>
</file>