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E6F7A7E-5820-44C1-87AB-6F1DC6D34404}" type="datetimeFigureOut">
              <a:rPr lang="en-US" smtClean="0"/>
              <a:t>5/15/2020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FDD7EBC-AD9C-41E7-B294-C28DDF16770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6F7A7E-5820-44C1-87AB-6F1DC6D3440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6F7A7E-5820-44C1-87AB-6F1DC6D3440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6F7A7E-5820-44C1-87AB-6F1DC6D3440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6F7A7E-5820-44C1-87AB-6F1DC6D3440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FDD7EBC-AD9C-41E7-B294-C28DDF16770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6F7A7E-5820-44C1-87AB-6F1DC6D34404}"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6F7A7E-5820-44C1-87AB-6F1DC6D34404}"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6F7A7E-5820-44C1-87AB-6F1DC6D34404}"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F7A7E-5820-44C1-87AB-6F1DC6D34404}"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6F7A7E-5820-44C1-87AB-6F1DC6D34404}"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6F7A7E-5820-44C1-87AB-6F1DC6D34404}"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D7EBC-AD9C-41E7-B294-C28DDF1677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6F7A7E-5820-44C1-87AB-6F1DC6D34404}" type="datetimeFigureOut">
              <a:rPr lang="en-US" smtClean="0"/>
              <a:t>5/15/2020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DD7EBC-AD9C-41E7-B294-C28DDF16770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latin typeface="Times New Roman" pitchFamily="18" charset="0"/>
                <a:cs typeface="Times New Roman" pitchFamily="18" charset="0"/>
              </a:rPr>
              <a:t>Laws </a:t>
            </a:r>
            <a:r>
              <a:rPr lang="en-US" sz="4800" b="1" dirty="0" smtClean="0">
                <a:latin typeface="Times New Roman" pitchFamily="18" charset="0"/>
                <a:cs typeface="Times New Roman" pitchFamily="18" charset="0"/>
              </a:rPr>
              <a:t>of dry friction</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468171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Third Law</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3. For low velocities, total amount of frictional force is independent of velocity.</a:t>
            </a:r>
          </a:p>
          <a:p>
            <a:r>
              <a:rPr lang="en-US" dirty="0" smtClean="0">
                <a:latin typeface="Times New Roman" pitchFamily="18" charset="0"/>
                <a:cs typeface="Times New Roman" pitchFamily="18" charset="0"/>
              </a:rPr>
              <a:t> In this case, frictional force does not depend upon velocity when the object has very low velocity or it just start moving.</a:t>
            </a:r>
          </a:p>
          <a:p>
            <a:r>
              <a:rPr lang="en-US" dirty="0" smtClean="0">
                <a:latin typeface="Times New Roman" pitchFamily="18" charset="0"/>
                <a:cs typeface="Times New Roman" pitchFamily="18" charset="0"/>
              </a:rPr>
              <a:t>But when the object is moving with some velocity v, then the frictional force will depend upon velocity.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2056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Representation of Third law</a:t>
            </a:r>
            <a:endParaRPr lang="en-US" b="1" dirty="0">
              <a:latin typeface="Times New Roman" pitchFamily="18" charset="0"/>
              <a:cs typeface="Times New Roman"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447800"/>
            <a:ext cx="7696200" cy="4800600"/>
          </a:xfrm>
        </p:spPr>
      </p:pic>
    </p:spTree>
    <p:extLst>
      <p:ext uri="{BB962C8B-B14F-4D97-AF65-F5344CB8AC3E}">
        <p14:creationId xmlns:p14="http://schemas.microsoft.com/office/powerpoint/2010/main" val="407695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FRICTION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Friction is the force resisting the relative motion of solid surfaces, fluid layers and material elements sliding against each other.</a:t>
            </a:r>
          </a:p>
          <a:p>
            <a:r>
              <a:rPr lang="en-US" dirty="0" smtClean="0">
                <a:latin typeface="Times New Roman" pitchFamily="18" charset="0"/>
                <a:cs typeface="Times New Roman" pitchFamily="18" charset="0"/>
              </a:rPr>
              <a:t>Friction is the force holding back the movement of a sliding object. You will find friction everywhere that objects come into contact with each other.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56769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Examples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book moving across the desk.</a:t>
            </a:r>
          </a:p>
          <a:p>
            <a:r>
              <a:rPr lang="en-US" dirty="0" smtClean="0">
                <a:latin typeface="Times New Roman" pitchFamily="18" charset="0"/>
                <a:cs typeface="Times New Roman" pitchFamily="18" charset="0"/>
              </a:rPr>
              <a:t>When you ride a bicycle, the contact between the wheel and road is an example of friction.</a:t>
            </a:r>
          </a:p>
          <a:p>
            <a:r>
              <a:rPr lang="en-US" dirty="0" smtClean="0">
                <a:latin typeface="Times New Roman" pitchFamily="18" charset="0"/>
                <a:cs typeface="Times New Roman" pitchFamily="18" charset="0"/>
              </a:rPr>
              <a:t>Rubbing both hands together </a:t>
            </a:r>
          </a:p>
          <a:p>
            <a:r>
              <a:rPr lang="en-US" dirty="0" smtClean="0">
                <a:latin typeface="Times New Roman" pitchFamily="18" charset="0"/>
                <a:cs typeface="Times New Roman" pitchFamily="18" charset="0"/>
              </a:rPr>
              <a:t>A person sliding down the slide</a:t>
            </a:r>
          </a:p>
          <a:p>
            <a:r>
              <a:rPr lang="en-US" dirty="0" smtClean="0">
                <a:latin typeface="Times New Roman" pitchFamily="18" charset="0"/>
                <a:cs typeface="Times New Roman" pitchFamily="18" charset="0"/>
              </a:rPr>
              <a:t>Walking on a road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5755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Dry Friction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Dry Friction is the force that opposes one solid surface sliding across another solid surface. Dry friction always opposes the surfaces sliding relative to one another and can have effect either opposing motion or causing motion in bodies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6420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Static friction and Kinetic friction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Static friction is the friction that exists between a stationary object and the surface on which it’s resting.</a:t>
            </a:r>
          </a:p>
          <a:p>
            <a:r>
              <a:rPr lang="en-US" dirty="0" smtClean="0">
                <a:latin typeface="Times New Roman" pitchFamily="18" charset="0"/>
                <a:cs typeface="Times New Roman" pitchFamily="18" charset="0"/>
              </a:rPr>
              <a:t>Kinetic friction is also referred to as dynamic friction. It is the force that resists the relative movement of the surfaces once they’re in motion.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20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a:latin typeface="Times New Roman" pitchFamily="18" charset="0"/>
                <a:cs typeface="Times New Roman" pitchFamily="18" charset="0"/>
              </a:rPr>
              <a:t/>
            </a:r>
            <a:br>
              <a:rPr lang="en-US" sz="4800" b="1" dirty="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a:latin typeface="Times New Roman" pitchFamily="18" charset="0"/>
                <a:cs typeface="Times New Roman" pitchFamily="18" charset="0"/>
              </a:rPr>
              <a:t/>
            </a:r>
            <a:br>
              <a:rPr lang="en-US" sz="4800" b="1" dirty="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a:latin typeface="Times New Roman" pitchFamily="18" charset="0"/>
                <a:cs typeface="Times New Roman" pitchFamily="18" charset="0"/>
              </a:rPr>
              <a:t/>
            </a:r>
            <a:br>
              <a:rPr lang="en-US" sz="4800" b="1" dirty="0">
                <a:latin typeface="Times New Roman" pitchFamily="18" charset="0"/>
                <a:cs typeface="Times New Roman" pitchFamily="18" charset="0"/>
              </a:rPr>
            </a:b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6700" b="1" dirty="0" smtClean="0">
                <a:latin typeface="Times New Roman" pitchFamily="18" charset="0"/>
                <a:cs typeface="Times New Roman" pitchFamily="18" charset="0"/>
              </a:rPr>
              <a:t>LAWS OF DRY FRICTION</a:t>
            </a:r>
            <a:endParaRPr lang="en-US" sz="6700" b="1" dirty="0">
              <a:latin typeface="Times New Roman" pitchFamily="18" charset="0"/>
              <a:cs typeface="Times New Roman" pitchFamily="18" charset="0"/>
            </a:endParaRPr>
          </a:p>
        </p:txBody>
      </p:sp>
    </p:spTree>
    <p:extLst>
      <p:ext uri="{BB962C8B-B14F-4D97-AF65-F5344CB8AC3E}">
        <p14:creationId xmlns:p14="http://schemas.microsoft.com/office/powerpoint/2010/main" val="144202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First Law</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endParaRPr lang="en-US" b="1"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The total friction that can be developed is independent of magnitude of area in contact.</a:t>
            </a:r>
          </a:p>
          <a:p>
            <a:r>
              <a:rPr lang="en-US" dirty="0" smtClean="0">
                <a:latin typeface="Times New Roman" pitchFamily="18" charset="0"/>
                <a:cs typeface="Times New Roman" pitchFamily="18" charset="0"/>
              </a:rPr>
              <a:t>Suppose an object moving across a surface. There exists force of friction between them but it does not depend upon area of contact of surface and object.</a:t>
            </a:r>
          </a:p>
          <a:p>
            <a:pPr marL="0" indent="0">
              <a:buNone/>
            </a:pPr>
            <a:endParaRPr lang="en-US" dirty="0" smtClean="0">
              <a:latin typeface="Times New Roman" pitchFamily="18" charset="0"/>
              <a:cs typeface="Times New Roman" pitchFamily="18" charset="0"/>
            </a:endParaRPr>
          </a:p>
          <a:p>
            <a:pPr marL="0" indent="0">
              <a:buNone/>
            </a:pP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1" y="4848225"/>
            <a:ext cx="3429000" cy="1476375"/>
          </a:xfrm>
          <a:prstGeom prst="rect">
            <a:avLst/>
          </a:prstGeom>
        </p:spPr>
      </p:pic>
    </p:spTree>
    <p:extLst>
      <p:ext uri="{BB962C8B-B14F-4D97-AF65-F5344CB8AC3E}">
        <p14:creationId xmlns:p14="http://schemas.microsoft.com/office/powerpoint/2010/main" val="80083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Times New Roman" pitchFamily="18" charset="0"/>
                <a:cs typeface="Times New Roman" pitchFamily="18" charset="0"/>
              </a:rPr>
              <a:t>Second Law</a:t>
            </a:r>
            <a:endParaRPr lang="en-US" b="1"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ormAutofit fontScale="92500"/>
              </a:bodyPr>
              <a:lstStyle/>
              <a:p>
                <a:pPr marL="0" indent="0">
                  <a:buNone/>
                </a:pPr>
                <a:r>
                  <a:rPr lang="en-US" dirty="0" smtClean="0">
                    <a:latin typeface="Times New Roman" pitchFamily="18" charset="0"/>
                    <a:cs typeface="Times New Roman" pitchFamily="18" charset="0"/>
                  </a:rPr>
                  <a:t>2. The total friction that can be developed is proportional to the normal force transmitted across the surface of contact.</a:t>
                </a:r>
              </a:p>
              <a:p>
                <a:pPr marL="0" indent="0">
                  <a:buNone/>
                </a:pPr>
                <a:r>
                  <a:rPr lang="en-US" b="1" dirty="0" smtClean="0">
                    <a:latin typeface="Times New Roman" pitchFamily="18" charset="0"/>
                    <a:cs typeface="Times New Roman" pitchFamily="18" charset="0"/>
                  </a:rPr>
                  <a:t>Mathematically:</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F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N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F =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N</a:t>
                </a:r>
              </a:p>
              <a:p>
                <a:pPr marL="0" indent="0">
                  <a:buNone/>
                </a:pPr>
                <a:r>
                  <a:rPr lang="en-US" dirty="0" smtClean="0">
                    <a:latin typeface="Times New Roman" pitchFamily="18" charset="0"/>
                    <a:cs typeface="Times New Roman" pitchFamily="18" charset="0"/>
                  </a:rPr>
                  <a:t>Where F is frictional force,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 is constant of proportionality called co-efficient of friction and N is the normal force.</a:t>
                </a:r>
              </a:p>
              <a:p>
                <a:pPr marL="0" indent="0">
                  <a:buNone/>
                </a:pPr>
                <a14:m>
                  <m:oMath xmlns:m="http://schemas.openxmlformats.org/officeDocument/2006/math">
                    <m:sSub>
                      <m:sSubPr>
                        <m:ctrlPr>
                          <a:rPr lang="en-US" i="1" smtClean="0">
                            <a:latin typeface="Cambria Math" panose="02040503050406030204" pitchFamily="18" charset="0"/>
                            <a:cs typeface="Times New Roman" pitchFamily="18" charset="0"/>
                          </a:rPr>
                        </m:ctrlPr>
                      </m:sSubPr>
                      <m:e>
                        <m:r>
                          <m:rPr>
                            <m:sty m:val="p"/>
                          </m:rPr>
                          <a:rPr lang="el-GR" i="1" smtClean="0">
                            <a:latin typeface="Cambria Math"/>
                            <a:cs typeface="Times New Roman" pitchFamily="18" charset="0"/>
                          </a:rPr>
                          <m:t>μ</m:t>
                        </m:r>
                      </m:e>
                      <m:sub>
                        <m:r>
                          <a:rPr lang="en-US" b="0" i="1" smtClean="0">
                            <a:latin typeface="Cambria Math"/>
                            <a:cs typeface="Times New Roman" pitchFamily="18" charset="0"/>
                          </a:rPr>
                          <m:t>𝑠</m:t>
                        </m:r>
                      </m:sub>
                    </m:sSub>
                  </m:oMath>
                </a14:m>
                <a:r>
                  <a:rPr lang="en-US" dirty="0" smtClean="0">
                    <a:latin typeface="Times New Roman" pitchFamily="18" charset="0"/>
                    <a:cs typeface="Times New Roman" pitchFamily="18" charset="0"/>
                  </a:rPr>
                  <a:t> = co-efficient for static friction</a:t>
                </a:r>
              </a:p>
              <a:p>
                <a:pPr marL="0" indent="0">
                  <a:buNone/>
                </a:pPr>
                <a14:m>
                  <m:oMath xmlns:m="http://schemas.openxmlformats.org/officeDocument/2006/math">
                    <m:sSub>
                      <m:sSubPr>
                        <m:ctrlPr>
                          <a:rPr lang="en-US" i="1" smtClean="0">
                            <a:latin typeface="Cambria Math" panose="02040503050406030204" pitchFamily="18" charset="0"/>
                            <a:cs typeface="Times New Roman" pitchFamily="18" charset="0"/>
                          </a:rPr>
                        </m:ctrlPr>
                      </m:sSubPr>
                      <m:e>
                        <m:r>
                          <m:rPr>
                            <m:sty m:val="p"/>
                          </m:rPr>
                          <a:rPr lang="el-GR" i="1" smtClean="0">
                            <a:latin typeface="Cambria Math"/>
                            <a:cs typeface="Times New Roman" pitchFamily="18" charset="0"/>
                          </a:rPr>
                          <m:t>μ</m:t>
                        </m:r>
                      </m:e>
                      <m:sub>
                        <m:r>
                          <a:rPr lang="en-US" b="0" i="1" smtClean="0">
                            <a:latin typeface="Cambria Math"/>
                            <a:cs typeface="Times New Roman" pitchFamily="18" charset="0"/>
                          </a:rPr>
                          <m:t>𝑘</m:t>
                        </m:r>
                      </m:sub>
                    </m:sSub>
                  </m:oMath>
                </a14:m>
                <a:r>
                  <a:rPr lang="en-US" dirty="0" smtClean="0">
                    <a:latin typeface="Times New Roman" pitchFamily="18" charset="0"/>
                    <a:cs typeface="Times New Roman" pitchFamily="18" charset="0"/>
                  </a:rPr>
                  <a:t> = co-efficient for dynamic friction</a:t>
                </a:r>
              </a:p>
              <a:p>
                <a:pPr marL="0" indent="0">
                  <a:buNone/>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1">
                <a:blip r:embed="rId2"/>
                <a:stretch>
                  <a:fillRect l="-1259" t="-1166" r="-148" b="-21244"/>
                </a:stretch>
              </a:blipFill>
            </p:spPr>
            <p:txBody>
              <a:bodyPr/>
              <a:lstStyle/>
              <a:p>
                <a:r>
                  <a:rPr lang="en-US">
                    <a:noFill/>
                  </a:rPr>
                  <a:t> </a:t>
                </a:r>
              </a:p>
            </p:txBody>
          </p:sp>
        </mc:Fallback>
      </mc:AlternateContent>
    </p:spTree>
    <p:extLst>
      <p:ext uri="{BB962C8B-B14F-4D97-AF65-F5344CB8AC3E}">
        <p14:creationId xmlns:p14="http://schemas.microsoft.com/office/powerpoint/2010/main" val="48064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Explanation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Times New Roman" pitchFamily="18" charset="0"/>
                <a:cs typeface="Times New Roman" pitchFamily="18" charset="0"/>
              </a:rPr>
              <a:t>It can be explained with a wooden block of weight W that is placed on a horizontal concrete plane surface. The forces acting on the block are its weight W and the reaction of the surface. Since the weight has no horizontal component , reaction of the surface also has no horizontal component. The reaction is therefore normal to the surface and is represented by N.</a:t>
            </a:r>
          </a:p>
          <a:p>
            <a:pPr marL="0" indent="0">
              <a:buNone/>
            </a:pPr>
            <a:endParaRPr lang="en-US" sz="24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599" y="3962400"/>
            <a:ext cx="4190999" cy="2438400"/>
          </a:xfrm>
          <a:prstGeom prst="rect">
            <a:avLst/>
          </a:prstGeom>
        </p:spPr>
      </p:pic>
    </p:spTree>
    <p:extLst>
      <p:ext uri="{BB962C8B-B14F-4D97-AF65-F5344CB8AC3E}">
        <p14:creationId xmlns:p14="http://schemas.microsoft.com/office/powerpoint/2010/main" val="4203361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709</TotalTime>
  <Words>423</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Book Antiqua</vt:lpstr>
      <vt:lpstr>Cambria Math</vt:lpstr>
      <vt:lpstr>Lucida Sans</vt:lpstr>
      <vt:lpstr>Times New Roman</vt:lpstr>
      <vt:lpstr>Wingdings</vt:lpstr>
      <vt:lpstr>Wingdings 2</vt:lpstr>
      <vt:lpstr>Wingdings 3</vt:lpstr>
      <vt:lpstr>Apex</vt:lpstr>
      <vt:lpstr>Laws of dry friction </vt:lpstr>
      <vt:lpstr>FRICTION </vt:lpstr>
      <vt:lpstr>Examples</vt:lpstr>
      <vt:lpstr> Dry Friction</vt:lpstr>
      <vt:lpstr>  Static friction and Kinetic friction</vt:lpstr>
      <vt:lpstr>       LAWS OF DRY FRICTION</vt:lpstr>
      <vt:lpstr>First Law</vt:lpstr>
      <vt:lpstr>Second Law</vt:lpstr>
      <vt:lpstr>Explanation</vt:lpstr>
      <vt:lpstr>Third Law</vt:lpstr>
      <vt:lpstr>Representation of Third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Laws of dry friction</dc:title>
  <dc:creator>Usman Butt</dc:creator>
  <cp:lastModifiedBy>Hira</cp:lastModifiedBy>
  <cp:revision>16</cp:revision>
  <dcterms:created xsi:type="dcterms:W3CDTF">2020-05-11T14:21:32Z</dcterms:created>
  <dcterms:modified xsi:type="dcterms:W3CDTF">2020-05-14T19:44:58Z</dcterms:modified>
</cp:coreProperties>
</file>