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D9CF-70E7-43FE-A8D1-18CC560AE6E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62FDC0-EE7E-4BDA-B747-63988654CAD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D9CF-70E7-43FE-A8D1-18CC560AE6E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FDC0-EE7E-4BDA-B747-63988654C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D9CF-70E7-43FE-A8D1-18CC560AE6E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FDC0-EE7E-4BDA-B747-63988654C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D9CF-70E7-43FE-A8D1-18CC560AE6E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62FDC0-EE7E-4BDA-B747-63988654CAD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D9CF-70E7-43FE-A8D1-18CC560AE6E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62FDC0-EE7E-4BDA-B747-63988654CAD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D9CF-70E7-43FE-A8D1-18CC560AE6E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62FDC0-EE7E-4BDA-B747-63988654CA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D9CF-70E7-43FE-A8D1-18CC560AE6E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62FDC0-EE7E-4BDA-B747-63988654CAD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D9CF-70E7-43FE-A8D1-18CC560AE6E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62FDC0-EE7E-4BDA-B747-63988654CA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D9CF-70E7-43FE-A8D1-18CC560AE6E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62FDC0-EE7E-4BDA-B747-63988654CA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D9CF-70E7-43FE-A8D1-18CC560AE6E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62FDC0-EE7E-4BDA-B747-63988654CAD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D9CF-70E7-43FE-A8D1-18CC560AE6E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62FDC0-EE7E-4BDA-B747-63988654CAD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C5ED9CF-70E7-43FE-A8D1-18CC560AE6ED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262FDC0-EE7E-4BDA-B747-63988654CAD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066799"/>
          </a:xfrm>
        </p:spPr>
        <p:txBody>
          <a:bodyPr/>
          <a:lstStyle/>
          <a:p>
            <a:r>
              <a:rPr lang="en-US" dirty="0" smtClean="0"/>
              <a:t>LEMI’s </a:t>
            </a:r>
            <a:r>
              <a:rPr lang="en-US" dirty="0"/>
              <a:t>T</a:t>
            </a:r>
            <a:r>
              <a:rPr lang="en-US" dirty="0" smtClean="0"/>
              <a:t>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78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543800" cy="914400"/>
          </a:xfrm>
        </p:spPr>
        <p:txBody>
          <a:bodyPr/>
          <a:lstStyle/>
          <a:p>
            <a:pPr algn="ctr"/>
            <a:r>
              <a:rPr lang="en-US" sz="4400" dirty="0" err="1"/>
              <a:t>Lami’s</a:t>
            </a:r>
            <a:r>
              <a:rPr lang="en-US" sz="4400" dirty="0"/>
              <a:t> Theorem Statement: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4400" y="2133600"/>
            <a:ext cx="4572000" cy="36576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Lami's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theorem is an equation relating the magnitudes of three coplanar, concurrent and non-collinear forces, which keeps an object in static equilibrium, with the angles directly opposite to the corresponding forces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133600"/>
            <a:ext cx="2743200" cy="3352800"/>
          </a:xfrm>
        </p:spPr>
      </p:pic>
    </p:spTree>
    <p:extLst>
      <p:ext uri="{BB962C8B-B14F-4D97-AF65-F5344CB8AC3E}">
        <p14:creationId xmlns:p14="http://schemas.microsoft.com/office/powerpoint/2010/main" val="19269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0"/>
            <a:ext cx="7543800" cy="685800"/>
          </a:xfrm>
        </p:spPr>
        <p:txBody>
          <a:bodyPr/>
          <a:lstStyle/>
          <a:p>
            <a:pPr algn="ctr"/>
            <a:r>
              <a:rPr lang="en-US" dirty="0" smtClean="0"/>
              <a:t>Derivation: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38200" y="1676400"/>
            <a:ext cx="3654552" cy="3886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Now, let’s see how the theorem’s equation is derived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Let FA, FB, and FC be the forces acting at a point. As per the statement of the theorem, we take the sum of all forces acting at a given point which will be zero.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057400"/>
            <a:ext cx="3352800" cy="2971800"/>
          </a:xfrm>
        </p:spPr>
      </p:pic>
    </p:spTree>
    <p:extLst>
      <p:ext uri="{BB962C8B-B14F-4D97-AF65-F5344CB8AC3E}">
        <p14:creationId xmlns:p14="http://schemas.microsoft.com/office/powerpoint/2010/main" val="109867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143000" y="685801"/>
                <a:ext cx="7086600" cy="5410199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i.e. FA + FB + FC = 0</a:t>
                </a:r>
                <a:endParaRPr lang="en-US" dirty="0"/>
              </a:p>
              <a:p>
                <a:r>
                  <a:rPr lang="en-US" dirty="0"/>
                  <a:t>We write angles in terms of complementary angles and use triangle law of vector addition. Then, by applying the sine </a:t>
                </a:r>
                <a:r>
                  <a:rPr lang="en-US" dirty="0" smtClean="0"/>
                  <a:t>rule </a:t>
                </a:r>
                <a:r>
                  <a:rPr lang="en-US" dirty="0"/>
                  <a:t>we </a:t>
                </a:r>
                <a:r>
                  <a:rPr lang="en-US" dirty="0" smtClean="0"/>
                  <a:t>get,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</a:rPr>
                          <m:t>⁡(180−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</a:rPr>
                          <m:t>⁡(180−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𝐶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sin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⁡(180−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𝛾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18288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Then,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𝛾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/>
                  <a:t>Hence, it is clearly seen that by applying sine rule to complementary angles we arrive at the required result for </a:t>
                </a:r>
                <a:r>
                  <a:rPr lang="en-US" dirty="0" err="1"/>
                  <a:t>Lami’s</a:t>
                </a:r>
                <a:r>
                  <a:rPr lang="en-US" dirty="0"/>
                  <a:t> theorem.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685801"/>
                <a:ext cx="7086600" cy="5410199"/>
              </a:xfrm>
              <a:blipFill rotWithShape="1">
                <a:blip r:embed="rId2"/>
                <a:stretch>
                  <a:fillRect l="-861" r="-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34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47800"/>
            <a:ext cx="7467600" cy="4571999"/>
          </a:xfrm>
        </p:spPr>
        <p:txBody>
          <a:bodyPr>
            <a:normAutofit fontScale="92500" lnSpcReduction="10000"/>
          </a:bodyPr>
          <a:lstStyle/>
          <a:p>
            <a:pPr marL="18288" indent="0">
              <a:buNone/>
            </a:pPr>
            <a:r>
              <a:rPr lang="en-US" sz="2200" b="1" dirty="0" smtClean="0"/>
              <a:t> Let </a:t>
            </a:r>
            <a:r>
              <a:rPr lang="en-US" sz="2200" b="1" dirty="0"/>
              <a:t>45 degrees be the angle made by the strings with the signboard having a mass of 6 kg, then what is the value of the tension T in both the strings</a:t>
            </a:r>
            <a:r>
              <a:rPr lang="en-US" sz="2200" b="1" dirty="0" smtClean="0"/>
              <a:t>?</a:t>
            </a:r>
          </a:p>
          <a:p>
            <a:endParaRPr lang="en-US" dirty="0"/>
          </a:p>
          <a:p>
            <a:pPr marL="18288" indent="0">
              <a:buNone/>
            </a:pPr>
            <a:r>
              <a:rPr lang="en-US" dirty="0"/>
              <a:t>Given, m = 6 kg, g = 9.8 m/s², 𝜃 = 45 degrees</a:t>
            </a:r>
          </a:p>
          <a:p>
            <a:endParaRPr lang="en-US" dirty="0"/>
          </a:p>
          <a:p>
            <a:pPr marL="18288" indent="0">
              <a:buNone/>
            </a:pPr>
            <a:r>
              <a:rPr lang="en-US" dirty="0"/>
              <a:t>Using the derived formula from example 1, we get,</a:t>
            </a:r>
          </a:p>
          <a:p>
            <a:endParaRPr lang="en-US" dirty="0"/>
          </a:p>
          <a:p>
            <a:pPr marL="18288" indent="0">
              <a:buNone/>
            </a:pPr>
            <a:r>
              <a:rPr lang="en-US" dirty="0"/>
              <a:t>T = mg / 2cosθ</a:t>
            </a:r>
          </a:p>
          <a:p>
            <a:endParaRPr lang="en-US" dirty="0"/>
          </a:p>
          <a:p>
            <a:pPr marL="18288" indent="0">
              <a:buNone/>
            </a:pPr>
            <a:r>
              <a:rPr lang="en-US" dirty="0"/>
              <a:t>i.e. T = 6 x 9.8 / 2cos45 = 41.6 N</a:t>
            </a:r>
          </a:p>
          <a:p>
            <a:endParaRPr lang="en-US" dirty="0"/>
          </a:p>
          <a:p>
            <a:r>
              <a:rPr lang="en-US" dirty="0"/>
              <a:t>So, the tension in both the strings to hold the signboard exactly horizontal is 41.6 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33400"/>
            <a:ext cx="7543800" cy="838200"/>
          </a:xfrm>
        </p:spPr>
        <p:txBody>
          <a:bodyPr/>
          <a:lstStyle/>
          <a:p>
            <a:pPr algn="ctr"/>
            <a:r>
              <a:rPr lang="en-US" dirty="0" smtClean="0"/>
              <a:t>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8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543800" cy="1447800"/>
          </a:xfrm>
        </p:spPr>
        <p:txBody>
          <a:bodyPr/>
          <a:lstStyle/>
          <a:p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2: Consider </a:t>
            </a:r>
            <a:r>
              <a:rPr lang="en-US" sz="2400" b="1" dirty="0"/>
              <a:t>an advertisement board hangs with the help of two strings making an equal angle with the ceiling. Calculate the tension in both the strings in this </a:t>
            </a:r>
            <a:r>
              <a:rPr lang="en-US" sz="2400" b="1" dirty="0" smtClean="0"/>
              <a:t>case?</a:t>
            </a:r>
            <a:endParaRPr lang="en-US" sz="2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4419600" cy="4343400"/>
          </a:xfrm>
        </p:spPr>
        <p:txBody>
          <a:bodyPr/>
          <a:lstStyle/>
          <a:p>
            <a:pPr marL="18288" indent="0">
              <a:buNone/>
            </a:pPr>
            <a:r>
              <a:rPr lang="en-US" dirty="0" smtClean="0"/>
              <a:t>R</a:t>
            </a:r>
            <a:r>
              <a:rPr lang="en-US" dirty="0" smtClean="0"/>
              <a:t>esolving </a:t>
            </a:r>
            <a:r>
              <a:rPr lang="en-US" dirty="0"/>
              <a:t>the forces we will apply the required theorem to get the value of tension in both the strings. Here, the weight of the signboard is in a downward direction, and the other force is the tension generated by the signboard in both the strings. In this case, the tension T in both the strings will be the same as the angle made by them with the signboard is equal.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133600"/>
            <a:ext cx="3429000" cy="4038600"/>
          </a:xfrm>
        </p:spPr>
      </p:pic>
    </p:spTree>
    <p:extLst>
      <p:ext uri="{BB962C8B-B14F-4D97-AF65-F5344CB8AC3E}">
        <p14:creationId xmlns:p14="http://schemas.microsoft.com/office/powerpoint/2010/main" val="315791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533400" y="658368"/>
                <a:ext cx="8153400" cy="5742432"/>
              </a:xfrm>
            </p:spPr>
            <p:txBody>
              <a:bodyPr/>
              <a:lstStyle/>
              <a:p>
                <a:pPr marL="18288" indent="0">
                  <a:buNone/>
                </a:pPr>
                <a:r>
                  <a:rPr lang="en-US" dirty="0" smtClean="0"/>
                  <a:t>Above figure represents the free body diagram of the signboard. Applying the </a:t>
                </a:r>
                <a:r>
                  <a:rPr lang="en-US" dirty="0" err="1"/>
                  <a:t>Lami’s</a:t>
                </a:r>
                <a:r>
                  <a:rPr lang="en-US" dirty="0"/>
                  <a:t> Theorem we get</a:t>
                </a:r>
                <a:r>
                  <a:rPr lang="en-US" dirty="0" smtClean="0"/>
                  <a:t>,</a:t>
                </a:r>
              </a:p>
              <a:p>
                <a:pPr marL="18288" indent="0">
                  <a:buNone/>
                </a:pPr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𝑇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sin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⁡(180−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𝑇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sin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⁡(180−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𝑚𝑔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sin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⁡(2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endParaRPr lang="en-US" dirty="0"/>
              </a:p>
              <a:p>
                <a:pPr marL="18288" indent="0">
                  <a:buNone/>
                </a:pPr>
                <a:r>
                  <a:rPr lang="en-US" dirty="0"/>
                  <a:t>Since sin (180 – θ) = sin θ and sin (2θ) = 2sinθ </a:t>
                </a:r>
                <a:r>
                  <a:rPr lang="en-US" dirty="0" err="1"/>
                  <a:t>cosθ</a:t>
                </a:r>
                <a:endParaRPr lang="en-US" dirty="0"/>
              </a:p>
              <a:p>
                <a:endParaRPr lang="en-US" dirty="0"/>
              </a:p>
              <a:p>
                <a:pPr marL="18288" indent="0">
                  <a:buNone/>
                </a:pPr>
                <a:r>
                  <a:rPr lang="en-US" dirty="0"/>
                  <a:t>So, we get, final tension force in the string T as,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533400" y="658368"/>
                <a:ext cx="8153400" cy="5742432"/>
              </a:xfrm>
              <a:blipFill rotWithShape="1">
                <a:blip r:embed="rId2"/>
                <a:stretch>
                  <a:fillRect l="-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8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344168" y="658368"/>
                <a:ext cx="6809232" cy="475183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𝑇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</m:den>
                    </m:f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𝑚𝑔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18288" indent="0">
                  <a:buNone/>
                </a:pPr>
                <a:endParaRPr lang="en-US" sz="2400" dirty="0" smtClean="0"/>
              </a:p>
              <a:p>
                <a:r>
                  <a:rPr lang="en-US" sz="2400" dirty="0"/>
                  <a:t>I.e. T = mg / 2cosθ</a:t>
                </a:r>
              </a:p>
              <a:p>
                <a:endParaRPr lang="en-US" sz="2400" dirty="0"/>
              </a:p>
              <a:p>
                <a:pPr marL="18288" indent="0">
                  <a:buNone/>
                </a:pPr>
                <a:r>
                  <a:rPr lang="en-US" sz="2400" dirty="0"/>
                  <a:t>The similar concept and equations can be applied for a boy playing on a swing, and we arrive at the same result.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344168" y="658368"/>
                <a:ext cx="6809232" cy="4751832"/>
              </a:xfrm>
              <a:blipFill rotWithShape="1">
                <a:blip r:embed="rId2"/>
                <a:stretch>
                  <a:fillRect l="-1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19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137</TotalTime>
  <Words>322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Palatino Linotype</vt:lpstr>
      <vt:lpstr>Times New Roman</vt:lpstr>
      <vt:lpstr>Wingdings</vt:lpstr>
      <vt:lpstr>Elemental</vt:lpstr>
      <vt:lpstr>LEMI’s Theorem</vt:lpstr>
      <vt:lpstr>Lami’s Theorem Statement:</vt:lpstr>
      <vt:lpstr>Derivation:</vt:lpstr>
      <vt:lpstr>PowerPoint Presentation</vt:lpstr>
      <vt:lpstr>Examples:</vt:lpstr>
      <vt:lpstr>  2: Consider an advertisement board hangs with the help of two strings making an equal angle with the ceiling. Calculate the tension in both the strings in this case?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saen baba</dc:creator>
  <cp:lastModifiedBy>Hira</cp:lastModifiedBy>
  <cp:revision>11</cp:revision>
  <dcterms:created xsi:type="dcterms:W3CDTF">2020-05-12T17:49:25Z</dcterms:created>
  <dcterms:modified xsi:type="dcterms:W3CDTF">2020-05-14T19:30:00Z</dcterms:modified>
</cp:coreProperties>
</file>