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4" d="100"/>
          <a:sy n="74" d="100"/>
        </p:scale>
        <p:origin x="171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B355CD1-1044-4C33-B6C7-D687C6C0C3AE}" type="datetimeFigureOut">
              <a:rPr lang="en-US" smtClean="0"/>
              <a:pPr/>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1F2AA4-2352-48FF-B695-C8AECD1E165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355CD1-1044-4C33-B6C7-D687C6C0C3AE}" type="datetimeFigureOut">
              <a:rPr lang="en-US" smtClean="0"/>
              <a:pPr/>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1F2AA4-2352-48FF-B695-C8AECD1E165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355CD1-1044-4C33-B6C7-D687C6C0C3AE}" type="datetimeFigureOut">
              <a:rPr lang="en-US" smtClean="0"/>
              <a:pPr/>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1F2AA4-2352-48FF-B695-C8AECD1E165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355CD1-1044-4C33-B6C7-D687C6C0C3AE}" type="datetimeFigureOut">
              <a:rPr lang="en-US" smtClean="0"/>
              <a:pPr/>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1F2AA4-2352-48FF-B695-C8AECD1E165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B355CD1-1044-4C33-B6C7-D687C6C0C3AE}" type="datetimeFigureOut">
              <a:rPr lang="en-US" smtClean="0"/>
              <a:pPr/>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1F2AA4-2352-48FF-B695-C8AECD1E165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B355CD1-1044-4C33-B6C7-D687C6C0C3AE}" type="datetimeFigureOut">
              <a:rPr lang="en-US" smtClean="0"/>
              <a:pPr/>
              <a:t>5/20/2020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1F2AA4-2352-48FF-B695-C8AECD1E165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B355CD1-1044-4C33-B6C7-D687C6C0C3AE}" type="datetimeFigureOut">
              <a:rPr lang="en-US" smtClean="0"/>
              <a:pPr/>
              <a:t>5/20/2020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1F2AA4-2352-48FF-B695-C8AECD1E165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B355CD1-1044-4C33-B6C7-D687C6C0C3AE}" type="datetimeFigureOut">
              <a:rPr lang="en-US" smtClean="0"/>
              <a:pPr/>
              <a:t>5/20/2020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1F2AA4-2352-48FF-B695-C8AECD1E165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355CD1-1044-4C33-B6C7-D687C6C0C3AE}" type="datetimeFigureOut">
              <a:rPr lang="en-US" smtClean="0"/>
              <a:pPr/>
              <a:t>5/20/2020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1F2AA4-2352-48FF-B695-C8AECD1E165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355CD1-1044-4C33-B6C7-D687C6C0C3AE}" type="datetimeFigureOut">
              <a:rPr lang="en-US" smtClean="0"/>
              <a:pPr/>
              <a:t>5/20/2020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1F2AA4-2352-48FF-B695-C8AECD1E165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355CD1-1044-4C33-B6C7-D687C6C0C3AE}" type="datetimeFigureOut">
              <a:rPr lang="en-US" smtClean="0"/>
              <a:pPr/>
              <a:t>5/20/2020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1F2AA4-2352-48FF-B695-C8AECD1E165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355CD1-1044-4C33-B6C7-D687C6C0C3AE}" type="datetimeFigureOut">
              <a:rPr lang="en-US" smtClean="0"/>
              <a:pPr/>
              <a:t>5/20/2020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1F2AA4-2352-48FF-B695-C8AECD1E165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en.wikipedia.org/wiki/Schizophrenia" TargetMode="External"/><Relationship Id="rId2" Type="http://schemas.openxmlformats.org/officeDocument/2006/relationships/hyperlink" Target="https://en.wikipedia.org/wiki/Multiple_personality_disorder"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jrank.org/literature/pages/5837/Wole-Soyinka-(Olu-Wole-Akinwale-Soyinka).html" TargetMode="External"/><Relationship Id="rId2" Type="http://schemas.openxmlformats.org/officeDocument/2006/relationships/hyperlink" Target="https://www.jrank.org/literature/pages/3100/Chinua-Achebe-(Albert-Chinualumogu-Achebe).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encyclopedia.com/places/united-states-and-canada/us-political-geography/united-states" TargetMode="External"/><Relationship Id="rId2" Type="http://schemas.openxmlformats.org/officeDocument/2006/relationships/hyperlink" Target="https://www.encyclopedia.com/places/united-states-and-canada/us-political-geography/new-york"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encyclopedia.com/history/united-states-and-canada/us-history/african-americans"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4" name="Subtitle 3"/>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Style </a:t>
            </a:r>
            <a:endParaRPr lang="en-US" dirty="0"/>
          </a:p>
        </p:txBody>
      </p:sp>
      <p:sp>
        <p:nvSpPr>
          <p:cNvPr id="3" name="Content Placeholder 2"/>
          <p:cNvSpPr>
            <a:spLocks noGrp="1"/>
          </p:cNvSpPr>
          <p:nvPr>
            <p:ph idx="1"/>
          </p:nvPr>
        </p:nvSpPr>
        <p:spPr/>
        <p:txBody>
          <a:bodyPr>
            <a:normAutofit fontScale="70000" lnSpcReduction="20000"/>
          </a:bodyPr>
          <a:lstStyle/>
          <a:p>
            <a:pPr lvl="0">
              <a:buNone/>
            </a:pPr>
            <a:endParaRPr lang="en-US" b="1" dirty="0"/>
          </a:p>
          <a:p>
            <a:r>
              <a:rPr lang="en-US" dirty="0"/>
              <a:t>Because </a:t>
            </a:r>
            <a:r>
              <a:rPr lang="en-US" i="1" dirty="0" smtClean="0"/>
              <a:t>Funny house </a:t>
            </a:r>
            <a:r>
              <a:rPr lang="en-US" i="1" dirty="0"/>
              <a:t>of a Negro</a:t>
            </a:r>
            <a:r>
              <a:rPr lang="en-US" dirty="0"/>
              <a:t> is </a:t>
            </a:r>
            <a:r>
              <a:rPr lang="en-US" dirty="0" smtClean="0"/>
              <a:t>a </a:t>
            </a:r>
            <a:r>
              <a:rPr lang="en-US" dirty="0"/>
              <a:t>play that takes </a:t>
            </a:r>
            <a:r>
              <a:rPr lang="en-US" dirty="0" smtClean="0"/>
              <a:t>place </a:t>
            </a:r>
            <a:r>
              <a:rPr lang="en-US" dirty="0"/>
              <a:t>inside Sarah’s mind, only a few aspects of the setting are “real.”</a:t>
            </a:r>
          </a:p>
          <a:p>
            <a:r>
              <a:rPr lang="en-US" dirty="0"/>
              <a:t>Set in the early 1960s, the play takes place in Sarah’s room in a New York City brownstone. Her room features a large statue of Queen Victoria, other pictures of British monarchs, books, a bed, and a writing table. Some of the “realistic” action takes place on the landing and inside Raymond’s room.</a:t>
            </a:r>
          </a:p>
          <a:p>
            <a:r>
              <a:rPr lang="en-US" dirty="0"/>
              <a:t>The play has several settings specific to Sarah’s four selves. For example, the Queen has her own chamber with a tomb-like mahogany bed, a chandelier, and walls the color of wine. The Duchess has her own space: a ballroom with a chandelier, marbled floor, fake snow, and benches. In the final scenes, a jungle replaces these rooms, altering their symbolic meaning.</a:t>
            </a:r>
          </a:p>
          <a:p>
            <a:endParaRPr lang="en-US" dirty="0"/>
          </a:p>
        </p:txBody>
      </p:sp>
    </p:spTree>
  </p:cSld>
  <p:clrMapOvr>
    <a:masterClrMapping/>
  </p:clrMapOvr>
  <p:transition advTm="100318"/>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Symbolism </a:t>
            </a:r>
            <a:endParaRPr lang="en-US" dirty="0"/>
          </a:p>
        </p:txBody>
      </p:sp>
      <p:sp>
        <p:nvSpPr>
          <p:cNvPr id="3" name="Content Placeholder 2"/>
          <p:cNvSpPr>
            <a:spLocks noGrp="1"/>
          </p:cNvSpPr>
          <p:nvPr>
            <p:ph idx="1"/>
          </p:nvPr>
        </p:nvSpPr>
        <p:spPr/>
        <p:txBody>
          <a:bodyPr>
            <a:normAutofit fontScale="55000" lnSpcReduction="20000"/>
          </a:bodyPr>
          <a:lstStyle/>
          <a:p>
            <a:pPr>
              <a:buNone/>
            </a:pPr>
            <a:endParaRPr lang="en-US" dirty="0"/>
          </a:p>
          <a:p>
            <a:r>
              <a:rPr lang="en-US" dirty="0"/>
              <a:t>Many of the ideas in </a:t>
            </a:r>
            <a:r>
              <a:rPr lang="en-US" i="1" dirty="0" smtClean="0"/>
              <a:t>Funny house </a:t>
            </a:r>
            <a:r>
              <a:rPr lang="en-US" i="1" dirty="0"/>
              <a:t>of a Negro</a:t>
            </a:r>
            <a:r>
              <a:rPr lang="en-US" dirty="0"/>
              <a:t> are expressed by numerous symbols and images. Very little is realistic in the play. Even the characters are symbolic.</a:t>
            </a:r>
          </a:p>
          <a:p>
            <a:r>
              <a:rPr lang="en-US" dirty="0"/>
              <a:t>Sarah’s four selves represent different aspects of her identity: the Duchess and Queen Victoria wear masks or mask-like makeup and white clothing reminiscent of funeral shrouds; Jesus is a yellow-skinned hunch-backed dwarf; and Patrice Lumumba carries an ebony mask.</a:t>
            </a:r>
          </a:p>
          <a:p>
            <a:r>
              <a:rPr lang="en-US" dirty="0"/>
              <a:t>The character of Sarah’s mother is even more symbolic—she carries a bald head as she moves across stage several times. While Sarah’s mother is mentioned frequently, she speaks only once. Sarah’s mother only flits through her daughter’s unconscious: she is only to be discussed and interpreted, not really understood.</a:t>
            </a:r>
          </a:p>
          <a:p>
            <a:r>
              <a:rPr lang="en-US" dirty="0"/>
              <a:t>Kennedy’s stage directions call for numerous physical symbols and complex images. For example, Sarah’s room is dominated by a statue of Queen Victoria, a white ideal of purity and royalty that she will never be able to match. Sarah walks around with a noose around her neck and a bloody face before the audience is told that she is dead. This emphasizes her inner pain as well as her eventual fate.</a:t>
            </a:r>
          </a:p>
          <a:p>
            <a:endParaRPr lang="en-US" dirty="0"/>
          </a:p>
        </p:txBody>
      </p:sp>
    </p:spTree>
  </p:cSld>
  <p:clrMapOvr>
    <a:masterClrMapping/>
  </p:clrMapOvr>
  <p:transition advTm="159818"/>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Symbol of Hair</a:t>
            </a:r>
            <a:endParaRPr lang="en-US" dirty="0"/>
          </a:p>
        </p:txBody>
      </p:sp>
      <p:sp>
        <p:nvSpPr>
          <p:cNvPr id="3" name="Content Placeholder 2"/>
          <p:cNvSpPr>
            <a:spLocks noGrp="1"/>
          </p:cNvSpPr>
          <p:nvPr>
            <p:ph idx="1"/>
          </p:nvPr>
        </p:nvSpPr>
        <p:spPr/>
        <p:txBody>
          <a:bodyPr>
            <a:normAutofit fontScale="77500" lnSpcReduction="20000"/>
          </a:bodyPr>
          <a:lstStyle/>
          <a:p>
            <a:pPr>
              <a:buNone/>
            </a:pPr>
            <a:endParaRPr lang="en-US" dirty="0"/>
          </a:p>
          <a:p>
            <a:r>
              <a:rPr lang="en-US" dirty="0"/>
              <a:t>Adrienne Kennedy’s </a:t>
            </a:r>
            <a:r>
              <a:rPr lang="en-US" dirty="0" smtClean="0"/>
              <a:t>Funny house </a:t>
            </a:r>
            <a:r>
              <a:rPr lang="en-US" dirty="0"/>
              <a:t>of a Negro uses the symbol of hair to highlight Sarah’s obsession with hair and baldness throughout the text. Sarah obsesses over the fact that hair  is the prominent aesthetic difference between black and white people and this drives her mad. Kennedy’s use of hair emphasizes the idea that Sarah tried to disown, and then kill, the African American part of her background.  When the play opens, the first character seen on stage is a representation of Sarah’s mother whose, “hair is wild, straight and black and falls to her waist.” Sarah’s mother is the only female character inside Sarah’s mind that fully retains her hair</a:t>
            </a:r>
          </a:p>
        </p:txBody>
      </p:sp>
    </p:spTree>
  </p:cSld>
  <p:clrMapOvr>
    <a:masterClrMapping/>
  </p:clrMapOvr>
  <p:transition advTm="148674"/>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Title </a:t>
            </a:r>
            <a:endParaRPr lang="en-US" dirty="0"/>
          </a:p>
        </p:txBody>
      </p:sp>
      <p:sp>
        <p:nvSpPr>
          <p:cNvPr id="3" name="Content Placeholder 2"/>
          <p:cNvSpPr>
            <a:spLocks noGrp="1"/>
          </p:cNvSpPr>
          <p:nvPr>
            <p:ph idx="1"/>
          </p:nvPr>
        </p:nvSpPr>
        <p:spPr/>
        <p:txBody>
          <a:bodyPr>
            <a:normAutofit lnSpcReduction="10000"/>
          </a:bodyPr>
          <a:lstStyle/>
          <a:p>
            <a:r>
              <a:rPr lang="en-US" b="1" u="sng" dirty="0"/>
              <a:t>Significance of Title:</a:t>
            </a:r>
            <a:endParaRPr lang="en-US" dirty="0"/>
          </a:p>
          <a:p>
            <a:r>
              <a:rPr lang="en-US" smtClean="0"/>
              <a:t>Funny house </a:t>
            </a:r>
            <a:r>
              <a:rPr lang="en-US" dirty="0"/>
              <a:t>of a Negro signifies the playwright’s personal experiences and several social concerns and criticism that come from the public. Everything is portrayed in a deliberately nonrealistic, often dreamlike style of dramatic presentation. The title shows how open to criticism and humor the characters are</a:t>
            </a:r>
          </a:p>
        </p:txBody>
      </p:sp>
    </p:spTree>
  </p:cSld>
  <p:clrMapOvr>
    <a:masterClrMapping/>
  </p:clrMapOvr>
  <p:transition advTm="46507"/>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a:t>
            </a:r>
            <a:endParaRPr lang="en-US" dirty="0"/>
          </a:p>
        </p:txBody>
      </p:sp>
      <p:sp>
        <p:nvSpPr>
          <p:cNvPr id="3" name="Content Placeholder 2"/>
          <p:cNvSpPr>
            <a:spLocks noGrp="1"/>
          </p:cNvSpPr>
          <p:nvPr>
            <p:ph idx="1"/>
          </p:nvPr>
        </p:nvSpPr>
        <p:spPr/>
        <p:txBody>
          <a:bodyPr>
            <a:normAutofit fontScale="62500" lnSpcReduction="20000"/>
          </a:bodyPr>
          <a:lstStyle/>
          <a:p>
            <a:pPr>
              <a:buNone/>
            </a:pPr>
            <a:endParaRPr lang="en-US" dirty="0"/>
          </a:p>
          <a:p>
            <a:r>
              <a:rPr lang="en-US" dirty="0" smtClean="0"/>
              <a:t>Funny house </a:t>
            </a:r>
            <a:r>
              <a:rPr lang="en-US" dirty="0"/>
              <a:t>of the Negro demonstrates how a person can be emotionally and mentally damaged by something that didn’t directly involve them. Sarah experiences self-hatred because of her blackness and what it represents in her life: her father; the man who raped her mother. The fact that Sarah's father kills himself because of her rejection serves to damage her further. The effect of having nobody to support her or tell her the truth of what happened between her mother and father (the end of the play implies that the story Sarah knew may not have been true) causes her to create multiple versions of herself to make sense of what was happening. To pathologies Sarah's experience in the play, both </a:t>
            </a:r>
            <a:r>
              <a:rPr lang="en-US" u="sng" dirty="0">
                <a:hlinkClick r:id="rId2" tooltip="Multiple personality disorder"/>
              </a:rPr>
              <a:t>multiple personality disorder</a:t>
            </a:r>
            <a:r>
              <a:rPr lang="en-US" dirty="0"/>
              <a:t> and </a:t>
            </a:r>
            <a:r>
              <a:rPr lang="en-US" u="sng" dirty="0">
                <a:hlinkClick r:id="rId3" tooltip="Schizophrenia"/>
              </a:rPr>
              <a:t>schizophrenia</a:t>
            </a:r>
            <a:r>
              <a:rPr lang="en-US" dirty="0"/>
              <a:t> seem possible. The audience can’t tell whether she’s speaking out loud when she interacts with these characters, which would differentiate those two disorders. It's hard to distinguish whether or not the audience is experiencing the play through her head or if it's happening in the real world. Either way, Sarah has mental and emotional issues that ultimately lead to her death.</a:t>
            </a:r>
          </a:p>
          <a:p>
            <a:endParaRPr lang="en-US" dirty="0"/>
          </a:p>
        </p:txBody>
      </p:sp>
    </p:spTree>
  </p:cSld>
  <p:clrMapOvr>
    <a:masterClrMapping/>
  </p:clrMapOvr>
  <p:transition advTm="181984"/>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 </a:t>
            </a:r>
            <a:endParaRPr lang="en-US" dirty="0"/>
          </a:p>
        </p:txBody>
      </p:sp>
      <p:sp>
        <p:nvSpPr>
          <p:cNvPr id="3" name="Content Placeholder 2"/>
          <p:cNvSpPr>
            <a:spLocks noGrp="1"/>
          </p:cNvSpPr>
          <p:nvPr>
            <p:ph idx="1"/>
          </p:nvPr>
        </p:nvSpPr>
        <p:spPr/>
        <p:txBody>
          <a:bodyPr/>
          <a:lstStyle/>
          <a:p>
            <a:r>
              <a:rPr lang="en-US" b="1" dirty="0" smtClean="0"/>
              <a:t>Recommended Book:</a:t>
            </a:r>
            <a:endParaRPr lang="en-US" dirty="0" smtClean="0"/>
          </a:p>
          <a:p>
            <a:r>
              <a:rPr lang="en-US" dirty="0" smtClean="0"/>
              <a:t>1. Docherty, T. (1992).</a:t>
            </a:r>
            <a:r>
              <a:rPr lang="en-US" i="1" dirty="0" smtClean="0"/>
              <a:t>Postmodernism: A R e a d e r . </a:t>
            </a:r>
            <a:r>
              <a:rPr lang="en-US" dirty="0" err="1" smtClean="0"/>
              <a:t>Hemal</a:t>
            </a:r>
            <a:r>
              <a:rPr lang="en-US" dirty="0" smtClean="0"/>
              <a:t> Hempstead: Harvester </a:t>
            </a:r>
            <a:r>
              <a:rPr lang="en-US" dirty="0" err="1" smtClean="0"/>
              <a:t>Wheatsheaf</a:t>
            </a:r>
            <a:r>
              <a:rPr lang="en-US" dirty="0" smtClean="0"/>
              <a:t>.</a:t>
            </a:r>
          </a:p>
          <a:p>
            <a:r>
              <a:rPr lang="en-US" dirty="0" smtClean="0"/>
              <a:t>2. Eagleton, M. (1991</a:t>
            </a:r>
            <a:r>
              <a:rPr lang="en-US" i="1" dirty="0" smtClean="0"/>
              <a:t>). Feminist Literary Criticism</a:t>
            </a:r>
            <a:r>
              <a:rPr lang="en-US" dirty="0" smtClean="0"/>
              <a:t> . London: Longman. </a:t>
            </a:r>
          </a:p>
          <a:p>
            <a:endParaRPr lang="en-US" dirty="0"/>
          </a:p>
        </p:txBody>
      </p:sp>
    </p:spTree>
  </p:cSld>
  <p:clrMapOvr>
    <a:masterClrMapping/>
  </p:clrMapOvr>
  <p:transition advTm="5263"/>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382000" cy="1828800"/>
          </a:xfrm>
        </p:spPr>
        <p:txBody>
          <a:bodyPr>
            <a:normAutofit fontScale="90000"/>
          </a:bodyPr>
          <a:lstStyle/>
          <a:p>
            <a:r>
              <a:rPr lang="en-US" dirty="0" smtClean="0"/>
              <a:t>Unit 5 African Literature (Advance)</a:t>
            </a:r>
            <a:br>
              <a:rPr lang="en-US" dirty="0" smtClean="0"/>
            </a:br>
            <a:r>
              <a:rPr lang="en-US" dirty="0" smtClean="0"/>
              <a:t>Funny House of Negro by Adrienne Kennedy</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b="1" dirty="0" smtClean="0"/>
              <a:t> </a:t>
            </a:r>
            <a:r>
              <a:rPr lang="en-US" dirty="0"/>
              <a:t> </a:t>
            </a:r>
          </a:p>
          <a:p>
            <a:r>
              <a:rPr lang="en-US" b="1" u="sng" dirty="0"/>
              <a:t>Biography of the Author:</a:t>
            </a:r>
            <a:endParaRPr lang="en-US" dirty="0"/>
          </a:p>
          <a:p>
            <a:r>
              <a:rPr lang="en-US" dirty="0"/>
              <a:t>African-American dramatist, born in Cleveland, Ohio, educated at Ohio State University. She began working as a playwright during a visit to West Africa during 1960–1, which gave her a sense of connection with African culture and introduced her to the work of Chinua </a:t>
            </a:r>
            <a:r>
              <a:rPr lang="en-US" u="sng" dirty="0">
                <a:hlinkClick r:id="rId2"/>
              </a:rPr>
              <a:t>Achebe</a:t>
            </a:r>
            <a:r>
              <a:rPr lang="en-US" dirty="0"/>
              <a:t> and </a:t>
            </a:r>
            <a:r>
              <a:rPr lang="en-US" dirty="0" err="1"/>
              <a:t>Wole</a:t>
            </a:r>
            <a:r>
              <a:rPr lang="en-US" dirty="0"/>
              <a:t> </a:t>
            </a:r>
            <a:r>
              <a:rPr lang="en-US" u="sng" dirty="0">
                <a:hlinkClick r:id="rId3"/>
              </a:rPr>
              <a:t>Soyinka</a:t>
            </a:r>
            <a:r>
              <a:rPr lang="en-US" dirty="0"/>
              <a:t>. In </a:t>
            </a:r>
            <a:r>
              <a:rPr lang="en-US" i="1" dirty="0" smtClean="0"/>
              <a:t>Funny house </a:t>
            </a:r>
            <a:r>
              <a:rPr lang="en-US" i="1" dirty="0"/>
              <a:t>of a Negro</a:t>
            </a:r>
            <a:r>
              <a:rPr lang="en-US" dirty="0"/>
              <a:t> (1962), her first play, Kennedy uses a scenic idiom in which the dream-</a:t>
            </a:r>
            <a:r>
              <a:rPr lang="en-US" dirty="0" err="1"/>
              <a:t>scape</a:t>
            </a:r>
            <a:r>
              <a:rPr lang="en-US" dirty="0"/>
              <a:t> of hallucination and nightmare voices is developed through the impersonation of several historic personalities, Queen Victoria, the Duchess of Hapsburg, Jesus Christ, and Patrice Lumumba.</a:t>
            </a:r>
          </a:p>
        </p:txBody>
      </p:sp>
    </p:spTree>
  </p:cSld>
  <p:clrMapOvr>
    <a:masterClrMapping/>
  </p:clrMapOvr>
  <p:transition advTm="9022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Little History of the Play</a:t>
            </a:r>
            <a:endParaRPr lang="en-US" dirty="0"/>
          </a:p>
        </p:txBody>
      </p:sp>
      <p:sp>
        <p:nvSpPr>
          <p:cNvPr id="3" name="Content Placeholder 2"/>
          <p:cNvSpPr>
            <a:spLocks noGrp="1"/>
          </p:cNvSpPr>
          <p:nvPr>
            <p:ph idx="1"/>
          </p:nvPr>
        </p:nvSpPr>
        <p:spPr/>
        <p:txBody>
          <a:bodyPr>
            <a:normAutofit lnSpcReduction="10000"/>
          </a:bodyPr>
          <a:lstStyle/>
          <a:p>
            <a:pPr>
              <a:buNone/>
            </a:pPr>
            <a:endParaRPr lang="en-US" dirty="0"/>
          </a:p>
          <a:p>
            <a:r>
              <a:rPr lang="en-US" b="1" dirty="0" smtClean="0"/>
              <a:t>Funny house </a:t>
            </a:r>
            <a:r>
              <a:rPr lang="en-US" b="1" dirty="0"/>
              <a:t>of a Negro</a:t>
            </a:r>
            <a:r>
              <a:rPr lang="en-US" dirty="0"/>
              <a:t> is a one-act play by Adrienne Kennedy. The play opened off-Broadway in 1964 and won the </a:t>
            </a:r>
            <a:r>
              <a:rPr lang="en-US" dirty="0" err="1"/>
              <a:t>Obie</a:t>
            </a:r>
            <a:r>
              <a:rPr lang="en-US" dirty="0"/>
              <a:t> Award for Distinguished Play. The play shared this award with </a:t>
            </a:r>
            <a:r>
              <a:rPr lang="en-US" dirty="0" err="1"/>
              <a:t>Amiri</a:t>
            </a:r>
            <a:r>
              <a:rPr lang="en-US" dirty="0"/>
              <a:t> Baraka's Dutchman, and was influenced by both the Black Arts Movement and the Theater of the Absurd.</a:t>
            </a:r>
          </a:p>
          <a:p>
            <a:r>
              <a:rPr lang="en-US" b="1" dirty="0"/>
              <a:t>Genre: </a:t>
            </a:r>
            <a:r>
              <a:rPr lang="en-US" dirty="0"/>
              <a:t>Drama, one-act play</a:t>
            </a:r>
          </a:p>
          <a:p>
            <a:endParaRPr lang="en-US" dirty="0"/>
          </a:p>
        </p:txBody>
      </p:sp>
    </p:spTree>
  </p:cSld>
  <p:clrMapOvr>
    <a:masterClrMapping/>
  </p:clrMapOvr>
  <p:transition advTm="38512"/>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of the Play</a:t>
            </a:r>
            <a:endParaRPr lang="en-US" dirty="0"/>
          </a:p>
        </p:txBody>
      </p:sp>
      <p:sp>
        <p:nvSpPr>
          <p:cNvPr id="3" name="Content Placeholder 2"/>
          <p:cNvSpPr>
            <a:spLocks noGrp="1"/>
          </p:cNvSpPr>
          <p:nvPr>
            <p:ph idx="1"/>
          </p:nvPr>
        </p:nvSpPr>
        <p:spPr/>
        <p:txBody>
          <a:bodyPr>
            <a:normAutofit fontScale="62500" lnSpcReduction="20000"/>
          </a:bodyPr>
          <a:lstStyle/>
          <a:p>
            <a:pPr>
              <a:buNone/>
            </a:pPr>
            <a:endParaRPr lang="en-US" dirty="0"/>
          </a:p>
          <a:p>
            <a:r>
              <a:rPr lang="en-US" dirty="0"/>
              <a:t>Making its debut on January 14, 1964, at the East End Theater in </a:t>
            </a:r>
            <a:r>
              <a:rPr lang="en-US" u="sng" dirty="0">
                <a:hlinkClick r:id="rId2"/>
              </a:rPr>
              <a:t>New York</a:t>
            </a:r>
            <a:r>
              <a:rPr lang="en-US" dirty="0"/>
              <a:t> City, </a:t>
            </a:r>
            <a:r>
              <a:rPr lang="en-US" i="1" dirty="0" smtClean="0"/>
              <a:t>Funny house </a:t>
            </a:r>
            <a:r>
              <a:rPr lang="en-US" i="1" dirty="0"/>
              <a:t>of a Negro</a:t>
            </a:r>
            <a:r>
              <a:rPr lang="en-US" dirty="0"/>
              <a:t> was Adrienne Kennedy’s first produced play. Early on, critics and audiences recognized the importance of the work. It received an </a:t>
            </a:r>
            <a:r>
              <a:rPr lang="en-US" dirty="0" err="1"/>
              <a:t>Obie</a:t>
            </a:r>
            <a:r>
              <a:rPr lang="en-US" dirty="0"/>
              <a:t> Award from </a:t>
            </a:r>
            <a:r>
              <a:rPr lang="en-US" i="1" dirty="0"/>
              <a:t>The Village Voice</a:t>
            </a:r>
            <a:r>
              <a:rPr lang="en-US" dirty="0"/>
              <a:t> for most distinguished play and continued to be produced in the </a:t>
            </a:r>
            <a:r>
              <a:rPr lang="en-US" u="sng" dirty="0">
                <a:hlinkClick r:id="rId3"/>
              </a:rPr>
              <a:t>United States</a:t>
            </a:r>
            <a:r>
              <a:rPr lang="en-US" dirty="0"/>
              <a:t> and abroad throughout the 1960s.</a:t>
            </a:r>
          </a:p>
          <a:p>
            <a:r>
              <a:rPr lang="en-US" dirty="0"/>
              <a:t>The play chronicles the last hours in the life of Sarah, a young black woman troubled by race and identity. Kennedy’s depiction of Sarah’s hallucinatory subconscious—struggling with self-hatred, race hatred, and alienation from the larger culture—was regarded as powerful by some critics of the era. Other critics were confused by the staging and subject matter of the work.</a:t>
            </a:r>
          </a:p>
          <a:p>
            <a:r>
              <a:rPr lang="en-US" dirty="0"/>
              <a:t>Many scholars contend that </a:t>
            </a:r>
            <a:r>
              <a:rPr lang="en-US" i="1" dirty="0" smtClean="0"/>
              <a:t>Funny house </a:t>
            </a:r>
            <a:r>
              <a:rPr lang="en-US" i="1" dirty="0"/>
              <a:t>of a Negro</a:t>
            </a:r>
            <a:r>
              <a:rPr lang="en-US" dirty="0"/>
              <a:t> was revolutionary in a number of ways, especially Kennedy’s unique portrayal of what it was like to be black and a woman in the </a:t>
            </a:r>
            <a:r>
              <a:rPr lang="en-US" u="sng" dirty="0">
                <a:hlinkClick r:id="rId3"/>
              </a:rPr>
              <a:t>United States</a:t>
            </a:r>
            <a:r>
              <a:rPr lang="en-US" dirty="0"/>
              <a:t> in the 1960s.</a:t>
            </a:r>
          </a:p>
          <a:p>
            <a:endParaRPr lang="en-US" dirty="0"/>
          </a:p>
        </p:txBody>
      </p:sp>
    </p:spTree>
  </p:cSld>
  <p:clrMapOvr>
    <a:masterClrMapping/>
  </p:clrMapOvr>
  <p:transition advTm="151559"/>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 analysis </a:t>
            </a:r>
            <a:endParaRPr lang="en-US" dirty="0"/>
          </a:p>
        </p:txBody>
      </p:sp>
      <p:sp>
        <p:nvSpPr>
          <p:cNvPr id="3" name="Content Placeholder 2"/>
          <p:cNvSpPr>
            <a:spLocks noGrp="1"/>
          </p:cNvSpPr>
          <p:nvPr>
            <p:ph idx="1"/>
          </p:nvPr>
        </p:nvSpPr>
        <p:spPr/>
        <p:txBody>
          <a:bodyPr>
            <a:normAutofit fontScale="55000" lnSpcReduction="20000"/>
          </a:bodyPr>
          <a:lstStyle/>
          <a:p>
            <a:pPr>
              <a:buNone/>
            </a:pPr>
            <a:endParaRPr lang="en-US" dirty="0"/>
          </a:p>
          <a:p>
            <a:pPr lvl="0"/>
            <a:r>
              <a:rPr lang="en-US" b="1" dirty="0"/>
              <a:t>Mrs. Conrad</a:t>
            </a:r>
            <a:endParaRPr lang="en-US" dirty="0"/>
          </a:p>
          <a:p>
            <a:r>
              <a:rPr lang="en-US" i="1" dirty="0"/>
              <a:t>See</a:t>
            </a:r>
            <a:r>
              <a:rPr lang="en-US" dirty="0"/>
              <a:t> Landlady</a:t>
            </a:r>
          </a:p>
          <a:p>
            <a:pPr lvl="0"/>
            <a:r>
              <a:rPr lang="en-US" b="1" dirty="0"/>
              <a:t>Duchess of Hapsburg</a:t>
            </a:r>
            <a:endParaRPr lang="en-US" dirty="0"/>
          </a:p>
          <a:p>
            <a:r>
              <a:rPr lang="en-US" dirty="0"/>
              <a:t>The Duchess is one of Sarah’s inner selves, arguably the closest to Sarah’s true self. She represents the aspect of Sarah’s subconscious that is racist. She blames her father for her mother’s death. Like all the inner selves, she has lost almost all of her hair.</a:t>
            </a:r>
          </a:p>
          <a:p>
            <a:pPr lvl="0"/>
            <a:r>
              <a:rPr lang="en-US" b="1" dirty="0" smtClean="0"/>
              <a:t>Funny house </a:t>
            </a:r>
            <a:r>
              <a:rPr lang="en-US" b="1" dirty="0"/>
              <a:t>Lady</a:t>
            </a:r>
            <a:endParaRPr lang="en-US" dirty="0"/>
          </a:p>
          <a:p>
            <a:r>
              <a:rPr lang="en-US" i="1" dirty="0"/>
              <a:t>See</a:t>
            </a:r>
            <a:r>
              <a:rPr lang="en-US" dirty="0"/>
              <a:t> Landlady</a:t>
            </a:r>
          </a:p>
          <a:p>
            <a:pPr lvl="0"/>
            <a:r>
              <a:rPr lang="en-US" b="1" dirty="0" smtClean="0"/>
              <a:t>Funny house </a:t>
            </a:r>
            <a:r>
              <a:rPr lang="en-US" b="1" dirty="0"/>
              <a:t>Man</a:t>
            </a:r>
            <a:endParaRPr lang="en-US" dirty="0"/>
          </a:p>
          <a:p>
            <a:r>
              <a:rPr lang="en-US" i="1" dirty="0"/>
              <a:t>See</a:t>
            </a:r>
            <a:r>
              <a:rPr lang="en-US" dirty="0"/>
              <a:t> Raymond</a:t>
            </a:r>
          </a:p>
          <a:p>
            <a:pPr lvl="0"/>
            <a:r>
              <a:rPr lang="en-US" b="1" dirty="0"/>
              <a:t>Jesus</a:t>
            </a:r>
            <a:endParaRPr lang="en-US" dirty="0"/>
          </a:p>
          <a:p>
            <a:r>
              <a:rPr lang="en-US" dirty="0"/>
              <a:t>One of Sarah’s inner selves, Jesus is a hunchbacked dwarf with yellow skin. Sarah describes him as the son of Queen Victoria. He shares the Duchess of Hapsburg’s disdain of Sarah’s father. Jesus decides to hunt down and kill Patrice Lumumba. Like all the inner selves, he loses almost all of his hair.</a:t>
            </a:r>
          </a:p>
          <a:p>
            <a:endParaRPr lang="en-US" dirty="0"/>
          </a:p>
        </p:txBody>
      </p:sp>
    </p:spTree>
  </p:cSld>
  <p:clrMapOvr>
    <a:masterClrMapping/>
  </p:clrMapOvr>
  <p:transition advTm="95147"/>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Characters </a:t>
            </a:r>
            <a:endParaRPr lang="en-US" dirty="0"/>
          </a:p>
        </p:txBody>
      </p:sp>
      <p:sp>
        <p:nvSpPr>
          <p:cNvPr id="3" name="Content Placeholder 2"/>
          <p:cNvSpPr>
            <a:spLocks noGrp="1"/>
          </p:cNvSpPr>
          <p:nvPr>
            <p:ph idx="1"/>
          </p:nvPr>
        </p:nvSpPr>
        <p:spPr/>
        <p:txBody>
          <a:bodyPr>
            <a:normAutofit fontScale="55000" lnSpcReduction="20000"/>
          </a:bodyPr>
          <a:lstStyle/>
          <a:p>
            <a:pPr lvl="0"/>
            <a:r>
              <a:rPr lang="en-US" b="1" dirty="0"/>
              <a:t>Landlady</a:t>
            </a:r>
            <a:endParaRPr lang="en-US" dirty="0"/>
          </a:p>
          <a:p>
            <a:r>
              <a:rPr lang="en-US" dirty="0"/>
              <a:t>The Landlady is a white woman who runs the boarding house where Sarah lives. She comments on the action and Sarah’s life, providing a needed perspective on what is happening. She believes that Sarah has hidden in her room ever since Patrice Lumumba was murdered and her father hung herself in a Harlem hotel.</a:t>
            </a:r>
          </a:p>
          <a:p>
            <a:r>
              <a:rPr lang="en-US" dirty="0"/>
              <a:t>The Landlady also says that Sarah’s hair has fallen out because of her suffering. She offers insight into Sarah’s father’s background, and recalls incidents in which he tried to reconcile with his daughter. It is the Landlady who discovers that Sarah has killed herself.</a:t>
            </a:r>
          </a:p>
          <a:p>
            <a:pPr lvl="0"/>
            <a:r>
              <a:rPr lang="en-US" b="1" dirty="0"/>
              <a:t>Patrice Lumumba</a:t>
            </a:r>
            <a:endParaRPr lang="en-US" dirty="0"/>
          </a:p>
          <a:p>
            <a:r>
              <a:rPr lang="en-US" dirty="0"/>
              <a:t>Patrice Lumumba is one of Sarah’s inner selves. He is a black man whose head is split in half; his eyes have blood and tissue in them. He carries an ebony mask.</a:t>
            </a:r>
          </a:p>
          <a:p>
            <a:r>
              <a:rPr lang="en-US" dirty="0"/>
              <a:t>Patrice seems to represent Sarah’s father, though he describes himself in the exact same words that Sarah uses to describe herself. Yet he also introduces the theme of self-hatred in the play. Like all the inner selves, Patrice has lost his hair.</a:t>
            </a:r>
          </a:p>
          <a:p>
            <a:pPr lvl="0"/>
            <a:r>
              <a:rPr lang="en-US" b="1" dirty="0"/>
              <a:t>Man</a:t>
            </a:r>
            <a:endParaRPr lang="en-US" dirty="0"/>
          </a:p>
          <a:p>
            <a:r>
              <a:rPr lang="en-US" i="1" dirty="0"/>
              <a:t>See</a:t>
            </a:r>
            <a:r>
              <a:rPr lang="en-US" dirty="0"/>
              <a:t> Patrice </a:t>
            </a:r>
            <a:r>
              <a:rPr lang="en-US" dirty="0" smtClean="0"/>
              <a:t>Lumumba</a:t>
            </a:r>
            <a:endParaRPr lang="en-US" dirty="0"/>
          </a:p>
        </p:txBody>
      </p:sp>
    </p:spTree>
  </p:cSld>
  <p:clrMapOvr>
    <a:masterClrMapping/>
  </p:clrMapOvr>
  <p:transition advTm="16704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Characters </a:t>
            </a:r>
            <a:endParaRPr lang="en-US" dirty="0"/>
          </a:p>
        </p:txBody>
      </p:sp>
      <p:sp>
        <p:nvSpPr>
          <p:cNvPr id="3" name="Content Placeholder 2"/>
          <p:cNvSpPr>
            <a:spLocks noGrp="1"/>
          </p:cNvSpPr>
          <p:nvPr>
            <p:ph idx="1"/>
          </p:nvPr>
        </p:nvSpPr>
        <p:spPr/>
        <p:txBody>
          <a:bodyPr>
            <a:normAutofit fontScale="47500" lnSpcReduction="20000"/>
          </a:bodyPr>
          <a:lstStyle/>
          <a:p>
            <a:pPr lvl="0"/>
            <a:r>
              <a:rPr lang="en-US" b="1" dirty="0"/>
              <a:t>Queen Victoria Regina</a:t>
            </a:r>
            <a:endParaRPr lang="en-US" dirty="0"/>
          </a:p>
          <a:p>
            <a:r>
              <a:rPr lang="en-US" dirty="0"/>
              <a:t>Queen Victoria is one of Sarah’s inner selves; she looks exactly like the Duchess of Hapsburg. Sarah describes her as the mother of Jesus. She describes how Sarah’s father searched for her. Like the other inner selves, Queen Victoria loses most of her hair during the play.</a:t>
            </a:r>
          </a:p>
          <a:p>
            <a:pPr lvl="0"/>
            <a:r>
              <a:rPr lang="en-US" b="1" dirty="0"/>
              <a:t>Raymond</a:t>
            </a:r>
            <a:endParaRPr lang="en-US" dirty="0"/>
          </a:p>
          <a:p>
            <a:r>
              <a:rPr lang="en-US" dirty="0"/>
              <a:t>Raymond is a Jewish poet who lives above Sarah in the rooming house. She describes him as a boyfriend who is interested in </a:t>
            </a:r>
            <a:r>
              <a:rPr lang="en-US" dirty="0">
                <a:hlinkClick r:id="rId2"/>
              </a:rPr>
              <a:t>African Americans</a:t>
            </a:r>
            <a:r>
              <a:rPr lang="en-US" dirty="0"/>
              <a:t>.</a:t>
            </a:r>
          </a:p>
          <a:p>
            <a:r>
              <a:rPr lang="en-US" dirty="0"/>
              <a:t>At the end of the play, Raymond is present when the Landlady discovers that Sarah has killed herself. He informs the Landlady that Sarah’s father is a doctor married to a white woman. It seems that Sarah’s father never committed suicide.</a:t>
            </a:r>
          </a:p>
          <a:p>
            <a:pPr lvl="0"/>
            <a:r>
              <a:rPr lang="en-US" b="1" dirty="0"/>
              <a:t>Sarah</a:t>
            </a:r>
            <a:endParaRPr lang="en-US" dirty="0"/>
          </a:p>
          <a:p>
            <a:r>
              <a:rPr lang="en-US" dirty="0"/>
              <a:t>Sarah is the protagonist of the play and is represented on stage by four of her inner selves: Queen Victoria, the Duchess of Hapsburg, Jesus, and Patrice Lumumba.</a:t>
            </a:r>
          </a:p>
          <a:p>
            <a:r>
              <a:rPr lang="en-US" dirty="0"/>
              <a:t>Only a few facts are clear among the many versions of her “reality.” Sarah is the product of an interracial marriage: her mother is white and her father is African-American. She studied English at a college in New York City, writes poetry, and works as a librarian. She lives in a brownstone rooming house in New York City.</a:t>
            </a:r>
          </a:p>
          <a:p>
            <a:endParaRPr lang="en-US" dirty="0"/>
          </a:p>
        </p:txBody>
      </p:sp>
    </p:spTree>
  </p:cSld>
  <p:clrMapOvr>
    <a:masterClrMapping/>
  </p:clrMapOvr>
  <p:transition advTm="138119"/>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Themes </a:t>
            </a:r>
            <a:endParaRPr lang="en-US" dirty="0"/>
          </a:p>
        </p:txBody>
      </p:sp>
      <p:sp>
        <p:nvSpPr>
          <p:cNvPr id="3" name="Content Placeholder 2"/>
          <p:cNvSpPr>
            <a:spLocks noGrp="1"/>
          </p:cNvSpPr>
          <p:nvPr>
            <p:ph idx="1"/>
          </p:nvPr>
        </p:nvSpPr>
        <p:spPr/>
        <p:txBody>
          <a:bodyPr>
            <a:normAutofit fontScale="55000" lnSpcReduction="20000"/>
          </a:bodyPr>
          <a:lstStyle/>
          <a:p>
            <a:pPr>
              <a:buNone/>
            </a:pPr>
            <a:endParaRPr lang="en-US" dirty="0"/>
          </a:p>
          <a:p>
            <a:pPr lvl="0"/>
            <a:r>
              <a:rPr lang="en-US" b="1" dirty="0"/>
              <a:t>Identity</a:t>
            </a:r>
          </a:p>
          <a:p>
            <a:r>
              <a:rPr lang="en-US" dirty="0"/>
              <a:t>At the core of </a:t>
            </a:r>
            <a:r>
              <a:rPr lang="en-US" i="1" dirty="0" smtClean="0"/>
              <a:t>Funny house </a:t>
            </a:r>
            <a:r>
              <a:rPr lang="en-US" i="1" dirty="0"/>
              <a:t>of a Negro</a:t>
            </a:r>
            <a:r>
              <a:rPr lang="en-US" dirty="0"/>
              <a:t> is Sarah’s internal struggle to understand and accept her identity as an African American woman in the United States. Each of Sarah’s four “selves”—her subconscious’s</a:t>
            </a:r>
            <a:endParaRPr lang="en-US" b="1" dirty="0"/>
          </a:p>
          <a:p>
            <a:pPr lvl="0"/>
            <a:r>
              <a:rPr lang="en-US" b="1" dirty="0"/>
              <a:t>Alienation and Loneliness</a:t>
            </a:r>
          </a:p>
          <a:p>
            <a:r>
              <a:rPr lang="en-US" dirty="0"/>
              <a:t>Sarah’s problems with identity in </a:t>
            </a:r>
            <a:r>
              <a:rPr lang="en-US" i="1" dirty="0" smtClean="0"/>
              <a:t>Funny house </a:t>
            </a:r>
            <a:r>
              <a:rPr lang="en-US" i="1" dirty="0"/>
              <a:t>of a Negro</a:t>
            </a:r>
            <a:r>
              <a:rPr lang="en-US" dirty="0"/>
              <a:t> lead to alienation and loneliness. Because she is of mixed heritage—and she has confused ideas about what each heritage represents—she feels alienated from both black and white cultures. This alienation leads to loneliness.</a:t>
            </a:r>
          </a:p>
          <a:p>
            <a:r>
              <a:rPr lang="en-US" dirty="0"/>
              <a:t>It is implied that Sarah’s father has made numerous attempts to reach his daughter, but she has rejected him repeatedly. Some of her selves claim that he killed himself. So she rejects that side of herself.</a:t>
            </a:r>
          </a:p>
          <a:p>
            <a:r>
              <a:rPr lang="en-US" dirty="0"/>
              <a:t>Sarah also rejects the white side of herself. She claims her mother is dead or in an asylum. Her landlady does not understand her. Sarah says she does not love her white Jewish boyfriend, a poet named Raymond. She claims, “He is very interested in Negroes,” which implies he is not interested in Sarah for herself, but her racial identity.</a:t>
            </a:r>
          </a:p>
          <a:p>
            <a:endParaRPr lang="en-US" dirty="0"/>
          </a:p>
        </p:txBody>
      </p:sp>
    </p:spTree>
  </p:cSld>
  <p:clrMapOvr>
    <a:masterClrMapping/>
  </p:clrMapOvr>
  <p:transition advTm="158609"/>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48</TotalTime>
  <Words>680</Words>
  <Application>Microsoft Office PowerPoint</Application>
  <PresentationFormat>On-screen Show (4:3)</PresentationFormat>
  <Paragraphs>75</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Office Theme</vt:lpstr>
      <vt:lpstr>PowerPoint Presentation</vt:lpstr>
      <vt:lpstr>PowerPoint Presentation</vt:lpstr>
      <vt:lpstr>Unit 5 African Literature (Advance) Funny House of Negro by Adrienne Kennedy</vt:lpstr>
      <vt:lpstr>A Little History of the Play</vt:lpstr>
      <vt:lpstr>Background of the Play</vt:lpstr>
      <vt:lpstr>Character analysis </vt:lpstr>
      <vt:lpstr>Characters </vt:lpstr>
      <vt:lpstr>Characters </vt:lpstr>
      <vt:lpstr>Themes </vt:lpstr>
      <vt:lpstr>Style </vt:lpstr>
      <vt:lpstr>Symbolism </vt:lpstr>
      <vt:lpstr>Symbol of Hair</vt:lpstr>
      <vt:lpstr>Title </vt:lpstr>
      <vt:lpstr>Conclusion </vt:lpstr>
      <vt:lpstr>Reference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Sonix</dc:creator>
  <cp:lastModifiedBy>Hira</cp:lastModifiedBy>
  <cp:revision>23</cp:revision>
  <dcterms:created xsi:type="dcterms:W3CDTF">2020-05-06T09:10:00Z</dcterms:created>
  <dcterms:modified xsi:type="dcterms:W3CDTF">2020-05-20T09:12:31Z</dcterms:modified>
</cp:coreProperties>
</file>