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6" r:id="rId1"/>
  </p:sldMasterIdLst>
  <p:notesMasterIdLst>
    <p:notesMasterId r:id="rId8"/>
  </p:notes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72"/>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2FCA18-1466-41F5-A600-0BF763B9B398}" type="datetimeFigureOut">
              <a:rPr lang="en-US" smtClean="0"/>
              <a:pPr/>
              <a:t>5/20/2020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917144-0274-4F4E-9B9A-185D62C4BD21}" type="slidenum">
              <a:rPr lang="en-US" smtClean="0"/>
              <a:pPr/>
              <a:t>‹#›</a:t>
            </a:fld>
            <a:endParaRPr lang="en-US"/>
          </a:p>
        </p:txBody>
      </p:sp>
    </p:spTree>
    <p:extLst>
      <p:ext uri="{BB962C8B-B14F-4D97-AF65-F5344CB8AC3E}">
        <p14:creationId xmlns:p14="http://schemas.microsoft.com/office/powerpoint/2010/main" val="168163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219456" y="146304"/>
            <a:ext cx="11753088"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618979" y="381001"/>
            <a:ext cx="109728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844800" y="2819400"/>
            <a:ext cx="8746979"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7416800" y="6509004"/>
            <a:ext cx="4003040" cy="274320"/>
          </a:xfrm>
        </p:spPr>
        <p:txBody>
          <a:bodyPr vert="horz" rtlCol="0"/>
          <a:lstStyle>
            <a:extLst/>
          </a:lstStyle>
          <a:p>
            <a:fld id="{B61BEF0D-F0BB-DE4B-95CE-6DB70DBA9567}" type="datetimeFigureOut">
              <a:rPr lang="en-US" smtClean="0"/>
              <a:pPr/>
              <a:t>5/20/2020</a:t>
            </a:fld>
            <a:endParaRPr lang="en-US" dirty="0"/>
          </a:p>
        </p:txBody>
      </p:sp>
      <p:sp>
        <p:nvSpPr>
          <p:cNvPr id="11" name="Slide Number Placeholder 10"/>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D57F1E4F-1CFF-5643-939E-217C01CDF565}" type="slidenum">
              <a:rPr lang="en-US" smtClean="0"/>
              <a:pPr/>
              <a:t>‹#›</a:t>
            </a:fld>
            <a:endParaRPr lang="en-US" dirty="0"/>
          </a:p>
        </p:txBody>
      </p:sp>
      <p:sp>
        <p:nvSpPr>
          <p:cNvPr id="12" name="Footer Placeholder 11"/>
          <p:cNvSpPr>
            <a:spLocks noGrp="1"/>
          </p:cNvSpPr>
          <p:nvPr>
            <p:ph type="ftr" sz="quarter" idx="12"/>
          </p:nvPr>
        </p:nvSpPr>
        <p:spPr>
          <a:xfrm>
            <a:off x="2133600" y="6509004"/>
            <a:ext cx="5209952"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647F38-B617-4D2F-AE0A-013F0C4D2C57}" type="datetimeFigureOut">
              <a:rPr lang="en-US" smtClean="0"/>
              <a:pPr/>
              <a:t>5/20/2020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97799C9-84D9-46D2-A11E-BCF8A720529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333504" y="3267456"/>
            <a:ext cx="98755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963168" y="498230"/>
            <a:ext cx="103632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3287713"/>
            <a:ext cx="103632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7416800" y="6513670"/>
            <a:ext cx="4003040" cy="274320"/>
          </a:xfrm>
        </p:spPr>
        <p:txBody>
          <a:bodyPr vert="horz" rtlCol="0"/>
          <a:lstStyle>
            <a:extLst/>
          </a:lstStyle>
          <a:p>
            <a:fld id="{B61BEF0D-F0BB-DE4B-95CE-6DB70DBA9567}" type="datetimeFigureOut">
              <a:rPr lang="en-US" smtClean="0"/>
              <a:pPr/>
              <a:t>5/20/2020</a:t>
            </a:fld>
            <a:endParaRPr lang="en-US" dirty="0"/>
          </a:p>
        </p:txBody>
      </p:sp>
      <p:sp>
        <p:nvSpPr>
          <p:cNvPr id="9" name="Slide Number Placeholder 8"/>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D57F1E4F-1CFF-5643-939E-217C01CDF565}" type="slidenum">
              <a:rPr lang="en-US" smtClean="0"/>
              <a:pPr/>
              <a:t>‹#›</a:t>
            </a:fld>
            <a:endParaRPr lang="en-US" dirty="0"/>
          </a:p>
        </p:txBody>
      </p:sp>
      <p:sp>
        <p:nvSpPr>
          <p:cNvPr id="10" name="Footer Placeholder 9"/>
          <p:cNvSpPr>
            <a:spLocks noGrp="1"/>
          </p:cNvSpPr>
          <p:nvPr>
            <p:ph type="ftr" sz="quarter" idx="12"/>
          </p:nvPr>
        </p:nvSpPr>
        <p:spPr>
          <a:xfrm>
            <a:off x="2133600" y="6513670"/>
            <a:ext cx="5209952"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BFA754-D5C3-4E66-96A6-867B257F58DC}" type="datetimeFigureOut">
              <a:rPr lang="en-US" smtClean="0"/>
              <a:pPr/>
              <a:t>5/20/2020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11521440" y="6514568"/>
            <a:ext cx="619051" cy="274320"/>
          </a:xfrm>
        </p:spPr>
        <p:txBody>
          <a:bodyPr/>
          <a:lstStyle>
            <a:extLst/>
          </a:lstStyle>
          <a:p>
            <a:fld id="{5D84065D-F351-4B03-BD91-D8A6B8D4B362}" type="slidenum">
              <a:rPr lang="en-US" smtClean="0"/>
              <a:pPr/>
              <a:t>‹#›</a:t>
            </a:fld>
            <a:endParaRPr lang="en-US" dirty="0"/>
          </a:p>
        </p:txBody>
      </p:sp>
      <p:sp>
        <p:nvSpPr>
          <p:cNvPr id="10" name="Rectangle 9"/>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22325"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6400800"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609600" y="251948"/>
            <a:ext cx="109728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535113"/>
            <a:ext cx="5386917"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535113"/>
            <a:ext cx="5389033"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362201"/>
            <a:ext cx="5386917"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362201"/>
            <a:ext cx="5389033"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61BEF0D-F0BB-DE4B-95CE-6DB70DBA9567}" type="datetimeFigureOut">
              <a:rPr lang="en-US" smtClean="0"/>
              <a:pPr/>
              <a:t>5/20/2020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11521440" y="6514568"/>
            <a:ext cx="619051" cy="274320"/>
          </a:xfrm>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53218"/>
            <a:ext cx="109728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61BEF0D-F0BB-DE4B-95CE-6DB70DBA9567}" type="datetimeFigureOut">
              <a:rPr lang="en-US" smtClean="0"/>
              <a:pPr/>
              <a:t>5/20/2020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7" name="Rectangle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61BEF0D-F0BB-DE4B-95CE-6DB70DBA9567}" type="datetimeFigureOut">
              <a:rPr lang="en-US" smtClean="0"/>
              <a:pPr/>
              <a:t>5/20/2020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6743403" y="105765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617515" y="304800"/>
            <a:ext cx="524256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617515" y="1107560"/>
            <a:ext cx="524256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04800" y="2209800"/>
            <a:ext cx="11555275"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7416800" y="6513670"/>
            <a:ext cx="4003040" cy="274320"/>
          </a:xfrm>
        </p:spPr>
        <p:txBody>
          <a:bodyPr vert="horz" rtlCol="0"/>
          <a:lstStyle>
            <a:extLst/>
          </a:lstStyle>
          <a:p>
            <a:fld id="{B61BEF0D-F0BB-DE4B-95CE-6DB70DBA9567}" type="datetimeFigureOut">
              <a:rPr lang="en-US" smtClean="0"/>
              <a:pPr/>
              <a:t>5/20/2020</a:t>
            </a:fld>
            <a:endParaRPr lang="en-US" dirty="0"/>
          </a:p>
        </p:txBody>
      </p:sp>
      <p:sp>
        <p:nvSpPr>
          <p:cNvPr id="10" name="Slide Number Placeholder 9"/>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D57F1E4F-1CFF-5643-939E-217C01CDF565}" type="slidenum">
              <a:rPr lang="en-US" smtClean="0"/>
              <a:pPr/>
              <a:t>‹#›</a:t>
            </a:fld>
            <a:endParaRPr lang="en-US" dirty="0"/>
          </a:p>
        </p:txBody>
      </p:sp>
      <p:sp>
        <p:nvSpPr>
          <p:cNvPr id="11" name="Footer Placeholder 10"/>
          <p:cNvSpPr>
            <a:spLocks noGrp="1"/>
          </p:cNvSpPr>
          <p:nvPr>
            <p:ph type="ftr" sz="quarter" idx="12"/>
          </p:nvPr>
        </p:nvSpPr>
        <p:spPr>
          <a:xfrm>
            <a:off x="2133600" y="6513670"/>
            <a:ext cx="5209952"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53924" y="4724400"/>
            <a:ext cx="73152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053924" y="5388937"/>
            <a:ext cx="73152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406400" y="249864"/>
            <a:ext cx="113792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7416800" y="6509004"/>
            <a:ext cx="4003040" cy="274320"/>
          </a:xfrm>
        </p:spPr>
        <p:txBody>
          <a:bodyPr vert="horz" rtlCol="0"/>
          <a:lstStyle>
            <a:extLst/>
          </a:lstStyle>
          <a:p>
            <a:fld id="{B61BEF0D-F0BB-DE4B-95CE-6DB70DBA9567}" type="datetimeFigureOut">
              <a:rPr lang="en-US" smtClean="0"/>
              <a:pPr/>
              <a:t>5/20/2020</a:t>
            </a:fld>
            <a:endParaRPr lang="en-US" dirty="0"/>
          </a:p>
        </p:txBody>
      </p:sp>
      <p:sp>
        <p:nvSpPr>
          <p:cNvPr id="9" name="Slide Number Placeholder 8"/>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D57F1E4F-1CFF-5643-939E-217C01CDF565}" type="slidenum">
              <a:rPr lang="en-US" smtClean="0"/>
              <a:pPr/>
              <a:t>‹#›</a:t>
            </a:fld>
            <a:endParaRPr lang="en-US" dirty="0"/>
          </a:p>
        </p:txBody>
      </p:sp>
      <p:sp>
        <p:nvSpPr>
          <p:cNvPr id="10" name="Footer Placeholder 9"/>
          <p:cNvSpPr>
            <a:spLocks noGrp="1"/>
          </p:cNvSpPr>
          <p:nvPr>
            <p:ph type="ftr" sz="quarter" idx="12"/>
          </p:nvPr>
        </p:nvSpPr>
        <p:spPr>
          <a:xfrm>
            <a:off x="2133600" y="6509004"/>
            <a:ext cx="5209952"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219456" y="147085"/>
            <a:ext cx="11747795"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727200" y="6400800"/>
            <a:ext cx="5616352"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7416800" y="6400800"/>
            <a:ext cx="400304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61BEF0D-F0BB-DE4B-95CE-6DB70DBA9567}" type="datetimeFigureOut">
              <a:rPr lang="en-US" smtClean="0"/>
              <a:pPr/>
              <a:t>5/20/2020</a:t>
            </a:fld>
            <a:endParaRPr lang="en-US" dirty="0"/>
          </a:p>
        </p:txBody>
      </p:sp>
      <p:sp>
        <p:nvSpPr>
          <p:cNvPr id="23" name="Slide Number Placeholder 22"/>
          <p:cNvSpPr>
            <a:spLocks noGrp="1"/>
          </p:cNvSpPr>
          <p:nvPr>
            <p:ph type="sldNum" sz="quarter" idx="4"/>
          </p:nvPr>
        </p:nvSpPr>
        <p:spPr>
          <a:xfrm>
            <a:off x="11518603" y="6514568"/>
            <a:ext cx="619051"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57F1E4F-1CFF-5643-939E-217C01CDF565}" type="slidenum">
              <a:rPr lang="en-US" smtClean="0"/>
              <a:pPr/>
              <a:t>‹#›</a:t>
            </a:fld>
            <a:endParaRPr lang="en-US" dirty="0"/>
          </a:p>
        </p:txBody>
      </p:sp>
      <p:sp>
        <p:nvSpPr>
          <p:cNvPr id="22" name="Title Placeholder 21"/>
          <p:cNvSpPr>
            <a:spLocks noGrp="1"/>
          </p:cNvSpPr>
          <p:nvPr>
            <p:ph type="title"/>
          </p:nvPr>
        </p:nvSpPr>
        <p:spPr>
          <a:xfrm>
            <a:off x="609600" y="253536"/>
            <a:ext cx="109728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46237"/>
            <a:ext cx="109728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BEBC6B-93F2-A446-8DDC-3D3F36FCF8E0}"/>
              </a:ext>
            </a:extLst>
          </p:cNvPr>
          <p:cNvSpPr>
            <a:spLocks noGrp="1"/>
          </p:cNvSpPr>
          <p:nvPr>
            <p:ph type="ctrTitle"/>
          </p:nvPr>
        </p:nvSpPr>
        <p:spPr>
          <a:xfrm>
            <a:off x="1600200" y="0"/>
            <a:ext cx="7679267" cy="1357313"/>
          </a:xfrm>
        </p:spPr>
        <p:txBody>
          <a:bodyPr/>
          <a:lstStyle/>
          <a:p>
            <a:r>
              <a:rPr lang="en-GB" dirty="0" smtClean="0"/>
              <a:t> EC/ENG/B.Ed-202</a:t>
            </a:r>
            <a:endParaRPr lang="en-US" dirty="0"/>
          </a:p>
        </p:txBody>
      </p:sp>
      <p:sp>
        <p:nvSpPr>
          <p:cNvPr id="5" name="Subtitle 2">
            <a:extLst>
              <a:ext uri="{FF2B5EF4-FFF2-40B4-BE49-F238E27FC236}">
                <a16:creationId xmlns:a16="http://schemas.microsoft.com/office/drawing/2014/main" xmlns="" id="{4D5D6FC8-2928-7740-8B97-882158C25B4A}"/>
              </a:ext>
            </a:extLst>
          </p:cNvPr>
          <p:cNvSpPr txBox="1">
            <a:spLocks noGrp="1"/>
          </p:cNvSpPr>
          <p:nvPr>
            <p:ph type="subTitle" idx="1"/>
          </p:nvPr>
        </p:nvSpPr>
        <p:spPr>
          <a:xfrm>
            <a:off x="2438400" y="1371600"/>
            <a:ext cx="6201570" cy="9795866"/>
          </a:xfrm>
          <a:prstGeom prst="rect">
            <a:avLst/>
          </a:prstGeom>
        </p:spPr>
        <p:txBody>
          <a:bodyPr vert="horz" lIns="91440" tIns="45720" rIns="91440" bIns="45720" rtlCol="0" anchor="t">
            <a:normAutofit/>
          </a:bodyPr>
          <a:lstStyle>
            <a:lvl1pPr marL="0" indent="0" algn="ctr" defTabSz="457200" rtl="0" eaLnBrk="1" latinLnBrk="0" hangingPunct="1">
              <a:spcBef>
                <a:spcPct val="20000"/>
              </a:spcBef>
              <a:spcAft>
                <a:spcPts val="600"/>
              </a:spcAft>
              <a:buClr>
                <a:schemeClr val="accent1"/>
              </a:buClr>
              <a:buSzPct val="11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buClr>
              <a:buSzPct val="11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buClr>
              <a:buSzPct val="11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buClr>
              <a:buSzPct val="11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9pPr>
          </a:lstStyle>
          <a:p>
            <a:r>
              <a:rPr lang="en-GB" sz="2400" b="1" dirty="0">
                <a:latin typeface="Times New Roman" pitchFamily="18" charset="0"/>
                <a:cs typeface="Times New Roman" pitchFamily="18" charset="0"/>
              </a:rPr>
              <a:t>Unit 1</a:t>
            </a:r>
          </a:p>
          <a:p>
            <a:r>
              <a:rPr lang="en-GB" sz="2400" b="1" dirty="0">
                <a:latin typeface="Times New Roman" pitchFamily="18" charset="0"/>
                <a:cs typeface="Times New Roman" pitchFamily="18" charset="0"/>
              </a:rPr>
              <a:t>Topic: Their eyes were Watching </a:t>
            </a:r>
            <a:r>
              <a:rPr lang="en-GB" sz="2400" b="1" dirty="0" smtClean="0">
                <a:latin typeface="Times New Roman" pitchFamily="18" charset="0"/>
                <a:cs typeface="Times New Roman" pitchFamily="18" charset="0"/>
              </a:rPr>
              <a:t>God</a:t>
            </a:r>
          </a:p>
          <a:p>
            <a:r>
              <a:rPr lang="en-GB" sz="2400" b="1" dirty="0" smtClean="0">
                <a:latin typeface="Times New Roman" pitchFamily="18" charset="0"/>
                <a:cs typeface="Times New Roman" pitchFamily="18" charset="0"/>
              </a:rPr>
              <a:t>Author : </a:t>
            </a:r>
            <a:r>
              <a:rPr lang="en-GB" sz="2400" b="1" dirty="0" err="1" smtClean="0">
                <a:latin typeface="Times New Roman" pitchFamily="18" charset="0"/>
                <a:cs typeface="Times New Roman" pitchFamily="18" charset="0"/>
              </a:rPr>
              <a:t>Zora</a:t>
            </a:r>
            <a:r>
              <a:rPr lang="en-GB" sz="2400" b="1" dirty="0" smtClean="0">
                <a:latin typeface="Times New Roman" pitchFamily="18" charset="0"/>
                <a:cs typeface="Times New Roman" pitchFamily="18" charset="0"/>
              </a:rPr>
              <a:t> </a:t>
            </a:r>
            <a:r>
              <a:rPr lang="en-GB" sz="2400" b="1" dirty="0" err="1" smtClean="0">
                <a:latin typeface="Times New Roman" pitchFamily="18" charset="0"/>
                <a:cs typeface="Times New Roman" pitchFamily="18" charset="0"/>
              </a:rPr>
              <a:t>Neile</a:t>
            </a:r>
            <a:r>
              <a:rPr lang="en-GB" sz="2400" b="1" dirty="0" smtClean="0">
                <a:latin typeface="Times New Roman" pitchFamily="18" charset="0"/>
                <a:cs typeface="Times New Roman" pitchFamily="18" charset="0"/>
              </a:rPr>
              <a:t> Hurston</a:t>
            </a:r>
            <a:endParaRPr lang="en-GB" sz="2400" b="1" dirty="0">
              <a:latin typeface="Times New Roman" pitchFamily="18" charset="0"/>
              <a:cs typeface="Times New Roman" pitchFamily="18" charset="0"/>
            </a:endParaRPr>
          </a:p>
          <a:p>
            <a:r>
              <a:rPr lang="en-GB" sz="2400" b="1" dirty="0" err="1">
                <a:latin typeface="Times New Roman" pitchFamily="18" charset="0"/>
                <a:cs typeface="Times New Roman" pitchFamily="18" charset="0"/>
              </a:rPr>
              <a:t>B.Ed</a:t>
            </a:r>
            <a:r>
              <a:rPr lang="en-GB" sz="2400" b="1" dirty="0">
                <a:latin typeface="Times New Roman" pitchFamily="18" charset="0"/>
                <a:cs typeface="Times New Roman" pitchFamily="18" charset="0"/>
              </a:rPr>
              <a:t> </a:t>
            </a:r>
            <a:r>
              <a:rPr lang="en-GB" sz="2400" b="1" dirty="0" err="1">
                <a:latin typeface="Times New Roman" pitchFamily="18" charset="0"/>
                <a:cs typeface="Times New Roman" pitchFamily="18" charset="0"/>
              </a:rPr>
              <a:t>Hons</a:t>
            </a:r>
            <a:r>
              <a:rPr lang="en-GB" sz="2400" b="1" dirty="0">
                <a:latin typeface="Times New Roman" pitchFamily="18" charset="0"/>
                <a:cs typeface="Times New Roman" pitchFamily="18" charset="0"/>
              </a:rPr>
              <a:t>.</a:t>
            </a:r>
          </a:p>
          <a:p>
            <a:r>
              <a:rPr lang="en-GB" sz="2400" b="1" dirty="0">
                <a:latin typeface="Times New Roman" pitchFamily="18" charset="0"/>
                <a:cs typeface="Times New Roman" pitchFamily="18" charset="0"/>
              </a:rPr>
              <a:t>Semester –IV </a:t>
            </a:r>
            <a:r>
              <a:rPr lang="en-GB" sz="2400" b="1" dirty="0" smtClean="0">
                <a:latin typeface="Times New Roman" pitchFamily="18" charset="0"/>
                <a:cs typeface="Times New Roman" pitchFamily="18" charset="0"/>
              </a:rPr>
              <a:t> (2018-2022)</a:t>
            </a:r>
            <a:endParaRPr lang="en-GB" sz="2400" b="1" dirty="0">
              <a:latin typeface="Times New Roman" pitchFamily="18" charset="0"/>
              <a:cs typeface="Times New Roman" pitchFamily="18" charset="0"/>
            </a:endParaRPr>
          </a:p>
          <a:p>
            <a:r>
              <a:rPr lang="en-GB" sz="2400" b="1" dirty="0">
                <a:latin typeface="Times New Roman" pitchFamily="18" charset="0"/>
                <a:cs typeface="Times New Roman" pitchFamily="18" charset="0"/>
              </a:rPr>
              <a:t>Course title</a:t>
            </a:r>
            <a:r>
              <a:rPr lang="en-GB" sz="2400" dirty="0">
                <a:latin typeface="Times New Roman" pitchFamily="18" charset="0"/>
                <a:cs typeface="Times New Roman" pitchFamily="18" charset="0"/>
              </a:rPr>
              <a:t>: </a:t>
            </a:r>
            <a:endParaRPr lang="en-GB" sz="2400"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African Literature </a:t>
            </a:r>
            <a:endParaRPr lang="en-GB" sz="2400" b="1" dirty="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Represented </a:t>
            </a:r>
            <a:r>
              <a:rPr lang="en-GB" sz="2400" b="1" dirty="0">
                <a:latin typeface="Times New Roman" pitchFamily="18" charset="0"/>
                <a:cs typeface="Times New Roman" pitchFamily="18" charset="0"/>
              </a:rPr>
              <a:t>by </a:t>
            </a:r>
            <a:r>
              <a:rPr lang="en-GB" sz="2400" b="1" dirty="0" smtClean="0">
                <a:latin typeface="Times New Roman" pitchFamily="18" charset="0"/>
                <a:cs typeface="Times New Roman" pitchFamily="18" charset="0"/>
              </a:rPr>
              <a:t>:</a:t>
            </a:r>
          </a:p>
          <a:p>
            <a:r>
              <a:rPr lang="en-GB" sz="2400" b="1" dirty="0" smtClean="0">
                <a:latin typeface="Times New Roman" pitchFamily="18" charset="0"/>
                <a:cs typeface="Times New Roman" pitchFamily="18" charset="0"/>
              </a:rPr>
              <a:t>Miss </a:t>
            </a:r>
            <a:r>
              <a:rPr lang="en-GB" sz="2400" b="1" dirty="0">
                <a:latin typeface="Times New Roman" pitchFamily="18" charset="0"/>
                <a:cs typeface="Times New Roman" pitchFamily="18" charset="0"/>
              </a:rPr>
              <a:t>Shahzaib </a:t>
            </a:r>
            <a:r>
              <a:rPr lang="en-GB" sz="2400" b="1" dirty="0" err="1" smtClean="0">
                <a:latin typeface="Times New Roman" pitchFamily="18" charset="0"/>
                <a:cs typeface="Times New Roman" pitchFamily="18" charset="0"/>
              </a:rPr>
              <a:t>Chaudhary</a:t>
            </a:r>
            <a:r>
              <a:rPr lang="en-GB" sz="2400" b="1" dirty="0" smtClean="0">
                <a:latin typeface="Times New Roman" pitchFamily="18" charset="0"/>
                <a:cs typeface="Times New Roman" pitchFamily="18" charset="0"/>
              </a:rPr>
              <a:t> </a:t>
            </a:r>
            <a:endParaRPr lang="en-GB" sz="2400" b="1" dirty="0">
              <a:latin typeface="Times New Roman" pitchFamily="18" charset="0"/>
              <a:cs typeface="Times New Roman" pitchFamily="18" charset="0"/>
            </a:endParaRPr>
          </a:p>
          <a:p>
            <a:r>
              <a:rPr lang="en-GB" sz="2400" b="1" dirty="0">
                <a:latin typeface="Times New Roman" pitchFamily="18" charset="0"/>
                <a:cs typeface="Times New Roman" pitchFamily="18" charset="0"/>
              </a:rPr>
              <a:t>Department of Education (Planning </a:t>
            </a:r>
            <a:r>
              <a:rPr lang="en-GB" sz="2400" b="1" dirty="0" smtClean="0">
                <a:latin typeface="Times New Roman" pitchFamily="18" charset="0"/>
                <a:cs typeface="Times New Roman" pitchFamily="18" charset="0"/>
              </a:rPr>
              <a:t>&amp; Development) Lahore </a:t>
            </a:r>
            <a:r>
              <a:rPr lang="en-GB" sz="2400" b="1" dirty="0">
                <a:latin typeface="Times New Roman" pitchFamily="18" charset="0"/>
                <a:cs typeface="Times New Roman" pitchFamily="18" charset="0"/>
              </a:rPr>
              <a:t>college for Women </a:t>
            </a:r>
            <a:r>
              <a:rPr lang="en-GB" sz="2400" b="1" dirty="0" smtClean="0">
                <a:latin typeface="Times New Roman" pitchFamily="18" charset="0"/>
                <a:cs typeface="Times New Roman" pitchFamily="18" charset="0"/>
              </a:rPr>
              <a:t>University</a:t>
            </a:r>
            <a:endParaRPr lang="en-GB" b="1" dirty="0"/>
          </a:p>
        </p:txBody>
      </p:sp>
    </p:spTree>
    <p:extLst>
      <p:ext uri="{BB962C8B-B14F-4D97-AF65-F5344CB8AC3E}">
        <p14:creationId xmlns:p14="http://schemas.microsoft.com/office/powerpoint/2010/main" val="3959414918"/>
      </p:ext>
    </p:extLst>
  </p:cSld>
  <p:clrMapOvr>
    <a:masterClrMapping/>
  </p:clrMapOvr>
  <p:transition advTm="12526"/>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1371600"/>
            <a:ext cx="9571851"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Learning Outcomes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Students will be able to read short stories with an average speed.</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comment on and analyze literary excerpts.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Identify the main characteristics of different genres of literature.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Write a summary of at least 100 words of any literary works</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advTm="14994"/>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FB473B-5C20-7348-A421-8D65C2CC01D6}"/>
              </a:ext>
            </a:extLst>
          </p:cNvPr>
          <p:cNvSpPr>
            <a:spLocks noGrp="1"/>
          </p:cNvSpPr>
          <p:nvPr>
            <p:ph type="title"/>
          </p:nvPr>
        </p:nvSpPr>
        <p:spPr/>
        <p:txBody>
          <a:bodyPr>
            <a:normAutofit fontScale="90000"/>
          </a:bodyPr>
          <a:lstStyle/>
          <a:p>
            <a:r>
              <a:rPr lang="en-GB" b="1" dirty="0"/>
              <a:t>Introduction to Author </a:t>
            </a:r>
            <a:br>
              <a:rPr lang="en-GB" b="1" dirty="0"/>
            </a:br>
            <a:r>
              <a:rPr lang="en-GB" dirty="0" err="1" smtClean="0"/>
              <a:t>Zora</a:t>
            </a:r>
            <a:r>
              <a:rPr lang="en-GB" dirty="0" smtClean="0"/>
              <a:t> </a:t>
            </a:r>
            <a:r>
              <a:rPr lang="en-GB" dirty="0" err="1" smtClean="0"/>
              <a:t>Neile</a:t>
            </a:r>
            <a:r>
              <a:rPr lang="en-GB" dirty="0" smtClean="0"/>
              <a:t> </a:t>
            </a:r>
            <a:r>
              <a:rPr lang="en-GB" dirty="0"/>
              <a:t>Hurston</a:t>
            </a:r>
            <a:endParaRPr lang="en-US" b="1" dirty="0"/>
          </a:p>
        </p:txBody>
      </p:sp>
      <p:sp>
        <p:nvSpPr>
          <p:cNvPr id="3" name="Content Placeholder 2">
            <a:extLst>
              <a:ext uri="{FF2B5EF4-FFF2-40B4-BE49-F238E27FC236}">
                <a16:creationId xmlns:a16="http://schemas.microsoft.com/office/drawing/2014/main" xmlns="" id="{E37576FC-AB3D-6E4E-886D-E048BF196284}"/>
              </a:ext>
            </a:extLst>
          </p:cNvPr>
          <p:cNvSpPr>
            <a:spLocks noGrp="1"/>
          </p:cNvSpPr>
          <p:nvPr>
            <p:ph idx="1"/>
          </p:nvPr>
        </p:nvSpPr>
        <p:spPr/>
        <p:txBody>
          <a:bodyPr/>
          <a:lstStyle/>
          <a:p>
            <a:r>
              <a:rPr lang="en-GB" b="0" i="0" dirty="0" err="1">
                <a:solidFill>
                  <a:srgbClr val="3C4043"/>
                </a:solidFill>
                <a:effectLst/>
                <a:latin typeface="Roboto-Regular"/>
              </a:rPr>
              <a:t>Zora</a:t>
            </a:r>
            <a:r>
              <a:rPr lang="en-GB" b="0" i="0" dirty="0">
                <a:solidFill>
                  <a:srgbClr val="3C4043"/>
                </a:solidFill>
                <a:effectLst/>
                <a:latin typeface="Roboto-Regular"/>
              </a:rPr>
              <a:t> Neale Hurston was an American author, anthropologist, and </a:t>
            </a:r>
            <a:r>
              <a:rPr lang="en-GB" b="0" i="0" dirty="0" smtClean="0">
                <a:solidFill>
                  <a:srgbClr val="3C4043"/>
                </a:solidFill>
                <a:effectLst/>
                <a:latin typeface="Roboto-Regular"/>
              </a:rPr>
              <a:t>film maker</a:t>
            </a:r>
            <a:r>
              <a:rPr lang="en-GB" b="0" i="0" dirty="0">
                <a:solidFill>
                  <a:srgbClr val="3C4043"/>
                </a:solidFill>
                <a:effectLst/>
                <a:latin typeface="Roboto-Regular"/>
              </a:rPr>
              <a:t>. She portrayed racial struggles in the early-1900s American South and published research on hoodoo. The most popular of her four novels is Their Eyes Were Watching God, published in 1937. </a:t>
            </a:r>
            <a:r>
              <a:rPr lang="en-GB" dirty="0" smtClean="0">
                <a:solidFill>
                  <a:srgbClr val="3C4043"/>
                </a:solidFill>
                <a:latin typeface="Roboto-Regular"/>
              </a:rPr>
              <a:t>She was born in United States.</a:t>
            </a:r>
            <a:endParaRPr lang="en-US" dirty="0"/>
          </a:p>
        </p:txBody>
      </p:sp>
    </p:spTree>
    <p:extLst>
      <p:ext uri="{BB962C8B-B14F-4D97-AF65-F5344CB8AC3E}">
        <p14:creationId xmlns:p14="http://schemas.microsoft.com/office/powerpoint/2010/main" val="2956305457"/>
      </p:ext>
    </p:extLst>
  </p:cSld>
  <p:clrMapOvr>
    <a:masterClrMapping/>
  </p:clrMapOvr>
  <p:transition advTm="4387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C60C56-269B-8D41-8470-06150A5F8FDA}"/>
              </a:ext>
            </a:extLst>
          </p:cNvPr>
          <p:cNvSpPr>
            <a:spLocks noGrp="1"/>
          </p:cNvSpPr>
          <p:nvPr>
            <p:ph type="title"/>
          </p:nvPr>
        </p:nvSpPr>
        <p:spPr>
          <a:xfrm>
            <a:off x="-1066800" y="0"/>
            <a:ext cx="8991600" cy="1143000"/>
          </a:xfrm>
        </p:spPr>
        <p:txBody>
          <a:bodyPr/>
          <a:lstStyle/>
          <a:p>
            <a:r>
              <a:rPr lang="en-GB" dirty="0"/>
              <a:t>Overview </a:t>
            </a:r>
            <a:endParaRPr lang="en-US" dirty="0"/>
          </a:p>
        </p:txBody>
      </p:sp>
      <p:sp>
        <p:nvSpPr>
          <p:cNvPr id="3" name="Content Placeholder 2">
            <a:extLst>
              <a:ext uri="{FF2B5EF4-FFF2-40B4-BE49-F238E27FC236}">
                <a16:creationId xmlns:a16="http://schemas.microsoft.com/office/drawing/2014/main" xmlns="" id="{B96C9BD1-7FBC-6340-9403-9FCEECFCCCD1}"/>
              </a:ext>
            </a:extLst>
          </p:cNvPr>
          <p:cNvSpPr>
            <a:spLocks noGrp="1"/>
          </p:cNvSpPr>
          <p:nvPr>
            <p:ph idx="1"/>
          </p:nvPr>
        </p:nvSpPr>
        <p:spPr>
          <a:xfrm>
            <a:off x="533400" y="1143000"/>
            <a:ext cx="10972800" cy="4526280"/>
          </a:xfrm>
        </p:spPr>
        <p:txBody>
          <a:bodyPr>
            <a:noAutofit/>
          </a:bodyPr>
          <a:lstStyle/>
          <a:p>
            <a:r>
              <a:rPr lang="en-GB" sz="1800" b="0" i="1" dirty="0">
                <a:solidFill>
                  <a:schemeClr val="accent2"/>
                </a:solidFill>
                <a:effectLst/>
                <a:latin typeface="Britannic Bold" pitchFamily="34" charset="0"/>
                <a:cs typeface="Times New Roman" pitchFamily="18" charset="0"/>
              </a:rPr>
              <a:t>Their Eyes Were Watching God</a:t>
            </a:r>
            <a:r>
              <a:rPr lang="en-GB" sz="1800" b="0" i="0" dirty="0">
                <a:solidFill>
                  <a:schemeClr val="accent2"/>
                </a:solidFill>
                <a:effectLst/>
                <a:latin typeface="Britannic Bold" pitchFamily="34" charset="0"/>
                <a:cs typeface="Times New Roman" pitchFamily="18" charset="0"/>
              </a:rPr>
              <a:t> is the story of Janie Crawford, whose life is a quest to find true love. Janie narrates the story of her three marriages and her search for love to her friend </a:t>
            </a:r>
            <a:r>
              <a:rPr lang="en-GB" sz="1800" b="0" i="0" dirty="0" err="1">
                <a:solidFill>
                  <a:schemeClr val="accent2"/>
                </a:solidFill>
                <a:effectLst/>
                <a:latin typeface="Britannic Bold" pitchFamily="34" charset="0"/>
                <a:cs typeface="Times New Roman" pitchFamily="18" charset="0"/>
              </a:rPr>
              <a:t>Phoeby</a:t>
            </a:r>
            <a:r>
              <a:rPr lang="en-GB" sz="1800" b="0" i="0" dirty="0">
                <a:solidFill>
                  <a:schemeClr val="accent2"/>
                </a:solidFill>
                <a:effectLst/>
                <a:latin typeface="Britannic Bold" pitchFamily="34" charset="0"/>
                <a:cs typeface="Times New Roman" pitchFamily="18" charset="0"/>
              </a:rPr>
              <a:t>.</a:t>
            </a:r>
          </a:p>
          <a:p>
            <a:r>
              <a:rPr lang="en-GB" sz="1800" b="0" i="0" dirty="0">
                <a:solidFill>
                  <a:schemeClr val="accent2"/>
                </a:solidFill>
                <a:effectLst/>
                <a:latin typeface="Britannic Bold" pitchFamily="34" charset="0"/>
                <a:cs typeface="Times New Roman" pitchFamily="18" charset="0"/>
              </a:rPr>
              <a:t>When Janie is young, her grandmother sets her up with a man named Logan </a:t>
            </a:r>
            <a:r>
              <a:rPr lang="en-GB" sz="1800" b="0" i="0" dirty="0" err="1">
                <a:solidFill>
                  <a:schemeClr val="accent2"/>
                </a:solidFill>
                <a:effectLst/>
                <a:latin typeface="Britannic Bold" pitchFamily="34" charset="0"/>
                <a:cs typeface="Times New Roman" pitchFamily="18" charset="0"/>
              </a:rPr>
              <a:t>Killicks</a:t>
            </a:r>
            <a:r>
              <a:rPr lang="en-GB" sz="1800" b="0" i="0" dirty="0">
                <a:solidFill>
                  <a:schemeClr val="accent2"/>
                </a:solidFill>
                <a:effectLst/>
                <a:latin typeface="Britannic Bold" pitchFamily="34" charset="0"/>
                <a:cs typeface="Times New Roman" pitchFamily="18" charset="0"/>
              </a:rPr>
              <a:t>, who becomes Janie's first husband. Logan treats Janie like a child and expects her to meekly obey him. But Janie is strong willed and refuses. When Logan threatens to kill Janie, she runs away with Joe Starks, a handsome and charming man.</a:t>
            </a:r>
          </a:p>
          <a:p>
            <a:r>
              <a:rPr lang="en-GB" sz="1800" b="0" i="0" dirty="0">
                <a:solidFill>
                  <a:schemeClr val="accent2"/>
                </a:solidFill>
                <a:effectLst/>
                <a:latin typeface="Britannic Bold" pitchFamily="34" charset="0"/>
                <a:cs typeface="Times New Roman" pitchFamily="18" charset="0"/>
              </a:rPr>
              <a:t>Joe and Janie move to Eatonville, Florida, which was the first all-black town in America, and the place where </a:t>
            </a:r>
            <a:r>
              <a:rPr lang="en-GB" sz="1800" b="0" i="0" dirty="0" err="1">
                <a:solidFill>
                  <a:schemeClr val="accent2"/>
                </a:solidFill>
                <a:effectLst/>
                <a:latin typeface="Britannic Bold" pitchFamily="34" charset="0"/>
                <a:cs typeface="Times New Roman" pitchFamily="18" charset="0"/>
              </a:rPr>
              <a:t>Zora</a:t>
            </a:r>
            <a:r>
              <a:rPr lang="en-GB" sz="1800" b="0" i="0" dirty="0">
                <a:solidFill>
                  <a:schemeClr val="accent2"/>
                </a:solidFill>
                <a:effectLst/>
                <a:latin typeface="Britannic Bold" pitchFamily="34" charset="0"/>
                <a:cs typeface="Times New Roman" pitchFamily="18" charset="0"/>
              </a:rPr>
              <a:t> Neale Hurston spent most of her childhood. Janie thinks that she might be happy for the first time. But Joe, like Logan, has very rigid definitions of gender roles and expects Janie to support him and not argue with him. Janie is too outspoken for this, and she and Joe have a rocky relationship. Joe eventually dies, leaving Janie independent.</a:t>
            </a:r>
          </a:p>
          <a:p>
            <a:r>
              <a:rPr lang="en-GB" sz="1800" b="0" i="0" dirty="0">
                <a:solidFill>
                  <a:schemeClr val="accent2"/>
                </a:solidFill>
                <a:effectLst/>
                <a:latin typeface="Britannic Bold" pitchFamily="34" charset="0"/>
                <a:cs typeface="Times New Roman" pitchFamily="18" charset="0"/>
              </a:rPr>
              <a:t>After Joe dies, Janie falls in love with a man named Tea Cake. They get married and move to the everglades of Florida. Janie finally has the love that she has longed for, and she and Tea Cake are happy, despite the fact that they're both occasionally jealous of each other. When a hurricane hits, though, things take a darker turn. A rabid dog attacks Janie, and when he tries to save her, Tea Cake gets bitten by the dog and contracts rabies. As a result, he begins to go mad, and he eventually tries to shoot Janie. She kills him in self-</a:t>
            </a:r>
            <a:r>
              <a:rPr lang="en-GB" sz="1800" b="0" i="0" dirty="0" err="1">
                <a:solidFill>
                  <a:schemeClr val="accent2"/>
                </a:solidFill>
                <a:effectLst/>
                <a:latin typeface="Britannic Bold" pitchFamily="34" charset="0"/>
                <a:cs typeface="Times New Roman" pitchFamily="18" charset="0"/>
              </a:rPr>
              <a:t>defense</a:t>
            </a:r>
            <a:r>
              <a:rPr lang="en-GB" sz="1800" b="0" i="0" dirty="0">
                <a:solidFill>
                  <a:schemeClr val="accent2"/>
                </a:solidFill>
                <a:effectLst/>
                <a:latin typeface="Britannic Bold" pitchFamily="34" charset="0"/>
                <a:cs typeface="Times New Roman" pitchFamily="18" charset="0"/>
              </a:rPr>
              <a:t> and is put on trial for murder.</a:t>
            </a:r>
          </a:p>
          <a:p>
            <a:r>
              <a:rPr lang="en-GB" sz="1800" b="0" i="0" dirty="0">
                <a:solidFill>
                  <a:schemeClr val="accent2"/>
                </a:solidFill>
                <a:effectLst/>
                <a:latin typeface="Britannic Bold" pitchFamily="34" charset="0"/>
                <a:cs typeface="Times New Roman" pitchFamily="18" charset="0"/>
              </a:rPr>
              <a:t>At the trial, Tea Cake's black male friends show up to condemn Janie, but a group of white women from the town show up to defend her. The all-white jury sets her free, and she returns to Eatonville, where she meets up with her friend </a:t>
            </a:r>
            <a:r>
              <a:rPr lang="en-GB" sz="1800" b="0" i="0" dirty="0" err="1">
                <a:solidFill>
                  <a:schemeClr val="accent2"/>
                </a:solidFill>
                <a:effectLst/>
                <a:latin typeface="Britannic Bold" pitchFamily="34" charset="0"/>
                <a:cs typeface="Times New Roman" pitchFamily="18" charset="0"/>
              </a:rPr>
              <a:t>Phoeby</a:t>
            </a:r>
            <a:r>
              <a:rPr lang="en-GB" sz="1800" b="0" i="0" dirty="0">
                <a:solidFill>
                  <a:schemeClr val="accent2"/>
                </a:solidFill>
                <a:effectLst/>
                <a:latin typeface="Britannic Bold" pitchFamily="34" charset="0"/>
                <a:cs typeface="Times New Roman" pitchFamily="18" charset="0"/>
              </a:rPr>
              <a:t> and tells her life story.</a:t>
            </a:r>
          </a:p>
          <a:p>
            <a:endParaRPr lang="en-US" sz="1800" dirty="0">
              <a:solidFill>
                <a:schemeClr val="accent1"/>
              </a:solidFill>
              <a:latin typeface="Britannic Bold" pitchFamily="34" charset="0"/>
            </a:endParaRPr>
          </a:p>
        </p:txBody>
      </p:sp>
    </p:spTree>
    <p:extLst>
      <p:ext uri="{BB962C8B-B14F-4D97-AF65-F5344CB8AC3E}">
        <p14:creationId xmlns:p14="http://schemas.microsoft.com/office/powerpoint/2010/main" val="2115359434"/>
      </p:ext>
    </p:extLst>
  </p:cSld>
  <p:clrMapOvr>
    <a:masterClrMapping/>
  </p:clrMapOvr>
  <p:transition advTm="240356"/>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935E34-009D-C440-B435-F89D40461358}"/>
              </a:ext>
            </a:extLst>
          </p:cNvPr>
          <p:cNvSpPr>
            <a:spLocks noGrp="1"/>
          </p:cNvSpPr>
          <p:nvPr>
            <p:ph type="title"/>
          </p:nvPr>
        </p:nvSpPr>
        <p:spPr>
          <a:xfrm>
            <a:off x="609600" y="253536"/>
            <a:ext cx="6781800" cy="1143000"/>
          </a:xfrm>
        </p:spPr>
        <p:txBody>
          <a:bodyPr>
            <a:normAutofit fontScale="90000"/>
          </a:bodyPr>
          <a:lstStyle/>
          <a:p>
            <a:r>
              <a:rPr lang="en-GB" dirty="0" smtClean="0"/>
              <a:t>Themes  (Set in Central &amp; Southern Florida)</a:t>
            </a:r>
            <a:endParaRPr lang="en-US" dirty="0"/>
          </a:p>
        </p:txBody>
      </p:sp>
      <p:sp>
        <p:nvSpPr>
          <p:cNvPr id="3" name="Content Placeholder 2">
            <a:extLst>
              <a:ext uri="{FF2B5EF4-FFF2-40B4-BE49-F238E27FC236}">
                <a16:creationId xmlns:a16="http://schemas.microsoft.com/office/drawing/2014/main" xmlns="" id="{71F0B325-4103-A044-A134-9EF0A5084548}"/>
              </a:ext>
            </a:extLst>
          </p:cNvPr>
          <p:cNvSpPr>
            <a:spLocks noGrp="1"/>
          </p:cNvSpPr>
          <p:nvPr>
            <p:ph idx="1"/>
          </p:nvPr>
        </p:nvSpPr>
        <p:spPr/>
        <p:txBody>
          <a:bodyPr>
            <a:normAutofit fontScale="62500" lnSpcReduction="20000"/>
          </a:bodyPr>
          <a:lstStyle/>
          <a:p>
            <a:r>
              <a:rPr lang="en-GB" sz="1800" b="0" i="0" dirty="0">
                <a:solidFill>
                  <a:schemeClr val="tx1"/>
                </a:solidFill>
                <a:effectLst/>
                <a:latin typeface="Bernard MT Condensed" panose="02000000000000000000" pitchFamily="2" charset="0"/>
              </a:rPr>
              <a:t>Love and Relationships versus Independence</a:t>
            </a:r>
            <a:endParaRPr lang="en-GB" b="0" i="0" dirty="0">
              <a:solidFill>
                <a:schemeClr val="tx1"/>
              </a:solidFill>
              <a:effectLst/>
              <a:latin typeface="Trebuchet MS" panose="020B0603020202020204" pitchFamily="34" charset="0"/>
            </a:endParaRPr>
          </a:p>
          <a:p>
            <a:r>
              <a:rPr lang="en-GB" b="0" i="0" dirty="0">
                <a:solidFill>
                  <a:schemeClr val="tx1"/>
                </a:solidFill>
                <a:effectLst/>
                <a:latin typeface="Bernard MT Condensed" panose="02000000000000000000" pitchFamily="2" charset="0"/>
              </a:rPr>
              <a:t> </a:t>
            </a:r>
            <a:endParaRPr lang="en-GB" b="0" i="0" dirty="0">
              <a:solidFill>
                <a:schemeClr val="tx1"/>
              </a:solidFill>
              <a:effectLst/>
              <a:latin typeface="Trebuchet MS" panose="020B0603020202020204" pitchFamily="34" charset="0"/>
            </a:endParaRPr>
          </a:p>
          <a:p>
            <a:r>
              <a:rPr lang="en-GB" b="0" i="0" dirty="0">
                <a:solidFill>
                  <a:schemeClr val="tx1"/>
                </a:solidFill>
                <a:effectLst/>
                <a:latin typeface="Times"/>
              </a:rPr>
              <a:t>Janie spends most of the book searching for true love as a sense of </a:t>
            </a:r>
            <a:r>
              <a:rPr lang="en-GB" b="0" i="0" dirty="0" err="1">
                <a:solidFill>
                  <a:schemeClr val="tx1"/>
                </a:solidFill>
                <a:effectLst/>
                <a:latin typeface="Times"/>
              </a:rPr>
              <a:t>fulfillment</a:t>
            </a:r>
            <a:endParaRPr lang="en-GB" b="0" i="0" dirty="0">
              <a:solidFill>
                <a:schemeClr val="tx1"/>
              </a:solidFill>
              <a:effectLst/>
              <a:latin typeface="Trebuchet MS" panose="020B0603020202020204" pitchFamily="34" charset="0"/>
            </a:endParaRPr>
          </a:p>
          <a:p>
            <a:r>
              <a:rPr lang="en-GB" sz="1800" b="0" i="0" dirty="0">
                <a:solidFill>
                  <a:schemeClr val="tx1"/>
                </a:solidFill>
                <a:effectLst/>
                <a:latin typeface="Bernard MT Condensed" panose="02050806060905020404" pitchFamily="18" charset="0"/>
              </a:rPr>
              <a:t>Racism</a:t>
            </a:r>
            <a:endParaRPr lang="en-GB" b="0" i="0" dirty="0">
              <a:solidFill>
                <a:schemeClr val="tx1"/>
              </a:solidFill>
              <a:effectLst/>
              <a:latin typeface="Trebuchet MS" panose="020B0603020202020204" pitchFamily="34" charset="0"/>
            </a:endParaRPr>
          </a:p>
          <a:p>
            <a:r>
              <a:rPr lang="en-GB" b="0" i="0" dirty="0">
                <a:solidFill>
                  <a:schemeClr val="tx1"/>
                </a:solidFill>
                <a:effectLst/>
                <a:latin typeface="Bernard MT Condensed" panose="02050806060905020404" pitchFamily="18" charset="0"/>
              </a:rPr>
              <a:t> </a:t>
            </a:r>
            <a:endParaRPr lang="en-GB" b="0" i="0" dirty="0">
              <a:solidFill>
                <a:schemeClr val="tx1"/>
              </a:solidFill>
              <a:effectLst/>
              <a:latin typeface="Trebuchet MS" panose="020B0603020202020204" pitchFamily="34" charset="0"/>
            </a:endParaRPr>
          </a:p>
          <a:p>
            <a:r>
              <a:rPr lang="en-GB" b="0" i="0" dirty="0">
                <a:solidFill>
                  <a:schemeClr val="tx1"/>
                </a:solidFill>
                <a:effectLst/>
                <a:latin typeface="Times"/>
              </a:rPr>
              <a:t>Although this book is set in a time and place where racism was prevalent, it is not a central theme of the story. </a:t>
            </a:r>
            <a:endParaRPr lang="en-GB" b="0" i="0" dirty="0">
              <a:solidFill>
                <a:schemeClr val="tx1"/>
              </a:solidFill>
              <a:effectLst/>
              <a:latin typeface="Trebuchet MS" panose="020B0603020202020204" pitchFamily="34" charset="0"/>
            </a:endParaRPr>
          </a:p>
          <a:p>
            <a:r>
              <a:rPr lang="en-GB" sz="1800" b="0" i="0" dirty="0">
                <a:solidFill>
                  <a:schemeClr val="tx1"/>
                </a:solidFill>
                <a:effectLst/>
                <a:latin typeface="Bernard MT Condensed" panose="02050806060905020404" pitchFamily="18" charset="0"/>
              </a:rPr>
              <a:t>Religion and Folklore</a:t>
            </a:r>
            <a:endParaRPr lang="en-GB" b="0" i="0" dirty="0">
              <a:solidFill>
                <a:schemeClr val="tx1"/>
              </a:solidFill>
              <a:effectLst/>
              <a:latin typeface="Trebuchet MS" panose="020B0603020202020204" pitchFamily="34" charset="0"/>
            </a:endParaRPr>
          </a:p>
          <a:p>
            <a:r>
              <a:rPr lang="en-GB" b="0" i="0" dirty="0">
                <a:solidFill>
                  <a:schemeClr val="tx1"/>
                </a:solidFill>
                <a:effectLst/>
                <a:latin typeface="Bernard MT Condensed" panose="02050806060905020404" pitchFamily="18" charset="0"/>
              </a:rPr>
              <a:t> </a:t>
            </a:r>
            <a:endParaRPr lang="en-GB" b="0" i="0" dirty="0">
              <a:solidFill>
                <a:schemeClr val="tx1"/>
              </a:solidFill>
              <a:effectLst/>
              <a:latin typeface="Trebuchet MS" panose="020B0603020202020204" pitchFamily="34" charset="0"/>
            </a:endParaRPr>
          </a:p>
          <a:p>
            <a:r>
              <a:rPr lang="en-GB" b="0" i="0" dirty="0">
                <a:solidFill>
                  <a:schemeClr val="tx1"/>
                </a:solidFill>
                <a:effectLst/>
                <a:latin typeface="Times"/>
              </a:rPr>
              <a:t>God obviously plays a significant role in Their Eyes Were Watching God; however, it is not the traditional God that we expect it to be. In this book, God is diffused throughout everything. </a:t>
            </a:r>
            <a:endParaRPr lang="en-GB" b="0" i="0" dirty="0">
              <a:solidFill>
                <a:schemeClr val="tx1"/>
              </a:solidFill>
              <a:effectLst/>
              <a:latin typeface="Trebuchet MS" panose="020B0603020202020204" pitchFamily="34" charset="0"/>
            </a:endParaRPr>
          </a:p>
          <a:p>
            <a:r>
              <a:rPr lang="en-GB" sz="1800" b="0" i="0" dirty="0">
                <a:solidFill>
                  <a:schemeClr val="tx1"/>
                </a:solidFill>
                <a:effectLst/>
                <a:latin typeface="Bernard MT Condensed" panose="02050806060905020404" pitchFamily="18" charset="0"/>
              </a:rPr>
              <a:t>Language and Voice</a:t>
            </a:r>
            <a:endParaRPr lang="en-GB" b="0" i="0" dirty="0">
              <a:solidFill>
                <a:schemeClr val="tx1"/>
              </a:solidFill>
              <a:effectLst/>
              <a:latin typeface="Trebuchet MS" panose="020B0603020202020204" pitchFamily="34" charset="0"/>
            </a:endParaRPr>
          </a:p>
          <a:p>
            <a:r>
              <a:rPr lang="en-GB" b="0" i="0" u="none" strike="noStrike" dirty="0">
                <a:solidFill>
                  <a:schemeClr val="tx1"/>
                </a:solidFill>
                <a:effectLst/>
                <a:latin typeface="Bernard MT Condensed" panose="02050806060905020404" pitchFamily="18" charset="0"/>
              </a:rPr>
              <a:t> </a:t>
            </a:r>
            <a:endParaRPr lang="en-GB" b="0" i="0" dirty="0">
              <a:solidFill>
                <a:schemeClr val="tx1"/>
              </a:solidFill>
              <a:effectLst/>
              <a:latin typeface="Trebuchet MS" panose="020B0603020202020204" pitchFamily="34" charset="0"/>
            </a:endParaRPr>
          </a:p>
          <a:p>
            <a:r>
              <a:rPr lang="en-GB" b="0" i="0" dirty="0">
                <a:solidFill>
                  <a:schemeClr val="tx1"/>
                </a:solidFill>
                <a:effectLst/>
                <a:latin typeface="Times"/>
              </a:rPr>
              <a:t>Throughout Their Eyes Were Watching God, Hurston alternates between passages of educated narrative prose and first-person passages in the </a:t>
            </a:r>
            <a:r>
              <a:rPr lang="en-GB" b="0" i="0" dirty="0" err="1">
                <a:solidFill>
                  <a:schemeClr val="tx1"/>
                </a:solidFill>
                <a:effectLst/>
                <a:latin typeface="Times"/>
              </a:rPr>
              <a:t>colorful</a:t>
            </a:r>
            <a:r>
              <a:rPr lang="en-GB" b="0" i="0" dirty="0">
                <a:solidFill>
                  <a:schemeClr val="tx1"/>
                </a:solidFill>
                <a:effectLst/>
                <a:latin typeface="Times"/>
              </a:rPr>
              <a:t>, rural dialect of her characters</a:t>
            </a:r>
            <a:endParaRPr lang="en-GB" b="0" i="0" dirty="0">
              <a:solidFill>
                <a:schemeClr val="tx1"/>
              </a:solidFill>
              <a:effectLst/>
              <a:latin typeface="Trebuchet MS" panose="020B0603020202020204" pitchFamily="34" charset="0"/>
            </a:endParaRPr>
          </a:p>
          <a:p>
            <a:r>
              <a:rPr lang="en-US" dirty="0" smtClean="0"/>
              <a:t>Their eyes were watching God explores traditional gender roles as its main themes, relationships between men and women empower men and </a:t>
            </a:r>
            <a:r>
              <a:rPr lang="en-US" dirty="0" err="1" smtClean="0"/>
              <a:t>disempower</a:t>
            </a:r>
            <a:r>
              <a:rPr lang="en-US" dirty="0" smtClean="0"/>
              <a:t> women.</a:t>
            </a:r>
          </a:p>
          <a:p>
            <a:r>
              <a:rPr lang="en-US" dirty="0" smtClean="0"/>
              <a:t>This novel explores </a:t>
            </a:r>
            <a:r>
              <a:rPr lang="en-US" dirty="0" err="1" smtClean="0"/>
              <a:t>janie’s</a:t>
            </a:r>
            <a:r>
              <a:rPr lang="en-US" dirty="0" smtClean="0"/>
              <a:t> romantic relationships as well as her quest for self-fulfillment as well</a:t>
            </a:r>
            <a:endParaRPr lang="en-US" dirty="0"/>
          </a:p>
        </p:txBody>
      </p:sp>
    </p:spTree>
    <p:extLst>
      <p:ext uri="{BB962C8B-B14F-4D97-AF65-F5344CB8AC3E}">
        <p14:creationId xmlns:p14="http://schemas.microsoft.com/office/powerpoint/2010/main" val="576043214"/>
      </p:ext>
    </p:extLst>
  </p:cSld>
  <p:clrMapOvr>
    <a:masterClrMapping/>
  </p:clrMapOvr>
  <p:transition advTm="9634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6AD561-D276-C449-81A7-B4F528088A8E}"/>
              </a:ext>
            </a:extLst>
          </p:cNvPr>
          <p:cNvSpPr>
            <a:spLocks noGrp="1"/>
          </p:cNvSpPr>
          <p:nvPr>
            <p:ph type="title"/>
          </p:nvPr>
        </p:nvSpPr>
        <p:spPr/>
        <p:txBody>
          <a:bodyPr/>
          <a:lstStyle/>
          <a:p>
            <a:r>
              <a:rPr lang="en-GB"/>
              <a:t>Discussion</a:t>
            </a:r>
            <a:endParaRPr lang="en-US"/>
          </a:p>
        </p:txBody>
      </p:sp>
      <p:sp>
        <p:nvSpPr>
          <p:cNvPr id="3" name="Content Placeholder 2">
            <a:extLst>
              <a:ext uri="{FF2B5EF4-FFF2-40B4-BE49-F238E27FC236}">
                <a16:creationId xmlns:a16="http://schemas.microsoft.com/office/drawing/2014/main" xmlns="" id="{6141D307-663C-704D-AC52-3DDFBC233A84}"/>
              </a:ext>
            </a:extLst>
          </p:cNvPr>
          <p:cNvSpPr>
            <a:spLocks noGrp="1"/>
          </p:cNvSpPr>
          <p:nvPr>
            <p:ph idx="1"/>
          </p:nvPr>
        </p:nvSpPr>
        <p:spPr/>
        <p:txBody>
          <a:bodyPr/>
          <a:lstStyle/>
          <a:p>
            <a:r>
              <a:rPr lang="en-GB" b="0" i="0" u="none" strike="noStrike">
                <a:solidFill>
                  <a:schemeClr val="tx1"/>
                </a:solidFill>
                <a:effectLst/>
                <a:latin typeface="hurme_no2-webfont"/>
              </a:rPr>
              <a:t>Why does janie agree to marry logan? Do you think he truly loves her ?</a:t>
            </a:r>
          </a:p>
          <a:p>
            <a:r>
              <a:rPr lang="en-GB" b="0" i="0" u="none" strike="noStrike">
                <a:solidFill>
                  <a:schemeClr val="tx1"/>
                </a:solidFill>
                <a:effectLst/>
                <a:latin typeface="hurme_no2-webfont"/>
              </a:rPr>
              <a:t>How does nanny's past influence her dreams for Janies future?</a:t>
            </a:r>
          </a:p>
          <a:p>
            <a:r>
              <a:rPr lang="en-GB">
                <a:solidFill>
                  <a:schemeClr val="tx1"/>
                </a:solidFill>
                <a:latin typeface="hurme_no2-webfont"/>
              </a:rPr>
              <a:t>D</a:t>
            </a:r>
            <a:r>
              <a:rPr lang="en-GB" b="0" i="0" u="none" strike="noStrike">
                <a:solidFill>
                  <a:schemeClr val="tx1"/>
                </a:solidFill>
                <a:effectLst/>
                <a:latin typeface="hurme_no2-webfont"/>
              </a:rPr>
              <a:t>iscuss the pear tree as symbol for janies dreams about her future. where else in the story is th pear tree mentioned?</a:t>
            </a:r>
          </a:p>
          <a:p>
            <a:r>
              <a:rPr lang="en-GB" b="0" i="0" u="none" strike="noStrike">
                <a:solidFill>
                  <a:schemeClr val="tx1"/>
                </a:solidFill>
                <a:effectLst/>
                <a:latin typeface="hurme_no2-webfont"/>
              </a:rPr>
              <a:t>Compare tea cake and joe. What does tea cake have to offer to janie that joe cant supply?</a:t>
            </a:r>
            <a:endParaRPr lang="en-US">
              <a:solidFill>
                <a:schemeClr val="tx1"/>
              </a:solidFill>
            </a:endParaRPr>
          </a:p>
        </p:txBody>
      </p:sp>
    </p:spTree>
    <p:extLst>
      <p:ext uri="{BB962C8B-B14F-4D97-AF65-F5344CB8AC3E}">
        <p14:creationId xmlns:p14="http://schemas.microsoft.com/office/powerpoint/2010/main" val="3361693087"/>
      </p:ext>
    </p:extLst>
  </p:cSld>
  <p:clrMapOvr>
    <a:masterClrMapping/>
  </p:clrMapOvr>
  <p:transition advTm="28049"/>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129</TotalTime>
  <Words>235</Words>
  <Application>Microsoft Office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vt:i4>
      </vt:variant>
    </vt:vector>
  </HeadingPairs>
  <TitlesOfParts>
    <vt:vector size="18" baseType="lpstr">
      <vt:lpstr>Arial</vt:lpstr>
      <vt:lpstr>Bernard MT Condensed</vt:lpstr>
      <vt:lpstr>Britannic Bold</vt:lpstr>
      <vt:lpstr>Calibri</vt:lpstr>
      <vt:lpstr>hurme_no2-webfont</vt:lpstr>
      <vt:lpstr>Roboto-Regular</vt:lpstr>
      <vt:lpstr>Rockwell</vt:lpstr>
      <vt:lpstr>Times</vt:lpstr>
      <vt:lpstr>Times New Roman</vt:lpstr>
      <vt:lpstr>Trebuchet MS</vt:lpstr>
      <vt:lpstr>Wingdings 2</vt:lpstr>
      <vt:lpstr>Foundry</vt:lpstr>
      <vt:lpstr> EC/ENG/B.Ed-202</vt:lpstr>
      <vt:lpstr>PowerPoint Presentation</vt:lpstr>
      <vt:lpstr>Introduction to Author  Zora Neile Hurston</vt:lpstr>
      <vt:lpstr>Overview </vt:lpstr>
      <vt:lpstr>Themes  (Set in Central &amp; Southern Florida)</vt:lpstr>
      <vt:lpstr>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EC/ENG/B.Ed-202</dc:title>
  <dc:creator>923014180158</dc:creator>
  <cp:lastModifiedBy>Hira</cp:lastModifiedBy>
  <cp:revision>47</cp:revision>
  <dcterms:created xsi:type="dcterms:W3CDTF">2020-04-17T17:03:46Z</dcterms:created>
  <dcterms:modified xsi:type="dcterms:W3CDTF">2020-05-20T09:15:09Z</dcterms:modified>
</cp:coreProperties>
</file>