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87" r:id="rId4"/>
    <p:sldId id="289" r:id="rId5"/>
    <p:sldId id="290" r:id="rId6"/>
    <p:sldId id="291" r:id="rId7"/>
    <p:sldId id="298" r:id="rId8"/>
    <p:sldId id="292" r:id="rId9"/>
    <p:sldId id="293" r:id="rId10"/>
    <p:sldId id="294" r:id="rId11"/>
    <p:sldId id="295" r:id="rId12"/>
    <p:sldId id="297" r:id="rId13"/>
    <p:sldId id="299" r:id="rId14"/>
    <p:sldId id="28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GB"/>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8/19/2020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GB"/>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GB"/>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pPr/>
              <a:t>8/19/2020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GB"/>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pPr/>
              <a:t>8/19/2020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pPr/>
              <a:t>8/19/2020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pPr/>
              <a:t>8/19/2020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pPr/>
              <a:t>8/19/2020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pPr/>
              <a:t>8/19/2020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GB"/>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pPr/>
              <a:t>8/19/2020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GB"/>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pPr/>
              <a:t>8/19/2020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biologyboom.com/wp-content/uploads/2014/07/18.png" TargetMode="External"/><Relationship Id="rId2" Type="http://schemas.openxmlformats.org/officeDocument/2006/relationships/hyperlink" Target="https://biologyboom.com/wp-content/uploads/2014/07/20.png" TargetMode="Externa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hyperlink" Target="https://biologyboom.com/wp-content/uploads/2014/07/18.png" TargetMode="External"/><Relationship Id="rId2" Type="http://schemas.openxmlformats.org/officeDocument/2006/relationships/hyperlink" Target="https://biologyboom.com/wp-content/uploads/2014/07/20.png"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biologyboom.com/wp-content/uploads/2014/07/18.png" TargetMode="External"/><Relationship Id="rId2" Type="http://schemas.openxmlformats.org/officeDocument/2006/relationships/hyperlink" Target="https://biologyboom.com/wp-content/uploads/2014/07/20.png" TargetMode="Externa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9C821475-7A1E-0E40-8E74-9C54B069DA15}"/>
              </a:ext>
            </a:extLst>
          </p:cNvPr>
          <p:cNvSpPr>
            <a:spLocks noGrp="1"/>
          </p:cNvSpPr>
          <p:nvPr>
            <p:ph type="ctrTitle"/>
          </p:nvPr>
        </p:nvSpPr>
        <p:spPr>
          <a:xfrm>
            <a:off x="609600" y="838200"/>
            <a:ext cx="10591800" cy="4800599"/>
          </a:xfrm>
        </p:spPr>
        <p:txBody>
          <a:bodyPr anchor="t"/>
          <a:lstStyle/>
          <a:p>
            <a:pPr lvl="0" algn="ctr"/>
            <a:r>
              <a:rPr lang="en-US" sz="2800" b="1" dirty="0" smtClean="0">
                <a:latin typeface="Times New Roman" pitchFamily="18" charset="0"/>
                <a:cs typeface="Times New Roman" pitchFamily="18" charset="0"/>
              </a:rPr>
              <a:t>Unit 2: Morphology of Plants</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Topic</a:t>
            </a:r>
            <a:r>
              <a:rPr lang="en-US" sz="2800" b="1" dirty="0" smtClean="0">
                <a:latin typeface="Times New Roman" pitchFamily="18" charset="0"/>
                <a:cs typeface="Times New Roman" pitchFamily="18" charset="0"/>
              </a:rPr>
              <a:t>: Stem</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err="1" smtClean="0">
                <a:latin typeface="Times New Roman" pitchFamily="18" charset="0"/>
                <a:cs typeface="Times New Roman" pitchFamily="18" charset="0"/>
              </a:rPr>
              <a:t>B.Ed</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Hons</a:t>
            </a:r>
            <a:r>
              <a:rPr lang="en-US" sz="2800" b="1" dirty="0" smtClean="0">
                <a:latin typeface="Times New Roman" pitchFamily="18" charset="0"/>
                <a:cs typeface="Times New Roman" pitchFamily="18" charset="0"/>
              </a:rPr>
              <a:t>) Secondary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Semester III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Subject: Advance Biology I</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Course Title: Plant </a:t>
            </a:r>
            <a:r>
              <a:rPr lang="en-US" sz="2800" b="1" dirty="0" err="1" smtClean="0">
                <a:latin typeface="Times New Roman" pitchFamily="18" charset="0"/>
                <a:cs typeface="Times New Roman" pitchFamily="18" charset="0"/>
              </a:rPr>
              <a:t>Systematics</a:t>
            </a:r>
            <a:r>
              <a:rPr lang="en-US" sz="2800" b="1" dirty="0" smtClean="0">
                <a:latin typeface="Times New Roman" pitchFamily="18" charset="0"/>
                <a:cs typeface="Times New Roman" pitchFamily="18" charset="0"/>
              </a:rPr>
              <a:t> and Anatomy</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Represented By: Ms Sidra </a:t>
            </a:r>
            <a:r>
              <a:rPr lang="en-US" sz="2800" b="1" dirty="0" err="1" smtClean="0">
                <a:latin typeface="Times New Roman" pitchFamily="18" charset="0"/>
                <a:cs typeface="Times New Roman" pitchFamily="18" charset="0"/>
              </a:rPr>
              <a:t>Younis</a:t>
            </a:r>
            <a:r>
              <a:rPr lang="en-US" sz="2800" b="1" dirty="0" smtClean="0">
                <a:latin typeface="Times New Roman" pitchFamily="18" charset="0"/>
                <a:cs typeface="Times New Roman" pitchFamily="18" charset="0"/>
              </a:rPr>
              <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Department of  Education (Planning and Development)</a:t>
            </a:r>
            <a:br>
              <a:rPr lang="en-US" sz="2800" b="1" dirty="0" smtClean="0">
                <a:latin typeface="Times New Roman" pitchFamily="18" charset="0"/>
                <a:cs typeface="Times New Roman" pitchFamily="18" charset="0"/>
              </a:rPr>
            </a:br>
            <a:r>
              <a:rPr lang="en-US" sz="2800" b="1" dirty="0" smtClean="0">
                <a:latin typeface="Times New Roman" pitchFamily="18" charset="0"/>
                <a:cs typeface="Times New Roman" pitchFamily="18" charset="0"/>
              </a:rPr>
              <a:t>Lahore College for Women University, Lahore</a:t>
            </a:r>
            <a:r>
              <a:rPr lang="en-US" sz="2800" dirty="0" smtClean="0">
                <a:latin typeface="Plantagenet Cherokee" panose="02020602070100000000" pitchFamily="18" charset="0"/>
                <a:cs typeface="Times New Roman" panose="02020603050405020304" pitchFamily="18" charset="0"/>
              </a:rPr>
              <a:t/>
            </a:r>
            <a:br>
              <a:rPr lang="en-US" sz="2800" dirty="0" smtClean="0">
                <a:latin typeface="Plantagenet Cherokee" panose="02020602070100000000" pitchFamily="18" charset="0"/>
                <a:cs typeface="Times New Roman" panose="02020603050405020304" pitchFamily="18" charset="0"/>
              </a:rPr>
            </a:br>
            <a:r>
              <a:rPr lang="en-US" sz="2800" b="1" dirty="0">
                <a:solidFill>
                  <a:schemeClr val="bg2">
                    <a:lumMod val="20000"/>
                    <a:lumOff val="80000"/>
                  </a:schemeClr>
                </a:solidFill>
                <a:latin typeface="Times New Roman" pitchFamily="18" charset="0"/>
                <a:cs typeface="Times New Roman" pitchFamily="18" charset="0"/>
              </a:rPr>
              <a:t/>
            </a:r>
            <a:br>
              <a:rPr lang="en-US" sz="2800" b="1" dirty="0">
                <a:solidFill>
                  <a:schemeClr val="bg2">
                    <a:lumMod val="20000"/>
                    <a:lumOff val="80000"/>
                  </a:schemeClr>
                </a:solidFill>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xmlns="" val="982357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a:bodyPr>
          <a:lstStyle/>
          <a:p>
            <a:pPr fontAlgn="base"/>
            <a:r>
              <a:rPr lang="en-US" sz="2400" b="1" dirty="0" smtClean="0"/>
              <a:t>Corm: The thick solid, rounded, condensed underground stem with few internodes is called corm. It </a:t>
            </a:r>
            <a:r>
              <a:rPr lang="en-US" sz="2400" dirty="0" smtClean="0"/>
              <a:t>is covered with number of loose Sheathing scale leaves. One or more bud is present in the </a:t>
            </a:r>
            <a:r>
              <a:rPr lang="en-US" sz="2400" dirty="0" err="1" smtClean="0"/>
              <a:t>axil</a:t>
            </a:r>
            <a:r>
              <a:rPr lang="en-US" sz="2400" dirty="0" smtClean="0"/>
              <a:t> of each leave. Each bud form new corm. This new corm lies on the top of old corm. The aerial portion dies in </a:t>
            </a:r>
            <a:r>
              <a:rPr lang="en-US" sz="2400" dirty="0" smtClean="0"/>
              <a:t>unfavorable </a:t>
            </a:r>
            <a:r>
              <a:rPr lang="en-US" sz="2400" dirty="0" smtClean="0"/>
              <a:t>conditions. The corm </a:t>
            </a:r>
            <a:r>
              <a:rPr lang="en-US" sz="2400" smtClean="0"/>
              <a:t>passes </a:t>
            </a:r>
            <a:r>
              <a:rPr lang="en-US" sz="2400" smtClean="0"/>
              <a:t>unfavorable </a:t>
            </a:r>
            <a:r>
              <a:rPr lang="en-US" sz="2400" dirty="0" smtClean="0"/>
              <a:t>condition. It grows to form new plant in the growing season. Sometimes, corms of three or more generations remain connected together. Example: </a:t>
            </a:r>
            <a:r>
              <a:rPr lang="en-US" sz="2400" dirty="0" err="1" smtClean="0"/>
              <a:t>Colocasia</a:t>
            </a:r>
            <a:endParaRPr lang="en-US" sz="2400" dirty="0" smtClean="0"/>
          </a:p>
          <a:p>
            <a:pPr fontAlgn="base"/>
            <a:r>
              <a:rPr lang="en-US" sz="2400" b="1" dirty="0" smtClean="0"/>
              <a:t>Bulb: A specialized much reduced short underground stem composed of broadly conical disc is called bulb. </a:t>
            </a:r>
            <a:r>
              <a:rPr lang="en-US" sz="2400" dirty="0" smtClean="0"/>
              <a:t>Large fleshy leaves are borne on the upper surface of bulb. These leaves contain stored material. The fleshly leaves may be small scale leaves like onion. Or they may have broad basal portion with upper green part die away. The disc bears an apical bud and some </a:t>
            </a:r>
            <a:r>
              <a:rPr lang="en-US" sz="2400" dirty="0" err="1" smtClean="0"/>
              <a:t>axillary</a:t>
            </a:r>
            <a:r>
              <a:rPr lang="en-US" sz="2400" dirty="0" smtClean="0"/>
              <a:t> buds on its upper surface. The apical bud lies in the centre. The lateral buds lie in the </a:t>
            </a:r>
            <a:r>
              <a:rPr lang="en-US" sz="2400" dirty="0" err="1" smtClean="0"/>
              <a:t>axil</a:t>
            </a:r>
            <a:r>
              <a:rPr lang="en-US" sz="2400" dirty="0" smtClean="0"/>
              <a:t> of fleshy leaves. The apical bud grows in the growing season and form new plant. It develops adventitious roots. There are two types of bulbs:</a:t>
            </a:r>
          </a:p>
          <a:p>
            <a:pPr fontAlgn="base"/>
            <a:endParaRPr lang="en-US" sz="2400" dirty="0" smtClean="0"/>
          </a:p>
          <a:p>
            <a:pPr fontAlgn="base"/>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1066801"/>
            <a:ext cx="11582400" cy="5410200"/>
          </a:xfrm>
          <a:prstGeom prst="rect">
            <a:avLst/>
          </a:prstGeom>
        </p:spPr>
        <p:txBody>
          <a:bodyPr>
            <a:normAutofit/>
          </a:bodyPr>
          <a:lstStyle/>
          <a:p>
            <a:pPr marL="457200" indent="-457200" fontAlgn="base"/>
            <a:endParaRPr lang="en-US" sz="2400" dirty="0" smtClean="0"/>
          </a:p>
          <a:p>
            <a:r>
              <a:rPr lang="en-US" sz="2400" dirty="0" smtClean="0">
                <a:hlinkClick r:id="rId2"/>
              </a:rPr>
              <a:t/>
            </a:r>
            <a:br>
              <a:rPr lang="en-US" sz="2400" dirty="0" smtClean="0">
                <a:hlinkClick r:id="rId2"/>
              </a:rPr>
            </a:br>
            <a:endParaRPr lang="en-US" sz="2400" dirty="0" smtClean="0"/>
          </a:p>
          <a:p>
            <a:pPr fontAlgn="base"/>
            <a:endParaRPr lang="en-US" sz="2400" dirty="0" smtClean="0"/>
          </a:p>
          <a:p>
            <a:r>
              <a:rPr lang="en-US" sz="2400" dirty="0" smtClean="0">
                <a:hlinkClick r:id="rId3"/>
              </a:rPr>
              <a:t/>
            </a:r>
            <a:br>
              <a:rPr lang="en-US" sz="2400" dirty="0" smtClean="0">
                <a:hlinkClick r:id="rId3"/>
              </a:rPr>
            </a:br>
            <a:endParaRPr lang="en-US" sz="2400" dirty="0" smtClean="0"/>
          </a:p>
          <a:p>
            <a:pPr fontAlgn="base"/>
            <a:endParaRPr lang="en-US" sz="2400" dirty="0" smtClean="0"/>
          </a:p>
        </p:txBody>
      </p:sp>
      <p:pic>
        <p:nvPicPr>
          <p:cNvPr id="2050" name="Picture 2" descr="C:\Users\User\Desktop\98ef3fa40d67c56e51c19a43696d4cb0.jpg"/>
          <p:cNvPicPr>
            <a:picLocks noChangeAspect="1" noChangeArrowheads="1"/>
          </p:cNvPicPr>
          <p:nvPr/>
        </p:nvPicPr>
        <p:blipFill>
          <a:blip r:embed="rId4"/>
          <a:srcRect/>
          <a:stretch>
            <a:fillRect/>
          </a:stretch>
        </p:blipFill>
        <p:spPr bwMode="auto">
          <a:xfrm>
            <a:off x="457200" y="1600200"/>
            <a:ext cx="5295900" cy="383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2051" name="Picture 3" descr="C:\Users\User\Desktop\Py7sw.jpg"/>
          <p:cNvPicPr>
            <a:picLocks noChangeAspect="1" noChangeArrowheads="1"/>
          </p:cNvPicPr>
          <p:nvPr/>
        </p:nvPicPr>
        <p:blipFill>
          <a:blip r:embed="rId5"/>
          <a:srcRect/>
          <a:stretch>
            <a:fillRect/>
          </a:stretch>
        </p:blipFill>
        <p:spPr bwMode="auto">
          <a:xfrm>
            <a:off x="6019800" y="1600200"/>
            <a:ext cx="5638800" cy="3810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533400"/>
            <a:ext cx="11811000" cy="5943601"/>
          </a:xfrm>
          <a:prstGeom prst="rect">
            <a:avLst/>
          </a:prstGeom>
        </p:spPr>
        <p:txBody>
          <a:bodyPr>
            <a:normAutofit fontScale="92500" lnSpcReduction="10000"/>
          </a:bodyPr>
          <a:lstStyle/>
          <a:p>
            <a:pPr fontAlgn="base"/>
            <a:r>
              <a:rPr lang="en-US" sz="2400" b="1" dirty="0" smtClean="0"/>
              <a:t>Special types of stems</a:t>
            </a:r>
            <a:endParaRPr lang="en-US" sz="2400" dirty="0" smtClean="0"/>
          </a:p>
          <a:p>
            <a:pPr fontAlgn="base"/>
            <a:r>
              <a:rPr lang="en-US" sz="2400" dirty="0" smtClean="0"/>
              <a:t>Some stems are highly modified. They even do not look like stems.</a:t>
            </a:r>
          </a:p>
          <a:p>
            <a:pPr fontAlgn="base"/>
            <a:r>
              <a:rPr lang="en-US" sz="2400" dirty="0" smtClean="0"/>
              <a:t>They perform different functions. These are:</a:t>
            </a:r>
          </a:p>
          <a:p>
            <a:pPr fontAlgn="base"/>
            <a:r>
              <a:rPr lang="en-US" sz="2400" b="1" dirty="0" smtClean="0"/>
              <a:t>I. Stem tendrils: </a:t>
            </a:r>
            <a:r>
              <a:rPr lang="en-US" sz="2400" dirty="0" smtClean="0"/>
              <a:t>These are slender thread like structures. </a:t>
            </a:r>
            <a:r>
              <a:rPr lang="en-US" sz="2400" dirty="0" smtClean="0"/>
              <a:t>They are </a:t>
            </a:r>
            <a:r>
              <a:rPr lang="en-US" sz="2400" dirty="0" smtClean="0"/>
              <a:t>highly specialized climbing organs. they are found in climbing plants like vines. </a:t>
            </a:r>
            <a:r>
              <a:rPr lang="en-US" sz="2400" dirty="0" smtClean="0"/>
              <a:t>he </a:t>
            </a:r>
            <a:r>
              <a:rPr lang="en-US" sz="2400" dirty="0" smtClean="0"/>
              <a:t>arc </a:t>
            </a:r>
            <a:r>
              <a:rPr lang="en-US" sz="2400" dirty="0" smtClean="0"/>
              <a:t>sensitive </a:t>
            </a:r>
            <a:r>
              <a:rPr lang="en-US" sz="2400" dirty="0" smtClean="0"/>
              <a:t>to contact. They </a:t>
            </a:r>
            <a:r>
              <a:rPr lang="en-US" sz="2400" dirty="0" smtClean="0"/>
              <a:t>twins</a:t>
            </a:r>
            <a:r>
              <a:rPr lang="en-US" sz="2400" dirty="0" smtClean="0"/>
              <a:t> around an support.</a:t>
            </a:r>
          </a:p>
          <a:p>
            <a:r>
              <a:rPr lang="en-US" sz="2400" b="1" dirty="0" smtClean="0"/>
              <a:t>Phylloclade and Cladode:</a:t>
            </a:r>
            <a:r>
              <a:rPr lang="en-US" sz="2400" dirty="0" smtClean="0"/>
              <a:t> In</a:t>
            </a:r>
            <a:r>
              <a:rPr lang="en-US" sz="2400" b="1" dirty="0" smtClean="0"/>
              <a:t> </a:t>
            </a:r>
            <a:r>
              <a:rPr lang="en-US" sz="2400" dirty="0" smtClean="0"/>
              <a:t>some dry plants, true leaves are reduced to scales. It presents transpiration. Their stems become flattened. green and leaf like. They perform the </a:t>
            </a:r>
            <a:r>
              <a:rPr lang="en-US" sz="2400" dirty="0" smtClean="0"/>
              <a:t>formation </a:t>
            </a:r>
            <a:r>
              <a:rPr lang="en-US" sz="2400" dirty="0" smtClean="0"/>
              <a:t>of leaf. Such leases like steins are called phylloclade and cladode. </a:t>
            </a:r>
            <a:r>
              <a:rPr lang="en-US" sz="2400" b="1" dirty="0" err="1" smtClean="0"/>
              <a:t>Phylloclades</a:t>
            </a:r>
            <a:r>
              <a:rPr lang="en-US" sz="2400" b="1" dirty="0" smtClean="0"/>
              <a:t> are composed of more than one </a:t>
            </a:r>
            <a:r>
              <a:rPr lang="en-US" sz="2400" b="1" dirty="0" err="1" smtClean="0"/>
              <a:t>internode</a:t>
            </a:r>
            <a:r>
              <a:rPr lang="en-US" sz="2400" b="1" dirty="0" smtClean="0"/>
              <a:t>. </a:t>
            </a:r>
            <a:r>
              <a:rPr lang="en-US" sz="2400" dirty="0" smtClean="0"/>
              <a:t>They are found in </a:t>
            </a:r>
            <a:r>
              <a:rPr lang="en-US" sz="2400" dirty="0" err="1" smtClean="0"/>
              <a:t>Opuntia</a:t>
            </a:r>
            <a:r>
              <a:rPr lang="en-US" sz="2400" dirty="0" smtClean="0"/>
              <a:t>. </a:t>
            </a:r>
            <a:endParaRPr lang="en-US" sz="2400" dirty="0" smtClean="0"/>
          </a:p>
          <a:p>
            <a:r>
              <a:rPr lang="en-US" sz="2400" b="1" dirty="0" smtClean="0"/>
              <a:t>Cladodes </a:t>
            </a:r>
            <a:r>
              <a:rPr lang="en-US" sz="2400" b="1" dirty="0" smtClean="0"/>
              <a:t>are composed of single </a:t>
            </a:r>
            <a:r>
              <a:rPr lang="en-US" sz="2400" b="1" dirty="0" err="1" smtClean="0"/>
              <a:t>internode</a:t>
            </a:r>
            <a:r>
              <a:rPr lang="en-US" sz="2400" b="1" dirty="0" smtClean="0"/>
              <a:t>. </a:t>
            </a:r>
            <a:r>
              <a:rPr lang="en-US" sz="2400" dirty="0" smtClean="0"/>
              <a:t>They are found in E</a:t>
            </a:r>
            <a:r>
              <a:rPr lang="en-US" sz="2400" dirty="0" smtClean="0"/>
              <a:t>uphorbia. </a:t>
            </a:r>
            <a:r>
              <a:rPr lang="en-US" sz="2400" dirty="0" err="1" smtClean="0"/>
              <a:t>Phylloclades</a:t>
            </a:r>
            <a:r>
              <a:rPr lang="en-US" sz="2400" dirty="0" smtClean="0"/>
              <a:t> and cladodes are used to store a large amount of water. They also carry out the </a:t>
            </a:r>
            <a:r>
              <a:rPr lang="en-US" sz="2400" dirty="0" smtClean="0"/>
              <a:t>function. They </a:t>
            </a:r>
            <a:r>
              <a:rPr lang="en-US" sz="2400" dirty="0" smtClean="0"/>
              <a:t>help plants to conserve water supply. </a:t>
            </a:r>
            <a:r>
              <a:rPr lang="en-US" sz="2400" dirty="0" smtClean="0">
                <a:hlinkClick r:id="rId2"/>
              </a:rPr>
              <a:t/>
            </a:r>
            <a:br>
              <a:rPr lang="en-US" sz="2400" dirty="0" smtClean="0">
                <a:hlinkClick r:id="rId2"/>
              </a:rPr>
            </a:br>
            <a:endParaRPr lang="en-US" sz="2400" dirty="0" smtClean="0"/>
          </a:p>
          <a:p>
            <a:pPr fontAlgn="base"/>
            <a:endParaRPr lang="en-US" sz="2400" dirty="0" smtClean="0"/>
          </a:p>
          <a:p>
            <a:r>
              <a:rPr lang="en-US" sz="2400" dirty="0" smtClean="0">
                <a:hlinkClick r:id="rId3"/>
              </a:rPr>
              <a:t/>
            </a:r>
            <a:br>
              <a:rPr lang="en-US" sz="2400" dirty="0" smtClean="0">
                <a:hlinkClick r:id="rId3"/>
              </a:rPr>
            </a:br>
            <a:endParaRPr lang="en-US" sz="2400" dirty="0" smtClean="0"/>
          </a:p>
          <a:p>
            <a:pPr fontAlgn="base"/>
            <a:endParaRPr lang="en-US" sz="24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1066801"/>
            <a:ext cx="11811000" cy="5410200"/>
          </a:xfrm>
          <a:prstGeom prst="rect">
            <a:avLst/>
          </a:prstGeom>
        </p:spPr>
        <p:txBody>
          <a:bodyPr>
            <a:normAutofit/>
          </a:bodyPr>
          <a:lstStyle/>
          <a:p>
            <a:pPr fontAlgn="base"/>
            <a:r>
              <a:rPr lang="en-US" sz="2400" dirty="0" smtClean="0">
                <a:hlinkClick r:id="rId2"/>
              </a:rPr>
              <a:t/>
            </a:r>
            <a:br>
              <a:rPr lang="en-US" sz="2400" dirty="0" smtClean="0">
                <a:hlinkClick r:id="rId2"/>
              </a:rPr>
            </a:br>
            <a:endParaRPr lang="en-US" sz="2400" dirty="0" smtClean="0"/>
          </a:p>
          <a:p>
            <a:pPr fontAlgn="base"/>
            <a:endParaRPr lang="en-US" sz="2400" dirty="0" smtClean="0"/>
          </a:p>
          <a:p>
            <a:r>
              <a:rPr lang="en-US" sz="2400" dirty="0" smtClean="0">
                <a:hlinkClick r:id="rId3"/>
              </a:rPr>
              <a:t/>
            </a:r>
            <a:br>
              <a:rPr lang="en-US" sz="2400" dirty="0" smtClean="0">
                <a:hlinkClick r:id="rId3"/>
              </a:rPr>
            </a:br>
            <a:endParaRPr lang="en-US" sz="2400" dirty="0" smtClean="0"/>
          </a:p>
          <a:p>
            <a:pPr fontAlgn="base"/>
            <a:endParaRPr lang="en-US" sz="2400" dirty="0" smtClean="0"/>
          </a:p>
        </p:txBody>
      </p:sp>
      <p:pic>
        <p:nvPicPr>
          <p:cNvPr id="4099" name="Picture 3" descr="C:\Users\User\Desktop\hqdefault.jpg"/>
          <p:cNvPicPr>
            <a:picLocks noChangeAspect="1" noChangeArrowheads="1"/>
          </p:cNvPicPr>
          <p:nvPr/>
        </p:nvPicPr>
        <p:blipFill>
          <a:blip r:embed="rId4"/>
          <a:srcRect t="10000" b="12222"/>
          <a:stretch>
            <a:fillRect/>
          </a:stretch>
        </p:blipFill>
        <p:spPr bwMode="auto">
          <a:xfrm>
            <a:off x="1295400" y="609600"/>
            <a:ext cx="8915400" cy="5486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A5A55-E754-0942-86AF-D50BD9E4D7A6}"/>
              </a:ext>
            </a:extLst>
          </p:cNvPr>
          <p:cNvSpPr>
            <a:spLocks noGrp="1"/>
          </p:cNvSpPr>
          <p:nvPr>
            <p:ph type="title"/>
          </p:nvPr>
        </p:nvSpPr>
        <p:spPr/>
        <p:txBody>
          <a:bodyPr/>
          <a:lstStyle/>
          <a:p>
            <a:pPr algn="ctr"/>
            <a:r>
              <a:rPr lang="en-US" b="1" dirty="0" smtClean="0">
                <a:solidFill>
                  <a:schemeClr val="bg1"/>
                </a:solidFill>
              </a:rPr>
              <a:t>Functions of Stem</a:t>
            </a:r>
            <a:r>
              <a:rPr lang="en-US" b="1" dirty="0" smtClean="0"/>
              <a:t/>
            </a:r>
            <a:br>
              <a:rPr lang="en-US" b="1" dirty="0" smtClean="0"/>
            </a:br>
            <a:endParaRPr lang="en-US" dirty="0"/>
          </a:p>
        </p:txBody>
      </p:sp>
      <p:sp>
        <p:nvSpPr>
          <p:cNvPr id="3" name="Text Placeholder 2">
            <a:extLst>
              <a:ext uri="{FF2B5EF4-FFF2-40B4-BE49-F238E27FC236}">
                <a16:creationId xmlns:a16="http://schemas.microsoft.com/office/drawing/2014/main" xmlns="" id="{2589C07B-0D60-714E-B67E-A666B6828677}"/>
              </a:ext>
            </a:extLst>
          </p:cNvPr>
          <p:cNvSpPr>
            <a:spLocks noGrp="1"/>
          </p:cNvSpPr>
          <p:nvPr>
            <p:ph sz="half" idx="1"/>
          </p:nvPr>
        </p:nvSpPr>
        <p:spPr>
          <a:xfrm>
            <a:off x="228600" y="2209801"/>
            <a:ext cx="11811000" cy="4419600"/>
          </a:xfrm>
        </p:spPr>
        <p:txBody>
          <a:bodyPr>
            <a:normAutofit/>
          </a:bodyPr>
          <a:lstStyle/>
          <a:p>
            <a:r>
              <a:rPr lang="en-US" sz="2000" dirty="0" smtClean="0">
                <a:solidFill>
                  <a:schemeClr val="tx1"/>
                </a:solidFill>
              </a:rPr>
              <a:t>A stem performs a variety of functions which are important for various biochemical processes including photosynthesis.</a:t>
            </a:r>
          </a:p>
          <a:p>
            <a:r>
              <a:rPr lang="en-US" sz="2000" dirty="0" smtClean="0">
                <a:solidFill>
                  <a:schemeClr val="tx1"/>
                </a:solidFill>
              </a:rPr>
              <a:t>Gives an accurate structure and foundation for a plant that later develops into a tree.</a:t>
            </a:r>
          </a:p>
          <a:p>
            <a:r>
              <a:rPr lang="en-US" sz="2000" dirty="0" smtClean="0">
                <a:solidFill>
                  <a:schemeClr val="tx1"/>
                </a:solidFill>
              </a:rPr>
              <a:t>The stem’s main role is to hold onto the plant buds, flowers, leaves, and fruits.</a:t>
            </a:r>
          </a:p>
          <a:p>
            <a:r>
              <a:rPr lang="en-US" sz="2000" dirty="0" smtClean="0">
                <a:solidFill>
                  <a:schemeClr val="tx1"/>
                </a:solidFill>
              </a:rPr>
              <a:t>A stem helps the plants together with the roots, helping them to stand up straight and perpendicular to the ground</a:t>
            </a:r>
          </a:p>
          <a:p>
            <a:r>
              <a:rPr lang="en-US" sz="2000" dirty="0" smtClean="0">
                <a:solidFill>
                  <a:schemeClr val="tx1"/>
                </a:solidFill>
              </a:rPr>
              <a:t>It is the component that transports water and mineral from the root to many other areas of the tree and prepares food from leaves.</a:t>
            </a:r>
          </a:p>
          <a:p>
            <a:r>
              <a:rPr lang="en-US" sz="2000" dirty="0" smtClean="0">
                <a:solidFill>
                  <a:schemeClr val="tx1"/>
                </a:solidFill>
              </a:rPr>
              <a:t>Stems are one of the plant storerooms where the prepared food is processed in starch form.</a:t>
            </a:r>
          </a:p>
          <a:p>
            <a:r>
              <a:rPr lang="en-US" sz="2000" dirty="0" smtClean="0">
                <a:solidFill>
                  <a:schemeClr val="tx1"/>
                </a:solidFill>
              </a:rPr>
              <a:t>Few stems help to replicate by vegetative propagation and also help to grow flowers and fruit</a:t>
            </a:r>
            <a:r>
              <a:rPr lang="en-US" sz="2000" dirty="0" smtClean="0">
                <a:solidFill>
                  <a:schemeClr val="tx1"/>
                </a:solidFill>
              </a:rPr>
              <a:t>.</a:t>
            </a:r>
            <a:endParaRPr lang="en-US" sz="2000" dirty="0" smtClean="0">
              <a:solidFill>
                <a:schemeClr val="tx1"/>
              </a:solidFill>
            </a:endParaRPr>
          </a:p>
        </p:txBody>
      </p:sp>
    </p:spTree>
    <p:extLst>
      <p:ext uri="{BB962C8B-B14F-4D97-AF65-F5344CB8AC3E}">
        <p14:creationId xmlns:p14="http://schemas.microsoft.com/office/powerpoint/2010/main" xmlns="" val="19047908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7A5A55-E754-0942-86AF-D50BD9E4D7A6}"/>
              </a:ext>
            </a:extLst>
          </p:cNvPr>
          <p:cNvSpPr>
            <a:spLocks noGrp="1"/>
          </p:cNvSpPr>
          <p:nvPr>
            <p:ph type="title"/>
          </p:nvPr>
        </p:nvSpPr>
        <p:spPr/>
        <p:txBody>
          <a:bodyPr/>
          <a:lstStyle/>
          <a:p>
            <a:r>
              <a:rPr lang="en-US" b="1" dirty="0" smtClean="0">
                <a:solidFill>
                  <a:schemeClr val="bg1"/>
                </a:solidFill>
              </a:rPr>
              <a:t>Morphological Characteristics of Stem</a:t>
            </a:r>
            <a:r>
              <a:rPr lang="en-US" b="1" dirty="0" smtClean="0"/>
              <a:t/>
            </a:r>
            <a:br>
              <a:rPr lang="en-US" b="1" dirty="0" smtClean="0"/>
            </a:br>
            <a:endParaRPr lang="en-US" dirty="0"/>
          </a:p>
        </p:txBody>
      </p:sp>
      <p:sp>
        <p:nvSpPr>
          <p:cNvPr id="3" name="Text Placeholder 2">
            <a:extLst>
              <a:ext uri="{FF2B5EF4-FFF2-40B4-BE49-F238E27FC236}">
                <a16:creationId xmlns:a16="http://schemas.microsoft.com/office/drawing/2014/main" xmlns="" id="{2589C07B-0D60-714E-B67E-A666B6828677}"/>
              </a:ext>
            </a:extLst>
          </p:cNvPr>
          <p:cNvSpPr>
            <a:spLocks noGrp="1"/>
          </p:cNvSpPr>
          <p:nvPr>
            <p:ph sz="half" idx="1"/>
          </p:nvPr>
        </p:nvSpPr>
        <p:spPr>
          <a:xfrm>
            <a:off x="228600" y="2209801"/>
            <a:ext cx="11811000" cy="4419600"/>
          </a:xfrm>
        </p:spPr>
        <p:txBody>
          <a:bodyPr>
            <a:normAutofit/>
          </a:bodyPr>
          <a:lstStyle/>
          <a:p>
            <a:r>
              <a:rPr lang="en-US" sz="2000" b="1" dirty="0" smtClean="0"/>
              <a:t>The portion of the primary axis of plant which develops from which </a:t>
            </a:r>
            <a:r>
              <a:rPr lang="en-US" sz="2000" b="1" dirty="0" err="1" smtClean="0"/>
              <a:t>plumate</a:t>
            </a:r>
            <a:r>
              <a:rPr lang="en-US" sz="2000" b="1" dirty="0" smtClean="0"/>
              <a:t> is called main stem</a:t>
            </a:r>
            <a:r>
              <a:rPr lang="en-US" sz="2000" dirty="0" smtClean="0"/>
              <a:t>. The axis with leaves is called shoot. Stein has node and internodes. The part of stem from leave arises is called node. The part of stem between two nodes is called internodes</a:t>
            </a:r>
            <a:r>
              <a:rPr lang="en-US" sz="2000" dirty="0" smtClean="0"/>
              <a:t>.</a:t>
            </a:r>
          </a:p>
          <a:p>
            <a:endParaRPr lang="en-US" dirty="0"/>
          </a:p>
        </p:txBody>
      </p:sp>
      <p:pic>
        <p:nvPicPr>
          <p:cNvPr id="1026" name="Picture 2" descr="C:\Users\User\Desktop\8.png"/>
          <p:cNvPicPr>
            <a:picLocks noChangeAspect="1" noChangeArrowheads="1"/>
          </p:cNvPicPr>
          <p:nvPr/>
        </p:nvPicPr>
        <p:blipFill>
          <a:blip r:embed="rId2"/>
          <a:srcRect/>
          <a:stretch>
            <a:fillRect/>
          </a:stretch>
        </p:blipFill>
        <p:spPr bwMode="auto">
          <a:xfrm>
            <a:off x="3962400" y="3276600"/>
            <a:ext cx="4724400" cy="3352800"/>
          </a:xfrm>
          <a:prstGeom prst="rect">
            <a:avLst/>
          </a:prstGeom>
          <a:noFill/>
        </p:spPr>
      </p:pic>
    </p:spTree>
    <p:extLst>
      <p:ext uri="{BB962C8B-B14F-4D97-AF65-F5344CB8AC3E}">
        <p14:creationId xmlns:p14="http://schemas.microsoft.com/office/powerpoint/2010/main" xmlns="" val="19047908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lnSpcReduction="10000"/>
          </a:bodyPr>
          <a:lstStyle/>
          <a:p>
            <a:pPr fontAlgn="base"/>
            <a:r>
              <a:rPr lang="en-US" sz="2400" b="1" dirty="0" smtClean="0"/>
              <a:t>Types </a:t>
            </a:r>
            <a:r>
              <a:rPr lang="en-US" sz="2400" b="1" dirty="0" smtClean="0"/>
              <a:t>of Plants</a:t>
            </a:r>
            <a:endParaRPr lang="en-US" sz="2400" dirty="0" smtClean="0"/>
          </a:p>
          <a:p>
            <a:pPr fontAlgn="base"/>
            <a:r>
              <a:rPr lang="en-US" sz="2400" b="1" dirty="0" smtClean="0"/>
              <a:t>Types of plants on the basis of growth seasons: </a:t>
            </a:r>
            <a:r>
              <a:rPr lang="en-US" sz="2400" dirty="0" smtClean="0"/>
              <a:t>Plants are divided into three types on the basis of seasonal growth: Annual. Biennials and Perennials.</a:t>
            </a:r>
          </a:p>
          <a:p>
            <a:pPr fontAlgn="base"/>
            <a:r>
              <a:rPr lang="en-US" sz="2400" b="1" dirty="0" smtClean="0"/>
              <a:t>I. Annuals: The, plants which live only for single growing season are called annuals. </a:t>
            </a:r>
            <a:r>
              <a:rPr lang="en-US" sz="2400" dirty="0" smtClean="0"/>
              <a:t>They die after this season. Most herbaceous plants are annuals like tomato, wheat, rice etc.</a:t>
            </a:r>
          </a:p>
          <a:p>
            <a:pPr fontAlgn="base"/>
            <a:r>
              <a:rPr lang="en-US" sz="2400" b="1" dirty="0" smtClean="0"/>
              <a:t>Biennials: The plants which live for two growing seasons are called biennials. </a:t>
            </a:r>
            <a:r>
              <a:rPr lang="en-US" sz="2400" dirty="0" smtClean="0"/>
              <a:t>They develop leaves on short stem in first growing season. They store food in their tuberous tap roots. The leaves die away at the end of the growing season (in winter). They use this stored food to develop flowers and fruits in the second growing season (after winter). Examples: radish, turnip, carrot.</a:t>
            </a:r>
          </a:p>
          <a:p>
            <a:pPr fontAlgn="base"/>
            <a:r>
              <a:rPr lang="en-US" sz="2400" b="1" dirty="0" smtClean="0"/>
              <a:t>Perennials: The plants which live for several years are called perennials, </a:t>
            </a:r>
            <a:r>
              <a:rPr lang="en-US" sz="2400" dirty="0" smtClean="0"/>
              <a:t>All woody plants are perennials</a:t>
            </a:r>
            <a:r>
              <a:rPr lang="en-US" sz="2400" dirty="0" smtClean="0"/>
              <a:t>.</a:t>
            </a:r>
          </a:p>
          <a:p>
            <a:pPr fontAlgn="base"/>
            <a:r>
              <a:rPr lang="en-US" sz="2400" b="1" dirty="0" smtClean="0"/>
              <a:t>Types of plants on the basis of structure of stem: </a:t>
            </a:r>
            <a:r>
              <a:rPr lang="en-US" sz="2400" dirty="0" smtClean="0"/>
              <a:t>The plants are divided into three types on the basis of structure of stern. These are:</a:t>
            </a:r>
          </a:p>
          <a:p>
            <a:pPr fontAlgn="base"/>
            <a:r>
              <a:rPr lang="en-US" sz="2400" b="1" dirty="0" smtClean="0"/>
              <a:t>1.Herb: An annual green small sized plant is called herb. </a:t>
            </a:r>
            <a:r>
              <a:rPr lang="en-US" sz="2400" dirty="0" smtClean="0"/>
              <a:t>They have son and usually green stem. e.g. radish.</a:t>
            </a:r>
          </a:p>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lnSpcReduction="10000"/>
          </a:bodyPr>
          <a:lstStyle/>
          <a:p>
            <a:pPr fontAlgn="base"/>
            <a:r>
              <a:rPr lang="en-US" sz="2400" b="1" dirty="0" smtClean="0"/>
              <a:t>2.Shrub: </a:t>
            </a:r>
            <a:r>
              <a:rPr lang="en-US" sz="2400" dirty="0" smtClean="0"/>
              <a:t>The woody green plant whose main stem cannot be distinguished from its branches is called shrub.</a:t>
            </a:r>
            <a:r>
              <a:rPr lang="en-US" sz="2400" b="1" dirty="0" smtClean="0"/>
              <a:t> </a:t>
            </a:r>
            <a:r>
              <a:rPr lang="en-US" sz="2400" dirty="0" smtClean="0"/>
              <a:t>Its size is less than 6 feet. Example rose</a:t>
            </a:r>
          </a:p>
          <a:p>
            <a:pPr fontAlgn="base"/>
            <a:r>
              <a:rPr lang="en-US" sz="2400" b="1" dirty="0" smtClean="0"/>
              <a:t>3.Tree: </a:t>
            </a:r>
            <a:r>
              <a:rPr lang="en-US" sz="2400" dirty="0" smtClean="0"/>
              <a:t>It is perennial green woody plant with a distinct upright (straight) stem of 6 feet or more is called tree.</a:t>
            </a:r>
            <a:r>
              <a:rPr lang="en-US" sz="2400" b="1" dirty="0" smtClean="0"/>
              <a:t> </a:t>
            </a:r>
            <a:r>
              <a:rPr lang="en-US" sz="2400" dirty="0" smtClean="0"/>
              <a:t>Example mango.</a:t>
            </a:r>
          </a:p>
          <a:p>
            <a:pPr fontAlgn="base"/>
            <a:r>
              <a:rPr lang="en-US" sz="2400" b="1" dirty="0" smtClean="0"/>
              <a:t>Descriptive terms of stems</a:t>
            </a:r>
            <a:endParaRPr lang="en-US" sz="2400" dirty="0" smtClean="0"/>
          </a:p>
          <a:p>
            <a:pPr fontAlgn="base"/>
            <a:r>
              <a:rPr lang="en-US" sz="2400" dirty="0" smtClean="0"/>
              <a:t>Following descriptive terms are used for stem.</a:t>
            </a:r>
          </a:p>
          <a:p>
            <a:pPr fontAlgn="base"/>
            <a:r>
              <a:rPr lang="en-US" sz="2400" b="1" dirty="0" smtClean="0"/>
              <a:t>Herbaceous </a:t>
            </a:r>
            <a:r>
              <a:rPr lang="en-US" sz="2400" b="1" dirty="0" smtClean="0"/>
              <a:t>stem:</a:t>
            </a:r>
            <a:r>
              <a:rPr lang="en-US" sz="2400" b="1" dirty="0" smtClean="0"/>
              <a:t> </a:t>
            </a:r>
            <a:r>
              <a:rPr lang="en-US" sz="2400" dirty="0" smtClean="0"/>
              <a:t>Soft and green stem that can be easily bent is called herbaceous stern.</a:t>
            </a:r>
          </a:p>
          <a:p>
            <a:pPr fontAlgn="base"/>
            <a:r>
              <a:rPr lang="en-US" sz="2400" b="1" dirty="0" smtClean="0"/>
              <a:t>Woody stem: </a:t>
            </a:r>
            <a:r>
              <a:rPr lang="en-US" sz="2400" dirty="0" smtClean="0"/>
              <a:t>Hard woody stem which cannot be easily bent is called wood stem.</a:t>
            </a:r>
          </a:p>
          <a:p>
            <a:pPr fontAlgn="base"/>
            <a:r>
              <a:rPr lang="en-US" sz="2400" b="1" dirty="0" err="1" smtClean="0"/>
              <a:t>Fistular</a:t>
            </a:r>
            <a:r>
              <a:rPr lang="en-US" sz="2400" b="1" dirty="0" smtClean="0"/>
              <a:t>: </a:t>
            </a:r>
            <a:r>
              <a:rPr lang="en-US" sz="2400" dirty="0" smtClean="0"/>
              <a:t>If the </a:t>
            </a:r>
            <a:r>
              <a:rPr lang="en-US" sz="2400" dirty="0" smtClean="0"/>
              <a:t>internodes of the plants are hollow, then the stern is called </a:t>
            </a:r>
            <a:r>
              <a:rPr lang="en-US" sz="2400" dirty="0" err="1" smtClean="0"/>
              <a:t>fistular</a:t>
            </a:r>
            <a:r>
              <a:rPr lang="en-US" sz="2400" dirty="0" smtClean="0"/>
              <a:t>. Example: bamboo.</a:t>
            </a:r>
          </a:p>
          <a:p>
            <a:pPr fontAlgn="base"/>
            <a:r>
              <a:rPr lang="en-US" sz="2400" b="1" dirty="0" smtClean="0"/>
              <a:t>Solid: </a:t>
            </a:r>
            <a:r>
              <a:rPr lang="en-US" sz="2400" dirty="0" smtClean="0"/>
              <a:t>If</a:t>
            </a:r>
            <a:r>
              <a:rPr lang="en-US" sz="2400" b="1" dirty="0" smtClean="0"/>
              <a:t> </a:t>
            </a:r>
            <a:r>
              <a:rPr lang="en-US" sz="2400" dirty="0" smtClean="0"/>
              <a:t>stem is not hollow at internodes then it is called solid: </a:t>
            </a:r>
            <a:r>
              <a:rPr lang="en-US" sz="2400" b="1" dirty="0" smtClean="0"/>
              <a:t>Jointed: </a:t>
            </a:r>
            <a:r>
              <a:rPr lang="en-US" sz="2400" dirty="0" smtClean="0"/>
              <a:t>The stems swollen at internodes are called jointed. Example: stems of grasses.</a:t>
            </a:r>
          </a:p>
          <a:p>
            <a:pPr fontAlgn="base"/>
            <a:r>
              <a:rPr lang="en-US" sz="2400" b="1" dirty="0" smtClean="0"/>
              <a:t>Cylindrical: </a:t>
            </a:r>
            <a:r>
              <a:rPr lang="en-US" sz="2400" dirty="0" smtClean="0"/>
              <a:t>Straight and rounded stem is called cylindrical. Example: rose</a:t>
            </a:r>
          </a:p>
          <a:p>
            <a:pPr fontAlgn="base"/>
            <a:r>
              <a:rPr lang="en-US" sz="2400" b="1" dirty="0" smtClean="0"/>
              <a:t>Angular: </a:t>
            </a:r>
            <a:r>
              <a:rPr lang="en-US" sz="2400" dirty="0" smtClean="0"/>
              <a:t>The stein with alternate ridges and furrows is called</a:t>
            </a:r>
          </a:p>
          <a:p>
            <a:pPr fontAlgn="base"/>
            <a:r>
              <a:rPr lang="en-US" sz="2400" dirty="0" smtClean="0"/>
              <a:t>angular. Example: </a:t>
            </a:r>
            <a:r>
              <a:rPr lang="en-US" sz="2400" dirty="0" err="1" smtClean="0"/>
              <a:t>Ocimum</a:t>
            </a:r>
            <a:r>
              <a:rPr lang="en-US" sz="2400" dirty="0" smtClean="0"/>
              <a:t> </a:t>
            </a:r>
            <a:endParaRPr lang="en-US" sz="2400" dirty="0" smtClean="0"/>
          </a:p>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fontScale="92500" lnSpcReduction="10000"/>
          </a:bodyPr>
          <a:lstStyle/>
          <a:p>
            <a:pPr fontAlgn="base"/>
            <a:r>
              <a:rPr lang="en-US" sz="2400" b="1" dirty="0" smtClean="0"/>
              <a:t>Flattened: </a:t>
            </a:r>
            <a:r>
              <a:rPr lang="en-US" sz="2400" dirty="0" smtClean="0"/>
              <a:t>Flat and plant like stein is called flattened. Example </a:t>
            </a:r>
            <a:r>
              <a:rPr lang="en-US" sz="2400" dirty="0" err="1" smtClean="0"/>
              <a:t>Opuntia</a:t>
            </a:r>
            <a:endParaRPr lang="en-US" sz="2400" dirty="0" smtClean="0"/>
          </a:p>
          <a:p>
            <a:pPr fontAlgn="base"/>
            <a:r>
              <a:rPr lang="en-US" sz="2400" b="1" dirty="0" smtClean="0"/>
              <a:t>Succulent: </a:t>
            </a:r>
            <a:r>
              <a:rPr lang="en-US" sz="2400" dirty="0" smtClean="0"/>
              <a:t>Thick and fleshy stern is called succulent. Example: </a:t>
            </a:r>
            <a:r>
              <a:rPr lang="en-US" sz="2400" dirty="0" err="1" smtClean="0"/>
              <a:t>Etiphorbia</a:t>
            </a:r>
            <a:endParaRPr lang="en-US" sz="2400" dirty="0" smtClean="0"/>
          </a:p>
          <a:p>
            <a:pPr fontAlgn="base"/>
            <a:r>
              <a:rPr lang="en-US" sz="2400" b="1" dirty="0" smtClean="0"/>
              <a:t>Hairy: </a:t>
            </a:r>
            <a:r>
              <a:rPr lang="en-US" sz="2400" dirty="0" smtClean="0"/>
              <a:t>The stem having hair on its surface is called hairy. Example: sunflower.</a:t>
            </a:r>
          </a:p>
          <a:p>
            <a:pPr fontAlgn="base"/>
            <a:r>
              <a:rPr lang="en-US" sz="2400" b="1" dirty="0" smtClean="0"/>
              <a:t>Spiny: </a:t>
            </a:r>
            <a:r>
              <a:rPr lang="en-US" sz="2400" dirty="0" smtClean="0"/>
              <a:t>With spines or thorns on the surface. Example: Acacia (</a:t>
            </a:r>
            <a:r>
              <a:rPr lang="en-US" sz="2400" dirty="0" err="1" smtClean="0"/>
              <a:t>kikar</a:t>
            </a:r>
            <a:r>
              <a:rPr lang="en-US" sz="2400" dirty="0" smtClean="0"/>
              <a:t>) </a:t>
            </a:r>
            <a:r>
              <a:rPr lang="en-US" sz="2400" b="1" dirty="0" smtClean="0"/>
              <a:t>Prickly: </a:t>
            </a:r>
            <a:r>
              <a:rPr lang="en-US" sz="2400" dirty="0" smtClean="0"/>
              <a:t>Stem with prickles on the surface. Example: rose</a:t>
            </a:r>
          </a:p>
          <a:p>
            <a:pPr fontAlgn="base"/>
            <a:r>
              <a:rPr lang="en-US" sz="2400" b="1" dirty="0" smtClean="0"/>
              <a:t>Types of stem</a:t>
            </a:r>
            <a:endParaRPr lang="en-US" sz="2400" dirty="0" smtClean="0"/>
          </a:p>
          <a:p>
            <a:pPr fontAlgn="base"/>
            <a:r>
              <a:rPr lang="en-US" sz="2400" dirty="0" smtClean="0"/>
              <a:t>Sterns have following forms: Aerial stems, underground stein</a:t>
            </a:r>
          </a:p>
          <a:p>
            <a:pPr fontAlgn="base"/>
            <a:r>
              <a:rPr lang="en-US" sz="2400" b="1" dirty="0" smtClean="0"/>
              <a:t>(</a:t>
            </a:r>
            <a:r>
              <a:rPr lang="en-US" sz="2400" b="1" dirty="0" err="1" smtClean="0"/>
              <a:t>i</a:t>
            </a:r>
            <a:r>
              <a:rPr lang="en-US" sz="2400" b="1" dirty="0" smtClean="0"/>
              <a:t>) Aerial stem</a:t>
            </a:r>
            <a:endParaRPr lang="en-US" sz="2400" dirty="0" smtClean="0"/>
          </a:p>
          <a:p>
            <a:pPr fontAlgn="base"/>
            <a:r>
              <a:rPr lang="en-US" sz="2400" dirty="0" smtClean="0"/>
              <a:t>The stem which grows above the ground in the exposed air is called aerial stem. Aerial stem may be:</a:t>
            </a:r>
          </a:p>
          <a:p>
            <a:pPr fontAlgn="base"/>
            <a:r>
              <a:rPr lang="en-US" sz="2400" b="1" dirty="0" err="1" smtClean="0"/>
              <a:t>I.Reduced</a:t>
            </a:r>
            <a:r>
              <a:rPr lang="en-US" sz="2400" b="1" dirty="0" smtClean="0"/>
              <a:t> aerial stem: </a:t>
            </a:r>
            <a:r>
              <a:rPr lang="en-US" sz="2400" dirty="0" smtClean="0"/>
              <a:t>In this case, stem is very reduced and present in the form of green structure above the thick roots. These stems are so</a:t>
            </a:r>
            <a:r>
              <a:rPr lang="en-US" sz="2400" baseline="30000" dirty="0" smtClean="0"/>
              <a:t>–</a:t>
            </a:r>
            <a:r>
              <a:rPr lang="en-US" sz="2400" dirty="0" smtClean="0"/>
              <a:t>small, that the leaves appear to be </a:t>
            </a:r>
            <a:r>
              <a:rPr lang="en-US" sz="2400" dirty="0" err="1" smtClean="0"/>
              <a:t>arised</a:t>
            </a:r>
            <a:r>
              <a:rPr lang="en-US" sz="2400" dirty="0" smtClean="0"/>
              <a:t> from root directly. Example: stem of radish, turnip etc.</a:t>
            </a:r>
          </a:p>
          <a:p>
            <a:pPr fontAlgn="base"/>
            <a:r>
              <a:rPr lang="en-US" sz="2400" b="1" dirty="0" smtClean="0"/>
              <a:t>2.Erect stem: </a:t>
            </a:r>
            <a:r>
              <a:rPr lang="en-US" sz="2400" dirty="0" smtClean="0"/>
              <a:t>In</a:t>
            </a:r>
            <a:r>
              <a:rPr lang="en-US" sz="2400" b="1" dirty="0" smtClean="0"/>
              <a:t> </a:t>
            </a:r>
            <a:r>
              <a:rPr lang="en-US" sz="2400" dirty="0" smtClean="0"/>
              <a:t>this case, stem is thick and strong. It grows upward. Such stems are present in trees.</a:t>
            </a:r>
          </a:p>
          <a:p>
            <a:pPr fontAlgn="base"/>
            <a:r>
              <a:rPr lang="en-US" sz="2400" b="1" dirty="0" smtClean="0"/>
              <a:t>3.Weak stems: </a:t>
            </a:r>
            <a:r>
              <a:rPr lang="en-US" sz="2400" dirty="0" smtClean="0"/>
              <a:t>These stems are much weak. They are unable to grow erect. Therefore, they become climber or spread on the ground. Plants are divided into different groups on the basis of structure of their weak stems</a:t>
            </a:r>
            <a:r>
              <a:rPr lang="en-US" sz="2400" dirty="0" smtClean="0"/>
              <a:t>.</a:t>
            </a:r>
            <a:endParaRPr lang="en-US"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lnSpcReduction="10000"/>
          </a:bodyPr>
          <a:lstStyle/>
          <a:p>
            <a:pPr fontAlgn="base"/>
            <a:r>
              <a:rPr lang="en-US" sz="2400" b="1" dirty="0" smtClean="0"/>
              <a:t>A</a:t>
            </a:r>
            <a:r>
              <a:rPr lang="en-US" sz="2400" b="1" dirty="0" smtClean="0"/>
              <a:t>. Climbing </a:t>
            </a:r>
            <a:r>
              <a:rPr lang="en-US" sz="2400" b="1" dirty="0" smtClean="0"/>
              <a:t>plants or Climbers</a:t>
            </a:r>
            <a:endParaRPr lang="en-US" sz="2400" dirty="0" smtClean="0"/>
          </a:p>
          <a:p>
            <a:pPr fontAlgn="base"/>
            <a:r>
              <a:rPr lang="en-US" sz="2400" dirty="0" smtClean="0"/>
              <a:t>These plants have weak and slender stem. Therefore, they adopt different methods to get support. These plants may be:</a:t>
            </a:r>
          </a:p>
          <a:p>
            <a:pPr fontAlgn="base"/>
            <a:r>
              <a:rPr lang="en-US" sz="2400" b="1" dirty="0" err="1" smtClean="0"/>
              <a:t>Twiners</a:t>
            </a:r>
            <a:r>
              <a:rPr lang="en-US" sz="2400" b="1" dirty="0" smtClean="0"/>
              <a:t>: </a:t>
            </a:r>
            <a:r>
              <a:rPr lang="en-US" sz="2400" dirty="0" smtClean="0"/>
              <a:t>The plants whose stem twin or coil around some support are called </a:t>
            </a:r>
            <a:r>
              <a:rPr lang="en-US" sz="2400" dirty="0" err="1" smtClean="0"/>
              <a:t>twiners</a:t>
            </a:r>
            <a:r>
              <a:rPr lang="en-US" sz="2400" dirty="0" smtClean="0"/>
              <a:t>. They do not have any special organ for climbing. Example: </a:t>
            </a:r>
            <a:r>
              <a:rPr lang="en-US" sz="2400" dirty="0" err="1" smtClean="0"/>
              <a:t>Cus</a:t>
            </a:r>
            <a:r>
              <a:rPr lang="en-US" sz="2400" dirty="0" err="1" smtClean="0"/>
              <a:t>c</a:t>
            </a:r>
            <a:r>
              <a:rPr lang="en-US" sz="2400" dirty="0" err="1" smtClean="0"/>
              <a:t>uta</a:t>
            </a:r>
            <a:endParaRPr lang="en-US" sz="2400" dirty="0" smtClean="0"/>
          </a:p>
          <a:p>
            <a:pPr fontAlgn="base"/>
            <a:r>
              <a:rPr lang="en-US" sz="2400" b="1" dirty="0" smtClean="0"/>
              <a:t>Tendril climbers: </a:t>
            </a:r>
            <a:r>
              <a:rPr lang="en-US" sz="2400" dirty="0" smtClean="0"/>
              <a:t>These plants develop long slender tendrils for climbing up in the support. The tendril may be modified stem or leaves. It is very sensitive to support. As soon as it touch some support. It coils around it. Example: melons, cucumbers etc.</a:t>
            </a:r>
          </a:p>
          <a:p>
            <a:pPr fontAlgn="base"/>
            <a:r>
              <a:rPr lang="en-US" sz="2400" b="1" dirty="0" smtClean="0"/>
              <a:t>Root climbers: </a:t>
            </a:r>
            <a:r>
              <a:rPr lang="en-US" sz="2400" dirty="0" smtClean="0"/>
              <a:t>These plants attach to the support by means of small adventitious roots. Example: pepper.</a:t>
            </a:r>
          </a:p>
          <a:p>
            <a:pPr fontAlgn="base"/>
            <a:r>
              <a:rPr lang="en-US" sz="2400" b="1" dirty="0" smtClean="0"/>
              <a:t>Hook Climbers: </a:t>
            </a:r>
            <a:r>
              <a:rPr lang="en-US" sz="2400" dirty="0" smtClean="0"/>
              <a:t>These plants develop hooks to attach with the support. The hooks are </a:t>
            </a:r>
            <a:r>
              <a:rPr lang="en-US" sz="2400" dirty="0" err="1" smtClean="0"/>
              <a:t>uncurved</a:t>
            </a:r>
            <a:r>
              <a:rPr lang="en-US" sz="2400" dirty="0" smtClean="0"/>
              <a:t>. Example: Bougainvillea</a:t>
            </a:r>
          </a:p>
          <a:p>
            <a:pPr fontAlgn="base"/>
            <a:r>
              <a:rPr lang="en-US" sz="2400" b="1" dirty="0" smtClean="0"/>
              <a:t>B</a:t>
            </a:r>
            <a:r>
              <a:rPr lang="en-US" sz="2400" b="1" dirty="0" smtClean="0"/>
              <a:t>. Trailer </a:t>
            </a:r>
            <a:r>
              <a:rPr lang="en-US" sz="2400" b="1" dirty="0" smtClean="0"/>
              <a:t>plants or Trailers</a:t>
            </a:r>
            <a:endParaRPr lang="en-US" sz="2400" dirty="0" smtClean="0"/>
          </a:p>
          <a:p>
            <a:pPr fontAlgn="base"/>
            <a:r>
              <a:rPr lang="en-US" sz="2400" dirty="0" smtClean="0"/>
              <a:t>In these plants, the sterns spread out or trail on the ground. Their stein is called prostate stem. There are following types of prostate stems:</a:t>
            </a:r>
          </a:p>
          <a:p>
            <a:pPr fontAlgn="base"/>
            <a:r>
              <a:rPr lang="en-US" sz="2400" b="1" dirty="0" smtClean="0"/>
              <a:t>(a) Creeper: </a:t>
            </a:r>
            <a:r>
              <a:rPr lang="en-US" sz="2400" dirty="0" smtClean="0"/>
              <a:t>In this case, the main stein spreads out on the ground and develops adventitious root Example: ground ivy.</a:t>
            </a:r>
          </a:p>
          <a:p>
            <a:pPr fontAlgn="base"/>
            <a:endParaRPr lang="en-US" sz="24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a:bodyPr>
          <a:lstStyle/>
          <a:p>
            <a:pPr fontAlgn="base"/>
            <a:endParaRPr lang="en-US" sz="2400" dirty="0" smtClean="0"/>
          </a:p>
        </p:txBody>
      </p:sp>
      <p:pic>
        <p:nvPicPr>
          <p:cNvPr id="3074" name="Picture 2" descr="C:\Users\User\Desktop\download.jpg"/>
          <p:cNvPicPr>
            <a:picLocks noChangeAspect="1" noChangeArrowheads="1"/>
          </p:cNvPicPr>
          <p:nvPr/>
        </p:nvPicPr>
        <p:blipFill>
          <a:blip r:embed="rId2"/>
          <a:srcRect/>
          <a:stretch>
            <a:fillRect/>
          </a:stretch>
        </p:blipFill>
        <p:spPr bwMode="auto">
          <a:xfrm>
            <a:off x="762000" y="914400"/>
            <a:ext cx="9906000" cy="5105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lnSpcReduction="10000"/>
          </a:bodyPr>
          <a:lstStyle/>
          <a:p>
            <a:pPr fontAlgn="base"/>
            <a:r>
              <a:rPr lang="en-US" sz="2400" b="1" dirty="0" smtClean="0"/>
              <a:t>Runner: </a:t>
            </a:r>
            <a:r>
              <a:rPr lang="en-US" sz="2400" dirty="0" smtClean="0"/>
              <a:t>Runner is a slender stem It runs along the surface of the ground. Examples: grasses</a:t>
            </a:r>
          </a:p>
          <a:p>
            <a:pPr fontAlgn="base"/>
            <a:r>
              <a:rPr lang="en-US" sz="2400" b="1" dirty="0" err="1" smtClean="0"/>
              <a:t>Stolon</a:t>
            </a:r>
            <a:r>
              <a:rPr lang="en-US" sz="2400" b="1" dirty="0" smtClean="0"/>
              <a:t>: </a:t>
            </a:r>
            <a:r>
              <a:rPr lang="en-US" sz="2400" dirty="0" err="1" smtClean="0"/>
              <a:t>Stolon</a:t>
            </a:r>
            <a:r>
              <a:rPr lang="en-US" sz="2400" dirty="0" smtClean="0"/>
              <a:t> is a much elongated runner. It bends downward and enters into soil or touches it. Example: Jasmine</a:t>
            </a:r>
          </a:p>
          <a:p>
            <a:pPr fontAlgn="base"/>
            <a:r>
              <a:rPr lang="en-US" sz="2400" b="1" dirty="0" smtClean="0"/>
              <a:t>Offset: It </a:t>
            </a:r>
            <a:r>
              <a:rPr lang="en-US" sz="2400" dirty="0" smtClean="0"/>
              <a:t>is short, thick runner which runs at its ends and gives off adventitious roots into soil. Example: Agave</a:t>
            </a:r>
          </a:p>
          <a:p>
            <a:pPr fontAlgn="base"/>
            <a:r>
              <a:rPr lang="en-US" sz="2400" b="1" dirty="0" smtClean="0"/>
              <a:t>Sucker: </a:t>
            </a:r>
            <a:r>
              <a:rPr lang="en-US" sz="2400" dirty="0" smtClean="0"/>
              <a:t>Sucker is an underground runner or shoots. It arises from an </a:t>
            </a:r>
            <a:r>
              <a:rPr lang="en-US" sz="2400" dirty="0" err="1" smtClean="0"/>
              <a:t>axillary</a:t>
            </a:r>
            <a:r>
              <a:rPr lang="en-US" sz="2400" dirty="0" smtClean="0"/>
              <a:t> bud develop on the underground stern. It grows upward and gives rise to aerial branches. It gives off adventitious roots into soil. Thus a new plant is formed.</a:t>
            </a:r>
          </a:p>
          <a:p>
            <a:pPr fontAlgn="base"/>
            <a:r>
              <a:rPr lang="en-US" sz="2400" dirty="0" smtClean="0"/>
              <a:t>Example: </a:t>
            </a:r>
            <a:r>
              <a:rPr lang="en-US" sz="2400" dirty="0" smtClean="0"/>
              <a:t>mint</a:t>
            </a:r>
          </a:p>
          <a:p>
            <a:pPr fontAlgn="base"/>
            <a:r>
              <a:rPr lang="en-US" sz="2400" b="1" dirty="0" smtClean="0"/>
              <a:t>(ii) Underground stems</a:t>
            </a:r>
            <a:endParaRPr lang="en-US" sz="2400" dirty="0" smtClean="0"/>
          </a:p>
          <a:p>
            <a:pPr fontAlgn="base"/>
            <a:r>
              <a:rPr lang="en-US" sz="2400" dirty="0" smtClean="0"/>
              <a:t>These stems grow underground. They are often thick and swollen with a large amount of stored food. Underground stems are formed in perennial herbs. The underground sterns resemble roots. But these stems have nodes and </a:t>
            </a:r>
            <a:r>
              <a:rPr lang="en-US" sz="2400" dirty="0" smtClean="0"/>
              <a:t>internodes </a:t>
            </a:r>
            <a:r>
              <a:rPr lang="en-US" sz="2400" dirty="0" smtClean="0"/>
              <a:t>or scale leaves. They always arise from the axils of leaves. There are different types of underground stems. These are rhizome. corm. bulb and stem tubers.</a:t>
            </a:r>
          </a:p>
          <a:p>
            <a:pPr fontAlgn="base"/>
            <a:endParaRPr lang="en-US" sz="2400" dirty="0" smtClean="0"/>
          </a:p>
          <a:p>
            <a:pPr fontAlgn="base"/>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2">
            <a:extLst>
              <a:ext uri="{FF2B5EF4-FFF2-40B4-BE49-F238E27FC236}">
                <a16:creationId xmlns:a16="http://schemas.microsoft.com/office/drawing/2014/main" xmlns="" id="{2589C07B-0D60-714E-B67E-A666B6828677}"/>
              </a:ext>
            </a:extLst>
          </p:cNvPr>
          <p:cNvSpPr txBox="1">
            <a:spLocks/>
          </p:cNvSpPr>
          <p:nvPr/>
        </p:nvSpPr>
        <p:spPr>
          <a:xfrm>
            <a:off x="228600" y="609600"/>
            <a:ext cx="11811000" cy="6019801"/>
          </a:xfrm>
          <a:prstGeom prst="rect">
            <a:avLst/>
          </a:prstGeom>
        </p:spPr>
        <p:txBody>
          <a:bodyPr>
            <a:normAutofit/>
          </a:bodyPr>
          <a:lstStyle/>
          <a:p>
            <a:pPr fontAlgn="base"/>
            <a:endParaRPr lang="en-US" sz="2400" dirty="0" smtClean="0"/>
          </a:p>
          <a:p>
            <a:pPr marL="342900" marR="0" lvl="0" indent="-342900" algn="l" defTabSz="457200" rtl="0" eaLnBrk="1" fontAlgn="auto" latinLnBrk="0" hangingPunct="1">
              <a:lnSpc>
                <a:spcPct val="100000"/>
              </a:lnSpc>
              <a:spcBef>
                <a:spcPts val="1000"/>
              </a:spcBef>
              <a:spcAft>
                <a:spcPts val="0"/>
              </a:spcAft>
              <a:buClr>
                <a:schemeClr val="accent1"/>
              </a:buClr>
              <a:buSzPct val="80000"/>
              <a:buFont typeface="Wingdings" pitchFamily="2" charset="2"/>
              <a:buChar char="§"/>
              <a:tabLst/>
              <a:defRPr/>
            </a:pPr>
            <a:endParaRPr kumimoji="0" lang="en-US" sz="2400" b="0" i="0" u="none" strike="noStrike" kern="1200" cap="none" spc="0" normalizeH="0" baseline="0" noProof="0" dirty="0">
              <a:ln>
                <a:noFill/>
              </a:ln>
              <a:effectLst/>
              <a:uLnTx/>
              <a:uFillTx/>
              <a:latin typeface="+mn-lt"/>
              <a:ea typeface="+mn-ea"/>
              <a:cs typeface="+mn-cs"/>
            </a:endParaRPr>
          </a:p>
        </p:txBody>
      </p:sp>
      <p:sp>
        <p:nvSpPr>
          <p:cNvPr id="3" name="Text Placeholder 2">
            <a:extLst>
              <a:ext uri="{FF2B5EF4-FFF2-40B4-BE49-F238E27FC236}">
                <a16:creationId xmlns:a16="http://schemas.microsoft.com/office/drawing/2014/main" xmlns="" id="{2589C07B-0D60-714E-B67E-A666B6828677}"/>
              </a:ext>
            </a:extLst>
          </p:cNvPr>
          <p:cNvSpPr txBox="1">
            <a:spLocks/>
          </p:cNvSpPr>
          <p:nvPr/>
        </p:nvSpPr>
        <p:spPr>
          <a:xfrm>
            <a:off x="381000" y="762000"/>
            <a:ext cx="11811000" cy="6019801"/>
          </a:xfrm>
          <a:prstGeom prst="rect">
            <a:avLst/>
          </a:prstGeom>
        </p:spPr>
        <p:txBody>
          <a:bodyPr>
            <a:normAutofit/>
          </a:bodyPr>
          <a:lstStyle/>
          <a:p>
            <a:pPr fontAlgn="base"/>
            <a:r>
              <a:rPr lang="en-US" sz="2400" b="1" dirty="0" smtClean="0"/>
              <a:t>I. Rhizome: </a:t>
            </a:r>
            <a:r>
              <a:rPr lang="en-US" sz="2400" dirty="0" smtClean="0"/>
              <a:t>The elongated, horizontal, thick and fleshy underground stem is called rhizome. It has a large amount of stored food. It has distinct nodes and internodes. Nodes give off adventitious roots. It also gives off aerial branches. Examples:</a:t>
            </a:r>
          </a:p>
          <a:p>
            <a:pPr fontAlgn="base"/>
            <a:r>
              <a:rPr lang="en-US" sz="2400" dirty="0" smtClean="0"/>
              <a:t>ginger (..S,M. There are different types of rhizomes:</a:t>
            </a:r>
          </a:p>
          <a:p>
            <a:pPr marL="457200" indent="-457200" fontAlgn="base">
              <a:buAutoNum type="alphaLcParenBoth"/>
            </a:pPr>
            <a:r>
              <a:rPr lang="en-US" sz="2400" b="1" dirty="0" smtClean="0"/>
              <a:t>Straggling </a:t>
            </a:r>
            <a:r>
              <a:rPr lang="en-US" sz="2400" b="1" dirty="0" smtClean="0"/>
              <a:t>rhizome: </a:t>
            </a:r>
            <a:r>
              <a:rPr lang="en-US" sz="2400" dirty="0" smtClean="0"/>
              <a:t>The elongated less branched rhizome which grows horizontally is called straggling rhizome. It is found in water grasses (</a:t>
            </a:r>
            <a:r>
              <a:rPr lang="en-US" sz="2400" dirty="0" err="1" smtClean="0"/>
              <a:t>typha</a:t>
            </a:r>
            <a:r>
              <a:rPr lang="en-US" sz="2400" dirty="0" smtClean="0"/>
              <a:t>).</a:t>
            </a:r>
          </a:p>
          <a:p>
            <a:pPr fontAlgn="base"/>
            <a:r>
              <a:rPr lang="en-US" sz="2400" b="1" dirty="0" err="1" smtClean="0"/>
              <a:t>Sobole</a:t>
            </a:r>
            <a:r>
              <a:rPr lang="en-US" sz="2400" b="1" dirty="0" smtClean="0"/>
              <a:t> rhizome: In </a:t>
            </a:r>
            <a:r>
              <a:rPr lang="en-US" sz="2400" dirty="0" smtClean="0"/>
              <a:t>this case, the rhizome is long, slender and has long ‘memories. Such ‘rhizomes are called </a:t>
            </a:r>
            <a:r>
              <a:rPr lang="en-US" sz="2400" dirty="0" err="1" smtClean="0"/>
              <a:t>sobole</a:t>
            </a:r>
            <a:r>
              <a:rPr lang="en-US" sz="2400" dirty="0" smtClean="0"/>
              <a:t> rhizomes. These are found in many grasses.</a:t>
            </a:r>
          </a:p>
          <a:p>
            <a:pPr fontAlgn="base"/>
            <a:r>
              <a:rPr lang="en-US" sz="2400" b="1" dirty="0" smtClean="0"/>
              <a:t>(c)</a:t>
            </a:r>
            <a:r>
              <a:rPr lang="en-US" sz="2400" b="1" dirty="0" err="1" smtClean="0"/>
              <a:t>Monpodial</a:t>
            </a:r>
            <a:r>
              <a:rPr lang="en-US" sz="2400" b="1" dirty="0" smtClean="0"/>
              <a:t> rhizome: </a:t>
            </a:r>
            <a:r>
              <a:rPr lang="en-US" sz="2400" dirty="0" smtClean="0"/>
              <a:t>They are arranged like </a:t>
            </a:r>
            <a:r>
              <a:rPr lang="en-US" sz="2400" dirty="0" err="1" smtClean="0"/>
              <a:t>racemose</a:t>
            </a:r>
            <a:r>
              <a:rPr lang="en-US" sz="2400" dirty="0" smtClean="0"/>
              <a:t>. They have single axis </a:t>
            </a:r>
            <a:r>
              <a:rPr lang="en-US" sz="2400" dirty="0" err="1" smtClean="0"/>
              <a:t>v,hich</a:t>
            </a:r>
            <a:r>
              <a:rPr lang="en-US" sz="2400" dirty="0" smtClean="0"/>
              <a:t> give rise to lateral branches. It is found in wood sorrel (Oxalis).</a:t>
            </a:r>
          </a:p>
          <a:p>
            <a:pPr fontAlgn="base"/>
            <a:r>
              <a:rPr lang="en-US" sz="2400" b="1" dirty="0" smtClean="0"/>
              <a:t>(d) </a:t>
            </a:r>
            <a:r>
              <a:rPr lang="en-US" sz="2400" b="1" dirty="0" err="1" smtClean="0"/>
              <a:t>Sympodial</a:t>
            </a:r>
            <a:r>
              <a:rPr lang="en-US" sz="2400" b="1" dirty="0" smtClean="0"/>
              <a:t> rhizome: In </a:t>
            </a:r>
            <a:r>
              <a:rPr lang="en-US" sz="2400" dirty="0" smtClean="0"/>
              <a:t>this case, the rhizomes are arranged in </a:t>
            </a:r>
            <a:r>
              <a:rPr lang="en-US" sz="2400" dirty="0" err="1" smtClean="0"/>
              <a:t>cymose</a:t>
            </a:r>
            <a:r>
              <a:rPr lang="en-US" sz="2400" dirty="0" smtClean="0"/>
              <a:t> pattern. </a:t>
            </a:r>
            <a:r>
              <a:rPr lang="en-US" sz="2400" b="1" dirty="0" smtClean="0"/>
              <a:t>In </a:t>
            </a:r>
            <a:r>
              <a:rPr lang="en-US" sz="2400" dirty="0" smtClean="0"/>
              <a:t>this case, each branch give rises to new axis. It is found in ginger</a:t>
            </a:r>
            <a:r>
              <a:rPr lang="en-US" sz="2400" dirty="0" smtClean="0"/>
              <a:t>.</a:t>
            </a:r>
            <a:endParaRPr lang="en-US" sz="2400" dirty="0" smtClean="0"/>
          </a:p>
          <a:p>
            <a:pPr fontAlgn="base"/>
            <a:endParaRPr lang="en-US" sz="2400" dirty="0" smtClean="0"/>
          </a:p>
          <a:p>
            <a:pPr fontAlgn="base"/>
            <a:endParaRPr lang="en-US" sz="2400"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F10001029">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TF10001029" id="{ED3996BA-162B-43C7-B0E2-A5CA4E649741}" vid="{187088E4-27D7-4455-856F-4A44258D82E2}"/>
    </a:ext>
  </a:extLst>
</a:theme>
</file>

<file path=docProps/app.xml><?xml version="1.0" encoding="utf-8"?>
<Properties xmlns="http://schemas.openxmlformats.org/officeDocument/2006/extended-properties" xmlns:vt="http://schemas.openxmlformats.org/officeDocument/2006/docPropsVTypes">
  <TotalTime>67</TotalTime>
  <Words>354</Words>
  <Application>Microsoft Office PowerPoint</Application>
  <PresentationFormat>Custom</PresentationFormat>
  <Paragraphs>79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TF10001029</vt:lpstr>
      <vt:lpstr>Unit 2: Morphology of Plants Topic: Stem B.Ed (Hons) Secondary Semester III Subject: Advance Biology I Course Title: Plant Systematics and Anatomy Represented By: Ms Sidra Younis Department of  Education (Planning and Development) Lahore College for Women University, Lahore  </vt:lpstr>
      <vt:lpstr>Morphological Characteristics of Stem </vt:lpstr>
      <vt:lpstr>Slide 3</vt:lpstr>
      <vt:lpstr>Slide 4</vt:lpstr>
      <vt:lpstr>Slide 5</vt:lpstr>
      <vt:lpstr>Slide 6</vt:lpstr>
      <vt:lpstr>Slide 7</vt:lpstr>
      <vt:lpstr>Slide 8</vt:lpstr>
      <vt:lpstr>Slide 9</vt:lpstr>
      <vt:lpstr>Slide 10</vt:lpstr>
      <vt:lpstr>Slide 11</vt:lpstr>
      <vt:lpstr>Slide 12</vt:lpstr>
      <vt:lpstr>Slide 13</vt:lpstr>
      <vt:lpstr>Functions of Stem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Phylum protozoa</dc:title>
  <dc:creator>Muqaddasafzal001@outlook.com</dc:creator>
  <cp:lastModifiedBy>User</cp:lastModifiedBy>
  <cp:revision>30</cp:revision>
  <dcterms:created xsi:type="dcterms:W3CDTF">2020-04-12T11:21:00Z</dcterms:created>
  <dcterms:modified xsi:type="dcterms:W3CDTF">2020-08-19T10:54:43Z</dcterms:modified>
</cp:coreProperties>
</file>