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1" r:id="rId1"/>
  </p:sldMasterIdLst>
  <p:sldIdLst>
    <p:sldId id="270" r:id="rId2"/>
    <p:sldId id="262" r:id="rId3"/>
    <p:sldId id="263" r:id="rId4"/>
    <p:sldId id="264" r:id="rId5"/>
    <p:sldId id="258" r:id="rId6"/>
    <p:sldId id="259" r:id="rId7"/>
    <p:sldId id="260" r:id="rId8"/>
    <p:sldId id="268" r:id="rId9"/>
    <p:sldId id="269" r:id="rId10"/>
    <p:sldId id="261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417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2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7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628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846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434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9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708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739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7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8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5" y="4873766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4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2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8" y="4873764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535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675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570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821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6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483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584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1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1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72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10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27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57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43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147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89" y="979330"/>
            <a:ext cx="10233800" cy="5276010"/>
          </a:xfrm>
        </p:spPr>
        <p:txBody>
          <a:bodyPr/>
          <a:lstStyle/>
          <a:p>
            <a:pPr algn="ctr">
              <a:spcBef>
                <a:spcPts val="700"/>
              </a:spcBef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3: Plant Families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Topic: Fabaceae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Secondary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III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Subject: Advance Biology I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Course Title: Plant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Systematics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Anatomy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Represented By: Ms Sidra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Younis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Department of  Education (Planning and Development)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Lahore College for Women University, Lahore</a:t>
            </a:r>
            <a:endParaRPr lang="zh-CN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227F2-415F-445B-B358-2A6868108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5664" y="431755"/>
            <a:ext cx="6540675" cy="110205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‘‘Important Genera’’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B6AC9F-559E-4D4C-A26B-6CFCC46FBEFD}"/>
              </a:ext>
            </a:extLst>
          </p:cNvPr>
          <p:cNvSpPr txBox="1">
            <a:spLocks/>
          </p:cNvSpPr>
          <p:nvPr/>
        </p:nvSpPr>
        <p:spPr>
          <a:xfrm>
            <a:off x="2825664" y="1862243"/>
            <a:ext cx="6540675" cy="3398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 </a:t>
            </a:r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 (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Pisum sativum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/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Alfalfa (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Medicago sativa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/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Locust (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Genus </a:t>
            </a:r>
            <a:r>
              <a:rPr lang="en-GB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robinia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/>
            <a:r>
              <a:rPr lang="en-GB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Shisham</a:t>
            </a:r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Dalbergia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sisso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/>
            <a:r>
              <a:rPr lang="en-GB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Amaltas</a:t>
            </a:r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2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Casiaa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fistula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72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594CFF7-912D-401D-B47D-3FB0B0BEE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502" y="418504"/>
            <a:ext cx="5774999" cy="1105497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Garden pea 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5CFC4D4-AB55-4144-A72B-0D1D16D48200}"/>
              </a:ext>
            </a:extLst>
          </p:cNvPr>
          <p:cNvSpPr txBox="1">
            <a:spLocks/>
          </p:cNvSpPr>
          <p:nvPr/>
        </p:nvSpPr>
        <p:spPr>
          <a:xfrm>
            <a:off x="89087" y="1794924"/>
            <a:ext cx="6149740" cy="46445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Leguminous plant of genus Pisum, with small white flowers.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pods containing edible green seeds.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annual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plant,erect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climbing stems.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is 15-300 cm long.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well developed taproot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120 cm long.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Grown in temperate zone and also in tropics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8A198AF-C636-4F01-83DE-DDFCCD7749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16" y="2002901"/>
            <a:ext cx="5774999" cy="4013587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5E15E68-13EB-4564-8A40-9DFFAD4FBFEE}"/>
              </a:ext>
            </a:extLst>
          </p:cNvPr>
          <p:cNvSpPr txBox="1">
            <a:spLocks/>
          </p:cNvSpPr>
          <p:nvPr/>
        </p:nvSpPr>
        <p:spPr>
          <a:xfrm>
            <a:off x="89087" y="1794924"/>
            <a:ext cx="6149740" cy="464457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USES</a:t>
            </a:r>
          </a:p>
          <a:p>
            <a:pPr marL="457200" indent="-457200">
              <a:buClr>
                <a:srgbClr val="B31166"/>
              </a:buClr>
              <a:buSzPct val="80000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Edible use:</a:t>
            </a:r>
          </a:p>
          <a:p>
            <a:pPr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 flavours, but beneath thin layer of flesh with a fibrous is present.</a:t>
            </a:r>
          </a:p>
          <a:p>
            <a:pPr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Immature seeds, sweet and delicious.</a:t>
            </a:r>
          </a:p>
          <a:p>
            <a:pPr marL="457200" indent="-457200">
              <a:buClr>
                <a:srgbClr val="B31166"/>
              </a:buClr>
              <a:buSzPct val="80000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Medicinal use:</a:t>
            </a:r>
          </a:p>
          <a:p>
            <a:pPr>
              <a:buNone/>
            </a:pPr>
            <a:r>
              <a:rPr lang="en-GB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skin complaint including skin acne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278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0E90426-1351-4888-8AE2-44CCF5A7C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859" y="338990"/>
            <a:ext cx="7658282" cy="119826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‘‘Economic Importance’’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8824FDA-F3DF-4295-BEA5-98AF766A5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78" y="1688907"/>
            <a:ext cx="10469845" cy="50299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2500" lnSpcReduction="10000"/>
          </a:bodyPr>
          <a:lstStyle/>
          <a:p>
            <a:pPr marL="457200" indent="-457200" algn="l"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uses as food:</a:t>
            </a:r>
          </a:p>
          <a:p>
            <a:pPr marL="457200" indent="-457200" algn="l">
              <a:lnSpc>
                <a:spcPct val="80000"/>
              </a:lnSpc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plants are source of pulses which rich in proteins.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Pisum sativum, glycine max.</a:t>
            </a:r>
          </a:p>
          <a:p>
            <a:pPr marL="457200" indent="-457200" algn="l"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uses for oils:</a:t>
            </a:r>
          </a:p>
          <a:p>
            <a:pPr marL="457200" indent="-457200" algn="l">
              <a:lnSpc>
                <a:spcPct val="80000"/>
              </a:lnSpc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can be extract form ground nut, soybean.</a:t>
            </a:r>
          </a:p>
          <a:p>
            <a:pPr marL="457200" indent="-457200" algn="l"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used for ornamental plants:</a:t>
            </a:r>
          </a:p>
          <a:p>
            <a:pPr marL="457200" indent="-457200" algn="l">
              <a:lnSpc>
                <a:spcPct val="80000"/>
              </a:lnSpc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 pea (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lathyrus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odomtus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lupin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lupinus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etc are used as ornamental plants.</a:t>
            </a:r>
          </a:p>
          <a:p>
            <a:pPr marL="457200" indent="-457200" algn="l"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giving timber and fibres:</a:t>
            </a:r>
          </a:p>
          <a:p>
            <a:pPr marL="457200" indent="-457200" algn="l">
              <a:lnSpc>
                <a:spcPct val="80000"/>
              </a:lnSpc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Shishum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dalbergia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sisso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Dalbergia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latifolia</a:t>
            </a: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(India rosewood) are important</a:t>
            </a:r>
          </a:p>
          <a:p>
            <a:pPr marL="457200" indent="-457200" algn="l"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used for medicine:</a:t>
            </a:r>
          </a:p>
          <a:p>
            <a:pPr marL="457200" indent="-457200" algn="l">
              <a:lnSpc>
                <a:spcPct val="80000"/>
              </a:lnSpc>
              <a:buClr>
                <a:srgbClr val="B31166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butterfly pea is used for medicinal purposes Glycyrrhiza glands used for cough and cold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350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64DE052-D1B9-4C7B-A742-F63B2D187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614" y="313686"/>
            <a:ext cx="5920773" cy="109224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Introduction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EC8D80E-042B-4675-82C1-28C82FEFE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2063" y="1525202"/>
            <a:ext cx="7807873" cy="25829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 family of flowering plants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largest family of angiosperms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genera and 20,000 species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 into 3 Sub-families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xmlns="" id="{30D910F1-5633-490C-93E5-5991A7346A96}"/>
              </a:ext>
            </a:extLst>
          </p:cNvPr>
          <p:cNvSpPr/>
          <p:nvPr/>
        </p:nvSpPr>
        <p:spPr>
          <a:xfrm>
            <a:off x="815491" y="4632367"/>
            <a:ext cx="2753140" cy="1105824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2">
                    <a:lumMod val="50000"/>
                  </a:schemeClr>
                </a:solidFill>
                <a:latin typeface="Baskerville Old Face" panose="02020602080505020303" pitchFamily="18" charset="0"/>
              </a:rPr>
              <a:t>Papilionaceae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xmlns="" id="{C8AD5686-4BF9-4F71-BE4A-B5DCF7BF5BDE}"/>
              </a:ext>
            </a:extLst>
          </p:cNvPr>
          <p:cNvSpPr/>
          <p:nvPr/>
        </p:nvSpPr>
        <p:spPr>
          <a:xfrm>
            <a:off x="4201422" y="4632367"/>
            <a:ext cx="3113779" cy="1105824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Baskerville Old Face" panose="02020602080505020303" pitchFamily="18" charset="0"/>
              </a:rPr>
              <a:t>Caesalpiniaceae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xmlns="" id="{D512E396-BEAF-4487-8E92-9E964F032373}"/>
              </a:ext>
            </a:extLst>
          </p:cNvPr>
          <p:cNvSpPr/>
          <p:nvPr/>
        </p:nvSpPr>
        <p:spPr>
          <a:xfrm>
            <a:off x="7839144" y="4632367"/>
            <a:ext cx="3113779" cy="1105824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latin typeface="Baskerville Old Face" panose="02020602080505020303" pitchFamily="18" charset="0"/>
              </a:rPr>
              <a:t>Mimosaceae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001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8EE890B-E397-4199-9D22-38638EC3DA2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01801747"/>
              </p:ext>
            </p:extLst>
          </p:nvPr>
        </p:nvGraphicFramePr>
        <p:xfrm>
          <a:off x="3551583" y="238538"/>
          <a:ext cx="5088834" cy="4202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417">
                  <a:extLst>
                    <a:ext uri="{9D8B030D-6E8A-4147-A177-3AD203B41FA5}">
                      <a16:colId xmlns:a16="http://schemas.microsoft.com/office/drawing/2014/main" xmlns="" val="3201054647"/>
                    </a:ext>
                  </a:extLst>
                </a:gridCol>
                <a:gridCol w="2544417">
                  <a:extLst>
                    <a:ext uri="{9D8B030D-6E8A-4147-A177-3AD203B41FA5}">
                      <a16:colId xmlns:a16="http://schemas.microsoft.com/office/drawing/2014/main" xmlns="" val="3271710197"/>
                    </a:ext>
                  </a:extLst>
                </a:gridCol>
              </a:tblGrid>
              <a:tr h="81434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CLASSIFICATION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0112006"/>
                  </a:ext>
                </a:extLst>
              </a:tr>
              <a:tr h="6862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Kingdom:</a:t>
                      </a:r>
                      <a:endParaRPr lang="en-GB" sz="20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PLANTAE</a:t>
                      </a:r>
                      <a:endParaRPr lang="en-GB" sz="1800" b="1" u="non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xmlns="" val="967592887"/>
                  </a:ext>
                </a:extLst>
              </a:tr>
              <a:tr h="6862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Class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DICOTYLEDONS</a:t>
                      </a:r>
                      <a:endParaRPr lang="en-GB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xmlns="" val="3342660495"/>
                  </a:ext>
                </a:extLst>
              </a:tr>
              <a:tr h="6862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Sub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class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POLYPETALAE</a:t>
                      </a:r>
                      <a:endParaRPr lang="en-GB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xmlns="" val="1859266903"/>
                  </a:ext>
                </a:extLst>
              </a:tr>
              <a:tr h="669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Order:</a:t>
                      </a:r>
                      <a:endParaRPr lang="en-GB" sz="20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FABACALES</a:t>
                      </a:r>
                      <a:endParaRPr lang="en-GB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xmlns="" val="4148846272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Family:</a:t>
                      </a:r>
                      <a:endParaRPr lang="en-GB" sz="2000" b="1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FABACEAE</a:t>
                      </a:r>
                      <a:endParaRPr lang="en-GB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xmlns="" val="2013453664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xmlns="" id="{0679D07E-C22B-48D7-AF52-2C431CB6A416}"/>
              </a:ext>
            </a:extLst>
          </p:cNvPr>
          <p:cNvSpPr/>
          <p:nvPr/>
        </p:nvSpPr>
        <p:spPr>
          <a:xfrm>
            <a:off x="121449" y="4441356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Distribution</a:t>
            </a:r>
            <a:r>
              <a:rPr lang="en-US" sz="2700" b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D1786CA4-22F6-4D4E-8DF1-F566944FD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837" y="5346710"/>
            <a:ext cx="7857449" cy="11070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in tropical Rain forests.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fruit called legume.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peanut</a:t>
            </a:r>
          </a:p>
        </p:txBody>
      </p:sp>
    </p:spTree>
    <p:extLst>
      <p:ext uri="{BB962C8B-B14F-4D97-AF65-F5344CB8AC3E}">
        <p14:creationId xmlns="" xmlns:p14="http://schemas.microsoft.com/office/powerpoint/2010/main" val="275304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F47BD6B-241D-49E4-A7FA-4C700F74B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8530" y="259476"/>
            <a:ext cx="7114943" cy="160908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Morphology</a:t>
            </a:r>
            <a:b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</a:br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‘‘vegetative characters’’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1733088-078A-4BD0-B046-E8649A8C90D3}"/>
              </a:ext>
            </a:extLst>
          </p:cNvPr>
          <p:cNvSpPr/>
          <p:nvPr/>
        </p:nvSpPr>
        <p:spPr>
          <a:xfrm>
            <a:off x="149205" y="2273061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Habit: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7932755F-AAFC-415A-BA2E-C3484002262C}"/>
              </a:ext>
            </a:extLst>
          </p:cNvPr>
          <p:cNvSpPr/>
          <p:nvPr/>
        </p:nvSpPr>
        <p:spPr>
          <a:xfrm>
            <a:off x="3064685" y="2273061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Root: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AF007D46-27ED-447F-BBDF-7C7D281945B8}"/>
              </a:ext>
            </a:extLst>
          </p:cNvPr>
          <p:cNvSpPr/>
          <p:nvPr/>
        </p:nvSpPr>
        <p:spPr>
          <a:xfrm>
            <a:off x="6095999" y="2273061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Stem: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11742A4-CDA3-46FA-8F38-49DE8A144244}"/>
              </a:ext>
            </a:extLst>
          </p:cNvPr>
          <p:cNvSpPr/>
          <p:nvPr/>
        </p:nvSpPr>
        <p:spPr>
          <a:xfrm>
            <a:off x="9127313" y="2273061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leaves: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CAC8E45D-DE1B-43DB-9E36-17B33E6AD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81" y="3304623"/>
            <a:ext cx="2681625" cy="19899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or perennial.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show variation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F5F1234-A9ED-446C-9CE0-3D507CEC60A6}"/>
              </a:ext>
            </a:extLst>
          </p:cNvPr>
          <p:cNvSpPr txBox="1">
            <a:spLocks/>
          </p:cNvSpPr>
          <p:nvPr/>
        </p:nvSpPr>
        <p:spPr>
          <a:xfrm>
            <a:off x="3064686" y="3304623"/>
            <a:ext cx="2780778" cy="2620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 fixing bacteria live in nodules.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grow to enrich the soil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33A6C6CB-6ACA-456C-8232-7B86E43B52E4}"/>
              </a:ext>
            </a:extLst>
          </p:cNvPr>
          <p:cNvSpPr txBox="1">
            <a:spLocks/>
          </p:cNvSpPr>
          <p:nvPr/>
        </p:nvSpPr>
        <p:spPr>
          <a:xfrm>
            <a:off x="6095999" y="3310938"/>
            <a:ext cx="2780778" cy="32875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Herbaceous, woody or climber with tendrils.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Tendrils are wiry, coiled and thread like structure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5ACFFAE7-F7A9-460F-8F43-EF1603D2EBAA}"/>
              </a:ext>
            </a:extLst>
          </p:cNvPr>
          <p:cNvSpPr txBox="1">
            <a:spLocks/>
          </p:cNvSpPr>
          <p:nvPr/>
        </p:nvSpPr>
        <p:spPr>
          <a:xfrm>
            <a:off x="9210684" y="3304623"/>
            <a:ext cx="2614039" cy="3421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and stipulate leaves.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 are partially or completely modified.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into spines.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 form tendrils for climbing purposes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7FA6C43-032F-4C0B-B952-41F1D153A44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444" y="3304623"/>
            <a:ext cx="2881260" cy="26392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4B67AED-B379-4AC3-A16D-1FD2041448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308833"/>
            <a:ext cx="2814999" cy="32917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BA6D11A-0233-4D44-9E22-DCD03212A17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84" y="3304623"/>
            <a:ext cx="2653333" cy="3421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89496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F5080AF-B77D-4CAB-A727-464AE0CC2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5664" y="338989"/>
            <a:ext cx="6540675" cy="110205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Britannic Bold" panose="020B0903060703020204" pitchFamily="34" charset="0"/>
                <a:ea typeface="Cambria Math" panose="02040503050406030204" pitchFamily="18" charset="0"/>
                <a:cs typeface="Andalus" panose="02020603050405020304" pitchFamily="18" charset="-78"/>
              </a:rPr>
              <a:t>‘‘Floral Characters’’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Britannic Bold" panose="020B0903060703020204" pitchFamily="34" charset="0"/>
              <a:ea typeface="Cambria Math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1CACC98-800C-4420-9E5B-24F991CE7E99}"/>
              </a:ext>
            </a:extLst>
          </p:cNvPr>
          <p:cNvSpPr/>
          <p:nvPr/>
        </p:nvSpPr>
        <p:spPr>
          <a:xfrm>
            <a:off x="171025" y="1848992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Inflorescence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7A7EF000-9286-465A-AD7E-E4393A386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416" y="2754347"/>
            <a:ext cx="3193773" cy="1349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Racemose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Solitary axillary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D112538E-D2B9-4CE9-9545-6901E20BFF7B}"/>
              </a:ext>
            </a:extLst>
          </p:cNvPr>
          <p:cNvSpPr/>
          <p:nvPr/>
        </p:nvSpPr>
        <p:spPr>
          <a:xfrm>
            <a:off x="5068958" y="1848992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Flowers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7FE1DD58-1143-4C5D-A767-7172BD7D2147}"/>
              </a:ext>
            </a:extLst>
          </p:cNvPr>
          <p:cNvSpPr txBox="1">
            <a:spLocks/>
          </p:cNvSpPr>
          <p:nvPr/>
        </p:nvSpPr>
        <p:spPr>
          <a:xfrm>
            <a:off x="6459349" y="2754348"/>
            <a:ext cx="5503327" cy="31163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Bisexual, Zygomorphic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Bracteate/ebracteate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Pedicellate,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Perigynous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Pentamerous and papilionaceous flowers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Hermaphrodite, complete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E672131-0418-4639-B965-11C58EEB9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832" y="2754346"/>
            <a:ext cx="6339145" cy="3592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798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04110856-C8C4-465A-B989-3FE805589D3F}"/>
              </a:ext>
            </a:extLst>
          </p:cNvPr>
          <p:cNvSpPr/>
          <p:nvPr/>
        </p:nvSpPr>
        <p:spPr>
          <a:xfrm>
            <a:off x="303547" y="285235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Calyx: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1C3CB309-FFC8-4E5C-B146-E785CCE83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547" y="1371915"/>
            <a:ext cx="5146367" cy="2723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sepals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Gamosepalous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Ascending imbricate aestivation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sepal anterior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Sepaloid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9DB41794-68EA-4BFB-89B8-9A5A775B4EB0}"/>
              </a:ext>
            </a:extLst>
          </p:cNvPr>
          <p:cNvSpPr/>
          <p:nvPr/>
        </p:nvSpPr>
        <p:spPr>
          <a:xfrm>
            <a:off x="6096000" y="285235"/>
            <a:ext cx="2780778" cy="9053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Corolla: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8058AFA7-D02C-4890-A578-14EC7ADE7E71}"/>
              </a:ext>
            </a:extLst>
          </p:cNvPr>
          <p:cNvSpPr txBox="1">
            <a:spLocks/>
          </p:cNvSpPr>
          <p:nvPr/>
        </p:nvSpPr>
        <p:spPr>
          <a:xfrm>
            <a:off x="6096002" y="1371915"/>
            <a:ext cx="5575809" cy="272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clawed petals (polypetalous)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Posterior petal large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Descending imbricate or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vexillary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aestivation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Papilionaceous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corolla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024B5AD-3247-40BA-9D02-092E888104BC}"/>
              </a:ext>
            </a:extLst>
          </p:cNvPr>
          <p:cNvCxnSpPr>
            <a:cxnSpLocks/>
          </p:cNvCxnSpPr>
          <p:nvPr/>
        </p:nvCxnSpPr>
        <p:spPr>
          <a:xfrm>
            <a:off x="6573078" y="4505739"/>
            <a:ext cx="661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13BD858B-0E82-4F13-9D39-548BB66C83D3}"/>
              </a:ext>
            </a:extLst>
          </p:cNvPr>
          <p:cNvSpPr txBox="1">
            <a:spLocks/>
          </p:cNvSpPr>
          <p:nvPr/>
        </p:nvSpPr>
        <p:spPr>
          <a:xfrm>
            <a:off x="7486391" y="4240853"/>
            <a:ext cx="3359425" cy="5297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or Vexillum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CDAD78F7-3601-4436-A3A7-6053BA7F7209}"/>
              </a:ext>
            </a:extLst>
          </p:cNvPr>
          <p:cNvCxnSpPr>
            <a:cxnSpLocks/>
          </p:cNvCxnSpPr>
          <p:nvPr/>
        </p:nvCxnSpPr>
        <p:spPr>
          <a:xfrm>
            <a:off x="6573078" y="5201478"/>
            <a:ext cx="661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09326DF9-AA5A-4783-9DA3-EF33BFB2EDE0}"/>
              </a:ext>
            </a:extLst>
          </p:cNvPr>
          <p:cNvSpPr txBox="1">
            <a:spLocks/>
          </p:cNvSpPr>
          <p:nvPr/>
        </p:nvSpPr>
        <p:spPr>
          <a:xfrm>
            <a:off x="7486390" y="4956313"/>
            <a:ext cx="1140776" cy="5297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39E2BAA4-13DF-47A7-BF94-2852B6544B13}"/>
              </a:ext>
            </a:extLst>
          </p:cNvPr>
          <p:cNvCxnSpPr>
            <a:cxnSpLocks/>
          </p:cNvCxnSpPr>
          <p:nvPr/>
        </p:nvCxnSpPr>
        <p:spPr>
          <a:xfrm>
            <a:off x="6573078" y="5870713"/>
            <a:ext cx="661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1F6F789F-C3F1-4209-AD5D-ED5552FE4E8B}"/>
              </a:ext>
            </a:extLst>
          </p:cNvPr>
          <p:cNvSpPr txBox="1">
            <a:spLocks/>
          </p:cNvSpPr>
          <p:nvPr/>
        </p:nvSpPr>
        <p:spPr>
          <a:xfrm>
            <a:off x="7499645" y="5651895"/>
            <a:ext cx="2386479" cy="52977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Keel or Carina</a:t>
            </a:r>
          </a:p>
        </p:txBody>
      </p:sp>
    </p:spTree>
    <p:extLst>
      <p:ext uri="{BB962C8B-B14F-4D97-AF65-F5344CB8AC3E}">
        <p14:creationId xmlns="" xmlns:p14="http://schemas.microsoft.com/office/powerpoint/2010/main" val="1585717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FB5515DE-BD30-4312-BDA2-8476146BA5B2}"/>
              </a:ext>
            </a:extLst>
          </p:cNvPr>
          <p:cNvSpPr/>
          <p:nvPr/>
        </p:nvSpPr>
        <p:spPr>
          <a:xfrm>
            <a:off x="303547" y="285235"/>
            <a:ext cx="2850470" cy="10267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Androecium: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7C20E6-CB9F-4504-9495-ECBFEEC354AD}"/>
              </a:ext>
            </a:extLst>
          </p:cNvPr>
          <p:cNvSpPr txBox="1">
            <a:spLocks/>
          </p:cNvSpPr>
          <p:nvPr/>
        </p:nvSpPr>
        <p:spPr>
          <a:xfrm>
            <a:off x="303547" y="1371914"/>
            <a:ext cx="5646679" cy="3995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Stamens 10 or rarely nine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Dalbergia</a:t>
            </a:r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Posterior stamen is free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Filaments of nine are fused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Arachis ten stamens are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monadelphous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Sophora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ten stamens are free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04C6134-F53A-4A84-9660-250A84C80F64}"/>
              </a:ext>
            </a:extLst>
          </p:cNvPr>
          <p:cNvSpPr/>
          <p:nvPr/>
        </p:nvSpPr>
        <p:spPr>
          <a:xfrm>
            <a:off x="6241774" y="345184"/>
            <a:ext cx="2850470" cy="10267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Gynoecium: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8435B75-03FE-49E2-9963-387A0F5FCF84}"/>
              </a:ext>
            </a:extLst>
          </p:cNvPr>
          <p:cNvSpPr txBox="1">
            <a:spLocks/>
          </p:cNvSpPr>
          <p:nvPr/>
        </p:nvSpPr>
        <p:spPr>
          <a:xfrm>
            <a:off x="6241776" y="1411984"/>
            <a:ext cx="5646679" cy="4710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Monocarpellary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Ovary superior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Unilocular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 placentation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Ovules on the ventral suture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 long slightly bent at the apex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Flattened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Hairy or without hair 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Stigma simple or capitate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Mucuna</a:t>
            </a:r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650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F876AE08-9F07-4665-BDA9-ED294F870F22}"/>
              </a:ext>
            </a:extLst>
          </p:cNvPr>
          <p:cNvSpPr/>
          <p:nvPr/>
        </p:nvSpPr>
        <p:spPr>
          <a:xfrm>
            <a:off x="1614333" y="279553"/>
            <a:ext cx="2850470" cy="10267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Fruit: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A2333B-D36B-45F8-9E48-66BEE46FEEE6}"/>
              </a:ext>
            </a:extLst>
          </p:cNvPr>
          <p:cNvSpPr txBox="1">
            <a:spLocks/>
          </p:cNvSpPr>
          <p:nvPr/>
        </p:nvSpPr>
        <p:spPr>
          <a:xfrm>
            <a:off x="679327" y="1412297"/>
            <a:ext cx="5146367" cy="18086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Ovary develops into a legume (dry fruit)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 ‘‘Pod’’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Dalbergia</a:t>
            </a:r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243BE459-0221-40A5-B4EA-F66BCBC3C77B}"/>
              </a:ext>
            </a:extLst>
          </p:cNvPr>
          <p:cNvSpPr/>
          <p:nvPr/>
        </p:nvSpPr>
        <p:spPr>
          <a:xfrm>
            <a:off x="7728750" y="279553"/>
            <a:ext cx="2850470" cy="10267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Seed: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B1D26E9A-35DD-4BE4-9C48-ECF4507948C4}"/>
              </a:ext>
            </a:extLst>
          </p:cNvPr>
          <p:cNvSpPr txBox="1">
            <a:spLocks/>
          </p:cNvSpPr>
          <p:nvPr/>
        </p:nvSpPr>
        <p:spPr>
          <a:xfrm>
            <a:off x="6999692" y="1412300"/>
            <a:ext cx="4308591" cy="18086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or more</a:t>
            </a:r>
          </a:p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Non-endospermic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B643D8-A293-4A6D-AA91-6F7C497C5F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445" y="1412299"/>
            <a:ext cx="4921080" cy="236456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xmlns="" id="{4DBFE16B-1274-432E-A264-6A96CE77AA1B}"/>
              </a:ext>
            </a:extLst>
          </p:cNvPr>
          <p:cNvSpPr/>
          <p:nvPr/>
        </p:nvSpPr>
        <p:spPr>
          <a:xfrm>
            <a:off x="4464805" y="3845343"/>
            <a:ext cx="3155269" cy="12217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Pollination: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03BD6C65-5D16-427A-AF5A-49A3F99E7EAB}"/>
              </a:ext>
            </a:extLst>
          </p:cNvPr>
          <p:cNvSpPr txBox="1">
            <a:spLocks/>
          </p:cNvSpPr>
          <p:nvPr/>
        </p:nvSpPr>
        <p:spPr>
          <a:xfrm>
            <a:off x="3755620" y="5097953"/>
            <a:ext cx="4573634" cy="12217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Entomophilous</a:t>
            </a:r>
          </a:p>
        </p:txBody>
      </p:sp>
    </p:spTree>
    <p:extLst>
      <p:ext uri="{BB962C8B-B14F-4D97-AF65-F5344CB8AC3E}">
        <p14:creationId xmlns="" xmlns:p14="http://schemas.microsoft.com/office/powerpoint/2010/main" val="3761302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87B981-2143-49E2-B677-D80F4825CA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898" t="17726" r="1826" b="28136"/>
          <a:stretch/>
        </p:blipFill>
        <p:spPr bwMode="auto">
          <a:xfrm>
            <a:off x="3650974" y="2743200"/>
            <a:ext cx="4890052" cy="37503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2646DB4-CD9A-48BE-B91C-5EFE8A74B7E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57" t="75928" r="15480" b="11782"/>
          <a:stretch/>
        </p:blipFill>
        <p:spPr bwMode="auto">
          <a:xfrm>
            <a:off x="1696278" y="364434"/>
            <a:ext cx="8799444" cy="12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7BF980F1-8538-4DC1-AD5A-3EB2A00A6E56}"/>
              </a:ext>
            </a:extLst>
          </p:cNvPr>
          <p:cNvSpPr/>
          <p:nvPr/>
        </p:nvSpPr>
        <p:spPr>
          <a:xfrm>
            <a:off x="252335" y="1888747"/>
            <a:ext cx="2887885" cy="107973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Floral Diagram:</a:t>
            </a:r>
          </a:p>
        </p:txBody>
      </p:sp>
    </p:spTree>
    <p:extLst>
      <p:ext uri="{BB962C8B-B14F-4D97-AF65-F5344CB8AC3E}">
        <p14:creationId xmlns="" xmlns:p14="http://schemas.microsoft.com/office/powerpoint/2010/main" val="535198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454</TotalTime>
  <Words>497</Words>
  <Application>Microsoft Office PowerPoint</Application>
  <PresentationFormat>Custom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Depth</vt:lpstr>
      <vt:lpstr>Slide 1</vt:lpstr>
      <vt:lpstr>Introduction</vt:lpstr>
      <vt:lpstr>Slide 3</vt:lpstr>
      <vt:lpstr>Morphology ‘‘vegetative characters’’</vt:lpstr>
      <vt:lpstr>‘‘Floral Characters’’</vt:lpstr>
      <vt:lpstr>Slide 6</vt:lpstr>
      <vt:lpstr>Slide 7</vt:lpstr>
      <vt:lpstr>Slide 8</vt:lpstr>
      <vt:lpstr>Slide 9</vt:lpstr>
      <vt:lpstr>‘‘Important Genera’’</vt:lpstr>
      <vt:lpstr>Garden pea </vt:lpstr>
      <vt:lpstr>‘‘Economic Importance’’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fabaceae</dc:title>
  <dc:creator>Syed Omer Gillani</dc:creator>
  <cp:lastModifiedBy>User</cp:lastModifiedBy>
  <cp:revision>51</cp:revision>
  <dcterms:created xsi:type="dcterms:W3CDTF">2019-10-17T05:16:09Z</dcterms:created>
  <dcterms:modified xsi:type="dcterms:W3CDTF">2020-08-20T20:35:36Z</dcterms:modified>
</cp:coreProperties>
</file>