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0" r:id="rId1"/>
  </p:sldMasterIdLst>
  <p:sldIdLst>
    <p:sldId id="256" r:id="rId2"/>
    <p:sldId id="289" r:id="rId3"/>
    <p:sldId id="290" r:id="rId4"/>
    <p:sldId id="292" r:id="rId5"/>
    <p:sldId id="291" r:id="rId6"/>
    <p:sldId id="293" r:id="rId7"/>
    <p:sldId id="294" r:id="rId8"/>
    <p:sldId id="295" r:id="rId9"/>
    <p:sldId id="296"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44E93D1-2490-45D5-A533-A35CE12F89C1}" type="datetimeFigureOut">
              <a:rPr lang="en-US" smtClean="0"/>
              <a:pPr/>
              <a:t>8/20/2020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2808B9A-05DC-4D7C-94E0-EF1FC74A18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E93D1-2490-45D5-A533-A35CE12F89C1}"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E93D1-2490-45D5-A533-A35CE12F89C1}"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215"/>
            <a:ext cx="8230235" cy="1143635"/>
          </a:xfrm>
        </p:spPr>
        <p:txBody>
          <a:bodyPr/>
          <a:lstStyle/>
          <a:p>
            <a:r>
              <a:rPr kumimoji="0" lang="en-US"/>
              <a:t>Click to edit Master title style</a:t>
            </a:r>
          </a:p>
        </p:txBody>
      </p:sp>
      <p:sp>
        <p:nvSpPr>
          <p:cNvPr id="3" name="Content Placeholder 2"/>
          <p:cNvSpPr>
            <a:spLocks noGrp="1"/>
          </p:cNvSpPr>
          <p:nvPr>
            <p:ph idx="1"/>
          </p:nvPr>
        </p:nvSpPr>
        <p:spPr>
          <a:xfrm>
            <a:off x="457200" y="1935480"/>
            <a:ext cx="8230235" cy="4389755"/>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57200" y="6356350"/>
            <a:ext cx="2134235" cy="365760"/>
          </a:xfrm>
        </p:spPr>
        <p:txBody>
          <a:bodyPr/>
          <a:lstStyle/>
          <a:p>
            <a:fld id="{544E93D1-2490-45D5-A533-A35CE12F89C1}" type="datetimeFigureOut">
              <a:rPr lang="en-US" smtClean="0"/>
              <a:pPr/>
              <a:t>8/20/2020</a:t>
            </a:fld>
            <a:endParaRPr lang="en-US"/>
          </a:p>
        </p:txBody>
      </p:sp>
      <p:sp>
        <p:nvSpPr>
          <p:cNvPr id="5" name="Footer Placeholder 4"/>
          <p:cNvSpPr>
            <a:spLocks noGrp="1"/>
          </p:cNvSpPr>
          <p:nvPr>
            <p:ph type="ftr" sz="quarter" idx="11"/>
          </p:nvPr>
        </p:nvSpPr>
        <p:spPr>
          <a:xfrm>
            <a:off x="2667000" y="6356350"/>
            <a:ext cx="3353435" cy="365760"/>
          </a:xfrm>
        </p:spPr>
        <p:txBody>
          <a:bodyPr/>
          <a:lstStyle/>
          <a:p>
            <a:endParaRPr lang="en-US"/>
          </a:p>
        </p:txBody>
      </p:sp>
      <p:sp>
        <p:nvSpPr>
          <p:cNvPr id="6" name="Slide Number Placeholder 5"/>
          <p:cNvSpPr>
            <a:spLocks noGrp="1"/>
          </p:cNvSpPr>
          <p:nvPr>
            <p:ph type="sldNum" sz="quarter" idx="12"/>
          </p:nvPr>
        </p:nvSpPr>
        <p:spPr>
          <a:xfrm>
            <a:off x="7924800" y="6356350"/>
            <a:ext cx="762635" cy="365760"/>
          </a:xfrm>
        </p:spPr>
        <p:txBody>
          <a:bodyPr/>
          <a:lstStyle/>
          <a:p>
            <a:fld id="{12808B9A-05DC-4D7C-94E0-EF1FC74A18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E93D1-2490-45D5-A533-A35CE12F89C1}" type="datetimeFigureOut">
              <a:rPr lang="en-US" smtClean="0"/>
              <a:pPr/>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08B9A-05DC-4D7C-94E0-EF1FC74A18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E93D1-2490-45D5-A533-A35CE12F89C1}"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44E93D1-2490-45D5-A533-A35CE12F89C1}" type="datetimeFigureOut">
              <a:rPr lang="en-US" smtClean="0"/>
              <a:pPr/>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44E93D1-2490-45D5-A533-A35CE12F89C1}" type="datetimeFigureOut">
              <a:rPr lang="en-US" smtClean="0"/>
              <a:pPr/>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E93D1-2490-45D5-A533-A35CE12F89C1}" type="datetimeFigureOut">
              <a:rPr lang="en-US" smtClean="0"/>
              <a:pPr/>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E93D1-2490-45D5-A533-A35CE12F89C1}"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808B9A-05DC-4D7C-94E0-EF1FC74A18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4E93D1-2490-45D5-A533-A35CE12F89C1}" type="datetimeFigureOut">
              <a:rPr lang="en-US" smtClean="0"/>
              <a:pPr/>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2808B9A-05DC-4D7C-94E0-EF1FC74A188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6985"/>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698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215"/>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4E93D1-2490-45D5-A533-A35CE12F89C1}" type="datetimeFigureOut">
              <a:rPr lang="en-US" smtClean="0"/>
              <a:pPr/>
              <a:t>8/20/2020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808B9A-05DC-4D7C-94E0-EF1FC74A1881}" type="slidenum">
              <a:rPr lang="en-US" smtClean="0"/>
              <a:pPr/>
              <a:t>‹#›</a:t>
            </a:fld>
            <a:endParaRPr lang="en-US"/>
          </a:p>
        </p:txBody>
      </p:sp>
      <p:grpSp>
        <p:nvGrpSpPr>
          <p:cNvPr id="2" name="Group 1"/>
          <p:cNvGrpSpPr/>
          <p:nvPr/>
        </p:nvGrpSpPr>
        <p:grpSpPr>
          <a:xfrm>
            <a:off x="-19050" y="202565"/>
            <a:ext cx="9180830" cy="648970"/>
            <a:chOff x="-19050" y="202565"/>
            <a:chExt cx="9180830" cy="648970"/>
          </a:xfrm>
        </p:grpSpPr>
        <p:sp>
          <p:nvSpPr>
            <p:cNvPr id="12" name="Freeform 11"/>
            <p:cNvSpPr>
              <a:spLocks/>
            </p:cNvSpPr>
            <p:nvPr/>
          </p:nvSpPr>
          <p:spPr bwMode="auto">
            <a:xfrm rot="21435692">
              <a:off x="-19050" y="202565"/>
              <a:ext cx="9163050" cy="648970"/>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3970" y="275590"/>
              <a:ext cx="9175750" cy="530225"/>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609600" y="326571"/>
            <a:ext cx="8077199" cy="6302829"/>
          </a:xfrm>
          <a:prstGeom prst="rect">
            <a:avLst/>
          </a:prstGeom>
        </p:spPr>
        <p:txBody>
          <a:bodyPr vert="horz" wrap="square" lIns="0" tIns="45720" rIns="18415" bIns="45720" numCol="1" anchor="t">
            <a:normAutofit/>
          </a:bodyPr>
          <a:lstStyle/>
          <a:p>
            <a:pPr marL="0" marR="45720" indent="0" algn="r" defTabSz="914400" eaLnBrk="1" latinLnBrk="0" hangingPunct="1">
              <a:lnSpc>
                <a:spcPct val="100000"/>
              </a:lnSpc>
              <a:spcBef>
                <a:spcPts val="700"/>
              </a:spcBef>
              <a:spcAft>
                <a:spcPts val="0"/>
              </a:spcAft>
              <a:buFontTx/>
              <a:buNone/>
            </a:pPr>
            <a:endParaRPr lang="ko-KR" altLang="en-US" sz="2800" dirty="0">
              <a:latin typeface="NanumGothic" charset="0"/>
              <a:ea typeface="Constantia" charset="0"/>
            </a:endParaRPr>
          </a:p>
          <a:p>
            <a:pPr algn="ctr">
              <a:spcBef>
                <a:spcPts val="700"/>
              </a:spcBef>
            </a:pPr>
            <a:r>
              <a:rPr lang="en-US" sz="2800" b="1" smtClean="0">
                <a:latin typeface="Times New Roman" pitchFamily="18" charset="0"/>
                <a:cs typeface="Times New Roman" pitchFamily="18" charset="0"/>
              </a:rPr>
              <a:t>Unit </a:t>
            </a:r>
            <a:r>
              <a:rPr lang="en-US" sz="2800" b="1" smtClean="0">
                <a:latin typeface="Times New Roman" pitchFamily="18" charset="0"/>
                <a:cs typeface="Times New Roman" pitchFamily="18" charset="0"/>
              </a:rPr>
              <a:t>3: </a:t>
            </a:r>
            <a:r>
              <a:rPr lang="en-US" sz="2800" b="1" dirty="0" smtClean="0">
                <a:latin typeface="Times New Roman" pitchFamily="18" charset="0"/>
                <a:cs typeface="Times New Roman" pitchFamily="18" charset="0"/>
              </a:rPr>
              <a:t>Plant Families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a:t>
            </a:r>
            <a:r>
              <a:rPr lang="en-US" sz="2800" b="1" dirty="0" err="1" smtClean="0">
                <a:latin typeface="Times New Roman" pitchFamily="18" charset="0"/>
                <a:cs typeface="Times New Roman" pitchFamily="18" charset="0"/>
              </a:rPr>
              <a:t>Poaceae</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III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Subject: Advance Biology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Plant </a:t>
            </a:r>
            <a:r>
              <a:rPr lang="en-US" sz="2800" b="1" dirty="0" err="1" smtClean="0">
                <a:latin typeface="Times New Roman" pitchFamily="18" charset="0"/>
                <a:cs typeface="Times New Roman" pitchFamily="18" charset="0"/>
              </a:rPr>
              <a:t>Systematics</a:t>
            </a:r>
            <a:r>
              <a:rPr lang="en-US" sz="2800" b="1" dirty="0" smtClean="0">
                <a:latin typeface="Times New Roman" pitchFamily="18" charset="0"/>
                <a:cs typeface="Times New Roman" pitchFamily="18" charset="0"/>
              </a:rPr>
              <a:t> and Anatomy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Department of  Education (Planning and Development)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Lahore College for Women University, Lahore</a:t>
            </a:r>
            <a:endParaRPr lang="zh-CN" altLang="en-US" sz="2800" b="1" dirty="0" smtClean="0"/>
          </a:p>
          <a:p>
            <a:pPr marL="0" marR="45720" indent="0" algn="ctr" defTabSz="914400" eaLnBrk="1" latinLnBrk="0" hangingPunct="1">
              <a:lnSpc>
                <a:spcPct val="100000"/>
              </a:lnSpc>
              <a:spcBef>
                <a:spcPts val="700"/>
              </a:spcBef>
              <a:spcAft>
                <a:spcPts val="0"/>
              </a:spcAft>
              <a:buFontTx/>
              <a:buNone/>
            </a:pPr>
            <a:endParaRPr lang="ko-KR" altLang="en-US" sz="2800" b="1" dirty="0">
              <a:solidFill>
                <a:srgbClr val="FFC000"/>
              </a:solidFill>
              <a:latin typeface="NanumGothic" charset="0"/>
              <a:ea typeface="Constanti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ECONOMIC IMPORTANCE</a:t>
            </a:r>
            <a:endParaRPr lang="en-US" sz="3600" b="1" dirty="0"/>
          </a:p>
        </p:txBody>
      </p:sp>
      <p:sp>
        <p:nvSpPr>
          <p:cNvPr id="3" name="Content Placeholder 2"/>
          <p:cNvSpPr>
            <a:spLocks noGrp="1"/>
          </p:cNvSpPr>
          <p:nvPr>
            <p:ph idx="1"/>
          </p:nvPr>
        </p:nvSpPr>
        <p:spPr>
          <a:xfrm>
            <a:off x="304800" y="838200"/>
            <a:ext cx="8686800" cy="5791200"/>
          </a:xfrm>
        </p:spPr>
        <p:txBody>
          <a:bodyPr>
            <a:normAutofit fontScale="92500" lnSpcReduction="10000"/>
          </a:bodyPr>
          <a:lstStyle/>
          <a:p>
            <a:r>
              <a:rPr lang="en-US" dirty="0" smtClean="0"/>
              <a:t>This family has greater importance than all other families of the flowering plants. It has importance both for man and animals.</a:t>
            </a:r>
          </a:p>
          <a:p>
            <a:pPr lvl="0" fontAlgn="base"/>
            <a:r>
              <a:rPr lang="en-US" i="1" dirty="0" err="1" smtClean="0"/>
              <a:t>Oryza</a:t>
            </a:r>
            <a:r>
              <a:rPr lang="en-US" i="1" dirty="0" smtClean="0"/>
              <a:t> sativa, </a:t>
            </a:r>
            <a:r>
              <a:rPr lang="en-US" i="1" dirty="0" err="1" smtClean="0"/>
              <a:t>Zea</a:t>
            </a:r>
            <a:r>
              <a:rPr lang="en-US" i="1" dirty="0" smtClean="0"/>
              <a:t> </a:t>
            </a:r>
            <a:r>
              <a:rPr lang="en-US" i="1" dirty="0" err="1" smtClean="0"/>
              <a:t>mays</a:t>
            </a:r>
            <a:r>
              <a:rPr lang="en-US" i="1" dirty="0" smtClean="0"/>
              <a:t>, </a:t>
            </a:r>
            <a:r>
              <a:rPr lang="en-US" i="1" dirty="0" err="1" smtClean="0"/>
              <a:t>Triticum</a:t>
            </a:r>
            <a:r>
              <a:rPr lang="en-US" i="1" dirty="0" smtClean="0"/>
              <a:t> </a:t>
            </a:r>
            <a:r>
              <a:rPr lang="en-US" i="1" dirty="0" err="1" smtClean="0"/>
              <a:t>aestivum</a:t>
            </a:r>
            <a:r>
              <a:rPr lang="en-US" i="1" dirty="0" smtClean="0"/>
              <a:t> </a:t>
            </a:r>
            <a:r>
              <a:rPr lang="en-US" dirty="0" smtClean="0"/>
              <a:t>are used as food for mankind.</a:t>
            </a:r>
          </a:p>
          <a:p>
            <a:pPr lvl="0" fontAlgn="base"/>
            <a:r>
              <a:rPr lang="en-US" i="1" dirty="0" err="1" smtClean="0"/>
              <a:t>Zea</a:t>
            </a:r>
            <a:r>
              <a:rPr lang="en-US" i="1" dirty="0" smtClean="0"/>
              <a:t> </a:t>
            </a:r>
            <a:r>
              <a:rPr lang="en-US" i="1" dirty="0" err="1" smtClean="0"/>
              <a:t>mays</a:t>
            </a:r>
            <a:r>
              <a:rPr lang="en-US" dirty="0" smtClean="0"/>
              <a:t>, </a:t>
            </a:r>
            <a:r>
              <a:rPr lang="en-US" i="1" dirty="0" err="1" smtClean="0"/>
              <a:t>Cynodon</a:t>
            </a:r>
            <a:r>
              <a:rPr lang="en-US" dirty="0" smtClean="0"/>
              <a:t>, </a:t>
            </a:r>
            <a:r>
              <a:rPr lang="en-US" i="1" dirty="0" err="1" smtClean="0"/>
              <a:t>Poa</a:t>
            </a:r>
            <a:r>
              <a:rPr lang="en-US" i="1" dirty="0" smtClean="0"/>
              <a:t> </a:t>
            </a:r>
            <a:r>
              <a:rPr lang="en-US" dirty="0" smtClean="0"/>
              <a:t>are used as fodder.</a:t>
            </a:r>
          </a:p>
          <a:p>
            <a:pPr lvl="0" fontAlgn="base"/>
            <a:r>
              <a:rPr lang="en-US" i="1" dirty="0" err="1" smtClean="0"/>
              <a:t>Saccharum</a:t>
            </a:r>
            <a:r>
              <a:rPr lang="en-US" i="1" dirty="0" smtClean="0"/>
              <a:t> </a:t>
            </a:r>
            <a:r>
              <a:rPr lang="en-US" i="1" dirty="0" err="1" smtClean="0"/>
              <a:t>officinarum</a:t>
            </a:r>
            <a:r>
              <a:rPr lang="en-US" dirty="0" smtClean="0"/>
              <a:t> is the source of sugar.</a:t>
            </a:r>
          </a:p>
          <a:p>
            <a:pPr lvl="0" fontAlgn="base"/>
            <a:r>
              <a:rPr lang="en-US" i="1" dirty="0" err="1" smtClean="0"/>
              <a:t>Cymbopogan</a:t>
            </a:r>
            <a:r>
              <a:rPr lang="en-US" i="1" dirty="0" smtClean="0"/>
              <a:t> </a:t>
            </a:r>
            <a:r>
              <a:rPr lang="en-US" i="1" dirty="0" err="1" smtClean="0"/>
              <a:t>citratus</a:t>
            </a:r>
            <a:r>
              <a:rPr lang="en-US" dirty="0" smtClean="0"/>
              <a:t> gives reddish yellow oil with strong </a:t>
            </a:r>
            <a:r>
              <a:rPr lang="en-US" dirty="0" err="1" smtClean="0"/>
              <a:t>odour</a:t>
            </a:r>
            <a:r>
              <a:rPr lang="en-US" dirty="0" smtClean="0"/>
              <a:t> used in soaps and in medicine.</a:t>
            </a:r>
          </a:p>
          <a:p>
            <a:pPr lvl="0" fontAlgn="base"/>
            <a:r>
              <a:rPr lang="en-US" i="1" dirty="0" err="1" smtClean="0"/>
              <a:t>Hordeum</a:t>
            </a:r>
            <a:r>
              <a:rPr lang="en-US" i="1" dirty="0" smtClean="0"/>
              <a:t> </a:t>
            </a:r>
            <a:r>
              <a:rPr lang="en-US" i="1" dirty="0" err="1" smtClean="0"/>
              <a:t>vulgare</a:t>
            </a:r>
            <a:r>
              <a:rPr lang="en-US" dirty="0" err="1" smtClean="0"/>
              <a:t>e</a:t>
            </a:r>
            <a:r>
              <a:rPr lang="en-US" dirty="0" smtClean="0"/>
              <a:t> barley water is used to expel stone from the kidney.</a:t>
            </a:r>
          </a:p>
          <a:p>
            <a:pPr lvl="0" fontAlgn="base"/>
            <a:r>
              <a:rPr lang="en-US" i="1" dirty="0" smtClean="0"/>
              <a:t>Citronella</a:t>
            </a:r>
            <a:r>
              <a:rPr lang="en-US" dirty="0" smtClean="0"/>
              <a:t> oil is used as external insecticide.</a:t>
            </a:r>
          </a:p>
          <a:p>
            <a:pPr lvl="0" fontAlgn="base"/>
            <a:r>
              <a:rPr lang="en-US" i="1" dirty="0" err="1" smtClean="0"/>
              <a:t>Andropogan</a:t>
            </a:r>
            <a:r>
              <a:rPr lang="en-US" dirty="0" smtClean="0"/>
              <a:t> </a:t>
            </a:r>
            <a:r>
              <a:rPr lang="en-US" i="1" dirty="0" err="1" smtClean="0"/>
              <a:t>odoratus</a:t>
            </a:r>
            <a:r>
              <a:rPr lang="en-US" dirty="0" smtClean="0"/>
              <a:t> yields ginger oil, which is used as digestive.</a:t>
            </a:r>
          </a:p>
          <a:p>
            <a:pPr lvl="0" fontAlgn="base"/>
            <a:r>
              <a:rPr lang="en-US" i="1" dirty="0" err="1" smtClean="0"/>
              <a:t>Poa</a:t>
            </a:r>
            <a:r>
              <a:rPr lang="en-US" dirty="0" smtClean="0"/>
              <a:t>, </a:t>
            </a:r>
            <a:r>
              <a:rPr lang="en-US" i="1" dirty="0" err="1" smtClean="0"/>
              <a:t>Agrostris</a:t>
            </a:r>
            <a:r>
              <a:rPr lang="en-US" dirty="0" smtClean="0"/>
              <a:t>, </a:t>
            </a:r>
            <a:r>
              <a:rPr lang="en-US" i="1" dirty="0" err="1" smtClean="0"/>
              <a:t>Cynodon</a:t>
            </a:r>
            <a:r>
              <a:rPr lang="en-US" dirty="0" smtClean="0"/>
              <a:t> are ornamental plants.</a:t>
            </a:r>
          </a:p>
          <a:p>
            <a:pPr>
              <a:buNone/>
            </a:pPr>
            <a:endParaRPr lang="en-US"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934403"/>
          </a:xfrm>
        </p:spPr>
        <p:txBody>
          <a:bodyPr>
            <a:normAutofit/>
          </a:bodyPr>
          <a:lstStyle/>
          <a:p>
            <a:pPr algn="ctr"/>
            <a:r>
              <a:rPr lang="en-US" sz="3600" b="1" dirty="0" smtClean="0"/>
              <a:t>INTRODUCTION</a:t>
            </a:r>
            <a:endParaRPr lang="en-US" sz="3600" b="1" dirty="0"/>
          </a:p>
        </p:txBody>
      </p:sp>
      <p:sp>
        <p:nvSpPr>
          <p:cNvPr id="3" name="Content Placeholder 2"/>
          <p:cNvSpPr>
            <a:spLocks noGrp="1"/>
          </p:cNvSpPr>
          <p:nvPr>
            <p:ph idx="1"/>
          </p:nvPr>
        </p:nvSpPr>
        <p:spPr>
          <a:xfrm>
            <a:off x="228600" y="1066800"/>
            <a:ext cx="8763000" cy="5562600"/>
          </a:xfrm>
        </p:spPr>
        <p:txBody>
          <a:bodyPr>
            <a:normAutofit fontScale="92500"/>
          </a:bodyPr>
          <a:lstStyle/>
          <a:p>
            <a:r>
              <a:rPr lang="en-US" dirty="0" err="1" smtClean="0"/>
              <a:t>Poaceae</a:t>
            </a:r>
            <a:r>
              <a:rPr lang="en-US" dirty="0" smtClean="0"/>
              <a:t>, formerly called </a:t>
            </a:r>
            <a:r>
              <a:rPr lang="en-US" dirty="0" err="1" smtClean="0"/>
              <a:t>Gramineae</a:t>
            </a:r>
            <a:r>
              <a:rPr lang="en-US" dirty="0" smtClean="0"/>
              <a:t>, grass family of monocotyledonous flowering plants. The </a:t>
            </a:r>
            <a:r>
              <a:rPr lang="en-US" dirty="0" err="1" smtClean="0"/>
              <a:t>Poaceae</a:t>
            </a:r>
            <a:r>
              <a:rPr lang="en-US" dirty="0" smtClean="0"/>
              <a:t> are the world’s single most important source of food. They rank among the top five families of flowering plants in terms of the number of species, but they are clearly the most abundant and important family of the Earth’s flora. </a:t>
            </a:r>
          </a:p>
          <a:p>
            <a:pPr>
              <a:buNone/>
            </a:pPr>
            <a:r>
              <a:rPr lang="en-US" b="1" dirty="0" smtClean="0"/>
              <a:t>Distribution and abundance:</a:t>
            </a:r>
            <a:endParaRPr lang="en-US" dirty="0" smtClean="0"/>
          </a:p>
          <a:p>
            <a:r>
              <a:rPr lang="en-US" dirty="0" smtClean="0"/>
              <a:t>The family is commonly known as grass family. It is one of the largest among the </a:t>
            </a:r>
            <a:r>
              <a:rPr lang="en-US" dirty="0" err="1" smtClean="0"/>
              <a:t>angiospermic</a:t>
            </a:r>
            <a:r>
              <a:rPr lang="en-US" dirty="0" smtClean="0"/>
              <a:t> families. It consists of 620 genera and 6,000 species. The members are cosmopolitan in distribution. The plants represent all the 3 ecological types as hydrophytes, xerophytes and </a:t>
            </a:r>
            <a:r>
              <a:rPr lang="en-US" dirty="0" err="1" smtClean="0"/>
              <a:t>mesophytes</a:t>
            </a:r>
            <a:r>
              <a:rPr lang="en-US" dirty="0" smtClean="0"/>
              <a:t>. They grow on all continents, in desert to freshwater and marine habitats, and at all but the highest elevations.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VEGETATIVE CHARACTERS</a:t>
            </a:r>
            <a:endParaRPr lang="en-US" sz="3600" b="1" dirty="0"/>
          </a:p>
        </p:txBody>
      </p:sp>
      <p:sp>
        <p:nvSpPr>
          <p:cNvPr id="3" name="Content Placeholder 2"/>
          <p:cNvSpPr>
            <a:spLocks noGrp="1"/>
          </p:cNvSpPr>
          <p:nvPr>
            <p:ph idx="1"/>
          </p:nvPr>
        </p:nvSpPr>
        <p:spPr>
          <a:xfrm>
            <a:off x="304800" y="838200"/>
            <a:ext cx="8686800" cy="5791200"/>
          </a:xfrm>
        </p:spPr>
        <p:txBody>
          <a:bodyPr>
            <a:normAutofit fontScale="92500" lnSpcReduction="20000"/>
          </a:bodyPr>
          <a:lstStyle/>
          <a:p>
            <a:r>
              <a:rPr lang="en-US" b="1" dirty="0" smtClean="0"/>
              <a:t>Habit: </a:t>
            </a:r>
            <a:endParaRPr lang="en-US" dirty="0" smtClean="0"/>
          </a:p>
          <a:p>
            <a:r>
              <a:rPr lang="en-US" dirty="0" smtClean="0"/>
              <a:t>Herbs, annuals or perennials or shrubs, sometimes tree like (</a:t>
            </a:r>
            <a:r>
              <a:rPr lang="en-US" dirty="0" err="1" smtClean="0"/>
              <a:t>Bambusa</a:t>
            </a:r>
            <a:r>
              <a:rPr lang="en-US" dirty="0" smtClean="0"/>
              <a:t>, </a:t>
            </a:r>
            <a:r>
              <a:rPr lang="en-US" dirty="0" err="1" smtClean="0"/>
              <a:t>Dendrocalamus</a:t>
            </a:r>
            <a:r>
              <a:rPr lang="en-US" dirty="0" smtClean="0"/>
              <a:t>). </a:t>
            </a:r>
          </a:p>
          <a:p>
            <a:r>
              <a:rPr lang="en-US" b="1" dirty="0" smtClean="0"/>
              <a:t>Root: </a:t>
            </a:r>
            <a:endParaRPr lang="en-US" dirty="0" smtClean="0"/>
          </a:p>
          <a:p>
            <a:r>
              <a:rPr lang="en-US" dirty="0" smtClean="0"/>
              <a:t>Adventitious, fibrous, branched, fascicled or stilt (</a:t>
            </a:r>
            <a:r>
              <a:rPr lang="en-US" dirty="0" err="1" smtClean="0"/>
              <a:t>Zea</a:t>
            </a:r>
            <a:r>
              <a:rPr lang="en-US" dirty="0" smtClean="0"/>
              <a:t> </a:t>
            </a:r>
            <a:r>
              <a:rPr lang="en-US" dirty="0" err="1" smtClean="0"/>
              <a:t>mays</a:t>
            </a:r>
            <a:r>
              <a:rPr lang="en-US" dirty="0" smtClean="0"/>
              <a:t>). </a:t>
            </a:r>
          </a:p>
          <a:p>
            <a:r>
              <a:rPr lang="en-US" b="1" dirty="0" smtClean="0"/>
              <a:t>Stem: </a:t>
            </a:r>
            <a:endParaRPr lang="en-US" dirty="0" smtClean="0"/>
          </a:p>
          <a:p>
            <a:r>
              <a:rPr lang="en-US" dirty="0" smtClean="0"/>
              <a:t>Underground rhizome in all perennial grasses, cylindrical, </a:t>
            </a:r>
            <a:r>
              <a:rPr lang="en-US" dirty="0" err="1" smtClean="0"/>
              <a:t>culm</a:t>
            </a:r>
            <a:r>
              <a:rPr lang="en-US" dirty="0" smtClean="0"/>
              <a:t> with conspicuous nodes and internodes, internodes hollow, herbaceous or woody, glabrous or </a:t>
            </a:r>
            <a:r>
              <a:rPr lang="en-US" dirty="0" err="1" smtClean="0"/>
              <a:t>glaucous</a:t>
            </a:r>
            <a:r>
              <a:rPr lang="en-US" dirty="0" smtClean="0"/>
              <a:t>, vegetative shoots are arising from the base of aerial stem or from underground stems are called tillers. </a:t>
            </a:r>
          </a:p>
          <a:p>
            <a:r>
              <a:rPr lang="en-US" b="1" dirty="0" smtClean="0"/>
              <a:t>Leaves: </a:t>
            </a:r>
            <a:endParaRPr lang="en-US" dirty="0" smtClean="0"/>
          </a:p>
          <a:p>
            <a:r>
              <a:rPr lang="en-US" dirty="0" smtClean="0"/>
              <a:t>Alternate, simple, </a:t>
            </a:r>
            <a:r>
              <a:rPr lang="en-US" dirty="0" err="1" smtClean="0"/>
              <a:t>exstipulate</a:t>
            </a:r>
            <a:r>
              <a:rPr lang="en-US" dirty="0" smtClean="0"/>
              <a:t>, sessile, </a:t>
            </a:r>
            <a:r>
              <a:rPr lang="en-US" dirty="0" err="1" smtClean="0"/>
              <a:t>ligulate</a:t>
            </a:r>
            <a:r>
              <a:rPr lang="en-US" dirty="0" smtClean="0"/>
              <a:t> (absent in </a:t>
            </a:r>
            <a:r>
              <a:rPr lang="en-US" dirty="0" err="1" smtClean="0"/>
              <a:t>Echinochloa</a:t>
            </a:r>
            <a:r>
              <a:rPr lang="en-US" dirty="0" smtClean="0"/>
              <a:t>), leaf base forming tubular sheath, sheath open, surrounding </a:t>
            </a:r>
            <a:r>
              <a:rPr lang="en-US" dirty="0" err="1" smtClean="0"/>
              <a:t>internode</a:t>
            </a:r>
            <a:r>
              <a:rPr lang="en-US" dirty="0" smtClean="0"/>
              <a:t> incompletely, </a:t>
            </a:r>
            <a:r>
              <a:rPr lang="en-US" dirty="0" err="1" smtClean="0"/>
              <a:t>ligule</a:t>
            </a:r>
            <a:r>
              <a:rPr lang="en-US" dirty="0" smtClean="0"/>
              <a:t> is present at the junction of the lamina and sheath, entire, hairy or rough, linear, parallel venation. </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FLORAL CHARACTERS</a:t>
            </a:r>
            <a:endParaRPr lang="en-US" sz="3600" b="1" dirty="0"/>
          </a:p>
        </p:txBody>
      </p:sp>
      <p:sp>
        <p:nvSpPr>
          <p:cNvPr id="3" name="Content Placeholder 2"/>
          <p:cNvSpPr>
            <a:spLocks noGrp="1"/>
          </p:cNvSpPr>
          <p:nvPr>
            <p:ph idx="1"/>
          </p:nvPr>
        </p:nvSpPr>
        <p:spPr>
          <a:xfrm>
            <a:off x="304800" y="685800"/>
            <a:ext cx="8686800" cy="5943600"/>
          </a:xfrm>
        </p:spPr>
        <p:txBody>
          <a:bodyPr>
            <a:normAutofit/>
          </a:bodyPr>
          <a:lstStyle/>
          <a:p>
            <a:r>
              <a:rPr lang="en-US" b="1" dirty="0" smtClean="0"/>
              <a:t>Inflorescence: </a:t>
            </a:r>
            <a:endParaRPr lang="en-US" dirty="0" smtClean="0"/>
          </a:p>
          <a:p>
            <a:r>
              <a:rPr lang="en-US" dirty="0" smtClean="0"/>
              <a:t>Compound spike which may be sessile or stalked. Each unit of inflorescence is spikelet. The </a:t>
            </a:r>
            <a:r>
              <a:rPr lang="en-US" dirty="0" err="1" smtClean="0"/>
              <a:t>spikelets</a:t>
            </a:r>
            <a:r>
              <a:rPr lang="en-US" dirty="0" smtClean="0"/>
              <a:t> are arranged in various ways on the main axis called </a:t>
            </a:r>
            <a:r>
              <a:rPr lang="en-US" dirty="0" err="1" smtClean="0"/>
              <a:t>rachilla</a:t>
            </a:r>
            <a:r>
              <a:rPr lang="en-US" dirty="0" smtClean="0"/>
              <a:t>. A compound inflorescence may be spike of </a:t>
            </a:r>
            <a:r>
              <a:rPr lang="en-US" dirty="0" err="1" smtClean="0"/>
              <a:t>spikelets</a:t>
            </a:r>
            <a:r>
              <a:rPr lang="en-US" dirty="0" smtClean="0"/>
              <a:t> (</a:t>
            </a:r>
            <a:r>
              <a:rPr lang="en-US" dirty="0" err="1" smtClean="0"/>
              <a:t>Triticum</a:t>
            </a:r>
            <a:r>
              <a:rPr lang="en-US" dirty="0" smtClean="0"/>
              <a:t>), panicle of </a:t>
            </a:r>
            <a:r>
              <a:rPr lang="en-US" dirty="0" err="1" smtClean="0"/>
              <a:t>spikelets</a:t>
            </a:r>
            <a:r>
              <a:rPr lang="en-US" dirty="0" smtClean="0"/>
              <a:t> (</a:t>
            </a:r>
            <a:r>
              <a:rPr lang="en-US" dirty="0" err="1" smtClean="0"/>
              <a:t>Avena</a:t>
            </a:r>
            <a:r>
              <a:rPr lang="en-US" dirty="0" smtClean="0"/>
              <a:t>). </a:t>
            </a:r>
          </a:p>
          <a:p>
            <a:r>
              <a:rPr lang="en-US" dirty="0" smtClean="0"/>
              <a:t>At the base of </a:t>
            </a:r>
            <a:r>
              <a:rPr lang="en-US" dirty="0" err="1" smtClean="0"/>
              <a:t>rachilla</a:t>
            </a:r>
            <a:r>
              <a:rPr lang="en-US" dirty="0" smtClean="0"/>
              <a:t> two sterile scales, called glumes, are present. The glumes are placed one above the other on opposite sides. The lower one is called first </a:t>
            </a:r>
            <a:r>
              <a:rPr lang="en-US" dirty="0" err="1" smtClean="0"/>
              <a:t>glume</a:t>
            </a:r>
            <a:r>
              <a:rPr lang="en-US" dirty="0" smtClean="0"/>
              <a:t> and the upper is called second </a:t>
            </a:r>
            <a:r>
              <a:rPr lang="en-US" dirty="0" err="1" smtClean="0"/>
              <a:t>glume</a:t>
            </a:r>
            <a:r>
              <a:rPr lang="en-US" dirty="0" smtClean="0"/>
              <a:t>. Both the glumes are boat shaped and sterile. Above the glumes a series of florets are present. Each floret has an inferior </a:t>
            </a:r>
            <a:r>
              <a:rPr lang="en-US" dirty="0" err="1" smtClean="0"/>
              <a:t>palea</a:t>
            </a:r>
            <a:r>
              <a:rPr lang="en-US" dirty="0" smtClean="0"/>
              <a:t> or lemma and above it a superior </a:t>
            </a:r>
            <a:r>
              <a:rPr lang="en-US" dirty="0" err="1" smtClean="0"/>
              <a:t>palea</a:t>
            </a:r>
            <a:r>
              <a:rPr lang="en-US" dirty="0" smtClean="0"/>
              <a:t>. The lemma frequently bears a long, stiff hair called awn.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 result for poaceae floral diagram"/>
          <p:cNvPicPr>
            <a:picLocks noGrp="1"/>
          </p:cNvPicPr>
          <p:nvPr>
            <p:ph idx="1"/>
          </p:nvPr>
        </p:nvPicPr>
        <p:blipFill>
          <a:blip r:embed="rId2"/>
          <a:srcRect/>
          <a:stretch>
            <a:fillRect/>
          </a:stretch>
        </p:blipFill>
        <p:spPr bwMode="auto">
          <a:xfrm>
            <a:off x="304800" y="1066800"/>
            <a:ext cx="82296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FLORAL CHARACTERS</a:t>
            </a:r>
            <a:endParaRPr lang="en-US" sz="3600" b="1" dirty="0"/>
          </a:p>
        </p:txBody>
      </p:sp>
      <p:sp>
        <p:nvSpPr>
          <p:cNvPr id="3" name="Content Placeholder 2"/>
          <p:cNvSpPr>
            <a:spLocks noGrp="1"/>
          </p:cNvSpPr>
          <p:nvPr>
            <p:ph idx="1"/>
          </p:nvPr>
        </p:nvSpPr>
        <p:spPr>
          <a:xfrm>
            <a:off x="304800" y="685800"/>
            <a:ext cx="8686800" cy="5943600"/>
          </a:xfrm>
        </p:spPr>
        <p:txBody>
          <a:bodyPr>
            <a:normAutofit fontScale="92500" lnSpcReduction="20000"/>
          </a:bodyPr>
          <a:lstStyle/>
          <a:p>
            <a:r>
              <a:rPr lang="en-US" b="1" dirty="0" smtClean="0"/>
              <a:t>Flower: </a:t>
            </a:r>
            <a:endParaRPr lang="en-US" dirty="0" smtClean="0"/>
          </a:p>
          <a:p>
            <a:r>
              <a:rPr lang="en-US" dirty="0" err="1" smtClean="0"/>
              <a:t>Bracteate</a:t>
            </a:r>
            <a:r>
              <a:rPr lang="en-US" dirty="0" smtClean="0"/>
              <a:t> and bracteolate, sessile, incomplete, hermaphrodite, or unisexual (</a:t>
            </a:r>
            <a:r>
              <a:rPr lang="en-US" dirty="0" err="1" smtClean="0"/>
              <a:t>Zea</a:t>
            </a:r>
            <a:r>
              <a:rPr lang="en-US" dirty="0" smtClean="0"/>
              <a:t> </a:t>
            </a:r>
            <a:r>
              <a:rPr lang="en-US" dirty="0" err="1" smtClean="0"/>
              <a:t>mays</a:t>
            </a:r>
            <a:r>
              <a:rPr lang="en-US" dirty="0" smtClean="0"/>
              <a:t>), irregular, </a:t>
            </a:r>
            <a:r>
              <a:rPr lang="en-US" dirty="0" err="1" smtClean="0"/>
              <a:t>zygomorphic</a:t>
            </a:r>
            <a:r>
              <a:rPr lang="en-US" dirty="0" smtClean="0"/>
              <a:t>, </a:t>
            </a:r>
            <a:r>
              <a:rPr lang="en-US" dirty="0" err="1" smtClean="0"/>
              <a:t>hypogynous</a:t>
            </a:r>
            <a:r>
              <a:rPr lang="en-US" dirty="0" smtClean="0"/>
              <a:t>, cyclic. </a:t>
            </a:r>
          </a:p>
          <a:p>
            <a:r>
              <a:rPr lang="en-US" b="1" dirty="0" err="1" smtClean="0"/>
              <a:t>Perianth</a:t>
            </a:r>
            <a:r>
              <a:rPr lang="en-US" b="1" dirty="0" smtClean="0"/>
              <a:t>: </a:t>
            </a:r>
            <a:endParaRPr lang="en-US" dirty="0" smtClean="0"/>
          </a:p>
          <a:p>
            <a:r>
              <a:rPr lang="en-US" dirty="0" smtClean="0"/>
              <a:t>Represented by membranous scales called the lodicules. The lodicules are situated above and opposite the superior </a:t>
            </a:r>
            <a:r>
              <a:rPr lang="en-US" dirty="0" err="1" smtClean="0"/>
              <a:t>palea</a:t>
            </a:r>
            <a:r>
              <a:rPr lang="en-US" dirty="0" smtClean="0"/>
              <a:t> or may be absent, or many (</a:t>
            </a:r>
            <a:r>
              <a:rPr lang="en-US" dirty="0" err="1" smtClean="0"/>
              <a:t>Ochlandra</a:t>
            </a:r>
            <a:r>
              <a:rPr lang="en-US" dirty="0" smtClean="0"/>
              <a:t>), or 2 or 3. </a:t>
            </a:r>
          </a:p>
          <a:p>
            <a:r>
              <a:rPr lang="en-US" b="1" dirty="0" err="1" smtClean="0"/>
              <a:t>Androecium</a:t>
            </a:r>
            <a:r>
              <a:rPr lang="en-US" b="1" dirty="0" smtClean="0"/>
              <a:t>: </a:t>
            </a:r>
            <a:endParaRPr lang="en-US" dirty="0" smtClean="0"/>
          </a:p>
          <a:p>
            <a:r>
              <a:rPr lang="en-US" dirty="0" smtClean="0"/>
              <a:t>Usually stamens 3, rarely 6 (</a:t>
            </a:r>
            <a:r>
              <a:rPr lang="en-US" dirty="0" err="1" smtClean="0"/>
              <a:t>Bambusa</a:t>
            </a:r>
            <a:r>
              <a:rPr lang="en-US" dirty="0" smtClean="0"/>
              <a:t>, </a:t>
            </a:r>
            <a:r>
              <a:rPr lang="en-US" dirty="0" err="1" smtClean="0"/>
              <a:t>Oryza</a:t>
            </a:r>
            <a:r>
              <a:rPr lang="en-US" dirty="0" smtClean="0"/>
              <a:t>) and one in various species of </a:t>
            </a:r>
            <a:r>
              <a:rPr lang="en-US" dirty="0" err="1" smtClean="0"/>
              <a:t>Anrostis</a:t>
            </a:r>
            <a:r>
              <a:rPr lang="en-US" dirty="0" smtClean="0"/>
              <a:t>, </a:t>
            </a:r>
            <a:r>
              <a:rPr lang="en-US" dirty="0" err="1" smtClean="0"/>
              <a:t>Lepturus</a:t>
            </a:r>
            <a:r>
              <a:rPr lang="en-US" dirty="0" smtClean="0"/>
              <a:t>; polyandrous, filaments long, anthers </a:t>
            </a:r>
            <a:r>
              <a:rPr lang="en-US" dirty="0" err="1" smtClean="0"/>
              <a:t>dithecous</a:t>
            </a:r>
            <a:r>
              <a:rPr lang="en-US" dirty="0" smtClean="0"/>
              <a:t>, versatile, linear, </a:t>
            </a:r>
            <a:r>
              <a:rPr lang="en-US" dirty="0" err="1" smtClean="0"/>
              <a:t>extrorse</a:t>
            </a:r>
            <a:r>
              <a:rPr lang="en-US" dirty="0" smtClean="0"/>
              <a:t>; pollen grains dry. </a:t>
            </a:r>
          </a:p>
          <a:p>
            <a:r>
              <a:rPr lang="en-US" b="1" dirty="0" err="1" smtClean="0"/>
              <a:t>Gynoecium</a:t>
            </a:r>
            <a:r>
              <a:rPr lang="en-US" b="1" dirty="0" smtClean="0"/>
              <a:t>: </a:t>
            </a:r>
            <a:endParaRPr lang="en-US" dirty="0" smtClean="0"/>
          </a:p>
          <a:p>
            <a:r>
              <a:rPr lang="en-US" dirty="0" smtClean="0"/>
              <a:t>Monocarpellary, according to some authors </a:t>
            </a:r>
            <a:r>
              <a:rPr lang="en-US" dirty="0" err="1" smtClean="0"/>
              <a:t>carpels</a:t>
            </a:r>
            <a:r>
              <a:rPr lang="en-US" dirty="0" smtClean="0"/>
              <a:t> 3, of which 2 are abortive, ovary superior, </a:t>
            </a:r>
            <a:r>
              <a:rPr lang="en-US" dirty="0" err="1" smtClean="0"/>
              <a:t>unilocular</a:t>
            </a:r>
            <a:r>
              <a:rPr lang="en-US" dirty="0" smtClean="0"/>
              <a:t> with single ovule, basal </a:t>
            </a:r>
            <a:r>
              <a:rPr lang="en-US" dirty="0" err="1" smtClean="0"/>
              <a:t>placentation</a:t>
            </a:r>
            <a:r>
              <a:rPr lang="en-US" dirty="0" smtClean="0"/>
              <a:t>, style short or absent; stigmas two feathery or </a:t>
            </a:r>
            <a:r>
              <a:rPr lang="en-US" dirty="0" err="1" smtClean="0"/>
              <a:t>papillate</a:t>
            </a:r>
            <a:r>
              <a:rPr lang="en-US" dirty="0" smtClean="0"/>
              <a:t> and branched.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FLORAL CHARACTERS</a:t>
            </a:r>
            <a:endParaRPr lang="en-US" sz="3600" b="1" dirty="0"/>
          </a:p>
        </p:txBody>
      </p:sp>
      <p:sp>
        <p:nvSpPr>
          <p:cNvPr id="3" name="Content Placeholder 2"/>
          <p:cNvSpPr>
            <a:spLocks noGrp="1"/>
          </p:cNvSpPr>
          <p:nvPr>
            <p:ph idx="1"/>
          </p:nvPr>
        </p:nvSpPr>
        <p:spPr>
          <a:xfrm>
            <a:off x="304800" y="685800"/>
            <a:ext cx="8686800" cy="5943600"/>
          </a:xfrm>
        </p:spPr>
        <p:txBody>
          <a:bodyPr>
            <a:normAutofit/>
          </a:bodyPr>
          <a:lstStyle/>
          <a:p>
            <a:r>
              <a:rPr lang="en-US" b="1" dirty="0" smtClean="0"/>
              <a:t>Fruit: </a:t>
            </a:r>
            <a:endParaRPr lang="en-US" dirty="0" smtClean="0"/>
          </a:p>
          <a:p>
            <a:r>
              <a:rPr lang="en-US" dirty="0" smtClean="0"/>
              <a:t>Caryopsis (</a:t>
            </a:r>
            <a:r>
              <a:rPr lang="en-US" dirty="0" err="1" smtClean="0"/>
              <a:t>achene</a:t>
            </a:r>
            <a:r>
              <a:rPr lang="en-US" dirty="0" smtClean="0"/>
              <a:t> with </a:t>
            </a:r>
            <a:r>
              <a:rPr lang="en-US" dirty="0" err="1" smtClean="0"/>
              <a:t>pericarp</a:t>
            </a:r>
            <a:r>
              <a:rPr lang="en-US" dirty="0" smtClean="0"/>
              <a:t> completely united or adherent with the seed coat) or rarely nut (</a:t>
            </a:r>
            <a:r>
              <a:rPr lang="en-US" dirty="0" err="1" smtClean="0"/>
              <a:t>Dendrocalamus</a:t>
            </a:r>
            <a:r>
              <a:rPr lang="en-US" dirty="0" smtClean="0"/>
              <a:t>) or berry (</a:t>
            </a:r>
            <a:r>
              <a:rPr lang="en-US" dirty="0" err="1" smtClean="0"/>
              <a:t>Bambusa</a:t>
            </a:r>
            <a:r>
              <a:rPr lang="en-US" dirty="0" smtClean="0"/>
              <a:t>). </a:t>
            </a:r>
          </a:p>
          <a:p>
            <a:r>
              <a:rPr lang="en-US" b="1" dirty="0" smtClean="0"/>
              <a:t>Seed: </a:t>
            </a:r>
            <a:endParaRPr lang="en-US" dirty="0" smtClean="0"/>
          </a:p>
          <a:p>
            <a:r>
              <a:rPr lang="en-US" dirty="0" smtClean="0"/>
              <a:t>Endospermic and containing a single cotyledon called </a:t>
            </a:r>
            <a:r>
              <a:rPr lang="en-US" dirty="0" err="1" smtClean="0"/>
              <a:t>scutellum</a:t>
            </a:r>
            <a:r>
              <a:rPr lang="en-US" dirty="0" smtClean="0"/>
              <a:t>, which is shield shaped and pressed against the endosperm. </a:t>
            </a:r>
          </a:p>
          <a:p>
            <a:endParaRPr lang="en-US" dirty="0" smtClean="0"/>
          </a:p>
        </p:txBody>
      </p:sp>
      <p:pic>
        <p:nvPicPr>
          <p:cNvPr id="4" name="Picture"/>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1371600" y="4596503"/>
            <a:ext cx="6477000" cy="65860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s://onlinesciencenotes.com/wp-content/uploads/2018/03/rice-plant.jpg"/>
          <p:cNvPicPr/>
          <p:nvPr/>
        </p:nvPicPr>
        <p:blipFill>
          <a:blip r:embed="rId2"/>
          <a:srcRect/>
          <a:stretch>
            <a:fillRect/>
          </a:stretch>
        </p:blipFill>
        <p:spPr bwMode="auto">
          <a:xfrm>
            <a:off x="838200" y="606056"/>
            <a:ext cx="7162799" cy="59471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397"/>
            <a:ext cx="8230235" cy="705803"/>
          </a:xfrm>
        </p:spPr>
        <p:txBody>
          <a:bodyPr>
            <a:normAutofit/>
          </a:bodyPr>
          <a:lstStyle/>
          <a:p>
            <a:pPr algn="ctr"/>
            <a:r>
              <a:rPr lang="en-US" sz="3600" b="1" dirty="0" smtClean="0"/>
              <a:t>IMPORTANT GENERA</a:t>
            </a:r>
            <a:endParaRPr lang="en-US" sz="3600" b="1" dirty="0"/>
          </a:p>
        </p:txBody>
      </p:sp>
      <p:sp>
        <p:nvSpPr>
          <p:cNvPr id="3" name="Content Placeholder 2"/>
          <p:cNvSpPr>
            <a:spLocks noGrp="1"/>
          </p:cNvSpPr>
          <p:nvPr>
            <p:ph idx="1"/>
          </p:nvPr>
        </p:nvSpPr>
        <p:spPr>
          <a:xfrm>
            <a:off x="304800" y="1295400"/>
            <a:ext cx="8686800" cy="3810000"/>
          </a:xfrm>
        </p:spPr>
        <p:txBody>
          <a:bodyPr>
            <a:normAutofit/>
          </a:bodyPr>
          <a:lstStyle/>
          <a:p>
            <a:r>
              <a:rPr lang="en-US" dirty="0" smtClean="0"/>
              <a:t>Some important plants of the family:</a:t>
            </a:r>
          </a:p>
          <a:p>
            <a:pPr lvl="0"/>
            <a:r>
              <a:rPr lang="en-US" i="1" dirty="0" err="1" smtClean="0"/>
              <a:t>Oryza</a:t>
            </a:r>
            <a:r>
              <a:rPr lang="en-US" i="1" dirty="0" smtClean="0"/>
              <a:t> sativa</a:t>
            </a:r>
            <a:r>
              <a:rPr lang="en-US" dirty="0" smtClean="0"/>
              <a:t> (Rice)</a:t>
            </a:r>
          </a:p>
          <a:p>
            <a:pPr lvl="0"/>
            <a:r>
              <a:rPr lang="en-US" i="1" dirty="0" err="1" smtClean="0"/>
              <a:t>Zea</a:t>
            </a:r>
            <a:r>
              <a:rPr lang="en-US" i="1" dirty="0" smtClean="0"/>
              <a:t> </a:t>
            </a:r>
            <a:r>
              <a:rPr lang="en-US" i="1" dirty="0" err="1" smtClean="0"/>
              <a:t>mays</a:t>
            </a:r>
            <a:r>
              <a:rPr lang="en-US" dirty="0" smtClean="0"/>
              <a:t> (maize)</a:t>
            </a:r>
          </a:p>
          <a:p>
            <a:pPr lvl="0"/>
            <a:r>
              <a:rPr lang="en-US" i="1" dirty="0" err="1" smtClean="0"/>
              <a:t>Triticum</a:t>
            </a:r>
            <a:r>
              <a:rPr lang="en-US" i="1" dirty="0" smtClean="0"/>
              <a:t> </a:t>
            </a:r>
            <a:r>
              <a:rPr lang="en-US" i="1" dirty="0" err="1" smtClean="0"/>
              <a:t>aestivum</a:t>
            </a:r>
            <a:r>
              <a:rPr lang="en-US" i="1" dirty="0" smtClean="0"/>
              <a:t> </a:t>
            </a:r>
            <a:r>
              <a:rPr lang="en-US" dirty="0" smtClean="0"/>
              <a:t>(wheat)</a:t>
            </a:r>
          </a:p>
          <a:p>
            <a:pPr lvl="0"/>
            <a:r>
              <a:rPr lang="en-US" i="1" dirty="0" err="1" smtClean="0"/>
              <a:t>Avena</a:t>
            </a:r>
            <a:r>
              <a:rPr lang="en-US" i="1" dirty="0" smtClean="0"/>
              <a:t> sativa</a:t>
            </a:r>
            <a:r>
              <a:rPr lang="en-US" dirty="0" smtClean="0"/>
              <a:t> (Oats)</a:t>
            </a:r>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Pages>28</Pages>
  <Words>550</Words>
  <Characters>0</Characters>
  <Application>Microsoft Office PowerPoint</Application>
  <DocSecurity>0</DocSecurity>
  <PresentationFormat>On-screen Show (4:3)</PresentationFormat>
  <Lines>0</Lines>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INTRODUCTION</vt:lpstr>
      <vt:lpstr>VEGETATIVE CHARACTERS</vt:lpstr>
      <vt:lpstr>FLORAL CHARACTERS</vt:lpstr>
      <vt:lpstr>Slide 5</vt:lpstr>
      <vt:lpstr>FLORAL CHARACTERS</vt:lpstr>
      <vt:lpstr>FLORAL CHARACTERS</vt:lpstr>
      <vt:lpstr>Slide 8</vt:lpstr>
      <vt:lpstr>IMPORTANT GENERA</vt:lpstr>
      <vt:lpstr>ECONOMIC IMPORTANCE</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cp:revision>
  <dcterms:modified xsi:type="dcterms:W3CDTF">2020-08-20T08:30:10Z</dcterms:modified>
</cp:coreProperties>
</file>