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3" r:id="rId2"/>
    <p:sldId id="275" r:id="rId3"/>
    <p:sldId id="276" r:id="rId4"/>
    <p:sldId id="277" r:id="rId5"/>
    <p:sldId id="279" r:id="rId6"/>
    <p:sldId id="278" r:id="rId7"/>
    <p:sldId id="280" r:id="rId8"/>
    <p:sldId id="281" r:id="rId9"/>
    <p:sldId id="282" r:id="rId10"/>
    <p:sldId id="283" r:id="rId11"/>
    <p:sldId id="264" r:id="rId12"/>
    <p:sldId id="265" r:id="rId13"/>
    <p:sldId id="266" r:id="rId14"/>
    <p:sldId id="268" r:id="rId15"/>
    <p:sldId id="267" r:id="rId16"/>
    <p:sldId id="269" r:id="rId17"/>
    <p:sldId id="26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6EBF-65EE-49DA-B8E5-A2F48A94F316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BA7CC4-B424-400D-9CB6-D7CF4FD451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6EBF-65EE-49DA-B8E5-A2F48A94F316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A7CC4-B424-400D-9CB6-D7CF4FD451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DBA7CC4-B424-400D-9CB6-D7CF4FD451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6EBF-65EE-49DA-B8E5-A2F48A94F316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4400" cy="4572000"/>
          </a:xfrm>
        </p:spPr>
        <p:txBody>
          <a:bodyPr/>
          <a:lstStyle>
            <a:lvl1pPr>
              <a:buNone/>
              <a:defRPr sz="2800"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 eaLnBrk="1" latinLnBrk="0" hangingPunct="1"/>
            <a:endParaRPr lang="en-US" dirty="0"/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28600" y="228600"/>
            <a:ext cx="8537448" cy="1295400"/>
          </a:xfrm>
        </p:spPr>
        <p:txBody>
          <a:bodyPr tIns="45720" bIns="45720" anchor="t" anchorCtr="0"/>
          <a:lstStyle>
            <a:lvl1pPr marL="0" indent="0" eaLnBrk="1" latinLnBrk="0" hangingPunct="1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endParaRPr kumimoji="0"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>
          <a:xfrm>
            <a:off x="8001000" y="6203667"/>
            <a:ext cx="762000" cy="384048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LCWU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>
          <a:xfrm>
            <a:off x="0" y="6203667"/>
            <a:ext cx="1828800" cy="384048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Weathering Process</a:t>
            </a: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7924800" y="363622"/>
            <a:ext cx="753381" cy="47457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39169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6EBF-65EE-49DA-B8E5-A2F48A94F316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DBA7CC4-B424-400D-9CB6-D7CF4FD451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6EBF-65EE-49DA-B8E5-A2F48A94F316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BA7CC4-B424-400D-9CB6-D7CF4FD451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4876EBF-65EE-49DA-B8E5-A2F48A94F316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A7CC4-B424-400D-9CB6-D7CF4FD451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6EBF-65EE-49DA-B8E5-A2F48A94F316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DBA7CC4-B424-400D-9CB6-D7CF4FD451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6EBF-65EE-49DA-B8E5-A2F48A94F316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DBA7CC4-B424-400D-9CB6-D7CF4FD451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6EBF-65EE-49DA-B8E5-A2F48A94F316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BA7CC4-B424-400D-9CB6-D7CF4FD451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BA7CC4-B424-400D-9CB6-D7CF4FD451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6EBF-65EE-49DA-B8E5-A2F48A94F316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DBA7CC4-B424-400D-9CB6-D7CF4FD451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4876EBF-65EE-49DA-B8E5-A2F48A94F316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4876EBF-65EE-49DA-B8E5-A2F48A94F316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BA7CC4-B424-400D-9CB6-D7CF4FD451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228600" y="609600"/>
            <a:ext cx="8686800" cy="5562600"/>
          </a:xfrm>
        </p:spPr>
        <p:txBody>
          <a:bodyPr>
            <a:normAutofit/>
          </a:bodyPr>
          <a:lstStyle/>
          <a:p>
            <a:pPr algn="ctr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3: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Plant Families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Topic: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Brassicaceae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B.Ed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Secondary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Semester III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Subject: Advance Biology I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Course Title: Plant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Systematics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Anatomy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Represented By: Ms Sidra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Younis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Department of  Education (Planning and Development)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Lahore College for Women University, Lahore</a:t>
            </a:r>
            <a:endParaRPr lang="zh-CN" altLang="en-US" sz="2400" dirty="0" smtClean="0"/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85637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6019800" cy="4572000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Corolla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b="0" dirty="0"/>
              <a:t>Petals-4, free, cruciform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b="0" dirty="0"/>
              <a:t> Rarely absent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b="0" dirty="0"/>
              <a:t>usually equal but sometimes unequal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b="0" dirty="0"/>
              <a:t> Aestivation </a:t>
            </a:r>
            <a:r>
              <a:rPr lang="en-US" b="0" dirty="0" err="1"/>
              <a:t>valvate</a:t>
            </a:r>
            <a:r>
              <a:rPr lang="en-US" b="0" dirty="0"/>
              <a:t> or imbricate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Floral Characters</a:t>
            </a:r>
          </a:p>
        </p:txBody>
      </p:sp>
      <p:pic>
        <p:nvPicPr>
          <p:cNvPr id="7" name="Picture 6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676401"/>
            <a:ext cx="3047999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3869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Androecium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Stamens-6 </a:t>
            </a:r>
          </a:p>
          <a:p>
            <a:r>
              <a:rPr lang="en-US" dirty="0"/>
              <a:t>Polyandrous </a:t>
            </a:r>
          </a:p>
          <a:p>
            <a:r>
              <a:rPr lang="en-US" dirty="0"/>
              <a:t>Tetradynamous(2+4)-arranged in two whorls</a:t>
            </a:r>
          </a:p>
          <a:p>
            <a:r>
              <a:rPr lang="en-US" dirty="0"/>
              <a:t>2 outer short</a:t>
            </a:r>
          </a:p>
          <a:p>
            <a:r>
              <a:rPr lang="en-US" dirty="0"/>
              <a:t>2 inner long</a:t>
            </a:r>
          </a:p>
          <a:p>
            <a:r>
              <a:rPr lang="en-US" dirty="0"/>
              <a:t>2 outer stamens missing in some case</a:t>
            </a:r>
          </a:p>
          <a:p>
            <a:r>
              <a:rPr lang="en-US" dirty="0"/>
              <a:t>In some present and in some 16 are present </a:t>
            </a:r>
          </a:p>
          <a:p>
            <a:r>
              <a:rPr lang="en-US" dirty="0"/>
              <a:t>Anthers are 2 celled rarely 1 celled, </a:t>
            </a:r>
            <a:r>
              <a:rPr lang="en-US" dirty="0" err="1"/>
              <a:t>introse</a:t>
            </a:r>
            <a:r>
              <a:rPr lang="en-US" dirty="0"/>
              <a:t>, dehiscing, longitudinally, basi or drosified</a:t>
            </a:r>
          </a:p>
        </p:txBody>
      </p:sp>
    </p:spTree>
    <p:extLst>
      <p:ext uri="{BB962C8B-B14F-4D97-AF65-F5344CB8AC3E}">
        <p14:creationId xmlns:p14="http://schemas.microsoft.com/office/powerpoint/2010/main" xmlns="" val="3789206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Gynoecium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Bicarpellary </a:t>
            </a:r>
          </a:p>
          <a:p>
            <a:r>
              <a:rPr lang="en-US" dirty="0"/>
              <a:t>Syncarpous </a:t>
            </a:r>
          </a:p>
          <a:p>
            <a:r>
              <a:rPr lang="en-US" dirty="0"/>
              <a:t>Superior </a:t>
            </a:r>
          </a:p>
          <a:p>
            <a:r>
              <a:rPr lang="en-US" dirty="0"/>
              <a:t>Unilocular but becomes bilocular due to the development of a false septum or replum </a:t>
            </a:r>
          </a:p>
          <a:p>
            <a:r>
              <a:rPr lang="en-US" dirty="0"/>
              <a:t>Rarely tricarpellary or tetra carpellary</a:t>
            </a:r>
          </a:p>
          <a:p>
            <a:r>
              <a:rPr lang="en-US" dirty="0"/>
              <a:t>Placentation parietal, ovules 2 many on each placenta</a:t>
            </a:r>
          </a:p>
          <a:p>
            <a:r>
              <a:rPr lang="en-US" dirty="0"/>
              <a:t>Style short, stigma bifid or simple, and capitate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2709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Fruit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Siliqua or silicula</a:t>
            </a:r>
          </a:p>
          <a:p>
            <a:r>
              <a:rPr lang="en-US" dirty="0"/>
              <a:t>Achene like and one-seeded</a:t>
            </a:r>
          </a:p>
          <a:p>
            <a:pPr marL="0" indent="0">
              <a:buNone/>
            </a:pPr>
            <a:r>
              <a:rPr lang="en-US" dirty="0"/>
              <a:t>             </a:t>
            </a:r>
          </a:p>
          <a:p>
            <a:pPr marL="0" indent="0">
              <a:buNone/>
            </a:pPr>
            <a:r>
              <a:rPr lang="en-US" dirty="0"/>
              <a:t>                 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Seed</a:t>
            </a:r>
          </a:p>
          <a:p>
            <a:r>
              <a:rPr lang="en-US" sz="2400" dirty="0"/>
              <a:t>Contains large embryo</a:t>
            </a:r>
          </a:p>
          <a:p>
            <a:r>
              <a:rPr lang="en-US" sz="2400" dirty="0"/>
              <a:t>Little or no endosperm </a:t>
            </a:r>
          </a:p>
          <a:p>
            <a:r>
              <a:rPr lang="en-US" sz="2400" dirty="0"/>
              <a:t>Cotyledons are oily </a:t>
            </a:r>
          </a:p>
          <a:p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5882"/>
          <a:stretch/>
        </p:blipFill>
        <p:spPr>
          <a:xfrm>
            <a:off x="5100851" y="1984248"/>
            <a:ext cx="3704821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31229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61" y="119418"/>
            <a:ext cx="9116704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87820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Floral formula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63752" y="1676400"/>
            <a:ext cx="7010399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74722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plants of </a:t>
            </a:r>
            <a:r>
              <a:rPr lang="en-US" dirty="0" err="1"/>
              <a:t>B</a:t>
            </a:r>
            <a:r>
              <a:rPr lang="en-US" dirty="0" err="1" smtClean="0"/>
              <a:t>rassicaceae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i="1" dirty="0"/>
              <a:t>Brassica campestris </a:t>
            </a:r>
            <a:r>
              <a:rPr lang="en-US" sz="4400" dirty="0"/>
              <a:t>(Mustard)</a:t>
            </a:r>
          </a:p>
          <a:p>
            <a:r>
              <a:rPr lang="en-US" sz="4400" i="1" dirty="0"/>
              <a:t>Brassica alba </a:t>
            </a:r>
            <a:r>
              <a:rPr lang="en-US" sz="4400" dirty="0"/>
              <a:t>(White mustard)</a:t>
            </a:r>
          </a:p>
          <a:p>
            <a:r>
              <a:rPr lang="en-US" sz="4400" i="1" dirty="0"/>
              <a:t>Brassica napus </a:t>
            </a:r>
            <a:r>
              <a:rPr lang="en-US" sz="4400" dirty="0"/>
              <a:t>(Rape seed)</a:t>
            </a:r>
          </a:p>
          <a:p>
            <a:r>
              <a:rPr lang="en-US" sz="4400" i="1" dirty="0"/>
              <a:t>Brassica nigra </a:t>
            </a:r>
            <a:r>
              <a:rPr lang="en-US" sz="4400" dirty="0"/>
              <a:t>(Black mustard)</a:t>
            </a:r>
          </a:p>
        </p:txBody>
      </p:sp>
    </p:spTree>
    <p:extLst>
      <p:ext uri="{BB962C8B-B14F-4D97-AF65-F5344CB8AC3E}">
        <p14:creationId xmlns:p14="http://schemas.microsoft.com/office/powerpoint/2010/main" xmlns="" val="27029309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5791200" cy="682752"/>
          </a:xfrm>
        </p:spPr>
        <p:txBody>
          <a:bodyPr>
            <a:noAutofit/>
          </a:bodyPr>
          <a:lstStyle/>
          <a:p>
            <a:r>
              <a:rPr lang="en-US" sz="4400">
                <a:solidFill>
                  <a:srgbClr val="002060"/>
                </a:solidFill>
              </a:rPr>
              <a:t>Economic </a:t>
            </a:r>
            <a:r>
              <a:rPr lang="en-US" sz="4400" dirty="0">
                <a:solidFill>
                  <a:srgbClr val="002060"/>
                </a:solidFill>
              </a:rPr>
              <a:t>Importance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Food crops such as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raddish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turnip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etc use as vegetables.</a:t>
            </a:r>
          </a:p>
          <a:p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Brassica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compestris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sarson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),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B.napa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(turnip) etc species are used for extraction of oils.</a:t>
            </a:r>
          </a:p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Seeds of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Ibeis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amara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candytuff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,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Rorippa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indica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are used in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asthema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Some species of plants are used as ornamental plants in gardens such as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Iberis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amara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etc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28600" y="2133600"/>
            <a:ext cx="6096000" cy="4038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General information:</a:t>
            </a:r>
          </a:p>
          <a:p>
            <a:pPr>
              <a:buFont typeface="Arial" pitchFamily="34" charset="0"/>
              <a:buChar char="•"/>
            </a:pPr>
            <a:r>
              <a:rPr lang="en-US" sz="32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Mustard family</a:t>
            </a:r>
          </a:p>
          <a:p>
            <a:pPr>
              <a:buFont typeface="Arial" pitchFamily="34" charset="0"/>
              <a:buChar char="•"/>
            </a:pPr>
            <a:r>
              <a:rPr lang="en-US" sz="32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375 genera and 3200 species</a:t>
            </a:r>
          </a:p>
          <a:p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Propagation type:</a:t>
            </a:r>
          </a:p>
          <a:p>
            <a:pPr>
              <a:buFont typeface="Arial" pitchFamily="34" charset="0"/>
              <a:buChar char="•"/>
            </a:pPr>
            <a:r>
              <a:rPr lang="en-US" sz="32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Fruit, partial fruit, seed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28600" y="609600"/>
            <a:ext cx="8537448" cy="1219200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pic>
        <p:nvPicPr>
          <p:cNvPr id="8" name="Picture 7" descr="Brassicaceae+375+genera_3200+speci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1600200"/>
            <a:ext cx="3200400" cy="4117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437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28600" y="2133600"/>
            <a:ext cx="4953000" cy="4038600"/>
          </a:xfrm>
        </p:spPr>
        <p:txBody>
          <a:bodyPr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b="0" dirty="0"/>
              <a:t>World-wide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b="0" dirty="0"/>
              <a:t>Grow in </a:t>
            </a:r>
            <a:r>
              <a:rPr lang="en-US" b="0" dirty="0" smtClean="0"/>
              <a:t>temperate </a:t>
            </a:r>
            <a:r>
              <a:rPr lang="en-US" b="0" dirty="0"/>
              <a:t>and cold parts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b="0" dirty="0"/>
              <a:t>Cultivated for vegetables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b="0" dirty="0"/>
              <a:t>Oil yielding seed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28600" y="609600"/>
            <a:ext cx="8537448" cy="129540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Distribution</a:t>
            </a:r>
          </a:p>
        </p:txBody>
      </p:sp>
      <p:pic>
        <p:nvPicPr>
          <p:cNvPr id="7" name="Picture 6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2195512"/>
            <a:ext cx="3352799" cy="3748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7411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5029200" cy="4572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HABIT: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b="0" dirty="0"/>
              <a:t>Annual ,biennial ,perennial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b="0" dirty="0"/>
              <a:t>Herbs , rarely shrub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b="0" dirty="0"/>
              <a:t>Terrestrial and aquatic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b="0" dirty="0"/>
              <a:t>Produce pungent watery juice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28600" y="381000"/>
            <a:ext cx="8537448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Vegetative Characters</a:t>
            </a:r>
          </a:p>
        </p:txBody>
      </p:sp>
      <p:pic>
        <p:nvPicPr>
          <p:cNvPr id="7" name="Picture 6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1828800"/>
            <a:ext cx="3200399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0882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28600" y="2057400"/>
            <a:ext cx="63246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Root:</a:t>
            </a:r>
          </a:p>
          <a:p>
            <a:pPr>
              <a:buFont typeface="Arial" pitchFamily="34" charset="0"/>
              <a:buChar char="•"/>
            </a:pPr>
            <a:r>
              <a:rPr lang="en-US" b="0" dirty="0"/>
              <a:t>Swollen </a:t>
            </a:r>
          </a:p>
          <a:p>
            <a:pPr>
              <a:buFont typeface="Arial" pitchFamily="34" charset="0"/>
              <a:buChar char="•"/>
            </a:pPr>
            <a:r>
              <a:rPr lang="en-US" b="0" dirty="0"/>
              <a:t>Storage of food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Stem:</a:t>
            </a:r>
            <a:endParaRPr lang="en-US" b="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b="0" dirty="0"/>
              <a:t>Aerial erect ,cylindrical ,hairy , branched or un branched</a:t>
            </a:r>
          </a:p>
          <a:p>
            <a:pPr>
              <a:buFont typeface="Arial" pitchFamily="34" charset="0"/>
              <a:buChar char="•"/>
            </a:pPr>
            <a:r>
              <a:rPr lang="en-US" b="0" dirty="0"/>
              <a:t>Herbaceous , rarely woody</a:t>
            </a:r>
          </a:p>
          <a:p>
            <a:pPr>
              <a:buFont typeface="Arial" pitchFamily="34" charset="0"/>
              <a:buChar char="•"/>
            </a:pPr>
            <a:r>
              <a:rPr lang="en-US" b="0" dirty="0"/>
              <a:t>Reduced</a:t>
            </a:r>
          </a:p>
          <a:p>
            <a:pPr>
              <a:buFont typeface="Arial" pitchFamily="34" charset="0"/>
              <a:buChar char="•"/>
            </a:pPr>
            <a:r>
              <a:rPr lang="en-US" b="0" dirty="0" err="1"/>
              <a:t>Stellate</a:t>
            </a:r>
            <a:r>
              <a:rPr lang="en-US" b="0" dirty="0"/>
              <a:t> unicellular hairs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28600" y="457200"/>
            <a:ext cx="8537448" cy="10668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Vegetative Characters</a:t>
            </a:r>
          </a:p>
        </p:txBody>
      </p:sp>
      <p:pic>
        <p:nvPicPr>
          <p:cNvPr id="7" name="Picture 6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981200"/>
            <a:ext cx="2819399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0854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28600" y="1981200"/>
            <a:ext cx="6019800" cy="4191000"/>
          </a:xfrm>
        </p:spPr>
        <p:txBody>
          <a:bodyPr>
            <a:normAutofit fontScale="55000" lnSpcReduction="20000"/>
          </a:bodyPr>
          <a:lstStyle/>
          <a:p>
            <a:r>
              <a:rPr lang="en-US" sz="5100" dirty="0">
                <a:solidFill>
                  <a:schemeClr val="tx2">
                    <a:lumMod val="50000"/>
                  </a:schemeClr>
                </a:solidFill>
              </a:rPr>
              <a:t>Leaves: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Cauline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ramal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, sometimes radical ,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exstipulate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, alternate,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simple, rarely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pinnately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compound 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Margin entire or divided,  dentate.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Often sessile and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auriculate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, radical leaves form the</a:t>
            </a:r>
          </a:p>
          <a:p>
            <a:pPr>
              <a:lnSpc>
                <a:spcPct val="170000"/>
              </a:lnSpc>
            </a:pP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     rosettes on the reduced stem.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Lower leaves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petiolate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lyrate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in some cases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Venation- reticulate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unicostate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28600" y="533400"/>
            <a:ext cx="8537448" cy="1371600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Vegetative Characters</a:t>
            </a:r>
          </a:p>
        </p:txBody>
      </p:sp>
      <p:pic>
        <p:nvPicPr>
          <p:cNvPr id="7" name="Picture 6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2195512"/>
            <a:ext cx="2743200" cy="382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5215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28600" y="1828800"/>
            <a:ext cx="4724400" cy="4343400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Inflorescence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Racemose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-raceme,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Corymb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Corymbose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racem</a:t>
            </a:r>
            <a:endParaRPr lang="en-US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Floral Characters</a:t>
            </a:r>
          </a:p>
        </p:txBody>
      </p:sp>
      <p:pic>
        <p:nvPicPr>
          <p:cNvPr id="7" name="Picture 6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1752601"/>
            <a:ext cx="3505199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1604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28600" y="2057400"/>
            <a:ext cx="5486400" cy="4114800"/>
          </a:xfrm>
        </p:spPr>
        <p:txBody>
          <a:bodyPr>
            <a:normAutofit lnSpcReduction="10000"/>
          </a:bodyPr>
          <a:lstStyle/>
          <a:p>
            <a:r>
              <a:rPr lang="en-US" sz="3000" dirty="0">
                <a:solidFill>
                  <a:schemeClr val="tx2">
                    <a:lumMod val="50000"/>
                  </a:schemeClr>
                </a:solidFill>
              </a:rPr>
              <a:t>Flower: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b="0" dirty="0" err="1"/>
              <a:t>Pedicellate</a:t>
            </a:r>
            <a:endParaRPr lang="en-US" b="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b="0" dirty="0" err="1"/>
              <a:t>Ebracteate</a:t>
            </a:r>
            <a:endParaRPr lang="en-US" b="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b="0" dirty="0"/>
              <a:t>Complete Bisexual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b="0" dirty="0"/>
              <a:t> </a:t>
            </a:r>
            <a:r>
              <a:rPr lang="en-US" b="0" dirty="0" err="1"/>
              <a:t>Actinomorphic</a:t>
            </a:r>
            <a:r>
              <a:rPr lang="en-US" b="0" dirty="0"/>
              <a:t>,  </a:t>
            </a:r>
            <a:r>
              <a:rPr lang="en-US" b="0" dirty="0" err="1"/>
              <a:t>Zygomorphic</a:t>
            </a:r>
            <a:r>
              <a:rPr lang="en-US" b="0" dirty="0"/>
              <a:t>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b="0" dirty="0"/>
              <a:t> Hypogenous and </a:t>
            </a:r>
            <a:r>
              <a:rPr lang="en-US" b="0" dirty="0" smtClean="0"/>
              <a:t>tetramerous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04800" y="533400"/>
            <a:ext cx="8537448" cy="1295400"/>
          </a:xfrm>
        </p:spPr>
        <p:txBody>
          <a:bodyPr/>
          <a:lstStyle/>
          <a:p>
            <a:pPr algn="ctr"/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Floral Characters</a:t>
            </a:r>
          </a:p>
          <a:p>
            <a:endParaRPr lang="en-US" dirty="0"/>
          </a:p>
        </p:txBody>
      </p:sp>
      <p:pic>
        <p:nvPicPr>
          <p:cNvPr id="7" name="Picture 6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1981201"/>
            <a:ext cx="3200399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65251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28600" y="381000"/>
            <a:ext cx="8537448" cy="1371600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Floral Characters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28600" y="2057400"/>
            <a:ext cx="57912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>
                <a:solidFill>
                  <a:schemeClr val="tx2">
                    <a:lumMod val="50000"/>
                  </a:schemeClr>
                </a:solidFill>
              </a:rPr>
              <a:t>Calyx: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b="0" dirty="0"/>
              <a:t>Sepals-4, present in two whorls (2+2)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b="0" dirty="0"/>
              <a:t> Polysepalous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b="0" dirty="0"/>
              <a:t> Inner lateral sepals </a:t>
            </a:r>
            <a:r>
              <a:rPr lang="en-US" b="0" dirty="0" err="1"/>
              <a:t>saccate</a:t>
            </a:r>
            <a:r>
              <a:rPr lang="en-US" b="0" dirty="0"/>
              <a:t> at the base.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b="0" dirty="0"/>
              <a:t> Aestivation- imbricate</a:t>
            </a:r>
          </a:p>
        </p:txBody>
      </p:sp>
      <p:pic>
        <p:nvPicPr>
          <p:cNvPr id="9" name="Picture 8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1905001"/>
            <a:ext cx="2971799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15725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921</TotalTime>
  <Words>427</Words>
  <Application>Microsoft Office PowerPoint</Application>
  <PresentationFormat>On-screen Show (4:3)</PresentationFormat>
  <Paragraphs>96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Civic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Androecium </vt:lpstr>
      <vt:lpstr>Gynoecium </vt:lpstr>
      <vt:lpstr>Fruit </vt:lpstr>
      <vt:lpstr>Slide 14</vt:lpstr>
      <vt:lpstr>Floral formula </vt:lpstr>
      <vt:lpstr>Important plants of Brassicaceae</vt:lpstr>
      <vt:lpstr>Economic Importance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Inflorescence</dc:title>
  <dc:creator>AIZA MEHMOOD</dc:creator>
  <cp:lastModifiedBy>User</cp:lastModifiedBy>
  <cp:revision>35</cp:revision>
  <dcterms:created xsi:type="dcterms:W3CDTF">2019-10-29T15:02:56Z</dcterms:created>
  <dcterms:modified xsi:type="dcterms:W3CDTF">2020-08-20T08:29:49Z</dcterms:modified>
</cp:coreProperties>
</file>