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handoutMasterIdLst>
    <p:handoutMasterId r:id="rId30"/>
  </p:handout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5" r:id="rId17"/>
    <p:sldId id="272" r:id="rId18"/>
    <p:sldId id="273" r:id="rId19"/>
    <p:sldId id="274" r:id="rId20"/>
    <p:sldId id="276" r:id="rId21"/>
    <p:sldId id="277" r:id="rId22"/>
    <p:sldId id="278" r:id="rId23"/>
    <p:sldId id="279" r:id="rId24"/>
    <p:sldId id="280" r:id="rId25"/>
    <p:sldId id="281" r:id="rId26"/>
    <p:sldId id="284" r:id="rId27"/>
    <p:sldId id="285"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2109F5A-6848-4EB6-8702-9C2D57D2D4F2}" type="datetimeFigureOut">
              <a:rPr lang="en-US" smtClean="0"/>
              <a:t>2/11/2020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E79C51-D096-477D-B0C0-AFF18E6D6E95}" type="slidenum">
              <a:rPr lang="en-US" smtClean="0"/>
              <a:t>‹#›</a:t>
            </a:fld>
            <a:endParaRPr lang="en-US"/>
          </a:p>
        </p:txBody>
      </p:sp>
    </p:spTree>
    <p:extLst>
      <p:ext uri="{BB962C8B-B14F-4D97-AF65-F5344CB8AC3E}">
        <p14:creationId xmlns:p14="http://schemas.microsoft.com/office/powerpoint/2010/main" val="21169398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754A2D3-4C19-4ECD-AAE8-69F73844081F}" type="datetimeFigureOut">
              <a:rPr lang="en-US" smtClean="0"/>
              <a:t>2/11/2020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1822F79-7C5A-4227-AD30-545D7E0B861B}"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54A2D3-4C19-4ECD-AAE8-69F73844081F}" type="datetimeFigureOut">
              <a:rPr lang="en-US" smtClean="0"/>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22F79-7C5A-4227-AD30-545D7E0B86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54A2D3-4C19-4ECD-AAE8-69F73844081F}" type="datetimeFigureOut">
              <a:rPr lang="en-US" smtClean="0"/>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22F79-7C5A-4227-AD30-545D7E0B86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754A2D3-4C19-4ECD-AAE8-69F73844081F}" type="datetimeFigureOut">
              <a:rPr lang="en-US" smtClean="0"/>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22F79-7C5A-4227-AD30-545D7E0B861B}"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754A2D3-4C19-4ECD-AAE8-69F73844081F}" type="datetimeFigureOut">
              <a:rPr lang="en-US" smtClean="0"/>
              <a:t>2/11/2020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1822F79-7C5A-4227-AD30-545D7E0B861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754A2D3-4C19-4ECD-AAE8-69F73844081F}" type="datetimeFigureOut">
              <a:rPr lang="en-US" smtClean="0"/>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22F79-7C5A-4227-AD30-545D7E0B861B}"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754A2D3-4C19-4ECD-AAE8-69F73844081F}" type="datetimeFigureOut">
              <a:rPr lang="en-US" smtClean="0"/>
              <a:t>2/11/2020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822F79-7C5A-4227-AD30-545D7E0B861B}"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754A2D3-4C19-4ECD-AAE8-69F73844081F}" type="datetimeFigureOut">
              <a:rPr lang="en-US" smtClean="0"/>
              <a:t>2/11/2020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822F79-7C5A-4227-AD30-545D7E0B86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54A2D3-4C19-4ECD-AAE8-69F73844081F}" type="datetimeFigureOut">
              <a:rPr lang="en-US" smtClean="0"/>
              <a:t>2/11/2020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822F79-7C5A-4227-AD30-545D7E0B86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754A2D3-4C19-4ECD-AAE8-69F73844081F}" type="datetimeFigureOut">
              <a:rPr lang="en-US" smtClean="0"/>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22F79-7C5A-4227-AD30-545D7E0B861B}"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754A2D3-4C19-4ECD-AAE8-69F73844081F}" type="datetimeFigureOut">
              <a:rPr lang="en-US" smtClean="0"/>
              <a:t>2/11/2020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51822F79-7C5A-4227-AD30-545D7E0B861B}"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754A2D3-4C19-4ECD-AAE8-69F73844081F}" type="datetimeFigureOut">
              <a:rPr lang="en-US" smtClean="0"/>
              <a:t>2/11/2020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1822F79-7C5A-4227-AD30-545D7E0B861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400" b="1" dirty="0" smtClean="0"/>
              <a:t>Multinational Corporations in the World Economy </a:t>
            </a:r>
            <a:endParaRPr lang="en-US" sz="4400" b="1" dirty="0"/>
          </a:p>
        </p:txBody>
      </p:sp>
    </p:spTree>
    <p:extLst>
      <p:ext uri="{BB962C8B-B14F-4D97-AF65-F5344CB8AC3E}">
        <p14:creationId xmlns:p14="http://schemas.microsoft.com/office/powerpoint/2010/main" val="3042999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868362"/>
          </a:xfrm>
        </p:spPr>
        <p:txBody>
          <a:bodyPr>
            <a:normAutofit/>
          </a:bodyPr>
          <a:lstStyle/>
          <a:p>
            <a:r>
              <a:rPr lang="en-US" sz="3200" b="1" dirty="0"/>
              <a:t>1. Horizontal </a:t>
            </a:r>
            <a:r>
              <a:rPr lang="en-US" sz="3200" b="1" dirty="0" smtClean="0"/>
              <a:t>Integration (</a:t>
            </a:r>
            <a:r>
              <a:rPr lang="en-US" sz="3200" b="1" dirty="0" err="1" smtClean="0"/>
              <a:t>Cont</a:t>
            </a:r>
            <a:r>
              <a:rPr lang="en-US" sz="3200" b="1" dirty="0" smtClean="0"/>
              <a:t>…) </a:t>
            </a:r>
            <a:endParaRPr lang="en-US" sz="3200" dirty="0"/>
          </a:p>
        </p:txBody>
      </p:sp>
      <p:sp>
        <p:nvSpPr>
          <p:cNvPr id="3" name="Content Placeholder 2"/>
          <p:cNvSpPr>
            <a:spLocks noGrp="1"/>
          </p:cNvSpPr>
          <p:nvPr>
            <p:ph sz="quarter" idx="1"/>
          </p:nvPr>
        </p:nvSpPr>
        <p:spPr>
          <a:xfrm>
            <a:off x="228600" y="1219200"/>
            <a:ext cx="8610600" cy="5410200"/>
          </a:xfrm>
        </p:spPr>
        <p:txBody>
          <a:bodyPr>
            <a:normAutofit/>
          </a:bodyPr>
          <a:lstStyle/>
          <a:p>
            <a:r>
              <a:rPr lang="en-US" sz="2200" dirty="0" smtClean="0"/>
              <a:t>For example, Coca Cola transformed a single piece of knowledge, the formula for Coke, into a global soft drink empire. </a:t>
            </a:r>
          </a:p>
          <a:p>
            <a:r>
              <a:rPr lang="en-US" sz="2200" dirty="0" smtClean="0"/>
              <a:t>The income of most pharmaceutical firms is also based on knowledge in the form of the chemical composition of the drugs they produce.</a:t>
            </a:r>
          </a:p>
          <a:p>
            <a:r>
              <a:rPr lang="en-US" sz="2200" dirty="0" smtClean="0"/>
              <a:t>Microsoft is able to dominate the global software industry in part because its programmers have a deep understanding of the operating system used on most PCs. </a:t>
            </a:r>
          </a:p>
          <a:p>
            <a:r>
              <a:rPr lang="en-US" sz="2200" dirty="0" smtClean="0"/>
              <a:t>Microsoft programmers can use this knowledge to develop software that performs better on Window-based computers than the software produced by its competitors. </a:t>
            </a:r>
          </a:p>
          <a:p>
            <a:r>
              <a:rPr lang="en-US" sz="2200" dirty="0" smtClean="0"/>
              <a:t>In all these example, firms are deriving income from an intangible asset, that is, from knowledge in some form. </a:t>
            </a:r>
            <a:endParaRPr lang="en-US" sz="2200" dirty="0"/>
          </a:p>
        </p:txBody>
      </p:sp>
    </p:spTree>
    <p:extLst>
      <p:ext uri="{BB962C8B-B14F-4D97-AF65-F5344CB8AC3E}">
        <p14:creationId xmlns:p14="http://schemas.microsoft.com/office/powerpoint/2010/main" val="861151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868362"/>
          </a:xfrm>
        </p:spPr>
        <p:txBody>
          <a:bodyPr>
            <a:normAutofit/>
          </a:bodyPr>
          <a:lstStyle/>
          <a:p>
            <a:r>
              <a:rPr lang="en-US" sz="3200" b="1" dirty="0"/>
              <a:t>1. Horizontal Integration (</a:t>
            </a:r>
            <a:r>
              <a:rPr lang="en-US" sz="3200" b="1" dirty="0" err="1"/>
              <a:t>Cont</a:t>
            </a:r>
            <a:r>
              <a:rPr lang="en-US" sz="3200" b="1" dirty="0"/>
              <a:t>…) </a:t>
            </a:r>
            <a:endParaRPr lang="en-US" sz="3200" dirty="0"/>
          </a:p>
        </p:txBody>
      </p:sp>
      <p:sp>
        <p:nvSpPr>
          <p:cNvPr id="3" name="Content Placeholder 2"/>
          <p:cNvSpPr>
            <a:spLocks noGrp="1"/>
          </p:cNvSpPr>
          <p:nvPr>
            <p:ph sz="quarter" idx="1"/>
          </p:nvPr>
        </p:nvSpPr>
        <p:spPr>
          <a:xfrm>
            <a:off x="228600" y="1219200"/>
            <a:ext cx="8686800" cy="5334000"/>
          </a:xfrm>
        </p:spPr>
        <p:txBody>
          <a:bodyPr>
            <a:normAutofit/>
          </a:bodyPr>
          <a:lstStyle/>
          <a:p>
            <a:r>
              <a:rPr lang="en-US" sz="2200" dirty="0" smtClean="0"/>
              <a:t>Intangible assets are difficult to sell or license to other firms at a price that accurately reflects their true value. </a:t>
            </a:r>
          </a:p>
          <a:p>
            <a:r>
              <a:rPr lang="en-US" sz="2200" dirty="0" smtClean="0"/>
              <a:t>Firms that own knowledge-based assets confront what has been called the “fundamental paradox of information” –  the value of the information for the purchaser is not known until he has the information, but then he has acquired it without cost.</a:t>
            </a:r>
          </a:p>
          <a:p>
            <a:r>
              <a:rPr lang="en-US" sz="2200" dirty="0" smtClean="0"/>
              <a:t>In other words, in order to convey the true value of an intangible asset the owner must reveal so much of the information upon which the asset’s value is based that the potential purchaser no longer needs to pay to acquire the asset. </a:t>
            </a:r>
          </a:p>
          <a:p>
            <a:r>
              <a:rPr lang="en-US" sz="2200" dirty="0" smtClean="0"/>
              <a:t>If the owner is unwilling to reveal the knowledge upon which the intangible asset’s value is based, potential buyers will be unsure of the asset’s true value and they will be therefore, reluctant to pay the asset’s true value.  </a:t>
            </a:r>
            <a:endParaRPr lang="en-US" sz="2200" dirty="0"/>
          </a:p>
        </p:txBody>
      </p:sp>
    </p:spTree>
    <p:extLst>
      <p:ext uri="{BB962C8B-B14F-4D97-AF65-F5344CB8AC3E}">
        <p14:creationId xmlns:p14="http://schemas.microsoft.com/office/powerpoint/2010/main" val="1484266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868362"/>
          </a:xfrm>
        </p:spPr>
        <p:txBody>
          <a:bodyPr>
            <a:normAutofit/>
          </a:bodyPr>
          <a:lstStyle/>
          <a:p>
            <a:r>
              <a:rPr lang="en-US" sz="3200" b="1" dirty="0" smtClean="0"/>
              <a:t>1. Horizontal Integration (</a:t>
            </a:r>
            <a:r>
              <a:rPr lang="en-US" sz="3200" b="1" dirty="0" err="1" smtClean="0"/>
              <a:t>Cont</a:t>
            </a:r>
            <a:r>
              <a:rPr lang="en-US" sz="3200" b="1" dirty="0" smtClean="0"/>
              <a:t>…) </a:t>
            </a:r>
            <a:endParaRPr lang="en-US" sz="3200" dirty="0"/>
          </a:p>
        </p:txBody>
      </p:sp>
      <p:sp>
        <p:nvSpPr>
          <p:cNvPr id="3" name="Content Placeholder 2"/>
          <p:cNvSpPr>
            <a:spLocks noGrp="1"/>
          </p:cNvSpPr>
          <p:nvPr>
            <p:ph sz="quarter" idx="1"/>
          </p:nvPr>
        </p:nvSpPr>
        <p:spPr>
          <a:xfrm>
            <a:off x="228600" y="1219200"/>
            <a:ext cx="8458200" cy="5334000"/>
          </a:xfrm>
        </p:spPr>
        <p:txBody>
          <a:bodyPr>
            <a:noAutofit/>
          </a:bodyPr>
          <a:lstStyle/>
          <a:p>
            <a:r>
              <a:rPr lang="en-US" sz="2200" dirty="0" smtClean="0"/>
              <a:t>Suppose I have developed a production process that reduces the manufacturing cost of cars by one-half. This innovation is purely a matter of how the production process is organized and managed and has nothing to do with the machine and technology actually used to produce cars. I try to sell this knowledge to Ford Motor Company, but in our negotiations, Ford’s board of directors is skeptical of my claim that I can cut the firm’s costs by 50%.</a:t>
            </a:r>
          </a:p>
          <a:p>
            <a:r>
              <a:rPr lang="en-US" sz="2200" dirty="0" smtClean="0"/>
              <a:t>The board members insist that I disclose fully how I will accomplish this before they will even consider purchasing my knowledge.</a:t>
            </a:r>
          </a:p>
          <a:p>
            <a:r>
              <a:rPr lang="en-US" sz="2200" dirty="0" smtClean="0"/>
              <a:t>Once I disclose all of the details, however, they will know exactly what changes they need to make in order to realize the cost reductions. As soon as they have this knowledge, they have no reason to pay me to acquire it. Like all other owners of intangible assets, I will receive less than my asset’s true worth when I sell it to another firm. </a:t>
            </a:r>
            <a:endParaRPr lang="en-US" sz="2200" dirty="0"/>
          </a:p>
        </p:txBody>
      </p:sp>
    </p:spTree>
    <p:extLst>
      <p:ext uri="{BB962C8B-B14F-4D97-AF65-F5344CB8AC3E}">
        <p14:creationId xmlns:p14="http://schemas.microsoft.com/office/powerpoint/2010/main" val="2869218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868362"/>
          </a:xfrm>
        </p:spPr>
        <p:txBody>
          <a:bodyPr>
            <a:normAutofit/>
          </a:bodyPr>
          <a:lstStyle/>
          <a:p>
            <a:r>
              <a:rPr lang="en-US" sz="3200" b="1" dirty="0"/>
              <a:t>1. Horizontal Integration (</a:t>
            </a:r>
            <a:r>
              <a:rPr lang="en-US" sz="3200" b="1" dirty="0" err="1"/>
              <a:t>Cont</a:t>
            </a:r>
            <a:r>
              <a:rPr lang="en-US" sz="3200" b="1" dirty="0"/>
              <a:t>…) </a:t>
            </a:r>
            <a:endParaRPr lang="en-US" sz="3200" dirty="0"/>
          </a:p>
        </p:txBody>
      </p:sp>
      <p:sp>
        <p:nvSpPr>
          <p:cNvPr id="3" name="Content Placeholder 2"/>
          <p:cNvSpPr>
            <a:spLocks noGrp="1"/>
          </p:cNvSpPr>
          <p:nvPr>
            <p:ph sz="quarter" idx="1"/>
          </p:nvPr>
        </p:nvSpPr>
        <p:spPr>
          <a:xfrm>
            <a:off x="228600" y="1219200"/>
            <a:ext cx="8686800" cy="5410200"/>
          </a:xfrm>
        </p:spPr>
        <p:txBody>
          <a:bodyPr>
            <a:noAutofit/>
          </a:bodyPr>
          <a:lstStyle/>
          <a:p>
            <a:r>
              <a:rPr lang="en-US" sz="2200" dirty="0" smtClean="0"/>
              <a:t>Such market failures create incentives for horizontal integration.</a:t>
            </a:r>
          </a:p>
          <a:p>
            <a:r>
              <a:rPr lang="en-US" sz="2200" dirty="0" smtClean="0"/>
              <a:t>Suppose an individual owns an intangible asset that can generate more revenue than is currently being earned, because demand for goods produced with the use of this asset will be greater than can be met from the existing production facility.</a:t>
            </a:r>
          </a:p>
          <a:p>
            <a:r>
              <a:rPr lang="en-US" sz="2200" dirty="0" smtClean="0"/>
              <a:t>How can the owner earn the additional revenue that the asset will generate?</a:t>
            </a:r>
          </a:p>
          <a:p>
            <a:r>
              <a:rPr lang="en-US" sz="2200" dirty="0" smtClean="0"/>
              <a:t>The only way he or she can do so is to create additional production sites, that is, to integrate horizontally and allow each of these facilities to make use of the intangible asset.</a:t>
            </a:r>
          </a:p>
          <a:p>
            <a:r>
              <a:rPr lang="en-US" sz="2200" dirty="0" smtClean="0"/>
              <a:t>Because the same firm owns all of the production sites, it can realize the full value of its intangible asset without having to try to sell it in an open market.</a:t>
            </a:r>
          </a:p>
          <a:p>
            <a:r>
              <a:rPr lang="en-US" sz="2200" dirty="0" smtClean="0"/>
              <a:t>Horizontal integration, therefore, internalizes the economic transactions for intangible assets. </a:t>
            </a:r>
            <a:endParaRPr lang="en-US" sz="2200" dirty="0"/>
          </a:p>
        </p:txBody>
      </p:sp>
    </p:spTree>
    <p:extLst>
      <p:ext uri="{BB962C8B-B14F-4D97-AF65-F5344CB8AC3E}">
        <p14:creationId xmlns:p14="http://schemas.microsoft.com/office/powerpoint/2010/main" val="1665235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868362"/>
          </a:xfrm>
        </p:spPr>
        <p:txBody>
          <a:bodyPr>
            <a:normAutofit/>
          </a:bodyPr>
          <a:lstStyle/>
          <a:p>
            <a:r>
              <a:rPr lang="en-US" sz="3200" b="1" dirty="0" smtClean="0"/>
              <a:t>2. Vertical Integration</a:t>
            </a:r>
            <a:endParaRPr lang="en-US" sz="3200" b="1" dirty="0"/>
          </a:p>
        </p:txBody>
      </p:sp>
      <p:sp>
        <p:nvSpPr>
          <p:cNvPr id="3" name="Content Placeholder 2"/>
          <p:cNvSpPr>
            <a:spLocks noGrp="1"/>
          </p:cNvSpPr>
          <p:nvPr>
            <p:ph sz="quarter" idx="1"/>
          </p:nvPr>
        </p:nvSpPr>
        <p:spPr>
          <a:xfrm>
            <a:off x="304800" y="1066800"/>
            <a:ext cx="8534400" cy="5486400"/>
          </a:xfrm>
        </p:spPr>
        <p:txBody>
          <a:bodyPr>
            <a:noAutofit/>
          </a:bodyPr>
          <a:lstStyle/>
          <a:p>
            <a:r>
              <a:rPr lang="en-US" sz="2200" dirty="0" smtClean="0"/>
              <a:t>Vertical integration refers to instances in which firms internalize their transactions for intermediate goods. An intermediate good is an output of one production process that serves as an input into another production process. </a:t>
            </a:r>
          </a:p>
          <a:p>
            <a:r>
              <a:rPr lang="en-US" sz="2200" dirty="0" smtClean="0"/>
              <a:t>Standard Oil, which dominated the American oil industry in the late 19</a:t>
            </a:r>
            <a:r>
              <a:rPr lang="en-US" sz="2200" baseline="30000" dirty="0" smtClean="0"/>
              <a:t>th</a:t>
            </a:r>
            <a:r>
              <a:rPr lang="en-US" sz="2200" dirty="0" smtClean="0"/>
              <a:t> century is a classic example of a vertically integrated firm. Standard Oil owned oil wells, the network through which crude oil was transported from the well to the refinery, the refineries and the retail outlets at which the final product was sold. </a:t>
            </a:r>
          </a:p>
          <a:p>
            <a:r>
              <a:rPr lang="en-US" sz="2200" dirty="0" smtClean="0"/>
              <a:t>Thus, each stage of the production process was contained within a single corporate structure. Why would a single firm incorporates the various stages of the production process under a single administrative control, rather than purchase its inputs from independent producers and sell outputs to other independent firms, either as inputs into additional production or as final goods to independent retailers?</a:t>
            </a:r>
            <a:endParaRPr lang="en-US" sz="2200" dirty="0"/>
          </a:p>
        </p:txBody>
      </p:sp>
    </p:spTree>
    <p:extLst>
      <p:ext uri="{BB962C8B-B14F-4D97-AF65-F5344CB8AC3E}">
        <p14:creationId xmlns:p14="http://schemas.microsoft.com/office/powerpoint/2010/main" val="4289311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868362"/>
          </a:xfrm>
        </p:spPr>
        <p:txBody>
          <a:bodyPr>
            <a:normAutofit/>
          </a:bodyPr>
          <a:lstStyle/>
          <a:p>
            <a:r>
              <a:rPr lang="en-US" sz="3200" b="1" dirty="0"/>
              <a:t>2. Vertical </a:t>
            </a:r>
            <a:r>
              <a:rPr lang="en-US" sz="3200" b="1" dirty="0" smtClean="0"/>
              <a:t>Integration (</a:t>
            </a:r>
            <a:r>
              <a:rPr lang="en-US" sz="3200" b="1" dirty="0" err="1" smtClean="0"/>
              <a:t>Cont</a:t>
            </a:r>
            <a:r>
              <a:rPr lang="en-US" sz="3200" b="1" dirty="0" smtClean="0"/>
              <a:t>…)</a:t>
            </a:r>
            <a:endParaRPr lang="en-US" sz="3200" dirty="0"/>
          </a:p>
        </p:txBody>
      </p:sp>
      <p:sp>
        <p:nvSpPr>
          <p:cNvPr id="3" name="Content Placeholder 2"/>
          <p:cNvSpPr>
            <a:spLocks noGrp="1"/>
          </p:cNvSpPr>
          <p:nvPr>
            <p:ph sz="quarter" idx="1"/>
          </p:nvPr>
        </p:nvSpPr>
        <p:spPr>
          <a:xfrm>
            <a:off x="304800" y="1219200"/>
            <a:ext cx="8610600" cy="5410200"/>
          </a:xfrm>
        </p:spPr>
        <p:txBody>
          <a:bodyPr>
            <a:normAutofit/>
          </a:bodyPr>
          <a:lstStyle/>
          <a:p>
            <a:r>
              <a:rPr lang="en-US" sz="2400" dirty="0" smtClean="0"/>
              <a:t>To explain the internalization of transactions within a single vertically integrated firm, economists have focused on problems caused by specific assets. </a:t>
            </a:r>
          </a:p>
          <a:p>
            <a:r>
              <a:rPr lang="en-US" sz="2400" dirty="0" smtClean="0"/>
              <a:t>A specific asset is an investment that is dedicated to a particular long-term economic relationship. Consider a hypothetical case of a ship-owner and a railroad. The ship-owner would like to transport the goods he delivers to his dock to market by rail. He contacts the railroad and asks that a rail spur be built from the main line down to the dock so that he can offload goods directly onto railcars. If the railroad agrees to build the spur, then this spur will be dedicated to the transport of that particular ship-owner's goods to the main rail line, in other words, this rail spur is an asset that is specific to the ongoing relationship between the ship-owner and the railroad owner. </a:t>
            </a:r>
            <a:endParaRPr lang="en-US" sz="2400" dirty="0"/>
          </a:p>
        </p:txBody>
      </p:sp>
    </p:spTree>
    <p:extLst>
      <p:ext uri="{BB962C8B-B14F-4D97-AF65-F5344CB8AC3E}">
        <p14:creationId xmlns:p14="http://schemas.microsoft.com/office/powerpoint/2010/main" val="939381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868362"/>
          </a:xfrm>
        </p:spPr>
        <p:txBody>
          <a:bodyPr>
            <a:normAutofit/>
          </a:bodyPr>
          <a:lstStyle/>
          <a:p>
            <a:r>
              <a:rPr lang="en-US" sz="3200" b="1" dirty="0"/>
              <a:t>2. Vertical Integration (</a:t>
            </a:r>
            <a:r>
              <a:rPr lang="en-US" sz="3200" b="1" dirty="0" err="1"/>
              <a:t>Cont</a:t>
            </a:r>
            <a:r>
              <a:rPr lang="en-US" sz="3200" b="1" dirty="0"/>
              <a:t>…)</a:t>
            </a:r>
            <a:endParaRPr lang="en-US" sz="3200" dirty="0"/>
          </a:p>
        </p:txBody>
      </p:sp>
      <p:sp>
        <p:nvSpPr>
          <p:cNvPr id="3" name="Content Placeholder 2"/>
          <p:cNvSpPr>
            <a:spLocks noGrp="1"/>
          </p:cNvSpPr>
          <p:nvPr>
            <p:ph sz="quarter" idx="1"/>
          </p:nvPr>
        </p:nvSpPr>
        <p:spPr>
          <a:xfrm>
            <a:off x="304800" y="1219200"/>
            <a:ext cx="8458200" cy="5410200"/>
          </a:xfrm>
        </p:spPr>
        <p:txBody>
          <a:bodyPr>
            <a:normAutofit/>
          </a:bodyPr>
          <a:lstStyle/>
          <a:p>
            <a:r>
              <a:rPr lang="en-US" sz="2000" dirty="0" smtClean="0"/>
              <a:t>Specific assets create incentives for vertical integration because it is difficult to write and enforce long-term contracts. In the example of the ship-owner and the railroad, suppose that under the terms of the initial agreement, the ship-owner agreed to pay the railroad a certain fee </a:t>
            </a:r>
            <a:r>
              <a:rPr lang="en-US" sz="2000" smtClean="0"/>
              <a:t>per ton </a:t>
            </a:r>
            <a:r>
              <a:rPr lang="en-US" sz="2000" dirty="0" smtClean="0"/>
              <a:t>to carry goods to market once the spur was built. This initial fee made it profitable for the railroad to build the spur. Once the spur has been built, the ship-owner has an incentive to renegotiate the initial contract to achieve a more favorable shipping rate. The ship-owner recognizes that, because the railroad must incur costs if it decides to reallocate the resources it used to build the spur, the railroad owner will be better off accepting renegotiated terms than refusing to carry the goods. Thus, the existence of a specific asset creates possibilities for opportunistic behavior once the investment has been made. One party in the long-term relationship can take advantage of the specific nature of the asset to extract a larger share of the value from the transaction. </a:t>
            </a:r>
            <a:endParaRPr lang="en-US" sz="2000" dirty="0"/>
          </a:p>
        </p:txBody>
      </p:sp>
    </p:spTree>
    <p:extLst>
      <p:ext uri="{BB962C8B-B14F-4D97-AF65-F5344CB8AC3E}">
        <p14:creationId xmlns:p14="http://schemas.microsoft.com/office/powerpoint/2010/main" val="3523926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715962"/>
          </a:xfrm>
        </p:spPr>
        <p:txBody>
          <a:bodyPr>
            <a:normAutofit/>
          </a:bodyPr>
          <a:lstStyle/>
          <a:p>
            <a:r>
              <a:rPr lang="en-US" sz="3200" b="1" dirty="0"/>
              <a:t>2. Vertical Integration (</a:t>
            </a:r>
            <a:r>
              <a:rPr lang="en-US" sz="3200" b="1" dirty="0" err="1"/>
              <a:t>Cont</a:t>
            </a:r>
            <a:r>
              <a:rPr lang="en-US" sz="3200" b="1" dirty="0"/>
              <a:t>…)</a:t>
            </a:r>
            <a:endParaRPr lang="en-US" sz="3200" dirty="0"/>
          </a:p>
        </p:txBody>
      </p:sp>
      <p:sp>
        <p:nvSpPr>
          <p:cNvPr id="3" name="Content Placeholder 2"/>
          <p:cNvSpPr>
            <a:spLocks noGrp="1"/>
          </p:cNvSpPr>
          <p:nvPr>
            <p:ph sz="quarter" idx="1"/>
          </p:nvPr>
        </p:nvSpPr>
        <p:spPr>
          <a:xfrm>
            <a:off x="228600" y="1066800"/>
            <a:ext cx="8686800" cy="5486400"/>
          </a:xfrm>
        </p:spPr>
        <p:txBody>
          <a:bodyPr>
            <a:normAutofit/>
          </a:bodyPr>
          <a:lstStyle/>
          <a:p>
            <a:r>
              <a:rPr lang="en-US" sz="2000" dirty="0" smtClean="0"/>
              <a:t>Firms thus internalize their transactions, take them out of the market and place them under the control of a single corporate structure, in response to market imperfections.</a:t>
            </a:r>
          </a:p>
          <a:p>
            <a:r>
              <a:rPr lang="en-US" sz="2000" dirty="0" smtClean="0"/>
              <a:t>When firms earn a substantial share of their revenues from intangible assets, they face strong incentives to integrate horizontally, that is to create multiple production facilities all controlled by a single corporate headquarters. </a:t>
            </a:r>
          </a:p>
          <a:p>
            <a:r>
              <a:rPr lang="en-US" sz="2000" dirty="0" smtClean="0"/>
              <a:t>When firms earn a substantial share of their revenues from specific assets, they face strong incentives to integrate vertically, that is to place all of the various stages of production under the control of a single corporate structure.</a:t>
            </a:r>
          </a:p>
          <a:p>
            <a:r>
              <a:rPr lang="en-US" sz="2000" dirty="0" smtClean="0"/>
              <a:t>In both cases, the incentive to take transactions out of the market and place them within a single corporate structure arises from the inability of the market to accurately price the value of the assets that generates the firm’s income. </a:t>
            </a:r>
            <a:endParaRPr lang="en-US" sz="2000" dirty="0"/>
          </a:p>
        </p:txBody>
      </p:sp>
    </p:spTree>
    <p:extLst>
      <p:ext uri="{BB962C8B-B14F-4D97-AF65-F5344CB8AC3E}">
        <p14:creationId xmlns:p14="http://schemas.microsoft.com/office/powerpoint/2010/main" val="3614859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792162"/>
          </a:xfrm>
        </p:spPr>
        <p:txBody>
          <a:bodyPr/>
          <a:lstStyle/>
          <a:p>
            <a:pPr algn="ctr"/>
            <a:r>
              <a:rPr lang="en-US" b="1" dirty="0" smtClean="0"/>
              <a:t>Locational Advantages </a:t>
            </a:r>
            <a:endParaRPr lang="en-US" b="1" dirty="0"/>
          </a:p>
        </p:txBody>
      </p:sp>
      <p:sp>
        <p:nvSpPr>
          <p:cNvPr id="3" name="Content Placeholder 2"/>
          <p:cNvSpPr>
            <a:spLocks noGrp="1"/>
          </p:cNvSpPr>
          <p:nvPr>
            <p:ph sz="quarter" idx="1"/>
          </p:nvPr>
        </p:nvSpPr>
        <p:spPr>
          <a:xfrm>
            <a:off x="304800" y="1219200"/>
            <a:ext cx="8534400" cy="5410200"/>
          </a:xfrm>
        </p:spPr>
        <p:txBody>
          <a:bodyPr>
            <a:normAutofit/>
          </a:bodyPr>
          <a:lstStyle/>
          <a:p>
            <a:r>
              <a:rPr lang="en-US" sz="2000" dirty="0" smtClean="0"/>
              <a:t>We also need to understand the factors that encourage a firm to internationalize its activities, that is, what factors determine when a firm will stop sourcing all of its inputs and selling all of its output at home and begin acquiring its inputs or selling a portion of its output in foreign markets?</a:t>
            </a:r>
          </a:p>
          <a:p>
            <a:r>
              <a:rPr lang="en-US" sz="2000" dirty="0" smtClean="0"/>
              <a:t>At a very broad level, it is obvious that a firm will internationalize its activities when it believes that it can profit by doing so. </a:t>
            </a:r>
          </a:p>
          <a:p>
            <a:r>
              <a:rPr lang="en-US" sz="2000" dirty="0" smtClean="0"/>
              <a:t>Locational advantages derive from specific country characteristics that provide such opportunities. Historically locational advantages have been based on one of three specific country characteristics: a large reserve of natural resources, a large local market, and opportunities to enhance the efficiency of the firm’s operations. A firm based in one country will internationalize its activities in an attempt to profit from one of these characteristics in a foreign country. </a:t>
            </a:r>
          </a:p>
          <a:p>
            <a:endParaRPr lang="en-US" sz="2000" dirty="0" smtClean="0"/>
          </a:p>
          <a:p>
            <a:endParaRPr lang="en-US" sz="2000" dirty="0"/>
          </a:p>
        </p:txBody>
      </p:sp>
    </p:spTree>
    <p:extLst>
      <p:ext uri="{BB962C8B-B14F-4D97-AF65-F5344CB8AC3E}">
        <p14:creationId xmlns:p14="http://schemas.microsoft.com/office/powerpoint/2010/main" val="4253223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868362"/>
          </a:xfrm>
        </p:spPr>
        <p:txBody>
          <a:bodyPr>
            <a:normAutofit/>
          </a:bodyPr>
          <a:lstStyle/>
          <a:p>
            <a:r>
              <a:rPr lang="en-US" sz="2800" b="1" dirty="0"/>
              <a:t>Locational Advantages </a:t>
            </a:r>
            <a:r>
              <a:rPr lang="en-US" sz="2800" b="1" dirty="0" smtClean="0"/>
              <a:t>(</a:t>
            </a:r>
            <a:r>
              <a:rPr lang="en-US" sz="2800" b="1" dirty="0" err="1" smtClean="0"/>
              <a:t>Cont</a:t>
            </a:r>
            <a:r>
              <a:rPr lang="en-US" sz="2800" b="1" dirty="0" smtClean="0"/>
              <a:t>…)</a:t>
            </a:r>
            <a:endParaRPr lang="en-US" sz="2800" dirty="0"/>
          </a:p>
        </p:txBody>
      </p:sp>
      <p:sp>
        <p:nvSpPr>
          <p:cNvPr id="3" name="Content Placeholder 2"/>
          <p:cNvSpPr>
            <a:spLocks noGrp="1"/>
          </p:cNvSpPr>
          <p:nvPr>
            <p:ph sz="quarter" idx="1"/>
          </p:nvPr>
        </p:nvSpPr>
        <p:spPr>
          <a:xfrm>
            <a:off x="228600" y="1219200"/>
            <a:ext cx="8610600" cy="5410200"/>
          </a:xfrm>
        </p:spPr>
        <p:txBody>
          <a:bodyPr>
            <a:normAutofit/>
          </a:bodyPr>
          <a:lstStyle/>
          <a:p>
            <a:r>
              <a:rPr lang="en-US" sz="2000" dirty="0" smtClean="0"/>
              <a:t>Locational advantages in natural-resource investments arise from the presence of large deposits of a particular natural resource in a foreign country. The desire to profit from the extraction of these natural resources was perhaps the earliest motivation for international activities. The American copper firms Anaconda and Kennecott made large direct investments in mining operations in Chile in order to secure suppliers for production in the US.</a:t>
            </a:r>
          </a:p>
          <a:p>
            <a:r>
              <a:rPr lang="en-US" sz="2000" dirty="0" smtClean="0"/>
              <a:t>American and European oil companies have invested heavily in the Middle East because the countries of that region hold so large a proportion of the world’s petroleum reserves. </a:t>
            </a:r>
            <a:endParaRPr lang="en-US" sz="2000" dirty="0"/>
          </a:p>
        </p:txBody>
      </p:sp>
    </p:spTree>
    <p:extLst>
      <p:ext uri="{BB962C8B-B14F-4D97-AF65-F5344CB8AC3E}">
        <p14:creationId xmlns:p14="http://schemas.microsoft.com/office/powerpoint/2010/main" val="3598211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944562"/>
          </a:xfrm>
        </p:spPr>
        <p:txBody>
          <a:bodyPr>
            <a:normAutofit/>
          </a:bodyPr>
          <a:lstStyle/>
          <a:p>
            <a:r>
              <a:rPr lang="en-US" sz="2800" b="1" dirty="0" smtClean="0"/>
              <a:t>Multinational Corporations: The Agents of Globalization </a:t>
            </a:r>
            <a:endParaRPr lang="en-US" sz="2800" b="1" dirty="0"/>
          </a:p>
        </p:txBody>
      </p:sp>
      <p:sp>
        <p:nvSpPr>
          <p:cNvPr id="3" name="Content Placeholder 2"/>
          <p:cNvSpPr>
            <a:spLocks noGrp="1"/>
          </p:cNvSpPr>
          <p:nvPr>
            <p:ph sz="quarter" idx="1"/>
          </p:nvPr>
        </p:nvSpPr>
        <p:spPr>
          <a:xfrm>
            <a:off x="304800" y="1447800"/>
            <a:ext cx="8382000" cy="5029200"/>
          </a:xfrm>
        </p:spPr>
        <p:txBody>
          <a:bodyPr>
            <a:normAutofit/>
          </a:bodyPr>
          <a:lstStyle/>
          <a:p>
            <a:r>
              <a:rPr lang="en-US" sz="2400" dirty="0" smtClean="0"/>
              <a:t>A multinational corporation, sometimes called a transnational corporation (TNC), is an enterprise that controls and manages production establishments (plants) in at least two countries. </a:t>
            </a:r>
          </a:p>
          <a:p>
            <a:r>
              <a:rPr lang="en-US" sz="2400" dirty="0" smtClean="0"/>
              <a:t>The activities of multinational corporations are not limited to production, MNCs are also important actors in international trade. </a:t>
            </a:r>
          </a:p>
          <a:p>
            <a:r>
              <a:rPr lang="en-US" sz="2400" dirty="0" smtClean="0"/>
              <a:t>A large portion of this trade is intra-firm trade, that is, trade that takes place between an MNC parent and its affiliates in other countries. </a:t>
            </a:r>
          </a:p>
          <a:p>
            <a:r>
              <a:rPr lang="en-US" sz="2400" dirty="0" smtClean="0"/>
              <a:t>A firm become multinational corporation by engaging in foreign direct investment (FDI).</a:t>
            </a:r>
          </a:p>
          <a:p>
            <a:r>
              <a:rPr lang="en-US" sz="2400" dirty="0" smtClean="0"/>
              <a:t>Foreign Direct Investment occurs when a firm based in one country builds a new plant or a factory in a second country or purchases an existing one. </a:t>
            </a:r>
            <a:endParaRPr lang="en-US" sz="2400" dirty="0"/>
          </a:p>
        </p:txBody>
      </p:sp>
    </p:spTree>
    <p:extLst>
      <p:ext uri="{BB962C8B-B14F-4D97-AF65-F5344CB8AC3E}">
        <p14:creationId xmlns:p14="http://schemas.microsoft.com/office/powerpoint/2010/main" val="30731395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792162"/>
          </a:xfrm>
        </p:spPr>
        <p:txBody>
          <a:bodyPr>
            <a:normAutofit/>
          </a:bodyPr>
          <a:lstStyle/>
          <a:p>
            <a:r>
              <a:rPr lang="en-US" sz="2800" b="1" dirty="0"/>
              <a:t>Locational Advantages (</a:t>
            </a:r>
            <a:r>
              <a:rPr lang="en-US" sz="2800" b="1" dirty="0" err="1"/>
              <a:t>Cont</a:t>
            </a:r>
            <a:r>
              <a:rPr lang="en-US" sz="2800" b="1" dirty="0"/>
              <a:t>…)</a:t>
            </a:r>
            <a:endParaRPr lang="en-US" sz="2800" dirty="0"/>
          </a:p>
        </p:txBody>
      </p:sp>
      <p:sp>
        <p:nvSpPr>
          <p:cNvPr id="3" name="Content Placeholder 2"/>
          <p:cNvSpPr>
            <a:spLocks noGrp="1"/>
          </p:cNvSpPr>
          <p:nvPr>
            <p:ph sz="quarter" idx="1"/>
          </p:nvPr>
        </p:nvSpPr>
        <p:spPr>
          <a:xfrm>
            <a:off x="228600" y="1143000"/>
            <a:ext cx="8763000" cy="5486400"/>
          </a:xfrm>
        </p:spPr>
        <p:txBody>
          <a:bodyPr>
            <a:normAutofit/>
          </a:bodyPr>
          <a:lstStyle/>
          <a:p>
            <a:r>
              <a:rPr lang="en-US" sz="2000" dirty="0" smtClean="0"/>
              <a:t>Locational advantages for market-oriented investments arise from large consumer markets that are expected to grow rapidly over time. Firms looking to sell their products in foreign markets clearly prefer countries with large and growing demand to those with small and stagnant demand. In addition, the degree of industry competition within the host country is important. The less indigenous competition there is in a particular foreign market, the easier it will be for the MNC to sell its products in that market. </a:t>
            </a:r>
          </a:p>
          <a:p>
            <a:r>
              <a:rPr lang="en-US" sz="2000" dirty="0" smtClean="0"/>
              <a:t>Finally, the existence of tariff and nontariff barriers to imports is another important consideration for this type on investment. By investing inside the country, firms essentially jump over such barriers to produce and sell in the local market. Countries that have large and fast-growing markets, with a relatively small number of indigenous firms in the particular industry, and that are sheltered from international competition represent attractive opportunities for market-oriented MNC investment. </a:t>
            </a:r>
            <a:endParaRPr lang="en-US" sz="2000" dirty="0"/>
          </a:p>
        </p:txBody>
      </p:sp>
    </p:spTree>
    <p:extLst>
      <p:ext uri="{BB962C8B-B14F-4D97-AF65-F5344CB8AC3E}">
        <p14:creationId xmlns:p14="http://schemas.microsoft.com/office/powerpoint/2010/main" val="13116195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868362"/>
          </a:xfrm>
        </p:spPr>
        <p:txBody>
          <a:bodyPr>
            <a:normAutofit/>
          </a:bodyPr>
          <a:lstStyle/>
          <a:p>
            <a:r>
              <a:rPr lang="en-US" sz="2800" b="1" dirty="0"/>
              <a:t>Locational Advantages (</a:t>
            </a:r>
            <a:r>
              <a:rPr lang="en-US" sz="2800" b="1" dirty="0" err="1"/>
              <a:t>Cont</a:t>
            </a:r>
            <a:r>
              <a:rPr lang="en-US" sz="2800" b="1" dirty="0"/>
              <a:t>…)</a:t>
            </a:r>
            <a:endParaRPr lang="en-US" sz="2800" dirty="0"/>
          </a:p>
        </p:txBody>
      </p:sp>
      <p:sp>
        <p:nvSpPr>
          <p:cNvPr id="3" name="Content Placeholder 2"/>
          <p:cNvSpPr>
            <a:spLocks noGrp="1"/>
          </p:cNvSpPr>
          <p:nvPr>
            <p:ph sz="quarter" idx="1"/>
          </p:nvPr>
        </p:nvSpPr>
        <p:spPr>
          <a:xfrm>
            <a:off x="381000" y="1219200"/>
            <a:ext cx="8305800" cy="5334000"/>
          </a:xfrm>
        </p:spPr>
        <p:txBody>
          <a:bodyPr>
            <a:normAutofit/>
          </a:bodyPr>
          <a:lstStyle/>
          <a:p>
            <a:r>
              <a:rPr lang="en-US" sz="2000" dirty="0" smtClean="0"/>
              <a:t>Finally, locational advantages in efficiency-oriented investments arise from the availability at a lower cost of the factors of production that are used intensively in the production of a specific product. in these efficiency-oriented investments, parent firms allocate different stages of the production process to different parts of the world, matching the factor intensity of a production stage to the factor abundance of particular countries. In computers and electronics, the human and physical capital-intensive stages of production such as design and chip fabrication are performed in the capital-abundant advanced industrialized countries, whereas the more labor-intensive assembly stages of production are performed in labor-abundant developing countries. Locational advantages thus arise from factor endowments. When the contemplated investment us in low-skilled, labor-intensive production, labor-abundant countries have obvious advantages over labor-scare countries. When the investment is upon advanced technology, the availability of a pool of highly trained scientist is important. </a:t>
            </a:r>
            <a:endParaRPr lang="en-US" sz="2000" dirty="0"/>
          </a:p>
        </p:txBody>
      </p:sp>
    </p:spTree>
    <p:extLst>
      <p:ext uri="{BB962C8B-B14F-4D97-AF65-F5344CB8AC3E}">
        <p14:creationId xmlns:p14="http://schemas.microsoft.com/office/powerpoint/2010/main" val="554229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868362"/>
          </a:xfrm>
        </p:spPr>
        <p:txBody>
          <a:bodyPr>
            <a:normAutofit/>
          </a:bodyPr>
          <a:lstStyle/>
          <a:p>
            <a:r>
              <a:rPr lang="en-US" sz="2800" b="1" dirty="0"/>
              <a:t>Locational Advantages (</a:t>
            </a:r>
            <a:r>
              <a:rPr lang="en-US" sz="2800" b="1" dirty="0" err="1"/>
              <a:t>Cont</a:t>
            </a:r>
            <a:r>
              <a:rPr lang="en-US" sz="2800" b="1" dirty="0"/>
              <a:t>…)</a:t>
            </a:r>
            <a:endParaRPr lang="en-US" sz="2800" dirty="0"/>
          </a:p>
        </p:txBody>
      </p:sp>
      <p:sp>
        <p:nvSpPr>
          <p:cNvPr id="3" name="Content Placeholder 2"/>
          <p:cNvSpPr>
            <a:spLocks noGrp="1"/>
          </p:cNvSpPr>
          <p:nvPr>
            <p:ph sz="quarter" idx="1"/>
          </p:nvPr>
        </p:nvSpPr>
        <p:spPr>
          <a:xfrm>
            <a:off x="228600" y="1219200"/>
            <a:ext cx="8610600" cy="5334000"/>
          </a:xfrm>
        </p:spPr>
        <p:txBody>
          <a:bodyPr>
            <a:normAutofit/>
          </a:bodyPr>
          <a:lstStyle/>
          <a:p>
            <a:r>
              <a:rPr lang="en-US" sz="2000" dirty="0" smtClean="0"/>
              <a:t>Locational advantages, thus, provide the economic rationale for a firm’s decision to internationalize its activities. These advantages can arise from a country’s underlying comparative advantages, as in mineral deposits or abundant labor. Locational advantages create a compelling motivation for a firm based in one country to engage in economic transactions with a foreign country. Thus, they help to understand why a firm elects to engage in economic transactions with one country rather than another, for some countries offer potential benefits from cross-border exchange, whereas other do not. </a:t>
            </a:r>
            <a:endParaRPr lang="en-US" sz="2000" dirty="0"/>
          </a:p>
        </p:txBody>
      </p:sp>
    </p:spTree>
    <p:extLst>
      <p:ext uri="{BB962C8B-B14F-4D97-AF65-F5344CB8AC3E}">
        <p14:creationId xmlns:p14="http://schemas.microsoft.com/office/powerpoint/2010/main" val="328769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382000" cy="838200"/>
          </a:xfrm>
        </p:spPr>
        <p:txBody>
          <a:bodyPr>
            <a:normAutofit fontScale="90000"/>
          </a:bodyPr>
          <a:lstStyle/>
          <a:p>
            <a:pPr algn="ctr"/>
            <a:r>
              <a:rPr lang="en-US" sz="3200" b="1" dirty="0" smtClean="0"/>
              <a:t>MNCs and Host Countries  </a:t>
            </a:r>
            <a:br>
              <a:rPr lang="en-US" sz="3200" b="1" dirty="0" smtClean="0"/>
            </a:br>
            <a:r>
              <a:rPr lang="en-US" sz="3200" b="1" dirty="0" smtClean="0"/>
              <a:t>(The Host Country Dilemma)</a:t>
            </a:r>
            <a:endParaRPr lang="en-US" sz="3200" b="1" dirty="0"/>
          </a:p>
        </p:txBody>
      </p:sp>
      <p:sp>
        <p:nvSpPr>
          <p:cNvPr id="3" name="Content Placeholder 2"/>
          <p:cNvSpPr>
            <a:spLocks noGrp="1"/>
          </p:cNvSpPr>
          <p:nvPr>
            <p:ph sz="quarter" idx="1"/>
          </p:nvPr>
        </p:nvSpPr>
        <p:spPr>
          <a:xfrm>
            <a:off x="228600" y="1524000"/>
            <a:ext cx="8458200" cy="5105400"/>
          </a:xfrm>
        </p:spPr>
        <p:txBody>
          <a:bodyPr>
            <a:normAutofit/>
          </a:bodyPr>
          <a:lstStyle/>
          <a:p>
            <a:r>
              <a:rPr lang="en-US" sz="2000" dirty="0" smtClean="0"/>
              <a:t>Up till now we haven’t discussed the impact of MNCs on the countries that host their affiliates. FDI creates a dilemma for host countries. </a:t>
            </a:r>
          </a:p>
          <a:p>
            <a:pPr>
              <a:buFont typeface="Wingdings" pitchFamily="2" charset="2"/>
              <a:buChar char="Ø"/>
            </a:pPr>
            <a:r>
              <a:rPr lang="en-US" sz="2000" dirty="0" smtClean="0"/>
              <a:t>On the one hand, FDI has the potential to make a positive contribution to the host country’s economic welfare by providing resources that are not readily available elsewhere. </a:t>
            </a:r>
          </a:p>
          <a:p>
            <a:pPr>
              <a:buFont typeface="Wingdings" pitchFamily="2" charset="2"/>
              <a:buChar char="Ø"/>
            </a:pPr>
            <a:r>
              <a:rPr lang="en-US" sz="2000" dirty="0" smtClean="0"/>
              <a:t>On the other hand, because MNC affiliates are managed by decision makers based in foreign countries, there is no guarantee that FDI will in fact make such a contribution.  </a:t>
            </a:r>
            <a:endParaRPr lang="en-US" sz="2000" dirty="0"/>
          </a:p>
        </p:txBody>
      </p:sp>
    </p:spTree>
    <p:extLst>
      <p:ext uri="{BB962C8B-B14F-4D97-AF65-F5344CB8AC3E}">
        <p14:creationId xmlns:p14="http://schemas.microsoft.com/office/powerpoint/2010/main" val="348384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792162"/>
          </a:xfrm>
        </p:spPr>
        <p:txBody>
          <a:bodyPr>
            <a:normAutofit/>
          </a:bodyPr>
          <a:lstStyle/>
          <a:p>
            <a:r>
              <a:rPr lang="en-US" sz="2800" b="1" dirty="0"/>
              <a:t>MNCs and Host </a:t>
            </a:r>
            <a:r>
              <a:rPr lang="en-US" sz="2800" b="1" dirty="0" smtClean="0"/>
              <a:t>Countries (</a:t>
            </a:r>
            <a:r>
              <a:rPr lang="en-US" sz="2800" b="1" dirty="0" err="1" smtClean="0"/>
              <a:t>Cont</a:t>
            </a:r>
            <a:r>
              <a:rPr lang="en-US" sz="2800" b="1" dirty="0" smtClean="0"/>
              <a:t>…)</a:t>
            </a:r>
            <a:endParaRPr lang="en-US" sz="2800" dirty="0"/>
          </a:p>
        </p:txBody>
      </p:sp>
      <p:sp>
        <p:nvSpPr>
          <p:cNvPr id="3" name="Content Placeholder 2"/>
          <p:cNvSpPr>
            <a:spLocks noGrp="1"/>
          </p:cNvSpPr>
          <p:nvPr>
            <p:ph sz="quarter" idx="1"/>
          </p:nvPr>
        </p:nvSpPr>
        <p:spPr>
          <a:xfrm>
            <a:off x="304800" y="1143000"/>
            <a:ext cx="8610600" cy="5486400"/>
          </a:xfrm>
        </p:spPr>
        <p:txBody>
          <a:bodyPr>
            <a:normAutofit/>
          </a:bodyPr>
          <a:lstStyle/>
          <a:p>
            <a:r>
              <a:rPr lang="en-US" sz="2000" dirty="0" smtClean="0"/>
              <a:t>MNCs can bring to host countries important resources that are not easily acquired otherwise. </a:t>
            </a:r>
          </a:p>
          <a:p>
            <a:r>
              <a:rPr lang="en-US" sz="2000" dirty="0" smtClean="0"/>
              <a:t>First FDI can transfer </a:t>
            </a:r>
            <a:r>
              <a:rPr lang="en-US" sz="2000" b="1" u="sng" dirty="0" smtClean="0">
                <a:solidFill>
                  <a:srgbClr val="00B050"/>
                </a:solidFill>
              </a:rPr>
              <a:t>savings</a:t>
            </a:r>
            <a:r>
              <a:rPr lang="en-US" sz="2000" dirty="0" smtClean="0"/>
              <a:t> from one country to another. Economic growth is dependent on investment in physical capital as well as in human capital. To invest, however, a society needs to save and in the absence of some form of foreign investment, a society can invest only as much as it is able to save. Foreign investment allows a society to draw on the savings of the rest of the world. By doing so, the country can enjoy faster growth than would be possible if it were forced to rely solely on its domestic savings. </a:t>
            </a:r>
            <a:endParaRPr lang="en-US" sz="2000" dirty="0"/>
          </a:p>
        </p:txBody>
      </p:sp>
    </p:spTree>
    <p:extLst>
      <p:ext uri="{BB962C8B-B14F-4D97-AF65-F5344CB8AC3E}">
        <p14:creationId xmlns:p14="http://schemas.microsoft.com/office/powerpoint/2010/main" val="25188703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868362"/>
          </a:xfrm>
        </p:spPr>
        <p:txBody>
          <a:bodyPr>
            <a:normAutofit/>
          </a:bodyPr>
          <a:lstStyle/>
          <a:p>
            <a:r>
              <a:rPr lang="en-US" sz="2800" b="1" dirty="0"/>
              <a:t>MNCs and Host Countries (</a:t>
            </a:r>
            <a:r>
              <a:rPr lang="en-US" sz="2800" b="1" dirty="0" err="1"/>
              <a:t>Cont</a:t>
            </a:r>
            <a:r>
              <a:rPr lang="en-US" sz="2800" b="1" dirty="0"/>
              <a:t>…)</a:t>
            </a:r>
            <a:endParaRPr lang="en-US" sz="2800" dirty="0"/>
          </a:p>
        </p:txBody>
      </p:sp>
      <p:sp>
        <p:nvSpPr>
          <p:cNvPr id="3" name="Content Placeholder 2"/>
          <p:cNvSpPr>
            <a:spLocks noGrp="1"/>
          </p:cNvSpPr>
          <p:nvPr>
            <p:ph sz="quarter" idx="1"/>
          </p:nvPr>
        </p:nvSpPr>
        <p:spPr>
          <a:xfrm>
            <a:off x="228600" y="1219200"/>
            <a:ext cx="8686800" cy="5410200"/>
          </a:xfrm>
        </p:spPr>
        <p:txBody>
          <a:bodyPr>
            <a:normAutofit/>
          </a:bodyPr>
          <a:lstStyle/>
          <a:p>
            <a:r>
              <a:rPr lang="en-US" sz="2000" dirty="0" smtClean="0"/>
              <a:t>MNCs also can bring </a:t>
            </a:r>
            <a:r>
              <a:rPr lang="en-US" sz="2000" b="1" u="sng" dirty="0" smtClean="0">
                <a:solidFill>
                  <a:srgbClr val="00B050"/>
                </a:solidFill>
              </a:rPr>
              <a:t>technology and managerial expertise </a:t>
            </a:r>
            <a:r>
              <a:rPr lang="en-US" sz="2000" dirty="0" smtClean="0"/>
              <a:t>to host countries. Because MNCs control intangible assets based on specialized knowledge, the investments they  make in host countries often can lead to this knowledge being transferred to indigenous firms. In Malaysia, for example, Motorola Malaysia transferred the technology required to produce a particular type of printed circuit board to Malaysian firm, which then developed the capacity to produce these circuit boards on its own. In the absence of the technology transfer, the indigenous firm would not have been able to produce the products.</a:t>
            </a:r>
          </a:p>
          <a:p>
            <a:r>
              <a:rPr lang="en-US" sz="2000" dirty="0"/>
              <a:t>MNCs can also transfer </a:t>
            </a:r>
            <a:r>
              <a:rPr lang="en-US" sz="2000" b="1" u="sng" dirty="0">
                <a:solidFill>
                  <a:srgbClr val="00B050"/>
                </a:solidFill>
              </a:rPr>
              <a:t>managerial expertise </a:t>
            </a:r>
            <a:r>
              <a:rPr lang="en-US" sz="2000" dirty="0"/>
              <a:t>to host countries. Greater experience at managing large firms allows MNC personnel to organize production and coordinate the activities of multiple enterprises more efficiently than host-country managers can. This knowledge is applied to the host-country affiliates, allowing them to operate more efficiently as well. Indigenous managers in these affiliates learn these management practices and can then apply them to indigenous firms. In this way, managerial expertise is transferred from the MNC to the host country. </a:t>
            </a:r>
          </a:p>
          <a:p>
            <a:pPr marL="0" indent="0">
              <a:buNone/>
            </a:pPr>
            <a:endParaRPr lang="en-US" sz="2000" dirty="0"/>
          </a:p>
        </p:txBody>
      </p:sp>
    </p:spTree>
    <p:extLst>
      <p:ext uri="{BB962C8B-B14F-4D97-AF65-F5344CB8AC3E}">
        <p14:creationId xmlns:p14="http://schemas.microsoft.com/office/powerpoint/2010/main" val="14973910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792162"/>
          </a:xfrm>
        </p:spPr>
        <p:txBody>
          <a:bodyPr>
            <a:normAutofit/>
          </a:bodyPr>
          <a:lstStyle/>
          <a:p>
            <a:r>
              <a:rPr lang="en-US" sz="2800" b="1" dirty="0"/>
              <a:t>MNCs and Host Countries (</a:t>
            </a:r>
            <a:r>
              <a:rPr lang="en-US" sz="2800" b="1" dirty="0" err="1"/>
              <a:t>Cont</a:t>
            </a:r>
            <a:r>
              <a:rPr lang="en-US" sz="2800" b="1" dirty="0"/>
              <a:t>…)</a:t>
            </a:r>
            <a:endParaRPr lang="en-US" sz="2800" dirty="0"/>
          </a:p>
        </p:txBody>
      </p:sp>
      <p:sp>
        <p:nvSpPr>
          <p:cNvPr id="3" name="Content Placeholder 2"/>
          <p:cNvSpPr>
            <a:spLocks noGrp="1"/>
          </p:cNvSpPr>
          <p:nvPr>
            <p:ph sz="quarter" idx="1"/>
          </p:nvPr>
        </p:nvSpPr>
        <p:spPr>
          <a:xfrm>
            <a:off x="228600" y="1143000"/>
            <a:ext cx="8686800" cy="5410200"/>
          </a:xfrm>
        </p:spPr>
        <p:txBody>
          <a:bodyPr>
            <a:normAutofit/>
          </a:bodyPr>
          <a:lstStyle/>
          <a:p>
            <a:r>
              <a:rPr lang="en-US" sz="2000" dirty="0" smtClean="0"/>
              <a:t>Finally, MNCs can enable host-country producers to gain </a:t>
            </a:r>
            <a:r>
              <a:rPr lang="en-US" sz="2000" b="1" u="sng" dirty="0" smtClean="0">
                <a:solidFill>
                  <a:srgbClr val="00B050"/>
                </a:solidFill>
              </a:rPr>
              <a:t>access to marketing networks</a:t>
            </a:r>
            <a:r>
              <a:rPr lang="en-US" sz="2000" dirty="0" smtClean="0"/>
              <a:t>. When direct investments are made as part of a global production strategy, the local affiliates of the MNC and the domestic firms that supply these affiliates become integrated into a global marketing chain. Such integration creates export opportunities that would otherwise be unavailable to indigenous producers. The Malaysian firm to which Motorola transferred the printed circuit board technology not only wound up supplying Motorola Malaysia, but also began to supply components to 11 Motorola plants worldwide. These opportunities would not have arisen had the firm not been able to link up with Motorola Malaysia. </a:t>
            </a:r>
            <a:endParaRPr lang="en-US" sz="2000" dirty="0"/>
          </a:p>
        </p:txBody>
      </p:sp>
    </p:spTree>
    <p:extLst>
      <p:ext uri="{BB962C8B-B14F-4D97-AF65-F5344CB8AC3E}">
        <p14:creationId xmlns:p14="http://schemas.microsoft.com/office/powerpoint/2010/main" val="7012543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715962"/>
          </a:xfrm>
        </p:spPr>
        <p:txBody>
          <a:bodyPr>
            <a:normAutofit/>
          </a:bodyPr>
          <a:lstStyle/>
          <a:p>
            <a:r>
              <a:rPr lang="en-US" sz="2800" b="1" dirty="0"/>
              <a:t>MNCs and Host Countries (</a:t>
            </a:r>
            <a:r>
              <a:rPr lang="en-US" sz="2800" b="1" dirty="0" err="1"/>
              <a:t>Cont</a:t>
            </a:r>
            <a:r>
              <a:rPr lang="en-US" sz="2800" b="1" dirty="0"/>
              <a:t>…)</a:t>
            </a:r>
            <a:endParaRPr lang="en-US" sz="2800" dirty="0"/>
          </a:p>
        </p:txBody>
      </p:sp>
      <p:sp>
        <p:nvSpPr>
          <p:cNvPr id="3" name="Content Placeholder 2"/>
          <p:cNvSpPr>
            <a:spLocks noGrp="1"/>
          </p:cNvSpPr>
          <p:nvPr>
            <p:ph sz="quarter" idx="1"/>
          </p:nvPr>
        </p:nvSpPr>
        <p:spPr>
          <a:xfrm>
            <a:off x="228600" y="1143000"/>
            <a:ext cx="8610600" cy="5410200"/>
          </a:xfrm>
        </p:spPr>
        <p:txBody>
          <a:bodyPr>
            <a:noAutofit/>
          </a:bodyPr>
          <a:lstStyle/>
          <a:p>
            <a:r>
              <a:rPr lang="en-US" sz="2000" dirty="0" smtClean="0"/>
              <a:t>MNCs provide these benefits at a price. To capture the benefits that MNCs offer, a country must be willing to allow foreign corporations to make decisions about how resources will be used in the host country. As long as foreign managers make decision about how much capital and technology are transferred to the host country, about how the resources MNCs bring to the host country will be combined with local inputs, and about how the revenues generated by the local affiliate will be used, there will be some chance that a particular investment will not enhance, and may even detract from, the welfare of the host country. </a:t>
            </a:r>
          </a:p>
          <a:p>
            <a:r>
              <a:rPr lang="en-US" sz="2000" dirty="0" smtClean="0"/>
              <a:t>MNCs can reduce, rather than increase, the amount of funds available for investment in the host country, as a result of a number of different practices. </a:t>
            </a:r>
            <a:r>
              <a:rPr lang="en-US" sz="2000" b="1" dirty="0" smtClean="0"/>
              <a:t>MNCs sometimes borrow on the host country’s capital market instead of bringing capital from their home country. This practice crowds out domestic investment, that is, by using scarce domestic savings, the MNC prevents domestic firms from making investments. </a:t>
            </a:r>
            <a:r>
              <a:rPr lang="en-US" sz="2000" dirty="0" smtClean="0"/>
              <a:t>MNCs also often earn rents on their products and repatriate most of these earnings. Consequently, the excess profits wind up in the MNC’s home country rather than remaining in the host country, where they could be used for additional investment. </a:t>
            </a:r>
            <a:endParaRPr lang="en-US" sz="2000" dirty="0"/>
          </a:p>
        </p:txBody>
      </p:sp>
    </p:spTree>
    <p:extLst>
      <p:ext uri="{BB962C8B-B14F-4D97-AF65-F5344CB8AC3E}">
        <p14:creationId xmlns:p14="http://schemas.microsoft.com/office/powerpoint/2010/main" val="39750619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792162"/>
          </a:xfrm>
        </p:spPr>
        <p:txBody>
          <a:bodyPr>
            <a:normAutofit/>
          </a:bodyPr>
          <a:lstStyle/>
          <a:p>
            <a:r>
              <a:rPr lang="en-US" sz="2800" b="1" dirty="0"/>
              <a:t>MNCs and Host Countries (</a:t>
            </a:r>
            <a:r>
              <a:rPr lang="en-US" sz="2800" b="1" dirty="0" err="1"/>
              <a:t>Cont</a:t>
            </a:r>
            <a:r>
              <a:rPr lang="en-US" sz="2800" b="1" dirty="0"/>
              <a:t>…)</a:t>
            </a:r>
            <a:endParaRPr lang="en-US" sz="2800" dirty="0"/>
          </a:p>
        </p:txBody>
      </p:sp>
      <p:sp>
        <p:nvSpPr>
          <p:cNvPr id="3" name="Content Placeholder 2"/>
          <p:cNvSpPr>
            <a:spLocks noGrp="1"/>
          </p:cNvSpPr>
          <p:nvPr>
            <p:ph sz="quarter" idx="1"/>
          </p:nvPr>
        </p:nvSpPr>
        <p:spPr>
          <a:xfrm>
            <a:off x="228600" y="1143000"/>
            <a:ext cx="8686800" cy="5486400"/>
          </a:xfrm>
        </p:spPr>
        <p:txBody>
          <a:bodyPr>
            <a:normAutofit/>
          </a:bodyPr>
          <a:lstStyle/>
          <a:p>
            <a:r>
              <a:rPr lang="en-US" sz="2000" dirty="0" smtClean="0"/>
              <a:t>In addition, MNCs typically charge their host-country affiliates licensing fees or royalties for any technology that is transferred. When the affiliates pay these fees, additional funds are transferred out of the host country to the MNC’s home base.</a:t>
            </a:r>
          </a:p>
          <a:p>
            <a:r>
              <a:rPr lang="en-US" sz="2000" dirty="0" smtClean="0"/>
              <a:t> Finally MNCs often require the local affiliate to purchase inputs from other subsidiaries of the same corporation. These international transactions take place at prices that are determined by the MNC parent, a practice called transfer pricing. Because such  transactions are internal to the MNC, the parent can set the prices at whatever level best suits its global strategy. When the parent overcharges an affiliate for the goods it imports from affiliates based in other countries and underprices the same affiliate’s exports, revenues are transferred from the local affiliate to the MNC parent. Sometimes such transfers can be very large. </a:t>
            </a:r>
            <a:endParaRPr lang="en-US" sz="2000" dirty="0"/>
          </a:p>
        </p:txBody>
      </p:sp>
    </p:spTree>
    <p:extLst>
      <p:ext uri="{BB962C8B-B14F-4D97-AF65-F5344CB8AC3E}">
        <p14:creationId xmlns:p14="http://schemas.microsoft.com/office/powerpoint/2010/main" val="3896248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944562"/>
          </a:xfrm>
        </p:spPr>
        <p:txBody>
          <a:bodyPr>
            <a:normAutofit/>
          </a:bodyPr>
          <a:lstStyle/>
          <a:p>
            <a:r>
              <a:rPr lang="en-US" sz="2800" b="1" dirty="0"/>
              <a:t>Multinational Corporations: The Agents of Globalization </a:t>
            </a:r>
            <a:endParaRPr lang="en-US" sz="2800" dirty="0"/>
          </a:p>
        </p:txBody>
      </p:sp>
      <p:sp>
        <p:nvSpPr>
          <p:cNvPr id="3" name="Content Placeholder 2"/>
          <p:cNvSpPr>
            <a:spLocks noGrp="1"/>
          </p:cNvSpPr>
          <p:nvPr>
            <p:ph sz="quarter" idx="1"/>
          </p:nvPr>
        </p:nvSpPr>
        <p:spPr>
          <a:xfrm>
            <a:off x="381000" y="1447800"/>
            <a:ext cx="8305800" cy="4572000"/>
          </a:xfrm>
        </p:spPr>
        <p:txBody>
          <a:bodyPr>
            <a:normAutofit/>
          </a:bodyPr>
          <a:lstStyle/>
          <a:p>
            <a:pPr marL="0" indent="0">
              <a:buNone/>
            </a:pPr>
            <a:r>
              <a:rPr lang="en-US" sz="2400" dirty="0" smtClean="0"/>
              <a:t>Historically, firms have engaged in foreign direct investment to achieve one of the three objectives:</a:t>
            </a:r>
          </a:p>
          <a:p>
            <a:pPr marL="0" indent="0">
              <a:buNone/>
            </a:pPr>
            <a:endParaRPr lang="en-US" sz="2400" dirty="0" smtClean="0"/>
          </a:p>
          <a:p>
            <a:pPr marL="514350" indent="-514350">
              <a:buFont typeface="+mj-lt"/>
              <a:buAutoNum type="romanLcPeriod"/>
            </a:pPr>
            <a:r>
              <a:rPr lang="en-US" sz="2400" dirty="0" smtClean="0"/>
              <a:t>To gain secure access to natural resources</a:t>
            </a:r>
          </a:p>
          <a:p>
            <a:pPr marL="514350" indent="-514350">
              <a:buFont typeface="+mj-lt"/>
              <a:buAutoNum type="romanLcPeriod"/>
            </a:pPr>
            <a:r>
              <a:rPr lang="en-US" sz="2400" dirty="0" smtClean="0"/>
              <a:t>To gain secure access to foreign markets</a:t>
            </a:r>
          </a:p>
          <a:p>
            <a:pPr marL="514350" indent="-514350">
              <a:buFont typeface="+mj-lt"/>
              <a:buAutoNum type="romanLcPeriod"/>
            </a:pPr>
            <a:r>
              <a:rPr lang="en-US" sz="2400" dirty="0" smtClean="0"/>
              <a:t>To improve efficiency of their operations</a:t>
            </a:r>
            <a:endParaRPr lang="en-US" sz="2400" dirty="0"/>
          </a:p>
        </p:txBody>
      </p:sp>
    </p:spTree>
    <p:extLst>
      <p:ext uri="{BB962C8B-B14F-4D97-AF65-F5344CB8AC3E}">
        <p14:creationId xmlns:p14="http://schemas.microsoft.com/office/powerpoint/2010/main" val="3812730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i. To </a:t>
            </a:r>
            <a:r>
              <a:rPr lang="en-US" sz="2400" b="1" dirty="0"/>
              <a:t>gain secure access to natural resources</a:t>
            </a:r>
            <a:br>
              <a:rPr lang="en-US" sz="2400" b="1" dirty="0"/>
            </a:br>
            <a:endParaRPr lang="en-US" sz="2400" b="1" dirty="0"/>
          </a:p>
        </p:txBody>
      </p:sp>
      <p:sp>
        <p:nvSpPr>
          <p:cNvPr id="3" name="Content Placeholder 2"/>
          <p:cNvSpPr>
            <a:spLocks noGrp="1"/>
          </p:cNvSpPr>
          <p:nvPr>
            <p:ph sz="quarter" idx="1"/>
          </p:nvPr>
        </p:nvSpPr>
        <p:spPr/>
        <p:txBody>
          <a:bodyPr>
            <a:normAutofit/>
          </a:bodyPr>
          <a:lstStyle/>
          <a:p>
            <a:r>
              <a:rPr lang="en-US" sz="2000" dirty="0" smtClean="0"/>
              <a:t>Firms have invested across national borders to gain secure access to natural resources.</a:t>
            </a:r>
          </a:p>
          <a:p>
            <a:r>
              <a:rPr lang="en-US" sz="2000" dirty="0" smtClean="0"/>
              <a:t>For example, the American copper firms Anaconda and </a:t>
            </a:r>
            <a:r>
              <a:rPr lang="en-US" sz="2000" dirty="0"/>
              <a:t>K</a:t>
            </a:r>
            <a:r>
              <a:rPr lang="en-US" sz="2000" dirty="0" smtClean="0"/>
              <a:t>ennecott made large direct investments in mining operations in Chile in order to secure copper supplies for production dome in the US.</a:t>
            </a:r>
          </a:p>
          <a:p>
            <a:r>
              <a:rPr lang="en-US" sz="2000" dirty="0" smtClean="0"/>
              <a:t>Similarly, Oil companies have invested heavily in Middle Eastern countries because they hold such a large proportion of the world’s petroleum reserves. </a:t>
            </a:r>
            <a:endParaRPr lang="en-US" sz="2000" dirty="0"/>
          </a:p>
        </p:txBody>
      </p:sp>
    </p:spTree>
    <p:extLst>
      <p:ext uri="{BB962C8B-B14F-4D97-AF65-F5344CB8AC3E}">
        <p14:creationId xmlns:p14="http://schemas.microsoft.com/office/powerpoint/2010/main" val="3683092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ii. </a:t>
            </a:r>
            <a:r>
              <a:rPr lang="en-US" sz="2400" b="1" dirty="0"/>
              <a:t>To gain secure access to foreign markets</a:t>
            </a:r>
            <a:br>
              <a:rPr lang="en-US" sz="2400" b="1" dirty="0"/>
            </a:br>
            <a:endParaRPr lang="en-US" sz="2400" b="1" dirty="0"/>
          </a:p>
        </p:txBody>
      </p:sp>
      <p:sp>
        <p:nvSpPr>
          <p:cNvPr id="3" name="Content Placeholder 2"/>
          <p:cNvSpPr>
            <a:spLocks noGrp="1"/>
          </p:cNvSpPr>
          <p:nvPr>
            <p:ph sz="quarter" idx="1"/>
          </p:nvPr>
        </p:nvSpPr>
        <p:spPr/>
        <p:txBody>
          <a:bodyPr>
            <a:normAutofit/>
          </a:bodyPr>
          <a:lstStyle/>
          <a:p>
            <a:r>
              <a:rPr lang="en-US" sz="2000" dirty="0" smtClean="0"/>
              <a:t>In many instances, tariff and non-tariff barriers make it difficult for firms to export into important markets.</a:t>
            </a:r>
          </a:p>
          <a:p>
            <a:r>
              <a:rPr lang="en-US" sz="2000" dirty="0" smtClean="0"/>
              <a:t>By investing inside the country, firms can jump over such barriers and produce and sell in the local market.</a:t>
            </a:r>
          </a:p>
          <a:p>
            <a:r>
              <a:rPr lang="en-US" sz="2000" dirty="0" smtClean="0"/>
              <a:t>Much of the cross-border investment in auto production within the advanced industrialized world fits into this category. </a:t>
            </a:r>
            <a:endParaRPr lang="en-US" sz="2000" dirty="0"/>
          </a:p>
        </p:txBody>
      </p:sp>
    </p:spTree>
    <p:extLst>
      <p:ext uri="{BB962C8B-B14F-4D97-AF65-F5344CB8AC3E}">
        <p14:creationId xmlns:p14="http://schemas.microsoft.com/office/powerpoint/2010/main" val="3084588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944562"/>
          </a:xfrm>
        </p:spPr>
        <p:txBody>
          <a:bodyPr>
            <a:normAutofit/>
          </a:bodyPr>
          <a:lstStyle/>
          <a:p>
            <a:r>
              <a:rPr lang="en-US" sz="2400" b="1" dirty="0" smtClean="0"/>
              <a:t>iii. To </a:t>
            </a:r>
            <a:r>
              <a:rPr lang="en-US" sz="2400" b="1" dirty="0"/>
              <a:t>improve efficiency of their operations</a:t>
            </a:r>
            <a:br>
              <a:rPr lang="en-US" sz="2400" b="1" dirty="0"/>
            </a:br>
            <a:endParaRPr lang="en-US" sz="2400" b="1" dirty="0"/>
          </a:p>
        </p:txBody>
      </p:sp>
      <p:sp>
        <p:nvSpPr>
          <p:cNvPr id="3" name="Content Placeholder 2"/>
          <p:cNvSpPr>
            <a:spLocks noGrp="1"/>
          </p:cNvSpPr>
          <p:nvPr>
            <p:ph sz="quarter" idx="1"/>
          </p:nvPr>
        </p:nvSpPr>
        <p:spPr>
          <a:xfrm>
            <a:off x="304800" y="1143000"/>
            <a:ext cx="8610600" cy="5486400"/>
          </a:xfrm>
        </p:spPr>
        <p:txBody>
          <a:bodyPr>
            <a:noAutofit/>
          </a:bodyPr>
          <a:lstStyle/>
          <a:p>
            <a:r>
              <a:rPr lang="en-US" sz="2000" dirty="0" smtClean="0"/>
              <a:t>Finally, MNCs make cross-border investments to improve the efficiency of their operations. </a:t>
            </a:r>
          </a:p>
          <a:p>
            <a:r>
              <a:rPr lang="en-US" sz="2000" dirty="0" smtClean="0"/>
              <a:t>These types of investment account for a substantial and rapidly increasing share of cross-border investment, and it is this type of investment that is creating the global production networks that underlie the emerging global division of labor. </a:t>
            </a:r>
          </a:p>
          <a:p>
            <a:r>
              <a:rPr lang="en-US" sz="2000" dirty="0" smtClean="0"/>
              <a:t>In these efficiency-oriented investments, parent firms allocate different elements of the production process to different parts of the world.</a:t>
            </a:r>
          </a:p>
          <a:p>
            <a:r>
              <a:rPr lang="en-US" sz="2000" dirty="0" smtClean="0"/>
              <a:t>In computers, electronics and electrical equipment, the human and physical capital-intensive stages of production such as design and chip fabrication are performed in the advanced industrialized countries, while the more labor-intensive assembly stages of production are performed in developing countries. </a:t>
            </a:r>
          </a:p>
          <a:p>
            <a:r>
              <a:rPr lang="en-US" sz="2000" dirty="0" smtClean="0"/>
              <a:t>Similarly, in the auto industry, the capital-intensive design and production of individual parts such as body panels, engines and transmissions </a:t>
            </a:r>
            <a:r>
              <a:rPr lang="en-US" sz="2000" dirty="0"/>
              <a:t>i</a:t>
            </a:r>
            <a:r>
              <a:rPr lang="en-US" sz="2000" dirty="0" smtClean="0"/>
              <a:t>s performed in developed countries and the more labor-intensive assembly of the individual components into automobile is performed in developing countries. </a:t>
            </a:r>
            <a:endParaRPr lang="en-US" sz="2000" dirty="0"/>
          </a:p>
        </p:txBody>
      </p:sp>
    </p:spTree>
    <p:extLst>
      <p:ext uri="{BB962C8B-B14F-4D97-AF65-F5344CB8AC3E}">
        <p14:creationId xmlns:p14="http://schemas.microsoft.com/office/powerpoint/2010/main" val="2647040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792162"/>
          </a:xfrm>
        </p:spPr>
        <p:txBody>
          <a:bodyPr>
            <a:normAutofit/>
          </a:bodyPr>
          <a:lstStyle/>
          <a:p>
            <a:pPr algn="ctr"/>
            <a:r>
              <a:rPr lang="en-US" sz="3200" b="1" dirty="0" smtClean="0"/>
              <a:t>Economic Explanations for MNCs </a:t>
            </a:r>
            <a:endParaRPr lang="en-US" sz="3200" b="1" dirty="0"/>
          </a:p>
        </p:txBody>
      </p:sp>
      <p:sp>
        <p:nvSpPr>
          <p:cNvPr id="3" name="Content Placeholder 2"/>
          <p:cNvSpPr>
            <a:spLocks noGrp="1"/>
          </p:cNvSpPr>
          <p:nvPr>
            <p:ph sz="quarter" idx="1"/>
          </p:nvPr>
        </p:nvSpPr>
        <p:spPr>
          <a:xfrm>
            <a:off x="228600" y="1066800"/>
            <a:ext cx="8686800" cy="5486400"/>
          </a:xfrm>
        </p:spPr>
        <p:txBody>
          <a:bodyPr>
            <a:normAutofit/>
          </a:bodyPr>
          <a:lstStyle/>
          <a:p>
            <a:r>
              <a:rPr lang="en-US" sz="2400" dirty="0" smtClean="0"/>
              <a:t>A firm can rely upon market-based transactions to carry out its international activities, importing its inputs from foreign suppliers and exporting its products to foreign markets. </a:t>
            </a:r>
          </a:p>
          <a:p>
            <a:r>
              <a:rPr lang="en-US" sz="2400" dirty="0" smtClean="0"/>
              <a:t>Or a firm can internalize these international transactions within a single corporate structure by owning the foreign firms that supply its input and by locating production in foreign markets rather than exporting its products. </a:t>
            </a:r>
          </a:p>
          <a:p>
            <a:r>
              <a:rPr lang="en-US" sz="2400" dirty="0" smtClean="0"/>
              <a:t>The existence of MNCs implies that many firms have chosen to internalize their international transactions.</a:t>
            </a:r>
          </a:p>
          <a:p>
            <a:r>
              <a:rPr lang="en-US" sz="2400" dirty="0" smtClean="0"/>
              <a:t>Why would firms internalize their cross-border transactions rather than rely on the market?</a:t>
            </a:r>
          </a:p>
          <a:p>
            <a:r>
              <a:rPr lang="en-US" sz="2400" dirty="0" smtClean="0"/>
              <a:t>Economists explain this choice by focusing on the interaction between market imperfections and locational advantages.  </a:t>
            </a:r>
            <a:endParaRPr lang="en-US" sz="2400" dirty="0"/>
          </a:p>
        </p:txBody>
      </p:sp>
    </p:spTree>
    <p:extLst>
      <p:ext uri="{BB962C8B-B14F-4D97-AF65-F5344CB8AC3E}">
        <p14:creationId xmlns:p14="http://schemas.microsoft.com/office/powerpoint/2010/main" val="2915135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82000" cy="715962"/>
          </a:xfrm>
        </p:spPr>
        <p:txBody>
          <a:bodyPr>
            <a:normAutofit fontScale="90000"/>
          </a:bodyPr>
          <a:lstStyle/>
          <a:p>
            <a:pPr algn="ctr"/>
            <a:r>
              <a:rPr lang="en-US" b="1" dirty="0" smtClean="0"/>
              <a:t>Market Imperfections	</a:t>
            </a:r>
            <a:endParaRPr lang="en-US" b="1" dirty="0"/>
          </a:p>
        </p:txBody>
      </p:sp>
      <p:sp>
        <p:nvSpPr>
          <p:cNvPr id="3" name="Content Placeholder 2"/>
          <p:cNvSpPr>
            <a:spLocks noGrp="1"/>
          </p:cNvSpPr>
          <p:nvPr>
            <p:ph sz="quarter" idx="1"/>
          </p:nvPr>
        </p:nvSpPr>
        <p:spPr>
          <a:xfrm>
            <a:off x="228600" y="1295400"/>
            <a:ext cx="8610600" cy="5105400"/>
          </a:xfrm>
        </p:spPr>
        <p:txBody>
          <a:bodyPr>
            <a:normAutofit/>
          </a:bodyPr>
          <a:lstStyle/>
          <a:p>
            <a:r>
              <a:rPr lang="en-US" sz="2400" dirty="0" smtClean="0"/>
              <a:t>Market imperfections are the primary factors that drive firms to internalize their transactions within a single corporate structure.</a:t>
            </a:r>
          </a:p>
          <a:p>
            <a:r>
              <a:rPr lang="en-US" sz="2400" dirty="0" smtClean="0"/>
              <a:t>A market imperfection arises when the price mechanism fails to promote a welfare-improving transaction. </a:t>
            </a:r>
          </a:p>
          <a:p>
            <a:r>
              <a:rPr lang="en-US" sz="2400" dirty="0" smtClean="0"/>
              <a:t>Two different types of internalizations are:</a:t>
            </a:r>
          </a:p>
          <a:p>
            <a:pPr>
              <a:buFont typeface="Courier New" pitchFamily="49" charset="0"/>
              <a:buChar char="o"/>
            </a:pPr>
            <a:r>
              <a:rPr lang="en-US" sz="2400" dirty="0" smtClean="0"/>
              <a:t>Horizontal integration</a:t>
            </a:r>
          </a:p>
          <a:p>
            <a:pPr>
              <a:buFont typeface="Courier New" pitchFamily="49" charset="0"/>
              <a:buChar char="o"/>
            </a:pPr>
            <a:r>
              <a:rPr lang="en-US" sz="2400" dirty="0" smtClean="0"/>
              <a:t>Vertical integration</a:t>
            </a:r>
            <a:endParaRPr lang="en-US" sz="2400" dirty="0"/>
          </a:p>
        </p:txBody>
      </p:sp>
    </p:spTree>
    <p:extLst>
      <p:ext uri="{BB962C8B-B14F-4D97-AF65-F5344CB8AC3E}">
        <p14:creationId xmlns:p14="http://schemas.microsoft.com/office/powerpoint/2010/main" val="583392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792162"/>
          </a:xfrm>
        </p:spPr>
        <p:txBody>
          <a:bodyPr>
            <a:normAutofit/>
          </a:bodyPr>
          <a:lstStyle/>
          <a:p>
            <a:r>
              <a:rPr lang="en-US" sz="3200" b="1" dirty="0" smtClean="0"/>
              <a:t>1. Horizontal Integration</a:t>
            </a:r>
            <a:endParaRPr lang="en-US" sz="3200" b="1" dirty="0"/>
          </a:p>
        </p:txBody>
      </p:sp>
      <p:sp>
        <p:nvSpPr>
          <p:cNvPr id="3" name="Content Placeholder 2"/>
          <p:cNvSpPr>
            <a:spLocks noGrp="1"/>
          </p:cNvSpPr>
          <p:nvPr>
            <p:ph sz="quarter" idx="1"/>
          </p:nvPr>
        </p:nvSpPr>
        <p:spPr>
          <a:xfrm>
            <a:off x="304800" y="1143000"/>
            <a:ext cx="8534400" cy="5410200"/>
          </a:xfrm>
        </p:spPr>
        <p:txBody>
          <a:bodyPr>
            <a:normAutofit/>
          </a:bodyPr>
          <a:lstStyle/>
          <a:p>
            <a:r>
              <a:rPr lang="en-US" sz="2000" dirty="0" smtClean="0"/>
              <a:t>Horizontal integration occurs when a firm creates multiple production facilities each producing the same good or goods. </a:t>
            </a:r>
          </a:p>
          <a:p>
            <a:r>
              <a:rPr lang="en-US" sz="2000" dirty="0" smtClean="0"/>
              <a:t>In the international economy, horizontally integrated MNCs produce the same product in multiple national markets.</a:t>
            </a:r>
          </a:p>
          <a:p>
            <a:r>
              <a:rPr lang="en-US" sz="2000" dirty="0" smtClean="0"/>
              <a:t>Example: Auto producers.</a:t>
            </a:r>
          </a:p>
          <a:p>
            <a:r>
              <a:rPr lang="en-US" sz="2000" dirty="0" smtClean="0"/>
              <a:t>Ford, General Motors, Volkswagen and the major Japanese auto producers each produce essentially the same line of cars in factories located in the US, in Western Europe and in Japan.</a:t>
            </a:r>
          </a:p>
          <a:p>
            <a:r>
              <a:rPr lang="en-US" sz="2000" dirty="0" smtClean="0"/>
              <a:t>Firms integrate horizontally when a cost advantage is gained by placing a number of plants under common administrative control.</a:t>
            </a:r>
          </a:p>
          <a:p>
            <a:r>
              <a:rPr lang="en-US" sz="2000" dirty="0" smtClean="0"/>
              <a:t>Such cost advantages can arise when firms have “intangible assets”.</a:t>
            </a:r>
          </a:p>
          <a:p>
            <a:r>
              <a:rPr lang="en-US" sz="2000" dirty="0" smtClean="0"/>
              <a:t>An intangible asset is something whose value is derived from knowledge or from “a set of skills or repertory routines possessed by the firm’s team of human and other inputs.”</a:t>
            </a:r>
          </a:p>
          <a:p>
            <a:r>
              <a:rPr lang="en-US" sz="2000" dirty="0" smtClean="0"/>
              <a:t>An intangible assets can be based on a patented process or design, or it can arise from “know-how shared among employees of the firm”.</a:t>
            </a:r>
          </a:p>
          <a:p>
            <a:endParaRPr lang="en-US" sz="2000" dirty="0"/>
          </a:p>
        </p:txBody>
      </p:sp>
    </p:spTree>
    <p:extLst>
      <p:ext uri="{BB962C8B-B14F-4D97-AF65-F5344CB8AC3E}">
        <p14:creationId xmlns:p14="http://schemas.microsoft.com/office/powerpoint/2010/main" val="28104429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8308</TotalTime>
  <Words>3755</Words>
  <Application>Microsoft Office PowerPoint</Application>
  <PresentationFormat>On-screen Show (4:3)</PresentationFormat>
  <Paragraphs>116</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Equity</vt:lpstr>
      <vt:lpstr>Multinational Corporations in the World Economy </vt:lpstr>
      <vt:lpstr>Multinational Corporations: The Agents of Globalization </vt:lpstr>
      <vt:lpstr>Multinational Corporations: The Agents of Globalization </vt:lpstr>
      <vt:lpstr>i. To gain secure access to natural resources </vt:lpstr>
      <vt:lpstr>ii. To gain secure access to foreign markets </vt:lpstr>
      <vt:lpstr>iii. To improve efficiency of their operations </vt:lpstr>
      <vt:lpstr>Economic Explanations for MNCs </vt:lpstr>
      <vt:lpstr>Market Imperfections </vt:lpstr>
      <vt:lpstr>1. Horizontal Integration</vt:lpstr>
      <vt:lpstr>1. Horizontal Integration (Cont…) </vt:lpstr>
      <vt:lpstr>1. Horizontal Integration (Cont…) </vt:lpstr>
      <vt:lpstr>1. Horizontal Integration (Cont…) </vt:lpstr>
      <vt:lpstr>1. Horizontal Integration (Cont…) </vt:lpstr>
      <vt:lpstr>2. Vertical Integration</vt:lpstr>
      <vt:lpstr>2. Vertical Integration (Cont…)</vt:lpstr>
      <vt:lpstr>2. Vertical Integration (Cont…)</vt:lpstr>
      <vt:lpstr>2. Vertical Integration (Cont…)</vt:lpstr>
      <vt:lpstr>Locational Advantages </vt:lpstr>
      <vt:lpstr>Locational Advantages (Cont…)</vt:lpstr>
      <vt:lpstr>Locational Advantages (Cont…)</vt:lpstr>
      <vt:lpstr>Locational Advantages (Cont…)</vt:lpstr>
      <vt:lpstr>Locational Advantages (Cont…)</vt:lpstr>
      <vt:lpstr>MNCs and Host Countries   (The Host Country Dilemma)</vt:lpstr>
      <vt:lpstr>MNCs and Host Countries (Cont…)</vt:lpstr>
      <vt:lpstr>MNCs and Host Countries (Cont…)</vt:lpstr>
      <vt:lpstr>MNCs and Host Countries (Cont…)</vt:lpstr>
      <vt:lpstr>MNCs and Host Countries (Cont…)</vt:lpstr>
      <vt:lpstr>MNCs and Host Countries (Cont…)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Multinational Corporations in the World Economy</dc:title>
  <dc:creator>K.Zafar</dc:creator>
  <cp:lastModifiedBy>K.Zafar</cp:lastModifiedBy>
  <cp:revision>57</cp:revision>
  <cp:lastPrinted>2018-03-05T18:59:23Z</cp:lastPrinted>
  <dcterms:created xsi:type="dcterms:W3CDTF">2016-10-27T05:15:18Z</dcterms:created>
  <dcterms:modified xsi:type="dcterms:W3CDTF">2020-02-11T17:03:39Z</dcterms:modified>
</cp:coreProperties>
</file>