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72" r:id="rId11"/>
    <p:sldId id="273"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BECA66-891C-49AA-8975-72C29599FAAD}" type="datetimeFigureOut">
              <a:rPr lang="en-US" smtClean="0"/>
              <a:t>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E26A14-EECE-4CC6-B0CE-56A0D40763DA}" type="slidenum">
              <a:rPr lang="en-US" smtClean="0"/>
              <a:t>‹#›</a:t>
            </a:fld>
            <a:endParaRPr lang="en-US"/>
          </a:p>
        </p:txBody>
      </p:sp>
    </p:spTree>
    <p:extLst>
      <p:ext uri="{BB962C8B-B14F-4D97-AF65-F5344CB8AC3E}">
        <p14:creationId xmlns:p14="http://schemas.microsoft.com/office/powerpoint/2010/main" val="1739795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E26A14-EECE-4CC6-B0CE-56A0D40763DA}" type="slidenum">
              <a:rPr lang="en-US" smtClean="0"/>
              <a:t>1</a:t>
            </a:fld>
            <a:endParaRPr lang="en-US"/>
          </a:p>
        </p:txBody>
      </p:sp>
    </p:spTree>
    <p:extLst>
      <p:ext uri="{BB962C8B-B14F-4D97-AF65-F5344CB8AC3E}">
        <p14:creationId xmlns:p14="http://schemas.microsoft.com/office/powerpoint/2010/main" val="3573150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Surest: certain, positive </a:t>
            </a:r>
            <a:endParaRPr lang="en-US" dirty="0"/>
          </a:p>
        </p:txBody>
      </p:sp>
      <p:sp>
        <p:nvSpPr>
          <p:cNvPr id="4" name="Slide Number Placeholder 3"/>
          <p:cNvSpPr>
            <a:spLocks noGrp="1"/>
          </p:cNvSpPr>
          <p:nvPr>
            <p:ph type="sldNum" sz="quarter" idx="10"/>
          </p:nvPr>
        </p:nvSpPr>
        <p:spPr/>
        <p:txBody>
          <a:bodyPr/>
          <a:lstStyle/>
          <a:p>
            <a:fld id="{C1E26A14-EECE-4CC6-B0CE-56A0D40763DA}" type="slidenum">
              <a:rPr lang="en-US" smtClean="0"/>
              <a:t>4</a:t>
            </a:fld>
            <a:endParaRPr lang="en-US"/>
          </a:p>
        </p:txBody>
      </p:sp>
    </p:spTree>
    <p:extLst>
      <p:ext uri="{BB962C8B-B14F-4D97-AF65-F5344CB8AC3E}">
        <p14:creationId xmlns:p14="http://schemas.microsoft.com/office/powerpoint/2010/main" val="38014706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926B499B-9A75-47C6-8DA1-EA019A67B5C8}" type="datetimeFigureOut">
              <a:rPr lang="en-US" smtClean="0"/>
              <a:t>2/2/2020</a:t>
            </a:fld>
            <a:endParaRPr lang="en-US" dirty="0"/>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7B146C7D-1D78-4E1E-85E5-BC70BF6989BB}" type="slidenum">
              <a:rPr lang="en-US" smtClean="0"/>
              <a:t>‹#›</a:t>
            </a:fld>
            <a:endParaRPr lang="en-US" dirty="0"/>
          </a:p>
        </p:txBody>
      </p:sp>
      <p:sp>
        <p:nvSpPr>
          <p:cNvPr id="15" name="Footer Placeholder 14"/>
          <p:cNvSpPr>
            <a:spLocks noGrp="1"/>
          </p:cNvSpPr>
          <p:nvPr>
            <p:ph type="ftr" sz="quarter" idx="12"/>
          </p:nvPr>
        </p:nvSpPr>
        <p:spPr>
          <a:xfrm>
            <a:off x="3581400" y="6296248"/>
            <a:ext cx="2820987" cy="152400"/>
          </a:xfrm>
        </p:spPr>
        <p:txBody>
          <a:bodyPr/>
          <a:lstStyle/>
          <a:p>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926B499B-9A75-47C6-8DA1-EA019A67B5C8}" type="datetimeFigureOut">
              <a:rPr lang="en-US" smtClean="0"/>
              <a:t>2/2/2020</a:t>
            </a:fld>
            <a:endParaRPr lang="en-US" dirty="0"/>
          </a:p>
        </p:txBody>
      </p:sp>
      <p:sp>
        <p:nvSpPr>
          <p:cNvPr id="14" name="Slide Number Placeholder 13"/>
          <p:cNvSpPr>
            <a:spLocks noGrp="1"/>
          </p:cNvSpPr>
          <p:nvPr>
            <p:ph type="sldNum" sz="quarter" idx="11"/>
          </p:nvPr>
        </p:nvSpPr>
        <p:spPr/>
        <p:txBody>
          <a:bodyPr/>
          <a:lstStyle/>
          <a:p>
            <a:fld id="{7B146C7D-1D78-4E1E-85E5-BC70BF6989BB}" type="slidenum">
              <a:rPr lang="en-US" smtClean="0"/>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926B499B-9A75-47C6-8DA1-EA019A67B5C8}" type="datetimeFigureOut">
              <a:rPr lang="en-US" smtClean="0"/>
              <a:t>2/2/2020</a:t>
            </a:fld>
            <a:endParaRPr lang="en-US" dirty="0"/>
          </a:p>
        </p:txBody>
      </p:sp>
      <p:sp>
        <p:nvSpPr>
          <p:cNvPr id="14" name="Slide Number Placeholder 13"/>
          <p:cNvSpPr>
            <a:spLocks noGrp="1"/>
          </p:cNvSpPr>
          <p:nvPr>
            <p:ph type="sldNum" sz="quarter" idx="11"/>
          </p:nvPr>
        </p:nvSpPr>
        <p:spPr/>
        <p:txBody>
          <a:bodyPr/>
          <a:lstStyle/>
          <a:p>
            <a:fld id="{7B146C7D-1D78-4E1E-85E5-BC70BF6989BB}" type="slidenum">
              <a:rPr lang="en-US" smtClean="0"/>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926B499B-9A75-47C6-8DA1-EA019A67B5C8}" type="datetimeFigureOut">
              <a:rPr lang="en-US" smtClean="0"/>
              <a:t>2/2/2020</a:t>
            </a:fld>
            <a:endParaRPr lang="en-US" dirty="0"/>
          </a:p>
        </p:txBody>
      </p:sp>
      <p:sp>
        <p:nvSpPr>
          <p:cNvPr id="11" name="Slide Number Placeholder 10"/>
          <p:cNvSpPr>
            <a:spLocks noGrp="1"/>
          </p:cNvSpPr>
          <p:nvPr>
            <p:ph type="sldNum" sz="quarter" idx="11"/>
          </p:nvPr>
        </p:nvSpPr>
        <p:spPr/>
        <p:txBody>
          <a:bodyPr/>
          <a:lstStyle/>
          <a:p>
            <a:fld id="{7B146C7D-1D78-4E1E-85E5-BC70BF6989BB}" type="slidenum">
              <a:rPr lang="en-US" smtClean="0"/>
              <a:t>‹#›</a:t>
            </a:fld>
            <a:endParaRPr lang="en-US" dirty="0"/>
          </a:p>
        </p:txBody>
      </p:sp>
      <p:sp>
        <p:nvSpPr>
          <p:cNvPr id="12" name="Footer Placeholder 11"/>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926B499B-9A75-47C6-8DA1-EA019A67B5C8}" type="datetimeFigureOut">
              <a:rPr lang="en-US" smtClean="0"/>
              <a:t>2/2/2020</a:t>
            </a:fld>
            <a:endParaRPr lang="en-US" dirty="0"/>
          </a:p>
        </p:txBody>
      </p:sp>
      <p:sp>
        <p:nvSpPr>
          <p:cNvPr id="13" name="Slide Number Placeholder 12"/>
          <p:cNvSpPr>
            <a:spLocks noGrp="1"/>
          </p:cNvSpPr>
          <p:nvPr>
            <p:ph type="sldNum" sz="quarter" idx="11"/>
          </p:nvPr>
        </p:nvSpPr>
        <p:spPr>
          <a:xfrm>
            <a:off x="4116388" y="6400800"/>
            <a:ext cx="533400" cy="152400"/>
          </a:xfrm>
        </p:spPr>
        <p:txBody>
          <a:bodyPr/>
          <a:lstStyle/>
          <a:p>
            <a:fld id="{7B146C7D-1D78-4E1E-85E5-BC70BF6989BB}" type="slidenum">
              <a:rPr lang="en-US" smtClean="0"/>
              <a:t>‹#›</a:t>
            </a:fld>
            <a:endParaRPr lang="en-US" dirty="0"/>
          </a:p>
        </p:txBody>
      </p:sp>
      <p:sp>
        <p:nvSpPr>
          <p:cNvPr id="14" name="Footer Placeholder 13"/>
          <p:cNvSpPr>
            <a:spLocks noGrp="1"/>
          </p:cNvSpPr>
          <p:nvPr>
            <p:ph type="ftr" sz="quarter" idx="12"/>
          </p:nvPr>
        </p:nvSpPr>
        <p:spPr>
          <a:xfrm>
            <a:off x="838200" y="6296248"/>
            <a:ext cx="2820987" cy="152400"/>
          </a:xfrm>
        </p:spPr>
        <p:txBody>
          <a:bodyPr/>
          <a:lstStyle/>
          <a:p>
            <a:endParaRPr lang="en-US" dirty="0"/>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926B499B-9A75-47C6-8DA1-EA019A67B5C8}" type="datetimeFigureOut">
              <a:rPr lang="en-US" smtClean="0"/>
              <a:t>2/2/2020</a:t>
            </a:fld>
            <a:endParaRPr lang="en-US" dirty="0"/>
          </a:p>
        </p:txBody>
      </p:sp>
      <p:sp>
        <p:nvSpPr>
          <p:cNvPr id="13" name="Slide Number Placeholder 12"/>
          <p:cNvSpPr>
            <a:spLocks noGrp="1"/>
          </p:cNvSpPr>
          <p:nvPr>
            <p:ph type="sldNum" sz="quarter" idx="11"/>
          </p:nvPr>
        </p:nvSpPr>
        <p:spPr/>
        <p:txBody>
          <a:bodyPr/>
          <a:lstStyle/>
          <a:p>
            <a:fld id="{7B146C7D-1D78-4E1E-85E5-BC70BF6989BB}"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926B499B-9A75-47C6-8DA1-EA019A67B5C8}" type="datetimeFigureOut">
              <a:rPr lang="en-US" smtClean="0"/>
              <a:t>2/2/2020</a:t>
            </a:fld>
            <a:endParaRPr lang="en-US" dirty="0"/>
          </a:p>
        </p:txBody>
      </p:sp>
      <p:sp>
        <p:nvSpPr>
          <p:cNvPr id="14" name="Slide Number Placeholder 13"/>
          <p:cNvSpPr>
            <a:spLocks noGrp="1"/>
          </p:cNvSpPr>
          <p:nvPr>
            <p:ph type="sldNum" sz="quarter" idx="11"/>
          </p:nvPr>
        </p:nvSpPr>
        <p:spPr/>
        <p:txBody>
          <a:bodyPr/>
          <a:lstStyle/>
          <a:p>
            <a:fld id="{7B146C7D-1D78-4E1E-85E5-BC70BF6989BB}" type="slidenum">
              <a:rPr lang="en-US" smtClean="0"/>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926B499B-9A75-47C6-8DA1-EA019A67B5C8}" type="datetimeFigureOut">
              <a:rPr lang="en-US" smtClean="0"/>
              <a:t>2/2/2020</a:t>
            </a:fld>
            <a:endParaRPr lang="en-US" dirty="0"/>
          </a:p>
        </p:txBody>
      </p:sp>
      <p:sp>
        <p:nvSpPr>
          <p:cNvPr id="10" name="Slide Number Placeholder 9"/>
          <p:cNvSpPr>
            <a:spLocks noGrp="1"/>
          </p:cNvSpPr>
          <p:nvPr>
            <p:ph type="sldNum" sz="quarter" idx="11"/>
          </p:nvPr>
        </p:nvSpPr>
        <p:spPr/>
        <p:txBody>
          <a:bodyPr/>
          <a:lstStyle/>
          <a:p>
            <a:fld id="{7B146C7D-1D78-4E1E-85E5-BC70BF6989BB}" type="slidenum">
              <a:rPr lang="en-US" smtClean="0"/>
              <a:t>‹#›</a:t>
            </a:fld>
            <a:endParaRPr lang="en-US" dirty="0"/>
          </a:p>
        </p:txBody>
      </p:sp>
      <p:sp>
        <p:nvSpPr>
          <p:cNvPr id="11" name="Footer Placeholder 10"/>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926B499B-9A75-47C6-8DA1-EA019A67B5C8}" type="datetimeFigureOut">
              <a:rPr lang="en-US" smtClean="0"/>
              <a:t>2/2/2020</a:t>
            </a:fld>
            <a:endParaRPr lang="en-US" dirty="0"/>
          </a:p>
        </p:txBody>
      </p:sp>
      <p:sp>
        <p:nvSpPr>
          <p:cNvPr id="9" name="Slide Number Placeholder 8"/>
          <p:cNvSpPr>
            <a:spLocks noGrp="1"/>
          </p:cNvSpPr>
          <p:nvPr>
            <p:ph type="sldNum" sz="quarter" idx="11"/>
          </p:nvPr>
        </p:nvSpPr>
        <p:spPr/>
        <p:txBody>
          <a:bodyPr/>
          <a:lstStyle/>
          <a:p>
            <a:fld id="{7B146C7D-1D78-4E1E-85E5-BC70BF6989BB}"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926B499B-9A75-47C6-8DA1-EA019A67B5C8}" type="datetimeFigureOut">
              <a:rPr lang="en-US" smtClean="0"/>
              <a:t>2/2/2020</a:t>
            </a:fld>
            <a:endParaRPr lang="en-US" dirty="0"/>
          </a:p>
        </p:txBody>
      </p:sp>
      <p:sp>
        <p:nvSpPr>
          <p:cNvPr id="16" name="Slide Number Placeholder 15"/>
          <p:cNvSpPr>
            <a:spLocks noGrp="1"/>
          </p:cNvSpPr>
          <p:nvPr>
            <p:ph type="sldNum" sz="quarter" idx="11"/>
          </p:nvPr>
        </p:nvSpPr>
        <p:spPr/>
        <p:txBody>
          <a:bodyPr/>
          <a:lstStyle/>
          <a:p>
            <a:fld id="{7B146C7D-1D78-4E1E-85E5-BC70BF6989BB}"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926B499B-9A75-47C6-8DA1-EA019A67B5C8}" type="datetimeFigureOut">
              <a:rPr lang="en-US" smtClean="0"/>
              <a:t>2/2/2020</a:t>
            </a:fld>
            <a:endParaRPr lang="en-US" dirty="0"/>
          </a:p>
        </p:txBody>
      </p:sp>
      <p:sp>
        <p:nvSpPr>
          <p:cNvPr id="17" name="Slide Number Placeholder 16"/>
          <p:cNvSpPr>
            <a:spLocks noGrp="1"/>
          </p:cNvSpPr>
          <p:nvPr>
            <p:ph type="sldNum" sz="quarter" idx="11"/>
          </p:nvPr>
        </p:nvSpPr>
        <p:spPr/>
        <p:txBody>
          <a:bodyPr/>
          <a:lstStyle/>
          <a:p>
            <a:fld id="{7B146C7D-1D78-4E1E-85E5-BC70BF6989BB}" type="slidenum">
              <a:rPr lang="en-US" smtClean="0"/>
              <a:t>‹#›</a:t>
            </a:fld>
            <a:endParaRPr lang="en-US" dirty="0"/>
          </a:p>
        </p:txBody>
      </p:sp>
      <p:sp>
        <p:nvSpPr>
          <p:cNvPr id="18" name="Footer Placeholder 17"/>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7B146C7D-1D78-4E1E-85E5-BC70BF6989BB}" type="slidenum">
              <a:rPr lang="en-US" smtClean="0"/>
              <a:t>‹#›</a:t>
            </a:fld>
            <a:endParaRPr lang="en-US" dirty="0"/>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926B499B-9A75-47C6-8DA1-EA019A67B5C8}" type="datetimeFigureOut">
              <a:rPr lang="en-US" smtClean="0"/>
              <a:t>2/2/2020</a:t>
            </a:fld>
            <a:endParaRPr lang="en-US" dirty="0"/>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eorgia" pitchFamily="18" charset="0"/>
              </a:rPr>
              <a:t>Globalization</a:t>
            </a:r>
            <a:endParaRPr lang="en-US" sz="4000" b="1" dirty="0">
              <a:latin typeface="Georgia" pitchFamily="18" charset="0"/>
            </a:endParaRPr>
          </a:p>
        </p:txBody>
      </p:sp>
    </p:spTree>
    <p:extLst>
      <p:ext uri="{BB962C8B-B14F-4D97-AF65-F5344CB8AC3E}">
        <p14:creationId xmlns:p14="http://schemas.microsoft.com/office/powerpoint/2010/main" val="1761670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28600"/>
            <a:ext cx="8305800" cy="6248400"/>
          </a:xfrm>
        </p:spPr>
        <p:txBody>
          <a:bodyPr>
            <a:noAutofit/>
          </a:bodyPr>
          <a:lstStyle/>
          <a:p>
            <a:pPr algn="l"/>
            <a:r>
              <a:rPr lang="en-US" b="1" dirty="0">
                <a:latin typeface="Georgia" pitchFamily="18" charset="0"/>
              </a:rPr>
              <a:t>Key Economic Issues in the debate are</a:t>
            </a:r>
            <a:r>
              <a:rPr lang="en-US" b="1" dirty="0" smtClean="0">
                <a:latin typeface="Georgia" pitchFamily="18" charset="0"/>
              </a:rPr>
              <a:t>:</a:t>
            </a:r>
            <a:br>
              <a:rPr lang="en-US" b="1" dirty="0" smtClean="0">
                <a:latin typeface="Georgia" pitchFamily="18" charset="0"/>
              </a:rPr>
            </a:br>
            <a:r>
              <a:rPr lang="en-US" sz="2000" dirty="0">
                <a:latin typeface="Georgia" pitchFamily="18" charset="0"/>
              </a:rPr>
              <a:t/>
            </a:r>
            <a:br>
              <a:rPr lang="en-US" sz="2000" dirty="0">
                <a:latin typeface="Georgia" pitchFamily="18" charset="0"/>
              </a:rPr>
            </a:br>
            <a:r>
              <a:rPr lang="en-US" dirty="0" smtClean="0">
                <a:solidFill>
                  <a:schemeClr val="accent1">
                    <a:lumMod val="60000"/>
                    <a:lumOff val="40000"/>
                  </a:schemeClr>
                </a:solidFill>
                <a:latin typeface="Georgia" pitchFamily="18" charset="0"/>
              </a:rPr>
              <a:t>+</a:t>
            </a:r>
            <a:r>
              <a:rPr lang="en-US" sz="2000" dirty="0" smtClean="0">
                <a:latin typeface="Georgia" pitchFamily="18" charset="0"/>
              </a:rPr>
              <a:t> Whether </a:t>
            </a:r>
            <a:r>
              <a:rPr lang="en-US" sz="2000" dirty="0">
                <a:latin typeface="Georgia" pitchFamily="18" charset="0"/>
              </a:rPr>
              <a:t>poverty and inequality are increasing or </a:t>
            </a:r>
            <a:r>
              <a:rPr lang="en-US" sz="2000" dirty="0" smtClean="0">
                <a:latin typeface="Georgia" pitchFamily="18" charset="0"/>
              </a:rPr>
              <a:t>decreasing</a:t>
            </a:r>
            <a:br>
              <a:rPr lang="en-US" sz="2000" dirty="0" smtClean="0">
                <a:latin typeface="Georgia" pitchFamily="18" charset="0"/>
              </a:rPr>
            </a:br>
            <a:r>
              <a:rPr lang="en-US" sz="2000" dirty="0">
                <a:latin typeface="Georgia" pitchFamily="18" charset="0"/>
              </a:rPr>
              <a:t/>
            </a:r>
            <a:br>
              <a:rPr lang="en-US" sz="2000" dirty="0">
                <a:latin typeface="Georgia" pitchFamily="18" charset="0"/>
              </a:rPr>
            </a:br>
            <a:r>
              <a:rPr lang="en-US" b="1" dirty="0" smtClean="0">
                <a:solidFill>
                  <a:schemeClr val="accent1">
                    <a:lumMod val="60000"/>
                    <a:lumOff val="40000"/>
                  </a:schemeClr>
                </a:solidFill>
                <a:latin typeface="Georgia" pitchFamily="18" charset="0"/>
              </a:rPr>
              <a:t>+</a:t>
            </a:r>
            <a:r>
              <a:rPr lang="en-US" sz="2000" dirty="0" smtClean="0">
                <a:latin typeface="Georgia" pitchFamily="18" charset="0"/>
              </a:rPr>
              <a:t> Whether </a:t>
            </a:r>
            <a:r>
              <a:rPr lang="en-US" sz="2000" dirty="0">
                <a:latin typeface="Georgia" pitchFamily="18" charset="0"/>
              </a:rPr>
              <a:t>integration into the global economy is good for </a:t>
            </a:r>
            <a:r>
              <a:rPr lang="en-US" sz="2000" dirty="0" smtClean="0">
                <a:latin typeface="Georgia" pitchFamily="18" charset="0"/>
              </a:rPr>
              <a:t>growth</a:t>
            </a:r>
            <a:br>
              <a:rPr lang="en-US" sz="2000" dirty="0" smtClean="0">
                <a:latin typeface="Georgia" pitchFamily="18" charset="0"/>
              </a:rPr>
            </a:br>
            <a:r>
              <a:rPr lang="en-US" sz="2000" dirty="0">
                <a:latin typeface="Georgia" pitchFamily="18" charset="0"/>
              </a:rPr>
              <a:t/>
            </a:r>
            <a:br>
              <a:rPr lang="en-US" sz="2000" dirty="0">
                <a:latin typeface="Georgia" pitchFamily="18" charset="0"/>
              </a:rPr>
            </a:br>
            <a:r>
              <a:rPr lang="en-US" b="1" dirty="0" smtClean="0">
                <a:solidFill>
                  <a:schemeClr val="accent1">
                    <a:lumMod val="60000"/>
                    <a:lumOff val="40000"/>
                  </a:schemeClr>
                </a:solidFill>
                <a:latin typeface="Georgia" pitchFamily="18" charset="0"/>
              </a:rPr>
              <a:t>+ </a:t>
            </a:r>
            <a:r>
              <a:rPr lang="en-US" sz="2000" dirty="0" smtClean="0">
                <a:latin typeface="Georgia" pitchFamily="18" charset="0"/>
              </a:rPr>
              <a:t>Whether </a:t>
            </a:r>
            <a:r>
              <a:rPr lang="en-US" sz="2000" dirty="0">
                <a:latin typeface="Georgia" pitchFamily="18" charset="0"/>
              </a:rPr>
              <a:t>the international financial system is too crisis prone and capital flows need to be banned or </a:t>
            </a:r>
            <a:r>
              <a:rPr lang="en-US" sz="2000" dirty="0" smtClean="0">
                <a:latin typeface="Georgia" pitchFamily="18" charset="0"/>
              </a:rPr>
              <a:t>regulated</a:t>
            </a:r>
            <a:br>
              <a:rPr lang="en-US" sz="2000" dirty="0" smtClean="0">
                <a:latin typeface="Georgia" pitchFamily="18" charset="0"/>
              </a:rPr>
            </a:br>
            <a:r>
              <a:rPr lang="en-US" sz="2000" dirty="0">
                <a:latin typeface="Georgia" pitchFamily="18" charset="0"/>
              </a:rPr>
              <a:t/>
            </a:r>
            <a:br>
              <a:rPr lang="en-US" sz="2000" dirty="0">
                <a:latin typeface="Georgia" pitchFamily="18" charset="0"/>
              </a:rPr>
            </a:br>
            <a:r>
              <a:rPr lang="en-US" b="1" dirty="0" smtClean="0">
                <a:solidFill>
                  <a:schemeClr val="accent1">
                    <a:lumMod val="60000"/>
                    <a:lumOff val="40000"/>
                  </a:schemeClr>
                </a:solidFill>
                <a:latin typeface="Georgia" pitchFamily="18" charset="0"/>
              </a:rPr>
              <a:t>+ </a:t>
            </a:r>
            <a:r>
              <a:rPr lang="en-US" sz="2000" dirty="0" smtClean="0">
                <a:latin typeface="Georgia" pitchFamily="18" charset="0"/>
              </a:rPr>
              <a:t>The </a:t>
            </a:r>
            <a:r>
              <a:rPr lang="en-US" sz="2000" dirty="0">
                <a:latin typeface="Georgia" pitchFamily="18" charset="0"/>
              </a:rPr>
              <a:t>unfairness of the global trading system and the inadequacy of aid </a:t>
            </a:r>
            <a:r>
              <a:rPr lang="en-US" sz="2000" dirty="0" smtClean="0">
                <a:latin typeface="Georgia" pitchFamily="18" charset="0"/>
              </a:rPr>
              <a:t>flows</a:t>
            </a:r>
            <a:br>
              <a:rPr lang="en-US" sz="2000" dirty="0" smtClean="0">
                <a:latin typeface="Georgia" pitchFamily="18" charset="0"/>
              </a:rPr>
            </a:br>
            <a:r>
              <a:rPr lang="en-US" sz="2000" dirty="0">
                <a:latin typeface="Georgia" pitchFamily="18" charset="0"/>
              </a:rPr>
              <a:t/>
            </a:r>
            <a:br>
              <a:rPr lang="en-US" sz="2000" dirty="0">
                <a:latin typeface="Georgia" pitchFamily="18" charset="0"/>
              </a:rPr>
            </a:br>
            <a:r>
              <a:rPr lang="en-US" b="1" dirty="0" smtClean="0">
                <a:solidFill>
                  <a:schemeClr val="accent1">
                    <a:lumMod val="60000"/>
                    <a:lumOff val="40000"/>
                  </a:schemeClr>
                </a:solidFill>
                <a:latin typeface="Georgia" pitchFamily="18" charset="0"/>
              </a:rPr>
              <a:t>+</a:t>
            </a:r>
            <a:r>
              <a:rPr lang="en-US" sz="2000" dirty="0" smtClean="0">
                <a:latin typeface="Georgia" pitchFamily="18" charset="0"/>
              </a:rPr>
              <a:t> The </a:t>
            </a:r>
            <a:r>
              <a:rPr lang="en-US" sz="2000" dirty="0">
                <a:latin typeface="Georgia" pitchFamily="18" charset="0"/>
              </a:rPr>
              <a:t>role of the IMF</a:t>
            </a:r>
          </a:p>
        </p:txBody>
      </p:sp>
    </p:spTree>
    <p:extLst>
      <p:ext uri="{BB962C8B-B14F-4D97-AF65-F5344CB8AC3E}">
        <p14:creationId xmlns:p14="http://schemas.microsoft.com/office/powerpoint/2010/main" val="1226002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609600"/>
            <a:ext cx="8534400" cy="6019800"/>
          </a:xfrm>
        </p:spPr>
        <p:txBody>
          <a:bodyPr>
            <a:normAutofit fontScale="90000"/>
          </a:bodyPr>
          <a:lstStyle/>
          <a:p>
            <a:pPr algn="l"/>
            <a:r>
              <a:rPr lang="en-US" sz="3100" b="1" dirty="0" smtClean="0">
                <a:latin typeface="Georgia" pitchFamily="18" charset="0"/>
              </a:rPr>
              <a:t>Debate Over Globalization</a:t>
            </a:r>
            <a:br>
              <a:rPr lang="en-US" sz="3100" b="1" dirty="0" smtClean="0">
                <a:latin typeface="Georgia" pitchFamily="18" charset="0"/>
              </a:rPr>
            </a:br>
            <a:r>
              <a:rPr lang="en-US" sz="3100" dirty="0" smtClean="0">
                <a:latin typeface="Georgia" pitchFamily="18" charset="0"/>
              </a:rPr>
              <a:t/>
            </a:r>
            <a:br>
              <a:rPr lang="en-US" sz="3100" dirty="0" smtClean="0">
                <a:latin typeface="Georgia" pitchFamily="18" charset="0"/>
              </a:rPr>
            </a:br>
            <a:r>
              <a:rPr lang="en-US" sz="3100" b="1" dirty="0" smtClean="0">
                <a:solidFill>
                  <a:schemeClr val="accent1">
                    <a:lumMod val="60000"/>
                    <a:lumOff val="40000"/>
                  </a:schemeClr>
                </a:solidFill>
                <a:latin typeface="Georgia" pitchFamily="18" charset="0"/>
              </a:rPr>
              <a:t>+</a:t>
            </a:r>
            <a:r>
              <a:rPr lang="en-US" sz="3100" dirty="0" smtClean="0">
                <a:solidFill>
                  <a:schemeClr val="accent1">
                    <a:lumMod val="60000"/>
                    <a:lumOff val="40000"/>
                  </a:schemeClr>
                </a:solidFill>
                <a:latin typeface="Georgia" pitchFamily="18" charset="0"/>
              </a:rPr>
              <a:t> </a:t>
            </a:r>
            <a:r>
              <a:rPr lang="en-US" sz="2200" dirty="0" smtClean="0">
                <a:latin typeface="Georgia" pitchFamily="18" charset="0"/>
              </a:rPr>
              <a:t>Whether globalization results in unfair labor practices in developing countries</a:t>
            </a:r>
            <a:br>
              <a:rPr lang="en-US" sz="2200" dirty="0" smtClean="0">
                <a:latin typeface="Georgia" pitchFamily="18" charset="0"/>
              </a:rPr>
            </a:br>
            <a:r>
              <a:rPr lang="en-US" sz="3100" b="1" dirty="0" smtClean="0">
                <a:solidFill>
                  <a:schemeClr val="accent1">
                    <a:lumMod val="60000"/>
                    <a:lumOff val="40000"/>
                  </a:schemeClr>
                </a:solidFill>
                <a:latin typeface="Georgia" pitchFamily="18" charset="0"/>
              </a:rPr>
              <a:t>+</a:t>
            </a:r>
            <a:r>
              <a:rPr lang="en-US" sz="2200" dirty="0" smtClean="0">
                <a:latin typeface="Georgia" pitchFamily="18" charset="0"/>
              </a:rPr>
              <a:t> Whether globalization damages the environment</a:t>
            </a:r>
            <a:br>
              <a:rPr lang="en-US" sz="2200" dirty="0" smtClean="0">
                <a:latin typeface="Georgia" pitchFamily="18" charset="0"/>
              </a:rPr>
            </a:br>
            <a:r>
              <a:rPr lang="en-US" sz="3100" b="1" dirty="0" smtClean="0">
                <a:solidFill>
                  <a:schemeClr val="accent1">
                    <a:lumMod val="60000"/>
                    <a:lumOff val="40000"/>
                  </a:schemeClr>
                </a:solidFill>
                <a:latin typeface="Georgia" pitchFamily="18" charset="0"/>
              </a:rPr>
              <a:t>+</a:t>
            </a:r>
            <a:r>
              <a:rPr lang="en-US" sz="3100" dirty="0" smtClean="0">
                <a:solidFill>
                  <a:schemeClr val="accent1">
                    <a:lumMod val="60000"/>
                    <a:lumOff val="40000"/>
                  </a:schemeClr>
                </a:solidFill>
                <a:latin typeface="Georgia" pitchFamily="18" charset="0"/>
              </a:rPr>
              <a:t> </a:t>
            </a:r>
            <a:r>
              <a:rPr lang="en-US" sz="2200" dirty="0" smtClean="0">
                <a:latin typeface="Georgia" pitchFamily="18" charset="0"/>
              </a:rPr>
              <a:t>Whether multinational corporations have become too powerful to the detriment of developing country citizens and governments</a:t>
            </a:r>
            <a:br>
              <a:rPr lang="en-US" sz="2200" dirty="0" smtClean="0">
                <a:latin typeface="Georgia" pitchFamily="18" charset="0"/>
              </a:rPr>
            </a:br>
            <a:r>
              <a:rPr lang="en-US" sz="3100" b="1" dirty="0" smtClean="0">
                <a:solidFill>
                  <a:schemeClr val="accent1">
                    <a:lumMod val="60000"/>
                    <a:lumOff val="40000"/>
                  </a:schemeClr>
                </a:solidFill>
                <a:latin typeface="Georgia" pitchFamily="18" charset="0"/>
              </a:rPr>
              <a:t>+</a:t>
            </a:r>
            <a:r>
              <a:rPr lang="en-US" sz="2200" dirty="0" smtClean="0">
                <a:latin typeface="Georgia" pitchFamily="18" charset="0"/>
              </a:rPr>
              <a:t> Whether intellectual property protection is damaging the health of developing country citizens</a:t>
            </a:r>
            <a:br>
              <a:rPr lang="en-US" sz="2200" dirty="0" smtClean="0">
                <a:latin typeface="Georgia" pitchFamily="18" charset="0"/>
              </a:rPr>
            </a:br>
            <a:r>
              <a:rPr lang="en-US" sz="3100" b="1" dirty="0" smtClean="0">
                <a:solidFill>
                  <a:schemeClr val="accent1">
                    <a:lumMod val="60000"/>
                    <a:lumOff val="40000"/>
                  </a:schemeClr>
                </a:solidFill>
                <a:latin typeface="Georgia" pitchFamily="18" charset="0"/>
              </a:rPr>
              <a:t>+ </a:t>
            </a:r>
            <a:r>
              <a:rPr lang="en-US" sz="2200" dirty="0" smtClean="0">
                <a:latin typeface="Georgia" pitchFamily="18" charset="0"/>
              </a:rPr>
              <a:t>Roles of the WTO and the World Bank</a:t>
            </a: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endParaRPr lang="en-US" sz="3200" dirty="0"/>
          </a:p>
        </p:txBody>
      </p:sp>
    </p:spTree>
    <p:extLst>
      <p:ext uri="{BB962C8B-B14F-4D97-AF65-F5344CB8AC3E}">
        <p14:creationId xmlns:p14="http://schemas.microsoft.com/office/powerpoint/2010/main" val="1140709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077200" cy="5867400"/>
          </a:xfrm>
        </p:spPr>
        <p:txBody>
          <a:bodyPr/>
          <a:lstStyle/>
          <a:p>
            <a:pPr marL="0" indent="0" algn="ctr">
              <a:buNone/>
            </a:pPr>
            <a:r>
              <a:rPr lang="en-US" sz="2800" b="1" dirty="0" smtClean="0">
                <a:latin typeface="Georgia" pitchFamily="18" charset="0"/>
              </a:rPr>
              <a:t>The Policies</a:t>
            </a:r>
          </a:p>
          <a:p>
            <a:pPr marL="0" indent="0" algn="ctr">
              <a:buNone/>
            </a:pPr>
            <a:endParaRPr lang="en-US" sz="2800" b="1" dirty="0" smtClean="0">
              <a:latin typeface="Georgia" pitchFamily="18" charset="0"/>
            </a:endParaRPr>
          </a:p>
          <a:p>
            <a:r>
              <a:rPr lang="en-US" dirty="0" smtClean="0">
                <a:latin typeface="Georgia" pitchFamily="18" charset="0"/>
              </a:rPr>
              <a:t>The debate about globalization is the debate about policies. </a:t>
            </a:r>
          </a:p>
          <a:p>
            <a:endParaRPr lang="en-US" dirty="0" smtClean="0">
              <a:latin typeface="Georgia" pitchFamily="18" charset="0"/>
            </a:endParaRPr>
          </a:p>
          <a:p>
            <a:r>
              <a:rPr lang="en-US" dirty="0" smtClean="0">
                <a:latin typeface="Georgia" pitchFamily="18" charset="0"/>
              </a:rPr>
              <a:t>The policies in dispute are generally those that have been recommended by the international financial institutions and most industrialized country governments. </a:t>
            </a:r>
          </a:p>
          <a:p>
            <a:endParaRPr lang="en-US" dirty="0" smtClean="0">
              <a:latin typeface="Georgia" pitchFamily="18" charset="0"/>
            </a:endParaRPr>
          </a:p>
          <a:p>
            <a:r>
              <a:rPr lang="en-US" dirty="0" smtClean="0">
                <a:latin typeface="Georgia" pitchFamily="18" charset="0"/>
              </a:rPr>
              <a:t>At the broadest level, the policy consensus consists of four elements:</a:t>
            </a:r>
          </a:p>
          <a:p>
            <a:pPr>
              <a:buFont typeface="Courier New" pitchFamily="49" charset="0"/>
              <a:buChar char="o"/>
            </a:pPr>
            <a:r>
              <a:rPr lang="en-US" dirty="0" smtClean="0">
                <a:latin typeface="Georgia" pitchFamily="18" charset="0"/>
              </a:rPr>
              <a:t>Policies to ensure macroeconomic stability</a:t>
            </a:r>
          </a:p>
          <a:p>
            <a:pPr>
              <a:buFont typeface="Courier New" pitchFamily="49" charset="0"/>
              <a:buChar char="o"/>
            </a:pPr>
            <a:r>
              <a:rPr lang="en-US" dirty="0" smtClean="0">
                <a:latin typeface="Georgia" pitchFamily="18" charset="0"/>
              </a:rPr>
              <a:t>Market-oriented microeconomic polices</a:t>
            </a:r>
          </a:p>
          <a:p>
            <a:pPr>
              <a:buFont typeface="Courier New" pitchFamily="49" charset="0"/>
              <a:buChar char="o"/>
            </a:pPr>
            <a:r>
              <a:rPr lang="en-US" dirty="0" smtClean="0">
                <a:latin typeface="Georgia" pitchFamily="18" charset="0"/>
              </a:rPr>
              <a:t>Integration into the global economy</a:t>
            </a:r>
          </a:p>
          <a:p>
            <a:pPr>
              <a:buFont typeface="Courier New" pitchFamily="49" charset="0"/>
              <a:buChar char="o"/>
            </a:pPr>
            <a:r>
              <a:rPr lang="en-US" dirty="0" smtClean="0">
                <a:latin typeface="Georgia" pitchFamily="18" charset="0"/>
              </a:rPr>
              <a:t>A positive role for government in establishing, monitoring and developing the institutional framework of the economy, providing public goods including social expenditures and conducting stabilization policies. </a:t>
            </a:r>
          </a:p>
          <a:p>
            <a:pPr>
              <a:buFont typeface="Courier New" pitchFamily="49" charset="0"/>
              <a:buChar char="o"/>
            </a:pPr>
            <a:endParaRPr lang="en-US" dirty="0">
              <a:latin typeface="Georgia" pitchFamily="18" charset="0"/>
            </a:endParaRPr>
          </a:p>
          <a:p>
            <a:pPr>
              <a:buFont typeface="Courier New" pitchFamily="49" charset="0"/>
              <a:buChar char="o"/>
            </a:pPr>
            <a:endParaRPr lang="en-US" dirty="0" smtClean="0">
              <a:latin typeface="Georgia" pitchFamily="18" charset="0"/>
            </a:endParaRPr>
          </a:p>
          <a:p>
            <a:pPr>
              <a:buFont typeface="Courier New" pitchFamily="49" charset="0"/>
              <a:buChar char="o"/>
            </a:pPr>
            <a:endParaRPr lang="en-US" dirty="0">
              <a:latin typeface="Georgia" pitchFamily="18" charset="0"/>
            </a:endParaRPr>
          </a:p>
        </p:txBody>
      </p:sp>
    </p:spTree>
    <p:extLst>
      <p:ext uri="{BB962C8B-B14F-4D97-AF65-F5344CB8AC3E}">
        <p14:creationId xmlns:p14="http://schemas.microsoft.com/office/powerpoint/2010/main" val="2409313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153400" cy="6096000"/>
          </a:xfrm>
        </p:spPr>
        <p:txBody>
          <a:bodyPr/>
          <a:lstStyle/>
          <a:p>
            <a:pPr marL="0" indent="0">
              <a:buNone/>
            </a:pPr>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pPr marL="0" indent="0" algn="ctr">
              <a:buNone/>
            </a:pPr>
            <a:r>
              <a:rPr lang="en-US" sz="2800" b="1" dirty="0" smtClean="0">
                <a:latin typeface="Georgia" pitchFamily="18" charset="0"/>
              </a:rPr>
              <a:t>The 1990 Washington Consensus</a:t>
            </a:r>
            <a:endParaRPr lang="en-US" sz="2800" b="1" dirty="0">
              <a:latin typeface="Georgia" pitchFamily="18" charset="0"/>
            </a:endParaRPr>
          </a:p>
          <a:p>
            <a:endParaRPr lang="en-US" dirty="0">
              <a:latin typeface="Georgia" pitchFamily="18" charset="0"/>
            </a:endParaRPr>
          </a:p>
          <a:p>
            <a:r>
              <a:rPr lang="en-US" dirty="0" smtClean="0">
                <a:latin typeface="Georgia" pitchFamily="18" charset="0"/>
              </a:rPr>
              <a:t>Beyond these broad headings, detailed policy recommendations have been given in many World Bank and IMF publications, for instance the World Development Reports of the World Bank. </a:t>
            </a:r>
          </a:p>
          <a:p>
            <a:endParaRPr lang="en-US" dirty="0" smtClean="0">
              <a:latin typeface="Georgia" pitchFamily="18" charset="0"/>
            </a:endParaRPr>
          </a:p>
          <a:p>
            <a:r>
              <a:rPr lang="en-US" dirty="0" smtClean="0">
                <a:latin typeface="Georgia" pitchFamily="18" charset="0"/>
              </a:rPr>
              <a:t>One formulation us the Washington Consensus set out by John Williamson in 1990.</a:t>
            </a:r>
          </a:p>
          <a:p>
            <a:endParaRPr lang="en-US" dirty="0" smtClean="0">
              <a:latin typeface="Georgia" pitchFamily="18" charset="0"/>
            </a:endParaRPr>
          </a:p>
          <a:p>
            <a:r>
              <a:rPr lang="en-US" dirty="0" smtClean="0">
                <a:latin typeface="Georgia" pitchFamily="18" charset="0"/>
              </a:rPr>
              <a:t>The 10 elements of the 1990 consensus were;</a:t>
            </a: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63483252"/>
              </p:ext>
            </p:extLst>
          </p:nvPr>
        </p:nvGraphicFramePr>
        <p:xfrm>
          <a:off x="1219200" y="3810000"/>
          <a:ext cx="6096000" cy="2641600"/>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pPr algn="ctr"/>
                      <a:r>
                        <a:rPr lang="en-US" sz="1600" dirty="0" smtClean="0">
                          <a:latin typeface="Georgia" pitchFamily="18" charset="0"/>
                        </a:rPr>
                        <a:t>Ten Elements of 1990 Consensus</a:t>
                      </a:r>
                      <a:endParaRPr lang="en-US" sz="1600" dirty="0">
                        <a:latin typeface="Georgia" pitchFamily="18" charset="0"/>
                      </a:endParaRPr>
                    </a:p>
                  </a:txBody>
                  <a:tcPr/>
                </a:tc>
                <a:tc hMerge="1">
                  <a:txBody>
                    <a:bodyPr/>
                    <a:lstStyle/>
                    <a:p>
                      <a:endParaRPr lang="en-US" dirty="0"/>
                    </a:p>
                  </a:txBody>
                  <a:tcPr/>
                </a:tc>
              </a:tr>
              <a:tr h="370840">
                <a:tc>
                  <a:txBody>
                    <a:bodyPr/>
                    <a:lstStyle/>
                    <a:p>
                      <a:r>
                        <a:rPr lang="en-US" sz="1600" dirty="0" smtClean="0">
                          <a:latin typeface="Georgia" pitchFamily="18" charset="0"/>
                        </a:rPr>
                        <a:t>Fiscal discipline</a:t>
                      </a:r>
                      <a:endParaRPr lang="en-US" sz="1600" dirty="0">
                        <a:latin typeface="Georgia" pitchFamily="18" charset="0"/>
                      </a:endParaRPr>
                    </a:p>
                  </a:txBody>
                  <a:tcPr/>
                </a:tc>
                <a:tc>
                  <a:txBody>
                    <a:bodyPr/>
                    <a:lstStyle/>
                    <a:p>
                      <a:r>
                        <a:rPr lang="en-US" sz="1600" dirty="0" smtClean="0">
                          <a:latin typeface="Georgia" pitchFamily="18" charset="0"/>
                        </a:rPr>
                        <a:t>Import liberalization</a:t>
                      </a:r>
                      <a:endParaRPr lang="en-US" sz="1600" dirty="0">
                        <a:latin typeface="Georgia" pitchFamily="18" charset="0"/>
                      </a:endParaRPr>
                    </a:p>
                  </a:txBody>
                  <a:tcPr/>
                </a:tc>
              </a:tr>
              <a:tr h="370840">
                <a:tc>
                  <a:txBody>
                    <a:bodyPr/>
                    <a:lstStyle/>
                    <a:p>
                      <a:r>
                        <a:rPr lang="en-US" sz="1600" dirty="0" smtClean="0">
                          <a:latin typeface="Georgia" pitchFamily="18" charset="0"/>
                        </a:rPr>
                        <a:t>Public expenditure priorities in health and education</a:t>
                      </a:r>
                      <a:endParaRPr lang="en-US" sz="1600" dirty="0">
                        <a:latin typeface="Georgia" pitchFamily="18" charset="0"/>
                      </a:endParaRPr>
                    </a:p>
                  </a:txBody>
                  <a:tcPr/>
                </a:tc>
                <a:tc>
                  <a:txBody>
                    <a:bodyPr/>
                    <a:lstStyle/>
                    <a:p>
                      <a:r>
                        <a:rPr lang="en-US" sz="1600" dirty="0" smtClean="0">
                          <a:latin typeface="Georgia" pitchFamily="18" charset="0"/>
                        </a:rPr>
                        <a:t>Openness to FDI</a:t>
                      </a:r>
                      <a:endParaRPr lang="en-US" sz="1600" dirty="0">
                        <a:latin typeface="Georgia" pitchFamily="18" charset="0"/>
                      </a:endParaRPr>
                    </a:p>
                  </a:txBody>
                  <a:tcPr/>
                </a:tc>
              </a:tr>
              <a:tr h="370840">
                <a:tc>
                  <a:txBody>
                    <a:bodyPr/>
                    <a:lstStyle/>
                    <a:p>
                      <a:r>
                        <a:rPr lang="en-US" sz="1600" dirty="0" smtClean="0">
                          <a:latin typeface="Georgia" pitchFamily="18" charset="0"/>
                        </a:rPr>
                        <a:t>Tax reform</a:t>
                      </a:r>
                      <a:endParaRPr lang="en-US" sz="1600" dirty="0">
                        <a:latin typeface="Georgia" pitchFamily="18" charset="0"/>
                      </a:endParaRPr>
                    </a:p>
                  </a:txBody>
                  <a:tcPr/>
                </a:tc>
                <a:tc>
                  <a:txBody>
                    <a:bodyPr/>
                    <a:lstStyle/>
                    <a:p>
                      <a:r>
                        <a:rPr lang="en-US" sz="1600" dirty="0" smtClean="0">
                          <a:latin typeface="Georgia" pitchFamily="18" charset="0"/>
                        </a:rPr>
                        <a:t>Privatization</a:t>
                      </a:r>
                      <a:endParaRPr lang="en-US" sz="1600" dirty="0">
                        <a:latin typeface="Georgia" pitchFamily="18" charset="0"/>
                      </a:endParaRPr>
                    </a:p>
                  </a:txBody>
                  <a:tcPr/>
                </a:tc>
              </a:tr>
              <a:tr h="370840">
                <a:tc>
                  <a:txBody>
                    <a:bodyPr/>
                    <a:lstStyle/>
                    <a:p>
                      <a:r>
                        <a:rPr lang="en-US" sz="1600" dirty="0" smtClean="0">
                          <a:latin typeface="Georgia" pitchFamily="18" charset="0"/>
                        </a:rPr>
                        <a:t>Positive but market-determined interest rates</a:t>
                      </a:r>
                      <a:endParaRPr lang="en-US" sz="1600" dirty="0">
                        <a:latin typeface="Georgia" pitchFamily="18" charset="0"/>
                      </a:endParaRPr>
                    </a:p>
                  </a:txBody>
                  <a:tcPr/>
                </a:tc>
                <a:tc>
                  <a:txBody>
                    <a:bodyPr/>
                    <a:lstStyle/>
                    <a:p>
                      <a:r>
                        <a:rPr lang="en-US" sz="1600" dirty="0" smtClean="0">
                          <a:latin typeface="Georgia" pitchFamily="18" charset="0"/>
                        </a:rPr>
                        <a:t>Deregulation</a:t>
                      </a:r>
                      <a:endParaRPr lang="en-US" sz="1600" dirty="0">
                        <a:latin typeface="Georgia" pitchFamily="18" charset="0"/>
                      </a:endParaRPr>
                    </a:p>
                  </a:txBody>
                  <a:tcPr/>
                </a:tc>
              </a:tr>
              <a:tr h="370840">
                <a:tc>
                  <a:txBody>
                    <a:bodyPr/>
                    <a:lstStyle/>
                    <a:p>
                      <a:r>
                        <a:rPr lang="en-US" sz="1600" dirty="0" smtClean="0">
                          <a:latin typeface="Georgia" pitchFamily="18" charset="0"/>
                        </a:rPr>
                        <a:t>A competitive exchange rate</a:t>
                      </a:r>
                      <a:endParaRPr lang="en-US" sz="1600" dirty="0">
                        <a:latin typeface="Georgia" pitchFamily="18" charset="0"/>
                      </a:endParaRPr>
                    </a:p>
                  </a:txBody>
                  <a:tcPr/>
                </a:tc>
                <a:tc>
                  <a:txBody>
                    <a:bodyPr/>
                    <a:lstStyle/>
                    <a:p>
                      <a:r>
                        <a:rPr lang="en-US" sz="1600" dirty="0" smtClean="0">
                          <a:latin typeface="Georgia" pitchFamily="18" charset="0"/>
                        </a:rPr>
                        <a:t>Protection of property rights</a:t>
                      </a:r>
                      <a:endParaRPr lang="en-US" sz="1600" dirty="0">
                        <a:latin typeface="Georgia" pitchFamily="18" charset="0"/>
                      </a:endParaRPr>
                    </a:p>
                  </a:txBody>
                  <a:tcPr/>
                </a:tc>
              </a:tr>
            </a:tbl>
          </a:graphicData>
        </a:graphic>
      </p:graphicFrame>
    </p:spTree>
    <p:extLst>
      <p:ext uri="{BB962C8B-B14F-4D97-AF65-F5344CB8AC3E}">
        <p14:creationId xmlns:p14="http://schemas.microsoft.com/office/powerpoint/2010/main" val="2911348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457200" y="304800"/>
            <a:ext cx="8153400" cy="6172200"/>
          </a:xfrm>
        </p:spPr>
        <p:txBody>
          <a:bodyPr>
            <a:normAutofit fontScale="47500" lnSpcReduction="20000"/>
          </a:bodyPr>
          <a:lstStyle/>
          <a:p>
            <a:pPr marL="0" indent="0" algn="ctr">
              <a:buNone/>
            </a:pPr>
            <a:endParaRPr lang="en-US" sz="2800" b="1" dirty="0" smtClean="0">
              <a:latin typeface="Georgia" pitchFamily="18" charset="0"/>
            </a:endParaRPr>
          </a:p>
          <a:p>
            <a:pPr marL="0" indent="0" algn="ctr">
              <a:buNone/>
            </a:pPr>
            <a:endParaRPr lang="en-US" sz="2800" b="1" dirty="0">
              <a:latin typeface="Georgia" pitchFamily="18" charset="0"/>
            </a:endParaRPr>
          </a:p>
          <a:p>
            <a:pPr marL="0" indent="0" algn="ctr">
              <a:buNone/>
            </a:pPr>
            <a:endParaRPr lang="en-US" sz="2800" b="1" dirty="0" smtClean="0">
              <a:latin typeface="Georgia" pitchFamily="18" charset="0"/>
            </a:endParaRPr>
          </a:p>
          <a:p>
            <a:pPr marL="0" indent="0" algn="ctr">
              <a:buNone/>
            </a:pPr>
            <a:endParaRPr lang="en-US" sz="2800" b="1" dirty="0">
              <a:latin typeface="Georgia" pitchFamily="18" charset="0"/>
            </a:endParaRPr>
          </a:p>
          <a:p>
            <a:pPr marL="0" indent="0" algn="ctr">
              <a:buNone/>
            </a:pPr>
            <a:endParaRPr lang="en-US" sz="3100" b="1" dirty="0" smtClean="0">
              <a:latin typeface="Georgia" pitchFamily="18" charset="0"/>
            </a:endParaRPr>
          </a:p>
          <a:p>
            <a:pPr marL="0" indent="0" algn="ctr">
              <a:buNone/>
            </a:pPr>
            <a:r>
              <a:rPr lang="en-US" sz="4400" b="1" dirty="0" smtClean="0">
                <a:latin typeface="Georgia" pitchFamily="18" charset="0"/>
              </a:rPr>
              <a:t>The Evidence of Poverty and Global Inequality</a:t>
            </a:r>
            <a:endParaRPr lang="en-US" sz="4000" b="1" dirty="0">
              <a:latin typeface="Georgia" pitchFamily="18" charset="0"/>
            </a:endParaRPr>
          </a:p>
          <a:p>
            <a:pPr marL="0" indent="0" algn="ctr">
              <a:buNone/>
            </a:pPr>
            <a:endParaRPr lang="en-US" sz="4000" b="1" dirty="0" smtClean="0">
              <a:latin typeface="Georgia" pitchFamily="18" charset="0"/>
            </a:endParaRPr>
          </a:p>
          <a:p>
            <a:r>
              <a:rPr lang="en-US" sz="4000" dirty="0">
                <a:latin typeface="Georgia" pitchFamily="18" charset="0"/>
              </a:rPr>
              <a:t>Debates on globalization and poverty generate extreme views. </a:t>
            </a:r>
            <a:endParaRPr lang="en-US" sz="4000" dirty="0" smtClean="0">
              <a:latin typeface="Georgia" pitchFamily="18" charset="0"/>
            </a:endParaRPr>
          </a:p>
          <a:p>
            <a:r>
              <a:rPr lang="en-US" sz="4000" dirty="0" smtClean="0">
                <a:latin typeface="Georgia" pitchFamily="18" charset="0"/>
              </a:rPr>
              <a:t>With </a:t>
            </a:r>
            <a:r>
              <a:rPr lang="en-US" sz="4000" dirty="0">
                <a:latin typeface="Georgia" pitchFamily="18" charset="0"/>
              </a:rPr>
              <a:t>many viewing the process of globalization as a crucial engine of growth which resulted in unprecedented gains in the welfare of human, many too has opposite views of the impact of globalization on poverty. </a:t>
            </a:r>
            <a:endParaRPr lang="en-US" sz="4000" dirty="0" smtClean="0">
              <a:latin typeface="Georgia" pitchFamily="18" charset="0"/>
            </a:endParaRPr>
          </a:p>
          <a:p>
            <a:r>
              <a:rPr lang="en-US" sz="4000" dirty="0" smtClean="0">
                <a:latin typeface="Georgia" pitchFamily="18" charset="0"/>
              </a:rPr>
              <a:t>A </a:t>
            </a:r>
            <a:r>
              <a:rPr lang="en-US" sz="4000" dirty="0">
                <a:latin typeface="Georgia" pitchFamily="18" charset="0"/>
              </a:rPr>
              <a:t>large body of the IMF literatures support the opinion that globalization has boosted incomes and living standards in many parts of the </a:t>
            </a:r>
            <a:r>
              <a:rPr lang="en-US" sz="4000" dirty="0" smtClean="0">
                <a:latin typeface="Georgia" pitchFamily="18" charset="0"/>
              </a:rPr>
              <a:t>world.</a:t>
            </a:r>
          </a:p>
          <a:p>
            <a:r>
              <a:rPr lang="en-US" sz="4000" dirty="0" smtClean="0">
                <a:latin typeface="Georgia" pitchFamily="18" charset="0"/>
              </a:rPr>
              <a:t>The </a:t>
            </a:r>
            <a:r>
              <a:rPr lang="en-US" sz="4000" dirty="0">
                <a:latin typeface="Georgia" pitchFamily="18" charset="0"/>
              </a:rPr>
              <a:t>World Bank (2001) holds a similar view on globalization. </a:t>
            </a:r>
            <a:endParaRPr lang="en-US" sz="4000" dirty="0" smtClean="0">
              <a:latin typeface="Georgia" pitchFamily="18" charset="0"/>
            </a:endParaRPr>
          </a:p>
          <a:p>
            <a:r>
              <a:rPr lang="en-US" sz="4000" dirty="0" smtClean="0">
                <a:latin typeface="Georgia" pitchFamily="18" charset="0"/>
              </a:rPr>
              <a:t>Others</a:t>
            </a:r>
            <a:r>
              <a:rPr lang="en-US" sz="4000" dirty="0">
                <a:latin typeface="Georgia" pitchFamily="18" charset="0"/>
              </a:rPr>
              <a:t>, including government, non-government organizations and scholars have argued that many poor people are not able to share the benefits of globalization and </a:t>
            </a:r>
            <a:r>
              <a:rPr lang="en-US" sz="4000" dirty="0" smtClean="0">
                <a:latin typeface="Georgia" pitchFamily="18" charset="0"/>
              </a:rPr>
              <a:t>trade.</a:t>
            </a:r>
          </a:p>
          <a:p>
            <a:r>
              <a:rPr lang="en-US" sz="4000" dirty="0">
                <a:latin typeface="Georgia" pitchFamily="18" charset="0"/>
              </a:rPr>
              <a:t>The World Bank‘s (2001) figures show that between 1987 and 1998 the share of the population in developing and transition economies living on less than $1 a day fell from 28 percent to 24 percent. </a:t>
            </a:r>
            <a:endParaRPr lang="en-US" sz="4000" dirty="0" smtClean="0">
              <a:latin typeface="Georgia" pitchFamily="18" charset="0"/>
            </a:endParaRPr>
          </a:p>
          <a:p>
            <a:r>
              <a:rPr lang="en-US" sz="4000" dirty="0" smtClean="0">
                <a:latin typeface="Georgia" pitchFamily="18" charset="0"/>
              </a:rPr>
              <a:t>The </a:t>
            </a:r>
            <a:r>
              <a:rPr lang="en-US" sz="4000" dirty="0">
                <a:latin typeface="Georgia" pitchFamily="18" charset="0"/>
              </a:rPr>
              <a:t>millennium development goals (MDGs) reported that the world reached the poverty reduction target five years ahead of plan. In developing regions, the percentage of people living on less than $1.25 a day fell from 47 per cent in 1990 to 22 per cent in 2010.</a:t>
            </a:r>
            <a:endParaRPr lang="en-US" sz="4000" b="1" dirty="0">
              <a:latin typeface="Georgia" pitchFamily="18" charset="0"/>
            </a:endParaRPr>
          </a:p>
          <a:p>
            <a:pPr marL="0" indent="0" algn="ctr">
              <a:buNone/>
            </a:pPr>
            <a:endParaRPr lang="en-US" sz="2800" b="1" dirty="0" smtClean="0">
              <a:latin typeface="Georgia" pitchFamily="18" charset="0"/>
            </a:endParaRPr>
          </a:p>
          <a:p>
            <a:pPr marL="0" indent="0">
              <a:buNone/>
            </a:pPr>
            <a:endParaRPr lang="en-US" b="1" dirty="0">
              <a:latin typeface="Georgia" pitchFamily="18" charset="0"/>
            </a:endParaRPr>
          </a:p>
          <a:p>
            <a:pPr marL="0" indent="0" algn="ctr">
              <a:buNone/>
            </a:pPr>
            <a:endParaRPr lang="en-US" sz="2800" b="1" dirty="0" smtClean="0">
              <a:latin typeface="Georgia" pitchFamily="18" charset="0"/>
            </a:endParaRPr>
          </a:p>
          <a:p>
            <a:pPr marL="0" indent="0" algn="ctr">
              <a:buNone/>
            </a:pPr>
            <a:endParaRPr lang="en-US" sz="2800" b="1" dirty="0">
              <a:latin typeface="Georgia" pitchFamily="18" charset="0"/>
            </a:endParaRPr>
          </a:p>
          <a:p>
            <a:pPr marL="0" indent="0" algn="ctr">
              <a:buNone/>
            </a:pPr>
            <a:endParaRPr lang="en-US" sz="2800" b="1" dirty="0" smtClean="0">
              <a:latin typeface="Georgia" pitchFamily="18" charset="0"/>
            </a:endParaRPr>
          </a:p>
          <a:p>
            <a:pPr marL="0" indent="0" algn="ctr">
              <a:buNone/>
            </a:pPr>
            <a:endParaRPr lang="en-US" sz="2800" b="1" dirty="0">
              <a:latin typeface="Georgia" pitchFamily="18" charset="0"/>
            </a:endParaRPr>
          </a:p>
          <a:p>
            <a:pPr marL="0" indent="0" algn="ctr">
              <a:buNone/>
            </a:pPr>
            <a:endParaRPr lang="en-US" sz="2800" b="1" dirty="0" smtClean="0">
              <a:latin typeface="Georgia" pitchFamily="18" charset="0"/>
            </a:endParaRPr>
          </a:p>
          <a:p>
            <a:pPr marL="0" indent="0" algn="ctr">
              <a:buNone/>
            </a:pPr>
            <a:endParaRPr lang="en-US" sz="2800" b="1" dirty="0">
              <a:latin typeface="Georgia" pitchFamily="18" charset="0"/>
            </a:endParaRPr>
          </a:p>
          <a:p>
            <a:pPr marL="0" indent="0" algn="ctr">
              <a:buNone/>
            </a:pPr>
            <a:endParaRPr lang="en-US" sz="2800" b="1" dirty="0">
              <a:latin typeface="Georgia" pitchFamily="18" charset="0"/>
            </a:endParaRPr>
          </a:p>
        </p:txBody>
      </p:sp>
    </p:spTree>
    <p:extLst>
      <p:ext uri="{BB962C8B-B14F-4D97-AF65-F5344CB8AC3E}">
        <p14:creationId xmlns:p14="http://schemas.microsoft.com/office/powerpoint/2010/main" val="1572603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077200" cy="6400800"/>
          </a:xfrm>
        </p:spPr>
        <p:txBody>
          <a:bodyPr>
            <a:normAutofit/>
          </a:bodyPr>
          <a:lstStyle/>
          <a:p>
            <a:pPr marL="0" indent="0" algn="ctr">
              <a:buNone/>
            </a:pPr>
            <a:r>
              <a:rPr lang="en-US" sz="2000" b="1" dirty="0">
                <a:latin typeface="Georgia" pitchFamily="18" charset="0"/>
              </a:rPr>
              <a:t>P</a:t>
            </a:r>
            <a:r>
              <a:rPr lang="en-US" sz="2000" b="1" dirty="0" smtClean="0">
                <a:latin typeface="Georgia" pitchFamily="18" charset="0"/>
              </a:rPr>
              <a:t>ro-Globalization (Optimists)</a:t>
            </a:r>
          </a:p>
          <a:p>
            <a:pPr marL="0" indent="0" algn="ctr">
              <a:buNone/>
            </a:pPr>
            <a:endParaRPr lang="en-US" sz="2000" b="1" dirty="0" smtClean="0">
              <a:latin typeface="Georgia" pitchFamily="18" charset="0"/>
            </a:endParaRPr>
          </a:p>
          <a:p>
            <a:r>
              <a:rPr lang="en-US" dirty="0">
                <a:latin typeface="Georgia" pitchFamily="18" charset="0"/>
              </a:rPr>
              <a:t>In considering the effect of globalization on world poverty, there has been a general argument in favor of </a:t>
            </a:r>
            <a:r>
              <a:rPr lang="en-US" b="1" dirty="0">
                <a:latin typeface="Georgia" pitchFamily="18" charset="0"/>
              </a:rPr>
              <a:t>endogenous growth theory</a:t>
            </a:r>
            <a:r>
              <a:rPr lang="en-US" dirty="0">
                <a:latin typeface="Georgia" pitchFamily="18" charset="0"/>
              </a:rPr>
              <a:t>, which suggests that the link between globalization and growth can be attributed to aspects of globalization, such as trade liberalization, which leads to faster integration and thus </a:t>
            </a:r>
            <a:r>
              <a:rPr lang="en-US" dirty="0" smtClean="0">
                <a:latin typeface="Georgia" pitchFamily="18" charset="0"/>
              </a:rPr>
              <a:t>growth.</a:t>
            </a:r>
          </a:p>
          <a:p>
            <a:endParaRPr lang="en-US" dirty="0" smtClean="0">
              <a:latin typeface="Georgia" pitchFamily="18" charset="0"/>
            </a:endParaRPr>
          </a:p>
          <a:p>
            <a:r>
              <a:rPr lang="en-US" dirty="0">
                <a:latin typeface="Georgia" pitchFamily="18" charset="0"/>
              </a:rPr>
              <a:t>The World Bank (2000, p. 5) adopt an identical view holding that globalization, through its effect on growth, has played an significant catalytic role in global prosperity and in lifting more people out of poverty in the last century, than in all of human history. It asserts that it is not openness, but somewhat the lack of it is what increases inequality among countries, citing that closed developing economies have achieved much more poorly than more open ones. </a:t>
            </a:r>
            <a:endParaRPr lang="en-US" dirty="0" smtClean="0">
              <a:latin typeface="Georgia" pitchFamily="18" charset="0"/>
            </a:endParaRPr>
          </a:p>
          <a:p>
            <a:endParaRPr lang="en-US" dirty="0" smtClean="0">
              <a:latin typeface="Georgia" pitchFamily="18" charset="0"/>
            </a:endParaRPr>
          </a:p>
          <a:p>
            <a:r>
              <a:rPr lang="en-US" dirty="0" smtClean="0">
                <a:latin typeface="Georgia" pitchFamily="18" charset="0"/>
              </a:rPr>
              <a:t>On </a:t>
            </a:r>
            <a:r>
              <a:rPr lang="en-US" dirty="0">
                <a:latin typeface="Georgia" pitchFamily="18" charset="0"/>
              </a:rPr>
              <a:t>the same grounds, in a conference on humanizing the global economy, Kohler (2002) posits that the spread of knowledge, better division of labor, increased productivity, and access to foreign direct investment, as a result of globalization, is a pertinent drive behind growth and has contributed to unmatched gains in human welfare over the past 50 years. </a:t>
            </a:r>
            <a:endParaRPr lang="en-US" b="1" dirty="0">
              <a:latin typeface="Georgia" pitchFamily="18" charset="0"/>
            </a:endParaRPr>
          </a:p>
        </p:txBody>
      </p:sp>
    </p:spTree>
    <p:extLst>
      <p:ext uri="{BB962C8B-B14F-4D97-AF65-F5344CB8AC3E}">
        <p14:creationId xmlns:p14="http://schemas.microsoft.com/office/powerpoint/2010/main" val="2463061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382000" cy="6400800"/>
          </a:xfrm>
        </p:spPr>
        <p:txBody>
          <a:bodyPr/>
          <a:lstStyle/>
          <a:p>
            <a:pPr marL="0" indent="0" algn="ctr">
              <a:buNone/>
            </a:pPr>
            <a:r>
              <a:rPr lang="en-US" b="1" dirty="0" smtClean="0">
                <a:latin typeface="Georgia" pitchFamily="18" charset="0"/>
              </a:rPr>
              <a:t>Anti-Globalization (Pessimist)</a:t>
            </a:r>
          </a:p>
          <a:p>
            <a:r>
              <a:rPr lang="en-US" dirty="0" smtClean="0">
                <a:latin typeface="Georgia" pitchFamily="18" charset="0"/>
              </a:rPr>
              <a:t>Conversely</a:t>
            </a:r>
            <a:r>
              <a:rPr lang="en-US" dirty="0">
                <a:latin typeface="Georgia" pitchFamily="18" charset="0"/>
              </a:rPr>
              <a:t>, proponents of pro-poor, while recognizing the mandatory role played by openness and growth, contends that it does not represent sufficient conditions for poverty reduction. </a:t>
            </a:r>
            <a:endParaRPr lang="en-US" dirty="0" smtClean="0">
              <a:latin typeface="Georgia" pitchFamily="18" charset="0"/>
            </a:endParaRPr>
          </a:p>
          <a:p>
            <a:endParaRPr lang="en-US" dirty="0" smtClean="0">
              <a:latin typeface="Georgia" pitchFamily="18" charset="0"/>
            </a:endParaRPr>
          </a:p>
          <a:p>
            <a:r>
              <a:rPr lang="en-US" dirty="0" smtClean="0">
                <a:latin typeface="Georgia" pitchFamily="18" charset="0"/>
              </a:rPr>
              <a:t>The </a:t>
            </a:r>
            <a:r>
              <a:rPr lang="en-US" dirty="0">
                <a:latin typeface="Georgia" pitchFamily="18" charset="0"/>
              </a:rPr>
              <a:t>United Nations (2005) stated that though some parts of the world have experienced unprecedented growth and improvement in living standards in recent years, poverty remains unshakable and much of the world is trapped in an inequality situation. </a:t>
            </a:r>
            <a:endParaRPr lang="en-US" dirty="0" smtClean="0">
              <a:latin typeface="Georgia" pitchFamily="18" charset="0"/>
            </a:endParaRPr>
          </a:p>
          <a:p>
            <a:endParaRPr lang="en-US" dirty="0" smtClean="0">
              <a:latin typeface="Georgia" pitchFamily="18" charset="0"/>
            </a:endParaRPr>
          </a:p>
          <a:p>
            <a:r>
              <a:rPr lang="en-US" dirty="0" smtClean="0">
                <a:latin typeface="Georgia" pitchFamily="18" charset="0"/>
              </a:rPr>
              <a:t>This </a:t>
            </a:r>
            <a:r>
              <a:rPr lang="en-US" dirty="0">
                <a:latin typeface="Georgia" pitchFamily="18" charset="0"/>
              </a:rPr>
              <a:t>report also focuses on the chasm between the widening gap between skilled and unskilled workers, the formal and informal economies, the growing disparities in education, health and opportunities for economic, social as well as political participation. </a:t>
            </a:r>
            <a:endParaRPr lang="en-US" dirty="0" smtClean="0">
              <a:latin typeface="Georgia" pitchFamily="18" charset="0"/>
            </a:endParaRPr>
          </a:p>
          <a:p>
            <a:endParaRPr lang="en-US" dirty="0" smtClean="0">
              <a:latin typeface="Georgia" pitchFamily="18" charset="0"/>
            </a:endParaRPr>
          </a:p>
          <a:p>
            <a:r>
              <a:rPr lang="en-US" dirty="0" smtClean="0">
                <a:latin typeface="Georgia" pitchFamily="18" charset="0"/>
              </a:rPr>
              <a:t>Many people doubt the positive outcomes of globalization because </a:t>
            </a:r>
            <a:r>
              <a:rPr lang="en-US" dirty="0">
                <a:latin typeface="Georgia" pitchFamily="18" charset="0"/>
              </a:rPr>
              <a:t>they see globalization as a process through which power is concentrated upward and away from the poor. </a:t>
            </a:r>
            <a:endParaRPr lang="en-US" dirty="0" smtClean="0">
              <a:latin typeface="Georgia" pitchFamily="18" charset="0"/>
            </a:endParaRPr>
          </a:p>
          <a:p>
            <a:endParaRPr lang="en-US" dirty="0" smtClean="0">
              <a:latin typeface="Georgia" pitchFamily="18" charset="0"/>
            </a:endParaRPr>
          </a:p>
          <a:p>
            <a:r>
              <a:rPr lang="en-US" dirty="0" smtClean="0">
                <a:latin typeface="Georgia" pitchFamily="18" charset="0"/>
              </a:rPr>
              <a:t>Critics </a:t>
            </a:r>
            <a:r>
              <a:rPr lang="en-US" dirty="0">
                <a:latin typeface="Georgia" pitchFamily="18" charset="0"/>
              </a:rPr>
              <a:t>of globalization are also steadfastly of the opinion that firms will use their increased power in ways that profit themselves and harm the poor.</a:t>
            </a:r>
          </a:p>
        </p:txBody>
      </p:sp>
    </p:spTree>
    <p:extLst>
      <p:ext uri="{BB962C8B-B14F-4D97-AF65-F5344CB8AC3E}">
        <p14:creationId xmlns:p14="http://schemas.microsoft.com/office/powerpoint/2010/main" val="2654760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153400" cy="6172200"/>
          </a:xfrm>
        </p:spPr>
        <p:txBody>
          <a:bodyPr/>
          <a:lstStyle/>
          <a:p>
            <a:r>
              <a:rPr lang="en-US" dirty="0">
                <a:latin typeface="Georgia" pitchFamily="18" charset="0"/>
              </a:rPr>
              <a:t>Fortunately, the debate over the impact of globalization and growth on poverty and income inequality has not been entirely contradictory. </a:t>
            </a:r>
            <a:endParaRPr lang="en-US" dirty="0" smtClean="0">
              <a:latin typeface="Georgia" pitchFamily="18" charset="0"/>
            </a:endParaRPr>
          </a:p>
          <a:p>
            <a:endParaRPr lang="en-US" dirty="0" smtClean="0">
              <a:latin typeface="Georgia" pitchFamily="18" charset="0"/>
            </a:endParaRPr>
          </a:p>
          <a:p>
            <a:r>
              <a:rPr lang="en-US" dirty="0" smtClean="0">
                <a:latin typeface="Georgia" pitchFamily="18" charset="0"/>
              </a:rPr>
              <a:t>For </a:t>
            </a:r>
            <a:r>
              <a:rPr lang="en-US" dirty="0">
                <a:latin typeface="Georgia" pitchFamily="18" charset="0"/>
              </a:rPr>
              <a:t>instance, between the extreme views insisting that growth through globalization, have increased world‘s wealth and reduced poverty, and the opposing extreme view fault globalization for escalating poverty and perpetuating economic reliance of poor countries. </a:t>
            </a:r>
            <a:endParaRPr lang="en-US" dirty="0" smtClean="0">
              <a:latin typeface="Georgia" pitchFamily="18" charset="0"/>
            </a:endParaRPr>
          </a:p>
          <a:p>
            <a:endParaRPr lang="en-US" dirty="0" smtClean="0">
              <a:latin typeface="Georgia" pitchFamily="18" charset="0"/>
            </a:endParaRPr>
          </a:p>
          <a:p>
            <a:r>
              <a:rPr lang="en-US" dirty="0" smtClean="0">
                <a:latin typeface="Georgia" pitchFamily="18" charset="0"/>
              </a:rPr>
              <a:t>Globalization </a:t>
            </a:r>
            <a:r>
              <a:rPr lang="en-US" dirty="0">
                <a:latin typeface="Georgia" pitchFamily="18" charset="0"/>
              </a:rPr>
              <a:t>is not in itself a </a:t>
            </a:r>
            <a:r>
              <a:rPr lang="en-US" dirty="0" smtClean="0">
                <a:latin typeface="Georgia" pitchFamily="18" charset="0"/>
              </a:rPr>
              <a:t>folly, it </a:t>
            </a:r>
            <a:r>
              <a:rPr lang="en-US" dirty="0">
                <a:latin typeface="Georgia" pitchFamily="18" charset="0"/>
              </a:rPr>
              <a:t>can be a force for good and has the potential to benefit all, including the poor</a:t>
            </a:r>
          </a:p>
        </p:txBody>
      </p:sp>
    </p:spTree>
    <p:extLst>
      <p:ext uri="{BB962C8B-B14F-4D97-AF65-F5344CB8AC3E}">
        <p14:creationId xmlns:p14="http://schemas.microsoft.com/office/powerpoint/2010/main" val="1195460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077200" cy="5714999"/>
          </a:xfrm>
        </p:spPr>
        <p:txBody>
          <a:bodyPr/>
          <a:lstStyle/>
          <a:p>
            <a:pPr marL="0" indent="0" algn="ctr">
              <a:buNone/>
            </a:pPr>
            <a:r>
              <a:rPr lang="en-US" dirty="0" smtClean="0">
                <a:latin typeface="Georgia" pitchFamily="18" charset="0"/>
              </a:rPr>
              <a:t>References</a:t>
            </a:r>
          </a:p>
          <a:p>
            <a:pPr marL="0" indent="0" algn="ctr">
              <a:buNone/>
            </a:pPr>
            <a:endParaRPr lang="en-US" dirty="0" smtClean="0">
              <a:latin typeface="Georgia" pitchFamily="18" charset="0"/>
            </a:endParaRPr>
          </a:p>
          <a:p>
            <a:r>
              <a:rPr lang="en-US" dirty="0" smtClean="0">
                <a:latin typeface="Georgia" pitchFamily="18" charset="0"/>
              </a:rPr>
              <a:t>The Globalization Debate (notes)</a:t>
            </a:r>
          </a:p>
          <a:p>
            <a:endParaRPr lang="en-US" dirty="0" smtClean="0">
              <a:latin typeface="Georgia" pitchFamily="18" charset="0"/>
            </a:endParaRPr>
          </a:p>
          <a:p>
            <a:r>
              <a:rPr lang="en-US" dirty="0">
                <a:latin typeface="Georgia" pitchFamily="18" charset="0"/>
              </a:rPr>
              <a:t>Rahim, H. L., </a:t>
            </a:r>
            <a:r>
              <a:rPr lang="en-US" dirty="0" err="1">
                <a:latin typeface="Georgia" pitchFamily="18" charset="0"/>
              </a:rPr>
              <a:t>Abidin</a:t>
            </a:r>
            <a:r>
              <a:rPr lang="en-US" dirty="0">
                <a:latin typeface="Georgia" pitchFamily="18" charset="0"/>
              </a:rPr>
              <a:t>, Z. Z., Ping, S. D., Alias, M. K., &amp; </a:t>
            </a:r>
            <a:r>
              <a:rPr lang="en-US" dirty="0" err="1">
                <a:latin typeface="Georgia" pitchFamily="18" charset="0"/>
              </a:rPr>
              <a:t>Muhamad</a:t>
            </a:r>
            <a:r>
              <a:rPr lang="en-US" dirty="0">
                <a:latin typeface="Georgia" pitchFamily="18" charset="0"/>
              </a:rPr>
              <a:t>, A. I. (2014). Globalization and its Effect on World Poverty and Inequality. </a:t>
            </a:r>
            <a:r>
              <a:rPr lang="en-US" i="1" dirty="0">
                <a:latin typeface="Georgia" pitchFamily="18" charset="0"/>
              </a:rPr>
              <a:t>Global Journal of Management and Business, 1</a:t>
            </a:r>
            <a:r>
              <a:rPr lang="en-US" dirty="0">
                <a:latin typeface="Georgia" pitchFamily="18" charset="0"/>
              </a:rPr>
              <a:t>(2), 9-13.</a:t>
            </a:r>
          </a:p>
          <a:p>
            <a:pPr marL="0" indent="0">
              <a:buNone/>
            </a:pPr>
            <a:endParaRPr lang="en-US" dirty="0">
              <a:latin typeface="Georgia" pitchFamily="18" charset="0"/>
            </a:endParaRPr>
          </a:p>
          <a:p>
            <a:endParaRPr lang="en-US" dirty="0">
              <a:latin typeface="Georgia" pitchFamily="18" charset="0"/>
            </a:endParaRPr>
          </a:p>
        </p:txBody>
      </p:sp>
    </p:spTree>
    <p:extLst>
      <p:ext uri="{BB962C8B-B14F-4D97-AF65-F5344CB8AC3E}">
        <p14:creationId xmlns:p14="http://schemas.microsoft.com/office/powerpoint/2010/main" val="2040282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p:spPr>
        <p:txBody>
          <a:bodyPr>
            <a:normAutofit/>
          </a:bodyPr>
          <a:lstStyle/>
          <a:p>
            <a:r>
              <a:rPr lang="en-US" sz="2000" dirty="0" smtClean="0">
                <a:latin typeface="Georgia" pitchFamily="18" charset="0"/>
              </a:rPr>
              <a:t>Globalization refers to the increasing integration of economies around the world, particularly </a:t>
            </a:r>
            <a:r>
              <a:rPr lang="en-US" sz="2000" b="1" dirty="0" smtClean="0">
                <a:solidFill>
                  <a:srgbClr val="00B050"/>
                </a:solidFill>
                <a:latin typeface="Georgia" pitchFamily="18" charset="0"/>
              </a:rPr>
              <a:t>through trade </a:t>
            </a:r>
            <a:r>
              <a:rPr lang="en-US" sz="2000" dirty="0" smtClean="0">
                <a:latin typeface="Georgia" pitchFamily="18" charset="0"/>
              </a:rPr>
              <a:t>and </a:t>
            </a:r>
            <a:r>
              <a:rPr lang="en-US" sz="2000" b="1" dirty="0" smtClean="0">
                <a:solidFill>
                  <a:srgbClr val="00B050"/>
                </a:solidFill>
                <a:latin typeface="Georgia" pitchFamily="18" charset="0"/>
              </a:rPr>
              <a:t>financial flows</a:t>
            </a:r>
            <a:r>
              <a:rPr lang="en-US" sz="2000" dirty="0" smtClean="0">
                <a:latin typeface="Georgia" pitchFamily="18" charset="0"/>
              </a:rPr>
              <a:t>, but also through the </a:t>
            </a:r>
            <a:r>
              <a:rPr lang="en-US" sz="2000" b="1" dirty="0" smtClean="0">
                <a:solidFill>
                  <a:srgbClr val="00B050"/>
                </a:solidFill>
                <a:latin typeface="Georgia" pitchFamily="18" charset="0"/>
              </a:rPr>
              <a:t>movement of ideas and people</a:t>
            </a:r>
            <a:r>
              <a:rPr lang="en-US" sz="2000" dirty="0" smtClean="0">
                <a:latin typeface="Georgia" pitchFamily="18" charset="0"/>
              </a:rPr>
              <a:t>, facilitated by the revolution in telecommunication and transportation. </a:t>
            </a:r>
          </a:p>
          <a:p>
            <a:pPr marL="0" indent="0">
              <a:buNone/>
            </a:pPr>
            <a:endParaRPr lang="en-US" sz="2000" dirty="0" smtClean="0">
              <a:latin typeface="Georgia" pitchFamily="18" charset="0"/>
            </a:endParaRPr>
          </a:p>
          <a:p>
            <a:r>
              <a:rPr lang="en-US" sz="2000" dirty="0" smtClean="0">
                <a:latin typeface="Georgia" pitchFamily="18" charset="0"/>
              </a:rPr>
              <a:t>Globalization is inevitable because with tastes converging, consumers around the world increasingly demand similar products.</a:t>
            </a:r>
          </a:p>
          <a:p>
            <a:endParaRPr lang="en-US" sz="2000" dirty="0" smtClean="0">
              <a:latin typeface="Georgia" pitchFamily="18" charset="0"/>
            </a:endParaRPr>
          </a:p>
          <a:p>
            <a:r>
              <a:rPr lang="en-US" sz="2000" dirty="0" smtClean="0">
                <a:latin typeface="Georgia" pitchFamily="18" charset="0"/>
              </a:rPr>
              <a:t>Firms must outsource components from wherever in the world they are made better or cheaper, and they must invest their capital and technology wherever they are more productive in order to remain internationally competitive.</a:t>
            </a:r>
          </a:p>
          <a:p>
            <a:endParaRPr lang="en-US" sz="2000" dirty="0" smtClean="0">
              <a:latin typeface="Georgia" pitchFamily="18" charset="0"/>
            </a:endParaRPr>
          </a:p>
          <a:p>
            <a:r>
              <a:rPr lang="en-US" sz="2000" dirty="0" smtClean="0">
                <a:latin typeface="Georgia" pitchFamily="18" charset="0"/>
              </a:rPr>
              <a:t>Similarly, firms must outsource labor services or employ labor offshore wherever it is cheaper or more convenient. </a:t>
            </a:r>
          </a:p>
          <a:p>
            <a:endParaRPr lang="en-US" sz="2000" dirty="0">
              <a:latin typeface="Georgia" pitchFamily="18" charset="0"/>
            </a:endParaRPr>
          </a:p>
        </p:txBody>
      </p:sp>
      <p:sp>
        <p:nvSpPr>
          <p:cNvPr id="2" name="Title 1"/>
          <p:cNvSpPr>
            <a:spLocks noGrp="1"/>
          </p:cNvSpPr>
          <p:nvPr>
            <p:ph type="title"/>
          </p:nvPr>
        </p:nvSpPr>
        <p:spPr>
          <a:xfrm>
            <a:off x="457200" y="76200"/>
            <a:ext cx="8229600" cy="838200"/>
          </a:xfrm>
        </p:spPr>
        <p:txBody>
          <a:bodyPr>
            <a:normAutofit/>
          </a:bodyPr>
          <a:lstStyle/>
          <a:p>
            <a:pPr algn="ctr"/>
            <a:r>
              <a:rPr lang="en-US" sz="3200" b="1" dirty="0" smtClean="0">
                <a:latin typeface="Georgia" pitchFamily="18" charset="0"/>
              </a:rPr>
              <a:t>Meaning of Globalization		</a:t>
            </a:r>
            <a:endParaRPr lang="en-US" sz="3200" b="1" dirty="0">
              <a:latin typeface="Georgia" pitchFamily="18" charset="0"/>
            </a:endParaRPr>
          </a:p>
        </p:txBody>
      </p:sp>
    </p:spTree>
    <p:extLst>
      <p:ext uri="{BB962C8B-B14F-4D97-AF65-F5344CB8AC3E}">
        <p14:creationId xmlns:p14="http://schemas.microsoft.com/office/powerpoint/2010/main" val="912391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Autofit/>
          </a:bodyPr>
          <a:lstStyle/>
          <a:p>
            <a:endParaRPr lang="en-US" sz="2000" dirty="0" smtClean="0">
              <a:latin typeface="Georgia" pitchFamily="18" charset="0"/>
            </a:endParaRPr>
          </a:p>
          <a:p>
            <a:endParaRPr lang="en-US" sz="2000" dirty="0">
              <a:latin typeface="Georgia" pitchFamily="18" charset="0"/>
            </a:endParaRPr>
          </a:p>
          <a:p>
            <a:endParaRPr lang="en-US" sz="2000" dirty="0" smtClean="0">
              <a:latin typeface="Georgia" pitchFamily="18" charset="0"/>
            </a:endParaRPr>
          </a:p>
          <a:p>
            <a:endParaRPr lang="en-US" sz="2000" dirty="0">
              <a:latin typeface="Georgia" pitchFamily="18" charset="0"/>
            </a:endParaRPr>
          </a:p>
          <a:p>
            <a:endParaRPr lang="en-US" sz="2000" dirty="0" smtClean="0">
              <a:latin typeface="Georgia" pitchFamily="18" charset="0"/>
            </a:endParaRPr>
          </a:p>
          <a:p>
            <a:r>
              <a:rPr lang="en-US" sz="2000" dirty="0" smtClean="0">
                <a:latin typeface="Georgia" pitchFamily="18" charset="0"/>
              </a:rPr>
              <a:t>Globalization increases efficiency, because international competition requires it.</a:t>
            </a:r>
          </a:p>
          <a:p>
            <a:endParaRPr lang="en-US" sz="2000" dirty="0" smtClean="0">
              <a:latin typeface="Georgia" pitchFamily="18" charset="0"/>
            </a:endParaRPr>
          </a:p>
          <a:p>
            <a:r>
              <a:rPr lang="en-US" sz="2000" dirty="0" smtClean="0">
                <a:latin typeface="Georgia" pitchFamily="18" charset="0"/>
              </a:rPr>
              <a:t>However, globalization is also blamed for a number of serious world problems, ranging from </a:t>
            </a:r>
            <a:r>
              <a:rPr lang="en-US" sz="2000" b="1" dirty="0" smtClean="0">
                <a:solidFill>
                  <a:srgbClr val="FF0000"/>
                </a:solidFill>
                <a:latin typeface="Georgia" pitchFamily="18" charset="0"/>
              </a:rPr>
              <a:t>increased world income inequalities, to child labor, environmental pollution and others and it gave rise to strong anti-globalization movement.</a:t>
            </a:r>
          </a:p>
          <a:p>
            <a:endParaRPr lang="en-US" sz="2000" dirty="0">
              <a:latin typeface="Georgia" pitchFamily="18" charset="0"/>
            </a:endParaRPr>
          </a:p>
          <a:p>
            <a:endParaRPr lang="en-US" sz="2000" dirty="0" smtClean="0">
              <a:latin typeface="Georgia" pitchFamily="18" charset="0"/>
            </a:endParaRPr>
          </a:p>
          <a:p>
            <a:endParaRPr lang="en-US" sz="2000" dirty="0">
              <a:latin typeface="Georgia" pitchFamily="18" charset="0"/>
            </a:endParaRPr>
          </a:p>
          <a:p>
            <a:endParaRPr lang="en-US" sz="2000" dirty="0" smtClean="0">
              <a:latin typeface="Georgia" pitchFamily="18" charset="0"/>
            </a:endParaRPr>
          </a:p>
          <a:p>
            <a:endParaRPr lang="en-US" sz="2000" dirty="0">
              <a:latin typeface="Georgia" pitchFamily="18" charset="0"/>
            </a:endParaRPr>
          </a:p>
          <a:p>
            <a:endParaRPr lang="en-US" sz="2000" dirty="0" smtClean="0">
              <a:latin typeface="Georgia" pitchFamily="18" charset="0"/>
            </a:endParaRPr>
          </a:p>
          <a:p>
            <a:endParaRPr lang="en-US" sz="2000" dirty="0">
              <a:latin typeface="Georgia" pitchFamily="18" charset="0"/>
            </a:endParaRPr>
          </a:p>
          <a:p>
            <a:endParaRPr lang="en-US" sz="2000" dirty="0" smtClean="0">
              <a:latin typeface="Georgia" pitchFamily="18" charset="0"/>
            </a:endParaRPr>
          </a:p>
          <a:p>
            <a:endParaRPr lang="en-US" sz="2000" dirty="0">
              <a:latin typeface="Georgia" pitchFamily="18" charset="0"/>
            </a:endParaRPr>
          </a:p>
          <a:p>
            <a:endParaRPr lang="en-US" sz="2000" dirty="0" smtClean="0">
              <a:latin typeface="Georgia" pitchFamily="18" charset="0"/>
            </a:endParaRPr>
          </a:p>
          <a:p>
            <a:endParaRPr lang="en-US" sz="2000" dirty="0">
              <a:latin typeface="Georgia" pitchFamily="18" charset="0"/>
            </a:endParaRPr>
          </a:p>
          <a:p>
            <a:pPr marL="0" indent="0">
              <a:buNone/>
            </a:pPr>
            <a:r>
              <a:rPr lang="en-US" sz="2000" dirty="0" smtClean="0">
                <a:latin typeface="Georgia" pitchFamily="18" charset="0"/>
              </a:rPr>
              <a:t> </a:t>
            </a:r>
            <a:endParaRPr lang="en-US" sz="2000" dirty="0">
              <a:latin typeface="Georgia" pitchFamily="18" charset="0"/>
            </a:endParaRPr>
          </a:p>
        </p:txBody>
      </p:sp>
    </p:spTree>
    <p:extLst>
      <p:ext uri="{BB962C8B-B14F-4D97-AF65-F5344CB8AC3E}">
        <p14:creationId xmlns:p14="http://schemas.microsoft.com/office/powerpoint/2010/main" val="2803948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867400"/>
          </a:xfrm>
        </p:spPr>
        <p:txBody>
          <a:bodyPr/>
          <a:lstStyle/>
          <a:p>
            <a:pPr marL="0" indent="0" algn="ctr">
              <a:buNone/>
            </a:pPr>
            <a:r>
              <a:rPr lang="en-US" sz="2800" b="1" dirty="0" smtClean="0">
                <a:latin typeface="Georgia" pitchFamily="18" charset="0"/>
              </a:rPr>
              <a:t>The Globalization Debate</a:t>
            </a:r>
          </a:p>
          <a:p>
            <a:pPr marL="0" indent="0" algn="ctr">
              <a:buNone/>
            </a:pPr>
            <a:endParaRPr lang="en-US" sz="2800" b="1" dirty="0" smtClean="0">
              <a:latin typeface="Georgia" pitchFamily="18" charset="0"/>
            </a:endParaRPr>
          </a:p>
          <a:p>
            <a:r>
              <a:rPr lang="en-US" dirty="0" smtClean="0">
                <a:latin typeface="Georgia" pitchFamily="18" charset="0"/>
              </a:rPr>
              <a:t>The debate over globalization is lively, often passionate and has sometimes been violent. </a:t>
            </a:r>
          </a:p>
          <a:p>
            <a:endParaRPr lang="en-US" dirty="0" smtClean="0">
              <a:latin typeface="Georgia" pitchFamily="18" charset="0"/>
            </a:endParaRPr>
          </a:p>
          <a:p>
            <a:r>
              <a:rPr lang="en-US" dirty="0" smtClean="0">
                <a:latin typeface="Georgia" pitchFamily="18" charset="0"/>
              </a:rPr>
              <a:t>Globalization – the ongoing process of greater i</a:t>
            </a:r>
            <a:r>
              <a:rPr lang="en-US" b="1" dirty="0" smtClean="0">
                <a:solidFill>
                  <a:srgbClr val="00B050"/>
                </a:solidFill>
                <a:latin typeface="Georgia" pitchFamily="18" charset="0"/>
              </a:rPr>
              <a:t>nterdependence </a:t>
            </a:r>
            <a:r>
              <a:rPr lang="en-US" dirty="0" smtClean="0">
                <a:latin typeface="Georgia" pitchFamily="18" charset="0"/>
              </a:rPr>
              <a:t>among countries and their citizens is complex and multifaceted. Many of the problems that the critics of globalization point to are real. </a:t>
            </a:r>
          </a:p>
          <a:p>
            <a:endParaRPr lang="en-US" dirty="0" smtClean="0">
              <a:latin typeface="Georgia" pitchFamily="18" charset="0"/>
            </a:endParaRPr>
          </a:p>
          <a:p>
            <a:r>
              <a:rPr lang="en-US" dirty="0" smtClean="0">
                <a:latin typeface="Georgia" pitchFamily="18" charset="0"/>
              </a:rPr>
              <a:t>As far as economics is concerned, the big challenge is </a:t>
            </a:r>
            <a:r>
              <a:rPr lang="en-US" b="1" dirty="0" smtClean="0">
                <a:solidFill>
                  <a:srgbClr val="FF0000"/>
                </a:solidFill>
                <a:latin typeface="Georgia" pitchFamily="18" charset="0"/>
              </a:rPr>
              <a:t>poverty </a:t>
            </a:r>
            <a:r>
              <a:rPr lang="en-US" dirty="0" smtClean="0">
                <a:latin typeface="Georgia" pitchFamily="18" charset="0"/>
              </a:rPr>
              <a:t>and the surest  route to sustained poverty reduction is economic growth. </a:t>
            </a:r>
          </a:p>
          <a:p>
            <a:endParaRPr lang="en-US" dirty="0" smtClean="0">
              <a:latin typeface="Georgia" pitchFamily="18" charset="0"/>
            </a:endParaRPr>
          </a:p>
          <a:p>
            <a:r>
              <a:rPr lang="en-US" dirty="0" smtClean="0">
                <a:latin typeface="Georgia" pitchFamily="18" charset="0"/>
              </a:rPr>
              <a:t>Growth requires good policy framework that prominently includes an orientation towards integration into the global economy. </a:t>
            </a: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a:p>
            <a:endParaRPr lang="en-US" dirty="0" smtClean="0">
              <a:latin typeface="Georgia" pitchFamily="18" charset="0"/>
            </a:endParaRPr>
          </a:p>
        </p:txBody>
      </p:sp>
    </p:spTree>
    <p:extLst>
      <p:ext uri="{BB962C8B-B14F-4D97-AF65-F5344CB8AC3E}">
        <p14:creationId xmlns:p14="http://schemas.microsoft.com/office/powerpoint/2010/main" val="1966048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05800" cy="6400800"/>
          </a:xfrm>
        </p:spPr>
        <p:txBody>
          <a:bodyPr/>
          <a:lstStyle/>
          <a:p>
            <a:r>
              <a:rPr lang="en-US" dirty="0" smtClean="0">
                <a:latin typeface="Georgia" pitchFamily="18" charset="0"/>
              </a:rPr>
              <a:t>Economic globalization, </a:t>
            </a:r>
            <a:r>
              <a:rPr lang="en-US" dirty="0" smtClean="0">
                <a:solidFill>
                  <a:schemeClr val="accent6">
                    <a:lumMod val="60000"/>
                    <a:lumOff val="40000"/>
                  </a:schemeClr>
                </a:solidFill>
                <a:latin typeface="Georgia" pitchFamily="18" charset="0"/>
              </a:rPr>
              <a:t>the ongoing process of greater economic interdependence among countries, </a:t>
            </a:r>
            <a:r>
              <a:rPr lang="en-US" dirty="0" smtClean="0">
                <a:latin typeface="Georgia" pitchFamily="18" charset="0"/>
              </a:rPr>
              <a:t>is reflected in the </a:t>
            </a:r>
            <a:r>
              <a:rPr lang="en-US" b="1" dirty="0" smtClean="0">
                <a:solidFill>
                  <a:srgbClr val="00B050"/>
                </a:solidFill>
                <a:latin typeface="Georgia" pitchFamily="18" charset="0"/>
              </a:rPr>
              <a:t>increasing amount of cross-border trade in goods and services, the increasing volume of international financial flows and increasing flows of labor</a:t>
            </a:r>
            <a:r>
              <a:rPr lang="en-US" dirty="0" smtClean="0">
                <a:latin typeface="Georgia" pitchFamily="18" charset="0"/>
              </a:rPr>
              <a:t>. </a:t>
            </a:r>
          </a:p>
          <a:p>
            <a:endParaRPr lang="en-US" dirty="0" smtClean="0">
              <a:latin typeface="Georgia" pitchFamily="18" charset="0"/>
            </a:endParaRPr>
          </a:p>
          <a:p>
            <a:r>
              <a:rPr lang="en-US" dirty="0" smtClean="0">
                <a:latin typeface="Georgia" pitchFamily="18" charset="0"/>
              </a:rPr>
              <a:t>Economic globalization thrived in the period before 1914, but was set back by the two World Wars and the Great Depression.</a:t>
            </a:r>
          </a:p>
          <a:p>
            <a:endParaRPr lang="en-US" dirty="0" smtClean="0">
              <a:latin typeface="Georgia" pitchFamily="18" charset="0"/>
            </a:endParaRPr>
          </a:p>
          <a:p>
            <a:r>
              <a:rPr lang="en-US" dirty="0" smtClean="0">
                <a:latin typeface="Georgia" pitchFamily="18" charset="0"/>
              </a:rPr>
              <a:t>The </a:t>
            </a:r>
            <a:r>
              <a:rPr lang="en-US" b="1" dirty="0" smtClean="0">
                <a:latin typeface="Georgia" pitchFamily="18" charset="0"/>
              </a:rPr>
              <a:t>International </a:t>
            </a:r>
            <a:r>
              <a:rPr lang="en-US" b="1" dirty="0">
                <a:latin typeface="Georgia" pitchFamily="18" charset="0"/>
              </a:rPr>
              <a:t>F</a:t>
            </a:r>
            <a:r>
              <a:rPr lang="en-US" b="1" dirty="0" smtClean="0">
                <a:latin typeface="Georgia" pitchFamily="18" charset="0"/>
              </a:rPr>
              <a:t>inancial </a:t>
            </a:r>
            <a:r>
              <a:rPr lang="en-US" b="1" dirty="0">
                <a:latin typeface="Georgia" pitchFamily="18" charset="0"/>
              </a:rPr>
              <a:t>O</a:t>
            </a:r>
            <a:r>
              <a:rPr lang="en-US" b="1" dirty="0" smtClean="0">
                <a:latin typeface="Georgia" pitchFamily="18" charset="0"/>
              </a:rPr>
              <a:t>rder </a:t>
            </a:r>
            <a:r>
              <a:rPr lang="en-US" dirty="0" smtClean="0">
                <a:latin typeface="Georgia" pitchFamily="18" charset="0"/>
              </a:rPr>
              <a:t>that was established at the end of the World War II sought to restore the volume of World trade and by 1973, world trade as a percentage of world GDP was back to its 1913 level, and it has continued to grow almost every year since.</a:t>
            </a:r>
          </a:p>
          <a:p>
            <a:endParaRPr lang="en-US" dirty="0" smtClean="0">
              <a:latin typeface="Georgia" pitchFamily="18" charset="0"/>
            </a:endParaRPr>
          </a:p>
          <a:p>
            <a:r>
              <a:rPr lang="en-US" dirty="0" smtClean="0">
                <a:latin typeface="Georgia" pitchFamily="18" charset="0"/>
              </a:rPr>
              <a:t>The founders of </a:t>
            </a:r>
            <a:r>
              <a:rPr lang="en-US" b="1" dirty="0" smtClean="0">
                <a:latin typeface="Georgia" pitchFamily="18" charset="0"/>
              </a:rPr>
              <a:t>Bretton Woods System </a:t>
            </a:r>
            <a:r>
              <a:rPr lang="en-US" dirty="0" smtClean="0">
                <a:latin typeface="Georgia" pitchFamily="18" charset="0"/>
              </a:rPr>
              <a:t>saw the </a:t>
            </a:r>
            <a:r>
              <a:rPr lang="en-US" b="1" dirty="0" smtClean="0">
                <a:solidFill>
                  <a:srgbClr val="00B050"/>
                </a:solidFill>
                <a:latin typeface="Georgia" pitchFamily="18" charset="0"/>
              </a:rPr>
              <a:t>restoration of trade in goods and services </a:t>
            </a:r>
            <a:r>
              <a:rPr lang="en-US" dirty="0" smtClean="0">
                <a:latin typeface="Georgia" pitchFamily="18" charset="0"/>
              </a:rPr>
              <a:t>as essential to the recovery of the global economy. </a:t>
            </a: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p:txBody>
      </p:sp>
    </p:spTree>
    <p:extLst>
      <p:ext uri="{BB962C8B-B14F-4D97-AF65-F5344CB8AC3E}">
        <p14:creationId xmlns:p14="http://schemas.microsoft.com/office/powerpoint/2010/main" val="2728899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153400" cy="5867400"/>
          </a:xfrm>
        </p:spPr>
        <p:txBody>
          <a:bodyPr/>
          <a:lstStyle/>
          <a:p>
            <a:pPr marL="0" indent="0">
              <a:buNone/>
            </a:pPr>
            <a:r>
              <a:rPr lang="en-US" dirty="0" smtClean="0">
                <a:latin typeface="Georgia" pitchFamily="18" charset="0"/>
              </a:rPr>
              <a:t>In terms of people’s daily lives, globalization means that the residents of one country are more likely now than they were fifty years ago: </a:t>
            </a:r>
          </a:p>
          <a:p>
            <a:pPr marL="0" indent="0">
              <a:buNone/>
            </a:pPr>
            <a:endParaRPr lang="en-US" dirty="0" smtClean="0">
              <a:latin typeface="Georgia" pitchFamily="18" charset="0"/>
            </a:endParaRPr>
          </a:p>
          <a:p>
            <a:r>
              <a:rPr lang="en-US" dirty="0" smtClean="0">
                <a:latin typeface="Georgia" pitchFamily="18" charset="0"/>
              </a:rPr>
              <a:t>to consume the products of another country, </a:t>
            </a:r>
          </a:p>
          <a:p>
            <a:r>
              <a:rPr lang="en-US" dirty="0" smtClean="0">
                <a:latin typeface="Georgia" pitchFamily="18" charset="0"/>
              </a:rPr>
              <a:t>to invest in another country, </a:t>
            </a:r>
          </a:p>
          <a:p>
            <a:r>
              <a:rPr lang="en-US" dirty="0" smtClean="0">
                <a:latin typeface="Georgia" pitchFamily="18" charset="0"/>
              </a:rPr>
              <a:t>to earn income from other countries, </a:t>
            </a:r>
          </a:p>
          <a:p>
            <a:r>
              <a:rPr lang="en-US" dirty="0" smtClean="0">
                <a:latin typeface="Georgia" pitchFamily="18" charset="0"/>
              </a:rPr>
              <a:t>to talk on the telephone to people in other counties, </a:t>
            </a:r>
          </a:p>
          <a:p>
            <a:r>
              <a:rPr lang="en-US" dirty="0" smtClean="0">
                <a:latin typeface="Georgia" pitchFamily="18" charset="0"/>
              </a:rPr>
              <a:t>to visit other countries, </a:t>
            </a:r>
          </a:p>
          <a:p>
            <a:r>
              <a:rPr lang="en-US" dirty="0" smtClean="0">
                <a:latin typeface="Georgia" pitchFamily="18" charset="0"/>
              </a:rPr>
              <a:t>to know that they are being affected by economic developments in other countries and </a:t>
            </a:r>
          </a:p>
          <a:p>
            <a:r>
              <a:rPr lang="en-US" dirty="0" smtClean="0">
                <a:latin typeface="Georgia" pitchFamily="18" charset="0"/>
              </a:rPr>
              <a:t>to know about the developments in other countries. </a:t>
            </a:r>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a:p>
            <a:endParaRPr lang="en-US" dirty="0" smtClean="0">
              <a:latin typeface="Georgia" pitchFamily="18" charset="0"/>
            </a:endParaRPr>
          </a:p>
        </p:txBody>
      </p:sp>
    </p:spTree>
    <p:extLst>
      <p:ext uri="{BB962C8B-B14F-4D97-AF65-F5344CB8AC3E}">
        <p14:creationId xmlns:p14="http://schemas.microsoft.com/office/powerpoint/2010/main" val="251039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6096000"/>
          </a:xfrm>
        </p:spPr>
        <p:txBody>
          <a:bodyPr/>
          <a:lstStyle/>
          <a:p>
            <a:pPr marL="0" indent="0" algn="ctr">
              <a:buNone/>
            </a:pPr>
            <a:r>
              <a:rPr lang="en-US" sz="2800" b="1" dirty="0" smtClean="0">
                <a:latin typeface="Georgia" pitchFamily="18" charset="0"/>
              </a:rPr>
              <a:t>Globalization is much more </a:t>
            </a:r>
            <a:r>
              <a:rPr lang="en-US" sz="2800" b="1" smtClean="0">
                <a:latin typeface="Georgia" pitchFamily="18" charset="0"/>
              </a:rPr>
              <a:t>than an Economic </a:t>
            </a:r>
            <a:r>
              <a:rPr lang="en-US" sz="2800" b="1" dirty="0" smtClean="0">
                <a:latin typeface="Georgia" pitchFamily="18" charset="0"/>
              </a:rPr>
              <a:t>Phenomenon</a:t>
            </a:r>
          </a:p>
          <a:p>
            <a:pPr marL="0" indent="0" algn="ctr">
              <a:buNone/>
            </a:pPr>
            <a:endParaRPr lang="en-US" sz="2000" b="1" dirty="0" smtClean="0">
              <a:latin typeface="Georgia" pitchFamily="18" charset="0"/>
            </a:endParaRPr>
          </a:p>
          <a:p>
            <a:r>
              <a:rPr lang="en-US" dirty="0" smtClean="0">
                <a:latin typeface="Georgia" pitchFamily="18" charset="0"/>
              </a:rPr>
              <a:t>The technological and political changes that drive the process of economic globalization have massive non-economic consequences. </a:t>
            </a:r>
          </a:p>
          <a:p>
            <a:endParaRPr lang="en-US" dirty="0" smtClean="0">
              <a:latin typeface="Georgia" pitchFamily="18" charset="0"/>
            </a:endParaRPr>
          </a:p>
          <a:p>
            <a:r>
              <a:rPr lang="en-US" dirty="0" smtClean="0">
                <a:latin typeface="Georgia" pitchFamily="18" charset="0"/>
              </a:rPr>
              <a:t>In the words of Anthony </a:t>
            </a:r>
            <a:r>
              <a:rPr lang="en-US" dirty="0" err="1" smtClean="0">
                <a:latin typeface="Georgia" pitchFamily="18" charset="0"/>
              </a:rPr>
              <a:t>Giddens</a:t>
            </a:r>
            <a:r>
              <a:rPr lang="en-US" dirty="0" smtClean="0">
                <a:latin typeface="Georgia" pitchFamily="18" charset="0"/>
              </a:rPr>
              <a:t>, a leading sociologist “I would have no hesitation, in saying that globalization, we are experiencing it, is in many respects not only new, but also revolutionary. Globalization is political, technological and cultural, as well as economic.”</a:t>
            </a:r>
          </a:p>
          <a:p>
            <a:endParaRPr lang="en-US" dirty="0" smtClean="0">
              <a:latin typeface="Georgia" pitchFamily="18" charset="0"/>
            </a:endParaRPr>
          </a:p>
          <a:p>
            <a:r>
              <a:rPr lang="en-US" dirty="0" smtClean="0">
                <a:latin typeface="Georgia" pitchFamily="18" charset="0"/>
              </a:rPr>
              <a:t>The non-economic aspects are at least as important in shaping the international debates as are the economic aspects. </a:t>
            </a:r>
          </a:p>
          <a:p>
            <a:endParaRPr lang="en-US" dirty="0" smtClean="0">
              <a:latin typeface="Georgia" pitchFamily="18" charset="0"/>
            </a:endParaRPr>
          </a:p>
          <a:p>
            <a:r>
              <a:rPr lang="en-US" dirty="0" smtClean="0">
                <a:latin typeface="Georgia" pitchFamily="18" charset="0"/>
              </a:rPr>
              <a:t>Many of those who object to globalization resent the political and military dominance of United States, and they resent also the influence of foreign (predominantly American) culture, as they see it at the expense of national and local cultures. </a:t>
            </a:r>
            <a:endParaRPr lang="en-US" dirty="0">
              <a:latin typeface="Georgia" pitchFamily="18" charset="0"/>
            </a:endParaRPr>
          </a:p>
        </p:txBody>
      </p:sp>
    </p:spTree>
    <p:extLst>
      <p:ext uri="{BB962C8B-B14F-4D97-AF65-F5344CB8AC3E}">
        <p14:creationId xmlns:p14="http://schemas.microsoft.com/office/powerpoint/2010/main" val="2484522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6019800"/>
          </a:xfrm>
        </p:spPr>
        <p:txBody>
          <a:bodyPr/>
          <a:lstStyle/>
          <a:p>
            <a:pPr marL="0" indent="0" algn="ctr">
              <a:buNone/>
            </a:pPr>
            <a:r>
              <a:rPr lang="en-US" sz="2800" b="1" dirty="0">
                <a:latin typeface="Georgia" pitchFamily="18" charset="0"/>
              </a:rPr>
              <a:t>Globalization is much more </a:t>
            </a:r>
            <a:r>
              <a:rPr lang="en-US" sz="2800" b="1" dirty="0" smtClean="0">
                <a:latin typeface="Georgia" pitchFamily="18" charset="0"/>
              </a:rPr>
              <a:t>than an </a:t>
            </a:r>
            <a:r>
              <a:rPr lang="en-US" sz="2800" b="1" dirty="0">
                <a:latin typeface="Georgia" pitchFamily="18" charset="0"/>
              </a:rPr>
              <a:t>Economic Phenomenon</a:t>
            </a:r>
          </a:p>
          <a:p>
            <a:endParaRPr lang="en-US" dirty="0" smtClean="0">
              <a:latin typeface="Georgia" pitchFamily="18" charset="0"/>
            </a:endParaRPr>
          </a:p>
          <a:p>
            <a:r>
              <a:rPr lang="en-US" dirty="0" smtClean="0">
                <a:latin typeface="Georgia" pitchFamily="18" charset="0"/>
              </a:rPr>
              <a:t>The technological elements matter in practice as well as in debate. For instance, the events of September 11, 2000 could not have taken place before the current global era.</a:t>
            </a:r>
          </a:p>
          <a:p>
            <a:endParaRPr lang="en-US" dirty="0" smtClean="0">
              <a:latin typeface="Georgia" pitchFamily="18" charset="0"/>
            </a:endParaRPr>
          </a:p>
          <a:p>
            <a:r>
              <a:rPr lang="en-US" dirty="0" smtClean="0">
                <a:latin typeface="Georgia" pitchFamily="18" charset="0"/>
              </a:rPr>
              <a:t>The communications and transport systems that have accelerated the pace of globalization are also at the disposal of terrorists, money launderers, and international criminals.</a:t>
            </a:r>
          </a:p>
          <a:p>
            <a:endParaRPr lang="en-US" dirty="0" smtClean="0">
              <a:latin typeface="Georgia" pitchFamily="18" charset="0"/>
            </a:endParaRPr>
          </a:p>
          <a:p>
            <a:r>
              <a:rPr lang="en-US" dirty="0" smtClean="0">
                <a:latin typeface="Georgia" pitchFamily="18" charset="0"/>
              </a:rPr>
              <a:t>On the positive side, improvements in communications and the spread of information were critical to the collapse of the </a:t>
            </a:r>
            <a:r>
              <a:rPr lang="en-US" b="1" dirty="0" smtClean="0">
                <a:latin typeface="Georgia" pitchFamily="18" charset="0"/>
              </a:rPr>
              <a:t>Iron Curtain</a:t>
            </a:r>
            <a:r>
              <a:rPr lang="en-US" dirty="0" smtClean="0">
                <a:latin typeface="Georgia" pitchFamily="18" charset="0"/>
              </a:rPr>
              <a:t>. People learned what was happening in other countries and understood that they did not have to live the way they were living and the Iron Curtain fell. </a:t>
            </a: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a:p>
            <a:endParaRPr lang="en-US" dirty="0" smtClean="0">
              <a:latin typeface="Georgia" pitchFamily="18" charset="0"/>
            </a:endParaRPr>
          </a:p>
        </p:txBody>
      </p:sp>
    </p:spTree>
    <p:extLst>
      <p:ext uri="{BB962C8B-B14F-4D97-AF65-F5344CB8AC3E}">
        <p14:creationId xmlns:p14="http://schemas.microsoft.com/office/powerpoint/2010/main" val="3503128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943600"/>
          </a:xfrm>
        </p:spPr>
        <p:txBody>
          <a:bodyPr/>
          <a:lstStyle/>
          <a:p>
            <a:pPr marL="0" indent="0" algn="ctr">
              <a:buNone/>
            </a:pPr>
            <a:r>
              <a:rPr lang="en-US" sz="2800" b="1" dirty="0" smtClean="0">
                <a:latin typeface="Georgia" pitchFamily="18" charset="0"/>
              </a:rPr>
              <a:t>The Debate</a:t>
            </a:r>
          </a:p>
          <a:p>
            <a:pPr marL="0" indent="0" algn="ctr">
              <a:buNone/>
            </a:pPr>
            <a:endParaRPr lang="en-US" sz="2800" b="1" dirty="0" smtClean="0">
              <a:latin typeface="Georgia" pitchFamily="18" charset="0"/>
            </a:endParaRPr>
          </a:p>
          <a:p>
            <a:r>
              <a:rPr lang="en-US" dirty="0" smtClean="0">
                <a:latin typeface="Georgia" pitchFamily="18" charset="0"/>
              </a:rPr>
              <a:t>Many of those who regard themselves as pro-globalization know that there is far too much misery in the world, that there are many wrongs to be righted in the global economy and that it could be made to operate much better. </a:t>
            </a:r>
          </a:p>
          <a:p>
            <a:endParaRPr lang="en-US" dirty="0" smtClean="0">
              <a:latin typeface="Georgia" pitchFamily="18" charset="0"/>
            </a:endParaRPr>
          </a:p>
          <a:p>
            <a:r>
              <a:rPr lang="en-US" dirty="0" smtClean="0">
                <a:latin typeface="Georgia" pitchFamily="18" charset="0"/>
              </a:rPr>
              <a:t>On the other side, many, but not all, of the critics are not against globalization. Rather from NGOs demonstrating for further debt relief and campaigning for greater access of developing country exports to industrialized country markets, to academic critics questioning current policy views, many are seeking a better and fairer globalization. </a:t>
            </a: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a:p>
            <a:endParaRPr lang="en-US" dirty="0" smtClean="0">
              <a:latin typeface="Georgia" pitchFamily="18" charset="0"/>
            </a:endParaRPr>
          </a:p>
          <a:p>
            <a:endParaRPr lang="en-US" dirty="0" smtClean="0">
              <a:latin typeface="Georgia" pitchFamily="18" charset="0"/>
            </a:endParaRPr>
          </a:p>
        </p:txBody>
      </p:sp>
    </p:spTree>
    <p:extLst>
      <p:ext uri="{BB962C8B-B14F-4D97-AF65-F5344CB8AC3E}">
        <p14:creationId xmlns:p14="http://schemas.microsoft.com/office/powerpoint/2010/main" val="1051745811"/>
      </p:ext>
    </p:extLst>
  </p:cSld>
  <p:clrMapOvr>
    <a:masterClrMapping/>
  </p:clrMapOvr>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24809</TotalTime>
  <Words>1785</Words>
  <Application>Microsoft Office PowerPoint</Application>
  <PresentationFormat>On-screen Show (4:3)</PresentationFormat>
  <Paragraphs>187</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Composite</vt:lpstr>
      <vt:lpstr>Globalization</vt:lpstr>
      <vt:lpstr>Meaning of Globalization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Economic Issues in the debate are:  + Whether poverty and inequality are increasing or decreasing  + Whether integration into the global economy is good for growth  + Whether the international financial system is too crisis prone and capital flows need to be banned or regulated  + The unfairness of the global trading system and the inadequacy of aid flows  + The role of the IMF</vt:lpstr>
      <vt:lpstr>Debate Over Globalization  + Whether globalization results in unfair labor practices in developing countries + Whether globalization damages the environment + Whether multinational corporations have become too powerful to the detriment of developing country citizens and governments + Whether intellectual property protection is damaging the health of developing country citizens + Roles of the WTO and the World Bank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Globalization</dc:title>
  <dc:creator>K.Zafar</dc:creator>
  <cp:lastModifiedBy>K.Zafar</cp:lastModifiedBy>
  <cp:revision>29</cp:revision>
  <dcterms:created xsi:type="dcterms:W3CDTF">2015-11-08T19:31:23Z</dcterms:created>
  <dcterms:modified xsi:type="dcterms:W3CDTF">2020-02-11T16:56:29Z</dcterms:modified>
</cp:coreProperties>
</file>