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56" r:id="rId2"/>
    <p:sldId id="291" r:id="rId3"/>
    <p:sldId id="260" r:id="rId4"/>
    <p:sldId id="257" r:id="rId5"/>
    <p:sldId id="258" r:id="rId6"/>
    <p:sldId id="290" r:id="rId7"/>
    <p:sldId id="285" r:id="rId8"/>
    <p:sldId id="286" r:id="rId9"/>
    <p:sldId id="287" r:id="rId10"/>
    <p:sldId id="289" r:id="rId11"/>
    <p:sldId id="259" r:id="rId12"/>
    <p:sldId id="261" r:id="rId13"/>
    <p:sldId id="262" r:id="rId14"/>
    <p:sldId id="263" r:id="rId15"/>
    <p:sldId id="264" r:id="rId16"/>
    <p:sldId id="265" r:id="rId17"/>
    <p:sldId id="266" r:id="rId18"/>
    <p:sldId id="267" r:id="rId19"/>
    <p:sldId id="284" r:id="rId20"/>
    <p:sldId id="268" r:id="rId21"/>
    <p:sldId id="269" r:id="rId22"/>
    <p:sldId id="270" r:id="rId23"/>
    <p:sldId id="272" r:id="rId24"/>
    <p:sldId id="271" r:id="rId25"/>
    <p:sldId id="273" r:id="rId26"/>
    <p:sldId id="274" r:id="rId27"/>
    <p:sldId id="275" r:id="rId28"/>
    <p:sldId id="276" r:id="rId29"/>
    <p:sldId id="277" r:id="rId30"/>
    <p:sldId id="278" r:id="rId31"/>
    <p:sldId id="279" r:id="rId32"/>
    <p:sldId id="280" r:id="rId33"/>
    <p:sldId id="281" r:id="rId34"/>
    <p:sldId id="283" r:id="rId35"/>
    <p:sldId id="282" r:id="rId3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38" autoAdjust="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5BA47C-0C03-440C-BECC-D3465F17DD17}" type="doc">
      <dgm:prSet loTypeId="urn:microsoft.com/office/officeart/2005/8/layout/vList5" loCatId="list" qsTypeId="urn:microsoft.com/office/officeart/2005/8/quickstyle/simple3" qsCatId="simple" csTypeId="urn:microsoft.com/office/officeart/2005/8/colors/accent6_4" csCatId="accent6" phldr="1"/>
      <dgm:spPr/>
      <dgm:t>
        <a:bodyPr/>
        <a:lstStyle/>
        <a:p>
          <a:endParaRPr lang="en-US"/>
        </a:p>
      </dgm:t>
    </dgm:pt>
    <dgm:pt modelId="{AE66B094-44DD-4AB6-8F06-9331E78E5D42}">
      <dgm:prSet phldrT="[Text]" custT="1"/>
      <dgm:spPr/>
      <dgm:t>
        <a:bodyPr/>
        <a:lstStyle/>
        <a:p>
          <a:r>
            <a:rPr lang="en-US" sz="1800" dirty="0" smtClean="0"/>
            <a:t>1. Transferred via machinery or other intermediate goods</a:t>
          </a:r>
          <a:endParaRPr lang="en-US" sz="1800" dirty="0"/>
        </a:p>
      </dgm:t>
    </dgm:pt>
    <dgm:pt modelId="{BF677919-AE2F-4EF5-B987-89A90CC6FBF6}" type="parTrans" cxnId="{1C4A60F6-8E4F-4B5D-AA4E-156445ED4EFD}">
      <dgm:prSet/>
      <dgm:spPr/>
      <dgm:t>
        <a:bodyPr/>
        <a:lstStyle/>
        <a:p>
          <a:endParaRPr lang="en-US"/>
        </a:p>
      </dgm:t>
    </dgm:pt>
    <dgm:pt modelId="{82FD002A-630A-401F-9950-DE741F382053}" type="sibTrans" cxnId="{1C4A60F6-8E4F-4B5D-AA4E-156445ED4EFD}">
      <dgm:prSet/>
      <dgm:spPr/>
      <dgm:t>
        <a:bodyPr/>
        <a:lstStyle/>
        <a:p>
          <a:endParaRPr lang="en-US"/>
        </a:p>
      </dgm:t>
    </dgm:pt>
    <dgm:pt modelId="{C3B33F16-2B73-4866-8C95-518EFC59B4C9}">
      <dgm:prSet phldrT="[Text]" custT="1"/>
      <dgm:spPr/>
      <dgm:t>
        <a:bodyPr/>
        <a:lstStyle/>
        <a:p>
          <a:r>
            <a:rPr lang="en-US" sz="1800" dirty="0" smtClean="0"/>
            <a:t>This is normally adequate for manufacturing purposes where the nature of the technology is not complex and where no proprietary techniques or processes are involved. </a:t>
          </a:r>
          <a:endParaRPr lang="en-US" sz="1800" dirty="0"/>
        </a:p>
      </dgm:t>
    </dgm:pt>
    <dgm:pt modelId="{6CD0B10E-D9CD-4F7C-A9CC-46427FA9339E}" type="parTrans" cxnId="{3FDC2696-600B-49E9-A8AD-692F896D9437}">
      <dgm:prSet/>
      <dgm:spPr/>
      <dgm:t>
        <a:bodyPr/>
        <a:lstStyle/>
        <a:p>
          <a:endParaRPr lang="en-US"/>
        </a:p>
      </dgm:t>
    </dgm:pt>
    <dgm:pt modelId="{D8CD1138-E806-4B9C-AD91-6F5BA37552CA}" type="sibTrans" cxnId="{3FDC2696-600B-49E9-A8AD-692F896D9437}">
      <dgm:prSet/>
      <dgm:spPr/>
      <dgm:t>
        <a:bodyPr/>
        <a:lstStyle/>
        <a:p>
          <a:endParaRPr lang="en-US"/>
        </a:p>
      </dgm:t>
    </dgm:pt>
    <dgm:pt modelId="{80D638B8-4F33-4ADB-A210-701D2CD290AA}">
      <dgm:prSet phldrT="[Text]" custT="1"/>
      <dgm:spPr/>
      <dgm:t>
        <a:bodyPr/>
        <a:lstStyle/>
        <a:p>
          <a:r>
            <a:rPr lang="en-US" sz="1800" dirty="0" smtClean="0"/>
            <a:t>2. Transferred through individual experts</a:t>
          </a:r>
          <a:endParaRPr lang="en-US" sz="1800" dirty="0"/>
        </a:p>
      </dgm:t>
    </dgm:pt>
    <dgm:pt modelId="{98995330-A39C-4E08-AA7E-6580B1C2BCDC}" type="parTrans" cxnId="{B9F34019-4C44-44E2-B600-2600ED280015}">
      <dgm:prSet/>
      <dgm:spPr/>
      <dgm:t>
        <a:bodyPr/>
        <a:lstStyle/>
        <a:p>
          <a:endParaRPr lang="en-US"/>
        </a:p>
      </dgm:t>
    </dgm:pt>
    <dgm:pt modelId="{2E5C7E00-433E-4C54-9F70-12F1AD3F13CF}" type="sibTrans" cxnId="{B9F34019-4C44-44E2-B600-2600ED280015}">
      <dgm:prSet/>
      <dgm:spPr/>
      <dgm:t>
        <a:bodyPr/>
        <a:lstStyle/>
        <a:p>
          <a:endParaRPr lang="en-US"/>
        </a:p>
      </dgm:t>
    </dgm:pt>
    <dgm:pt modelId="{9AA88AAC-AD8E-400D-8957-0470F1B25DF9}">
      <dgm:prSet phldrT="[Text]" custT="1"/>
      <dgm:spPr/>
      <dgm:t>
        <a:bodyPr/>
        <a:lstStyle/>
        <a:p>
          <a:r>
            <a:rPr lang="en-US" sz="1800" dirty="0" smtClean="0"/>
            <a:t>Transferring technology via a competent expert has the advantage of cost-savings to the recipient, but it is generally suitable only for small and medium-sized projects where the technology is simple and unpatented. </a:t>
          </a:r>
          <a:endParaRPr lang="en-US" sz="1800" dirty="0"/>
        </a:p>
      </dgm:t>
    </dgm:pt>
    <dgm:pt modelId="{7CD23418-671D-4090-AB48-844C88F63FB0}" type="parTrans" cxnId="{2EDC5621-0508-450B-8CE5-881C6C7019C3}">
      <dgm:prSet/>
      <dgm:spPr/>
      <dgm:t>
        <a:bodyPr/>
        <a:lstStyle/>
        <a:p>
          <a:endParaRPr lang="en-US"/>
        </a:p>
      </dgm:t>
    </dgm:pt>
    <dgm:pt modelId="{F39FBE90-9F5F-4DCA-90C5-DB50BB1C2A83}" type="sibTrans" cxnId="{2EDC5621-0508-450B-8CE5-881C6C7019C3}">
      <dgm:prSet/>
      <dgm:spPr/>
      <dgm:t>
        <a:bodyPr/>
        <a:lstStyle/>
        <a:p>
          <a:endParaRPr lang="en-US"/>
        </a:p>
      </dgm:t>
    </dgm:pt>
    <dgm:pt modelId="{7C66ABCE-F820-4DD5-97F1-CF7F71FF168C}">
      <dgm:prSet phldrT="[Text]" custT="1"/>
      <dgm:spPr/>
      <dgm:t>
        <a:bodyPr/>
        <a:lstStyle/>
        <a:p>
          <a:r>
            <a:rPr lang="en-US" sz="1800" dirty="0" smtClean="0"/>
            <a:t>3. Transferred through technical know-how</a:t>
          </a:r>
          <a:endParaRPr lang="en-US" sz="1800" dirty="0"/>
        </a:p>
      </dgm:t>
    </dgm:pt>
    <dgm:pt modelId="{86A090CD-93B6-4F8E-AC33-7F828FC1E49D}" type="parTrans" cxnId="{636FB782-A7EA-4B90-BD21-907AF3851494}">
      <dgm:prSet/>
      <dgm:spPr/>
      <dgm:t>
        <a:bodyPr/>
        <a:lstStyle/>
        <a:p>
          <a:endParaRPr lang="en-US"/>
        </a:p>
      </dgm:t>
    </dgm:pt>
    <dgm:pt modelId="{E2AF7CCC-69AD-4BA6-AB23-52C5EDFD30DE}" type="sibTrans" cxnId="{636FB782-A7EA-4B90-BD21-907AF3851494}">
      <dgm:prSet/>
      <dgm:spPr/>
      <dgm:t>
        <a:bodyPr/>
        <a:lstStyle/>
        <a:p>
          <a:endParaRPr lang="en-US"/>
        </a:p>
      </dgm:t>
    </dgm:pt>
    <dgm:pt modelId="{473DC725-3C0E-4EC8-95C7-1AD1606904EB}">
      <dgm:prSet phldrT="[Text]" custT="1"/>
      <dgm:spPr/>
      <dgm:t>
        <a:bodyPr/>
        <a:lstStyle/>
        <a:p>
          <a:r>
            <a:rPr lang="en-US" sz="1800" dirty="0" smtClean="0"/>
            <a:t>Patented or unpatented, or other information subject to proprietary rights. </a:t>
          </a:r>
          <a:endParaRPr lang="en-US" sz="1800" dirty="0"/>
        </a:p>
      </dgm:t>
    </dgm:pt>
    <dgm:pt modelId="{5C20D61F-1739-48B8-9B5A-58E266D0C493}" type="parTrans" cxnId="{465DFD32-924D-42D8-AB39-3A76AD93BE5F}">
      <dgm:prSet/>
      <dgm:spPr/>
      <dgm:t>
        <a:bodyPr/>
        <a:lstStyle/>
        <a:p>
          <a:endParaRPr lang="en-US"/>
        </a:p>
      </dgm:t>
    </dgm:pt>
    <dgm:pt modelId="{7CDFBF41-6154-402E-BAFF-619893CCCFDC}" type="sibTrans" cxnId="{465DFD32-924D-42D8-AB39-3A76AD93BE5F}">
      <dgm:prSet/>
      <dgm:spPr/>
      <dgm:t>
        <a:bodyPr/>
        <a:lstStyle/>
        <a:p>
          <a:endParaRPr lang="en-US"/>
        </a:p>
      </dgm:t>
    </dgm:pt>
    <dgm:pt modelId="{D6DA5567-8631-4B47-BEDF-BF2FC00CD6C4}" type="pres">
      <dgm:prSet presAssocID="{A65BA47C-0C03-440C-BECC-D3465F17DD17}" presName="Name0" presStyleCnt="0">
        <dgm:presLayoutVars>
          <dgm:dir/>
          <dgm:animLvl val="lvl"/>
          <dgm:resizeHandles val="exact"/>
        </dgm:presLayoutVars>
      </dgm:prSet>
      <dgm:spPr/>
      <dgm:t>
        <a:bodyPr/>
        <a:lstStyle/>
        <a:p>
          <a:endParaRPr lang="en-US"/>
        </a:p>
      </dgm:t>
    </dgm:pt>
    <dgm:pt modelId="{882452A2-2D6D-4E6E-A337-0D5143FB2F9E}" type="pres">
      <dgm:prSet presAssocID="{AE66B094-44DD-4AB6-8F06-9331E78E5D42}" presName="linNode" presStyleCnt="0"/>
      <dgm:spPr/>
    </dgm:pt>
    <dgm:pt modelId="{F39B577F-BF6C-4570-BC82-E37F3BF458D1}" type="pres">
      <dgm:prSet presAssocID="{AE66B094-44DD-4AB6-8F06-9331E78E5D42}" presName="parentText" presStyleLbl="node1" presStyleIdx="0" presStyleCnt="3" custScaleY="49350">
        <dgm:presLayoutVars>
          <dgm:chMax val="1"/>
          <dgm:bulletEnabled val="1"/>
        </dgm:presLayoutVars>
      </dgm:prSet>
      <dgm:spPr/>
      <dgm:t>
        <a:bodyPr/>
        <a:lstStyle/>
        <a:p>
          <a:endParaRPr lang="en-US"/>
        </a:p>
      </dgm:t>
    </dgm:pt>
    <dgm:pt modelId="{73E18444-FBBC-42B2-873C-598AD1A3FF9F}" type="pres">
      <dgm:prSet presAssocID="{AE66B094-44DD-4AB6-8F06-9331E78E5D42}" presName="descendantText" presStyleLbl="alignAccFollowNode1" presStyleIdx="0" presStyleCnt="3" custScaleY="76394">
        <dgm:presLayoutVars>
          <dgm:bulletEnabled val="1"/>
        </dgm:presLayoutVars>
      </dgm:prSet>
      <dgm:spPr/>
      <dgm:t>
        <a:bodyPr/>
        <a:lstStyle/>
        <a:p>
          <a:endParaRPr lang="en-US"/>
        </a:p>
      </dgm:t>
    </dgm:pt>
    <dgm:pt modelId="{EB00A5FB-86D8-44BF-B416-BF831D71BEB1}" type="pres">
      <dgm:prSet presAssocID="{82FD002A-630A-401F-9950-DE741F382053}" presName="sp" presStyleCnt="0"/>
      <dgm:spPr/>
    </dgm:pt>
    <dgm:pt modelId="{891612AF-C97A-48C3-B979-C90E7990EC47}" type="pres">
      <dgm:prSet presAssocID="{80D638B8-4F33-4ADB-A210-701D2CD290AA}" presName="linNode" presStyleCnt="0"/>
      <dgm:spPr/>
    </dgm:pt>
    <dgm:pt modelId="{E1C5A8FA-168E-4CC1-AB8A-16B2566FF006}" type="pres">
      <dgm:prSet presAssocID="{80D638B8-4F33-4ADB-A210-701D2CD290AA}" presName="parentText" presStyleLbl="node1" presStyleIdx="1" presStyleCnt="3" custScaleY="57710" custLinFactNeighborY="-848">
        <dgm:presLayoutVars>
          <dgm:chMax val="1"/>
          <dgm:bulletEnabled val="1"/>
        </dgm:presLayoutVars>
      </dgm:prSet>
      <dgm:spPr/>
      <dgm:t>
        <a:bodyPr/>
        <a:lstStyle/>
        <a:p>
          <a:endParaRPr lang="en-US"/>
        </a:p>
      </dgm:t>
    </dgm:pt>
    <dgm:pt modelId="{0D4ABF1C-64C2-4857-8594-4E598BB4AA65}" type="pres">
      <dgm:prSet presAssocID="{80D638B8-4F33-4ADB-A210-701D2CD290AA}" presName="descendantText" presStyleLbl="alignAccFollowNode1" presStyleIdx="1" presStyleCnt="3" custScaleY="67078">
        <dgm:presLayoutVars>
          <dgm:bulletEnabled val="1"/>
        </dgm:presLayoutVars>
      </dgm:prSet>
      <dgm:spPr/>
      <dgm:t>
        <a:bodyPr/>
        <a:lstStyle/>
        <a:p>
          <a:endParaRPr lang="en-US"/>
        </a:p>
      </dgm:t>
    </dgm:pt>
    <dgm:pt modelId="{29EEE7C7-4096-4AC9-A6EA-567D3B97E590}" type="pres">
      <dgm:prSet presAssocID="{2E5C7E00-433E-4C54-9F70-12F1AD3F13CF}" presName="sp" presStyleCnt="0"/>
      <dgm:spPr/>
    </dgm:pt>
    <dgm:pt modelId="{C2BDA2CE-4622-4303-BB6A-AB5BE6800277}" type="pres">
      <dgm:prSet presAssocID="{7C66ABCE-F820-4DD5-97F1-CF7F71FF168C}" presName="linNode" presStyleCnt="0"/>
      <dgm:spPr/>
    </dgm:pt>
    <dgm:pt modelId="{0E537164-9222-4999-A1C6-B95EE05ABCB1}" type="pres">
      <dgm:prSet presAssocID="{7C66ABCE-F820-4DD5-97F1-CF7F71FF168C}" presName="parentText" presStyleLbl="node1" presStyleIdx="2" presStyleCnt="3" custScaleY="59612">
        <dgm:presLayoutVars>
          <dgm:chMax val="1"/>
          <dgm:bulletEnabled val="1"/>
        </dgm:presLayoutVars>
      </dgm:prSet>
      <dgm:spPr/>
      <dgm:t>
        <a:bodyPr/>
        <a:lstStyle/>
        <a:p>
          <a:endParaRPr lang="en-US"/>
        </a:p>
      </dgm:t>
    </dgm:pt>
    <dgm:pt modelId="{C32F50AF-2719-4290-81C7-BF916FDEA288}" type="pres">
      <dgm:prSet presAssocID="{7C66ABCE-F820-4DD5-97F1-CF7F71FF168C}" presName="descendantText" presStyleLbl="alignAccFollowNode1" presStyleIdx="2" presStyleCnt="3" custScaleY="63215">
        <dgm:presLayoutVars>
          <dgm:bulletEnabled val="1"/>
        </dgm:presLayoutVars>
      </dgm:prSet>
      <dgm:spPr/>
      <dgm:t>
        <a:bodyPr/>
        <a:lstStyle/>
        <a:p>
          <a:endParaRPr lang="en-US"/>
        </a:p>
      </dgm:t>
    </dgm:pt>
  </dgm:ptLst>
  <dgm:cxnLst>
    <dgm:cxn modelId="{A0B33A79-0836-4214-B703-9505E8476402}" type="presOf" srcId="{9AA88AAC-AD8E-400D-8957-0470F1B25DF9}" destId="{0D4ABF1C-64C2-4857-8594-4E598BB4AA65}" srcOrd="0" destOrd="0" presId="urn:microsoft.com/office/officeart/2005/8/layout/vList5"/>
    <dgm:cxn modelId="{465DFD32-924D-42D8-AB39-3A76AD93BE5F}" srcId="{7C66ABCE-F820-4DD5-97F1-CF7F71FF168C}" destId="{473DC725-3C0E-4EC8-95C7-1AD1606904EB}" srcOrd="0" destOrd="0" parTransId="{5C20D61F-1739-48B8-9B5A-58E266D0C493}" sibTransId="{7CDFBF41-6154-402E-BAFF-619893CCCFDC}"/>
    <dgm:cxn modelId="{7B34254F-8BCC-4F99-BF03-5C35F8F55D21}" type="presOf" srcId="{AE66B094-44DD-4AB6-8F06-9331E78E5D42}" destId="{F39B577F-BF6C-4570-BC82-E37F3BF458D1}" srcOrd="0" destOrd="0" presId="urn:microsoft.com/office/officeart/2005/8/layout/vList5"/>
    <dgm:cxn modelId="{308285B2-E421-49B9-B6C1-69458E4270DD}" type="presOf" srcId="{A65BA47C-0C03-440C-BECC-D3465F17DD17}" destId="{D6DA5567-8631-4B47-BEDF-BF2FC00CD6C4}" srcOrd="0" destOrd="0" presId="urn:microsoft.com/office/officeart/2005/8/layout/vList5"/>
    <dgm:cxn modelId="{636FB782-A7EA-4B90-BD21-907AF3851494}" srcId="{A65BA47C-0C03-440C-BECC-D3465F17DD17}" destId="{7C66ABCE-F820-4DD5-97F1-CF7F71FF168C}" srcOrd="2" destOrd="0" parTransId="{86A090CD-93B6-4F8E-AC33-7F828FC1E49D}" sibTransId="{E2AF7CCC-69AD-4BA6-AB23-52C5EDFD30DE}"/>
    <dgm:cxn modelId="{3FDC2696-600B-49E9-A8AD-692F896D9437}" srcId="{AE66B094-44DD-4AB6-8F06-9331E78E5D42}" destId="{C3B33F16-2B73-4866-8C95-518EFC59B4C9}" srcOrd="0" destOrd="0" parTransId="{6CD0B10E-D9CD-4F7C-A9CC-46427FA9339E}" sibTransId="{D8CD1138-E806-4B9C-AD91-6F5BA37552CA}"/>
    <dgm:cxn modelId="{05FB0364-6853-4928-BDBF-EAF804EE4F40}" type="presOf" srcId="{7C66ABCE-F820-4DD5-97F1-CF7F71FF168C}" destId="{0E537164-9222-4999-A1C6-B95EE05ABCB1}" srcOrd="0" destOrd="0" presId="urn:microsoft.com/office/officeart/2005/8/layout/vList5"/>
    <dgm:cxn modelId="{2EDC5621-0508-450B-8CE5-881C6C7019C3}" srcId="{80D638B8-4F33-4ADB-A210-701D2CD290AA}" destId="{9AA88AAC-AD8E-400D-8957-0470F1B25DF9}" srcOrd="0" destOrd="0" parTransId="{7CD23418-671D-4090-AB48-844C88F63FB0}" sibTransId="{F39FBE90-9F5F-4DCA-90C5-DB50BB1C2A83}"/>
    <dgm:cxn modelId="{BB007BB4-E669-4219-9D68-B76B97241509}" type="presOf" srcId="{C3B33F16-2B73-4866-8C95-518EFC59B4C9}" destId="{73E18444-FBBC-42B2-873C-598AD1A3FF9F}" srcOrd="0" destOrd="0" presId="urn:microsoft.com/office/officeart/2005/8/layout/vList5"/>
    <dgm:cxn modelId="{B9F34019-4C44-44E2-B600-2600ED280015}" srcId="{A65BA47C-0C03-440C-BECC-D3465F17DD17}" destId="{80D638B8-4F33-4ADB-A210-701D2CD290AA}" srcOrd="1" destOrd="0" parTransId="{98995330-A39C-4E08-AA7E-6580B1C2BCDC}" sibTransId="{2E5C7E00-433E-4C54-9F70-12F1AD3F13CF}"/>
    <dgm:cxn modelId="{BCA399FA-4B1D-45E6-9C1E-D748195EE44E}" type="presOf" srcId="{473DC725-3C0E-4EC8-95C7-1AD1606904EB}" destId="{C32F50AF-2719-4290-81C7-BF916FDEA288}" srcOrd="0" destOrd="0" presId="urn:microsoft.com/office/officeart/2005/8/layout/vList5"/>
    <dgm:cxn modelId="{1C4A60F6-8E4F-4B5D-AA4E-156445ED4EFD}" srcId="{A65BA47C-0C03-440C-BECC-D3465F17DD17}" destId="{AE66B094-44DD-4AB6-8F06-9331E78E5D42}" srcOrd="0" destOrd="0" parTransId="{BF677919-AE2F-4EF5-B987-89A90CC6FBF6}" sibTransId="{82FD002A-630A-401F-9950-DE741F382053}"/>
    <dgm:cxn modelId="{A3320147-9B55-48C1-A751-573B99D2C688}" type="presOf" srcId="{80D638B8-4F33-4ADB-A210-701D2CD290AA}" destId="{E1C5A8FA-168E-4CC1-AB8A-16B2566FF006}" srcOrd="0" destOrd="0" presId="urn:microsoft.com/office/officeart/2005/8/layout/vList5"/>
    <dgm:cxn modelId="{14478CBB-10AF-4BC9-978C-DBECE84A3F8C}" type="presParOf" srcId="{D6DA5567-8631-4B47-BEDF-BF2FC00CD6C4}" destId="{882452A2-2D6D-4E6E-A337-0D5143FB2F9E}" srcOrd="0" destOrd="0" presId="urn:microsoft.com/office/officeart/2005/8/layout/vList5"/>
    <dgm:cxn modelId="{5FD0966D-F547-45B9-883F-A48B818DD0D6}" type="presParOf" srcId="{882452A2-2D6D-4E6E-A337-0D5143FB2F9E}" destId="{F39B577F-BF6C-4570-BC82-E37F3BF458D1}" srcOrd="0" destOrd="0" presId="urn:microsoft.com/office/officeart/2005/8/layout/vList5"/>
    <dgm:cxn modelId="{C0B770E8-F187-4ADF-B4D1-69CB98C46DE2}" type="presParOf" srcId="{882452A2-2D6D-4E6E-A337-0D5143FB2F9E}" destId="{73E18444-FBBC-42B2-873C-598AD1A3FF9F}" srcOrd="1" destOrd="0" presId="urn:microsoft.com/office/officeart/2005/8/layout/vList5"/>
    <dgm:cxn modelId="{4B43DAE3-3FF6-4C1F-85F9-D736755C0073}" type="presParOf" srcId="{D6DA5567-8631-4B47-BEDF-BF2FC00CD6C4}" destId="{EB00A5FB-86D8-44BF-B416-BF831D71BEB1}" srcOrd="1" destOrd="0" presId="urn:microsoft.com/office/officeart/2005/8/layout/vList5"/>
    <dgm:cxn modelId="{E99E617C-1572-4AC7-8C79-E6AA4890BED2}" type="presParOf" srcId="{D6DA5567-8631-4B47-BEDF-BF2FC00CD6C4}" destId="{891612AF-C97A-48C3-B979-C90E7990EC47}" srcOrd="2" destOrd="0" presId="urn:microsoft.com/office/officeart/2005/8/layout/vList5"/>
    <dgm:cxn modelId="{4E16F69B-4991-4A6B-AAB5-76BEAB5F58F9}" type="presParOf" srcId="{891612AF-C97A-48C3-B979-C90E7990EC47}" destId="{E1C5A8FA-168E-4CC1-AB8A-16B2566FF006}" srcOrd="0" destOrd="0" presId="urn:microsoft.com/office/officeart/2005/8/layout/vList5"/>
    <dgm:cxn modelId="{45AB224F-9655-4697-9E27-5FEEACF1EF92}" type="presParOf" srcId="{891612AF-C97A-48C3-B979-C90E7990EC47}" destId="{0D4ABF1C-64C2-4857-8594-4E598BB4AA65}" srcOrd="1" destOrd="0" presId="urn:microsoft.com/office/officeart/2005/8/layout/vList5"/>
    <dgm:cxn modelId="{F851872B-8A49-4BF8-9B3F-4106CED570CC}" type="presParOf" srcId="{D6DA5567-8631-4B47-BEDF-BF2FC00CD6C4}" destId="{29EEE7C7-4096-4AC9-A6EA-567D3B97E590}" srcOrd="3" destOrd="0" presId="urn:microsoft.com/office/officeart/2005/8/layout/vList5"/>
    <dgm:cxn modelId="{EBCF334B-A38D-4815-8514-DC49532A1B47}" type="presParOf" srcId="{D6DA5567-8631-4B47-BEDF-BF2FC00CD6C4}" destId="{C2BDA2CE-4622-4303-BB6A-AB5BE6800277}" srcOrd="4" destOrd="0" presId="urn:microsoft.com/office/officeart/2005/8/layout/vList5"/>
    <dgm:cxn modelId="{9CCF7CAB-C3F0-450B-AC63-3A3CD5791D41}" type="presParOf" srcId="{C2BDA2CE-4622-4303-BB6A-AB5BE6800277}" destId="{0E537164-9222-4999-A1C6-B95EE05ABCB1}" srcOrd="0" destOrd="0" presId="urn:microsoft.com/office/officeart/2005/8/layout/vList5"/>
    <dgm:cxn modelId="{CE7C6734-C36E-4D94-8198-C829B9EB92D1}" type="presParOf" srcId="{C2BDA2CE-4622-4303-BB6A-AB5BE6800277}" destId="{C32F50AF-2719-4290-81C7-BF916FDEA28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ACC1C8D-A1A7-48BA-BF68-8DB53FF79A3C}" type="datetimeFigureOut">
              <a:rPr lang="en-US" smtClean="0"/>
              <a:t>2/18/2020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D9C097E-EAAD-41C0-91B7-B30BB4BE131B}" type="slidenum">
              <a:rPr lang="en-US" smtClean="0"/>
              <a:t>‹#›</a:t>
            </a:fld>
            <a:endParaRPr lang="en-US"/>
          </a:p>
        </p:txBody>
      </p:sp>
    </p:spTree>
    <p:extLst>
      <p:ext uri="{BB962C8B-B14F-4D97-AF65-F5344CB8AC3E}">
        <p14:creationId xmlns:p14="http://schemas.microsoft.com/office/powerpoint/2010/main" val="3301947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8CB9BAD-5FCB-456A-AED6-CDC2747DE6EE}" type="datetimeFigureOut">
              <a:rPr lang="en-US" smtClean="0"/>
              <a:t>2/18/2020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7959D4F-9B88-415F-A509-FC796A2CE3EF}" type="slidenum">
              <a:rPr lang="en-US" smtClean="0"/>
              <a:t>‹#›</a:t>
            </a:fld>
            <a:endParaRPr lang="en-US"/>
          </a:p>
        </p:txBody>
      </p:sp>
    </p:spTree>
    <p:extLst>
      <p:ext uri="{BB962C8B-B14F-4D97-AF65-F5344CB8AC3E}">
        <p14:creationId xmlns:p14="http://schemas.microsoft.com/office/powerpoint/2010/main" val="2815660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lobalnegotiator.com/international-trade/dictionary/licensor/"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globalnegotiator.com/international-trade/dictionary/licensee/" TargetMode="External"/><Relationship Id="rId4" Type="http://schemas.openxmlformats.org/officeDocument/2006/relationships/hyperlink" Target="https://www.globalnegotiator.com/international-trade/dictionary/assis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Know-how can be defined as confidentially in the form of unpatented inventions, designs, drawings, procedures and methods, together with accumulated skills and experience in the hands of a </a:t>
            </a:r>
            <a:r>
              <a:rPr lang="en-US" sz="1200" b="0" i="0" u="none" strike="noStrike" kern="1200" dirty="0" smtClean="0">
                <a:solidFill>
                  <a:schemeClr val="tx1"/>
                </a:solidFill>
                <a:effectLst/>
                <a:latin typeface="+mn-lt"/>
                <a:ea typeface="+mn-ea"/>
                <a:cs typeface="+mn-cs"/>
                <a:hlinkClick r:id="rId3" tooltip="A person or a company with exclusive legal rights over a thing that gives, sells or otherwise surrenders to another a limited right to use that thing. The person benefiting from the grant is called a licensee and the legal…"/>
              </a:rPr>
              <a:t>licensor</a:t>
            </a:r>
            <a:r>
              <a:rPr lang="en-US" sz="1200" b="0" i="0" kern="1200" dirty="0" smtClean="0">
                <a:solidFill>
                  <a:schemeClr val="tx1"/>
                </a:solidFill>
                <a:effectLst/>
                <a:latin typeface="+mn-lt"/>
                <a:ea typeface="+mn-ea"/>
                <a:cs typeface="+mn-cs"/>
              </a:rPr>
              <a:t> firm’s professional personnel which could </a:t>
            </a:r>
            <a:r>
              <a:rPr lang="en-US" sz="1200" b="0" i="0" u="none" strike="noStrike" kern="1200" dirty="0" smtClean="0">
                <a:solidFill>
                  <a:schemeClr val="tx1"/>
                </a:solidFill>
                <a:effectLst/>
                <a:latin typeface="+mn-lt"/>
                <a:ea typeface="+mn-ea"/>
                <a:cs typeface="+mn-cs"/>
                <a:hlinkClick r:id="rId4" tooltip="A customs term for types of help rendered to a seller by a buyer, such as production tooling, design work, etc. Under certain circumstances, in some countries, the dutiable value of imported goods must be increased by the value of…"/>
              </a:rPr>
              <a:t>assist</a:t>
            </a:r>
            <a:r>
              <a:rPr lang="en-US" sz="1200" b="0" i="0" kern="1200" dirty="0" smtClean="0">
                <a:solidFill>
                  <a:schemeClr val="tx1"/>
                </a:solidFill>
                <a:effectLst/>
                <a:latin typeface="+mn-lt"/>
                <a:ea typeface="+mn-ea"/>
                <a:cs typeface="+mn-cs"/>
              </a:rPr>
              <a:t> a transferee/</a:t>
            </a:r>
            <a:r>
              <a:rPr lang="en-US" sz="1200" b="0" i="0" u="none" strike="noStrike" kern="1200" dirty="0" smtClean="0">
                <a:solidFill>
                  <a:schemeClr val="tx1"/>
                </a:solidFill>
                <a:effectLst/>
                <a:latin typeface="+mn-lt"/>
                <a:ea typeface="+mn-ea"/>
                <a:cs typeface="+mn-cs"/>
                <a:hlinkClick r:id="rId5" tooltip="A person to whom a license has been granted to use someone else's specified thing such usually of intellectual property (trademark, patents, know how). The person with the ownership rights which are voluntarily compromised by extending the license, is called a licensor.…"/>
              </a:rPr>
              <a:t>licensee</a:t>
            </a:r>
            <a:r>
              <a:rPr lang="en-US" sz="1200" b="0" i="0" kern="1200" dirty="0" smtClean="0">
                <a:solidFill>
                  <a:schemeClr val="tx1"/>
                </a:solidFill>
                <a:effectLst/>
                <a:latin typeface="+mn-lt"/>
                <a:ea typeface="+mn-ea"/>
                <a:cs typeface="+mn-cs"/>
              </a:rPr>
              <a:t> of the object product in its manufacture and use and bring to it a competitive advantage</a:t>
            </a:r>
            <a:endParaRPr lang="en-US" dirty="0"/>
          </a:p>
        </p:txBody>
      </p:sp>
      <p:sp>
        <p:nvSpPr>
          <p:cNvPr id="4" name="Slide Number Placeholder 3"/>
          <p:cNvSpPr>
            <a:spLocks noGrp="1"/>
          </p:cNvSpPr>
          <p:nvPr>
            <p:ph type="sldNum" sz="quarter" idx="10"/>
          </p:nvPr>
        </p:nvSpPr>
        <p:spPr/>
        <p:txBody>
          <a:bodyPr/>
          <a:lstStyle/>
          <a:p>
            <a:fld id="{87959D4F-9B88-415F-A509-FC796A2CE3EF}" type="slidenum">
              <a:rPr lang="en-US" smtClean="0"/>
              <a:t>15</a:t>
            </a:fld>
            <a:endParaRPr lang="en-US"/>
          </a:p>
        </p:txBody>
      </p:sp>
    </p:spTree>
    <p:extLst>
      <p:ext uri="{BB962C8B-B14F-4D97-AF65-F5344CB8AC3E}">
        <p14:creationId xmlns:p14="http://schemas.microsoft.com/office/powerpoint/2010/main" val="134787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Liaisons: one who maintains communication </a:t>
            </a:r>
            <a:endParaRPr lang="en-US" dirty="0"/>
          </a:p>
        </p:txBody>
      </p:sp>
      <p:sp>
        <p:nvSpPr>
          <p:cNvPr id="4" name="Slide Number Placeholder 3"/>
          <p:cNvSpPr>
            <a:spLocks noGrp="1"/>
          </p:cNvSpPr>
          <p:nvPr>
            <p:ph type="sldNum" sz="quarter" idx="10"/>
          </p:nvPr>
        </p:nvSpPr>
        <p:spPr/>
        <p:txBody>
          <a:bodyPr/>
          <a:lstStyle/>
          <a:p>
            <a:fld id="{87959D4F-9B88-415F-A509-FC796A2CE3EF}" type="slidenum">
              <a:rPr lang="en-US" smtClean="0"/>
              <a:t>16</a:t>
            </a:fld>
            <a:endParaRPr lang="en-US"/>
          </a:p>
        </p:txBody>
      </p:sp>
    </p:spTree>
    <p:extLst>
      <p:ext uri="{BB962C8B-B14F-4D97-AF65-F5344CB8AC3E}">
        <p14:creationId xmlns:p14="http://schemas.microsoft.com/office/powerpoint/2010/main" val="1281554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8" name="Slide Number Placeholder 7"/>
          <p:cNvSpPr>
            <a:spLocks noGrp="1"/>
          </p:cNvSpPr>
          <p:nvPr>
            <p:ph type="sldNum" sz="quarter" idx="11"/>
          </p:nvPr>
        </p:nvSpPr>
        <p:spPr/>
        <p:txBody>
          <a:bodyPr/>
          <a:lstStyle/>
          <a:p>
            <a:fld id="{F80ABA1C-CBFA-4517-9347-8BB8ED3AA82C}"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ABA1C-CBFA-4517-9347-8BB8ED3AA82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ABA1C-CBFA-4517-9347-8BB8ED3AA82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ABA1C-CBFA-4517-9347-8BB8ED3AA82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ABA1C-CBFA-4517-9347-8BB8ED3AA82C}"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0ABA1C-CBFA-4517-9347-8BB8ED3AA82C}"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0ABA1C-CBFA-4517-9347-8BB8ED3AA82C}"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0ABA1C-CBFA-4517-9347-8BB8ED3AA82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0ABA1C-CBFA-4517-9347-8BB8ED3AA82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0ABA1C-CBFA-4517-9347-8BB8ED3AA82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EFB6D-7A46-4312-9A89-AAA4F76A3219}" type="datetimeFigureOut">
              <a:rPr lang="en-US" smtClean="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0ABA1C-CBFA-4517-9347-8BB8ED3AA82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D5EFB6D-7A46-4312-9A89-AAA4F76A3219}" type="datetimeFigureOut">
              <a:rPr lang="en-US" smtClean="0"/>
              <a:t>2/18/2020</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80ABA1C-CBFA-4517-9347-8BB8ED3AA82C}"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reepatentsonline.com/8796423.html" TargetMode="External"/><Relationship Id="rId2" Type="http://schemas.openxmlformats.org/officeDocument/2006/relationships/hyperlink" Target="http://www.freepatentsonline.com/8671099.html" TargetMode="External"/><Relationship Id="rId1" Type="http://schemas.openxmlformats.org/officeDocument/2006/relationships/slideLayout" Target="../slideLayouts/slideLayout2.xml"/><Relationship Id="rId4" Type="http://schemas.openxmlformats.org/officeDocument/2006/relationships/hyperlink" Target="http://www.freepatentsonline.com/8908894.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610600" cy="2974975"/>
          </a:xfrm>
        </p:spPr>
        <p:txBody>
          <a:bodyPr>
            <a:normAutofit/>
          </a:bodyPr>
          <a:lstStyle/>
          <a:p>
            <a:r>
              <a:rPr lang="en-US" sz="3600" b="1" dirty="0" smtClean="0">
                <a:latin typeface="Georgia" pitchFamily="18" charset="0"/>
              </a:rPr>
              <a:t>The International Transfer of Technology: </a:t>
            </a:r>
            <a:br>
              <a:rPr lang="en-US" sz="3600" b="1" dirty="0" smtClean="0">
                <a:latin typeface="Georgia" pitchFamily="18" charset="0"/>
              </a:rPr>
            </a:br>
            <a:r>
              <a:rPr lang="en-US" sz="3600" b="1" dirty="0" smtClean="0">
                <a:latin typeface="Georgia" pitchFamily="18" charset="0"/>
              </a:rPr>
              <a:t>Lessons that East Europe can Learn from the Failed Third World Countries</a:t>
            </a:r>
            <a:endParaRPr lang="en-US" sz="3600" b="1" dirty="0">
              <a:latin typeface="Georgia" pitchFamily="18" charset="0"/>
            </a:endParaRPr>
          </a:p>
        </p:txBody>
      </p:sp>
    </p:spTree>
    <p:extLst>
      <p:ext uri="{BB962C8B-B14F-4D97-AF65-F5344CB8AC3E}">
        <p14:creationId xmlns:p14="http://schemas.microsoft.com/office/powerpoint/2010/main" val="1105453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457200"/>
            <a:ext cx="8229600" cy="5668963"/>
          </a:xfrm>
        </p:spPr>
        <p:txBody>
          <a:bodyPr>
            <a:normAutofit/>
          </a:bodyPr>
          <a:lstStyle/>
          <a:p>
            <a:pPr marL="0" indent="0" algn="ctr">
              <a:buNone/>
            </a:pPr>
            <a:r>
              <a:rPr lang="en-US" sz="2800" b="1" dirty="0" smtClean="0"/>
              <a:t>Examples of Intangible Technology</a:t>
            </a:r>
          </a:p>
          <a:p>
            <a:pPr marL="0" indent="0" algn="ctr">
              <a:buNone/>
            </a:pPr>
            <a:endParaRPr lang="en-US" sz="2800" b="1" dirty="0" smtClean="0"/>
          </a:p>
          <a:p>
            <a:r>
              <a:rPr lang="en-US" sz="2000" dirty="0"/>
              <a:t>Patented technology</a:t>
            </a:r>
          </a:p>
          <a:p>
            <a:r>
              <a:rPr lang="en-US" sz="2000" dirty="0"/>
              <a:t>Computer software</a:t>
            </a:r>
          </a:p>
          <a:p>
            <a:r>
              <a:rPr lang="en-US" sz="2000" dirty="0"/>
              <a:t>Trade secrets (such as secret formulas and </a:t>
            </a:r>
            <a:r>
              <a:rPr lang="en-US" sz="2000" dirty="0" smtClean="0"/>
              <a:t>recipes)</a:t>
            </a:r>
          </a:p>
          <a:p>
            <a:pPr marL="0" indent="0">
              <a:buNone/>
            </a:pPr>
            <a:endParaRPr lang="en-US" sz="2000" b="1" dirty="0"/>
          </a:p>
          <a:p>
            <a:pPr marL="0" indent="0">
              <a:buNone/>
            </a:pPr>
            <a:r>
              <a:rPr lang="en-US" sz="2000" b="1" dirty="0" smtClean="0"/>
              <a:t>Examples of Patented Technology </a:t>
            </a:r>
          </a:p>
          <a:p>
            <a:r>
              <a:rPr lang="en-US" sz="1800" dirty="0" smtClean="0"/>
              <a:t>Clustering </a:t>
            </a:r>
            <a:r>
              <a:rPr lang="en-US" sz="1800" dirty="0"/>
              <a:t>Devices in an Internet of Things (‘</a:t>
            </a:r>
            <a:r>
              <a:rPr lang="en-US" sz="1800" dirty="0" err="1"/>
              <a:t>IoT</a:t>
            </a:r>
            <a:r>
              <a:rPr lang="en-US" sz="1800" dirty="0" smtClean="0"/>
              <a:t>’) (</a:t>
            </a:r>
            <a:r>
              <a:rPr lang="en-US" sz="1800" dirty="0" smtClean="0">
                <a:hlinkClick r:id="rId2"/>
              </a:rPr>
              <a:t>U.S</a:t>
            </a:r>
            <a:r>
              <a:rPr lang="en-US" sz="1800" dirty="0">
                <a:hlinkClick r:id="rId2"/>
              </a:rPr>
              <a:t>. Patent No. </a:t>
            </a:r>
            <a:r>
              <a:rPr lang="en-US" sz="1800" dirty="0" smtClean="0">
                <a:hlinkClick r:id="rId2"/>
              </a:rPr>
              <a:t>8671099</a:t>
            </a:r>
            <a:r>
              <a:rPr lang="en-US" sz="1800" dirty="0" smtClean="0"/>
              <a:t>)</a:t>
            </a:r>
            <a:endParaRPr lang="en-US" sz="1800" dirty="0"/>
          </a:p>
          <a:p>
            <a:r>
              <a:rPr lang="en-US" sz="1600" dirty="0" smtClean="0"/>
              <a:t>Anti-TSG101 </a:t>
            </a:r>
            <a:r>
              <a:rPr lang="en-US" sz="1600" dirty="0"/>
              <a:t>Antibodies and Their Uses for Treatment of Viral </a:t>
            </a:r>
            <a:r>
              <a:rPr lang="en-US" sz="1600" dirty="0" smtClean="0"/>
              <a:t>Infections (</a:t>
            </a:r>
            <a:r>
              <a:rPr lang="en-US" sz="1600" dirty="0" smtClean="0">
                <a:hlinkClick r:id="rId3"/>
              </a:rPr>
              <a:t>U.S</a:t>
            </a:r>
            <a:r>
              <a:rPr lang="en-US" sz="1600" dirty="0">
                <a:hlinkClick r:id="rId3"/>
              </a:rPr>
              <a:t>. Patent No. </a:t>
            </a:r>
            <a:r>
              <a:rPr lang="en-US" sz="1600" dirty="0" smtClean="0">
                <a:hlinkClick r:id="rId3"/>
              </a:rPr>
              <a:t>8796423</a:t>
            </a:r>
            <a:r>
              <a:rPr lang="en-US" sz="1600" dirty="0" smtClean="0"/>
              <a:t>)</a:t>
            </a:r>
            <a:endParaRPr lang="en-US" sz="1600" dirty="0"/>
          </a:p>
          <a:p>
            <a:r>
              <a:rPr lang="en-US" sz="1800" dirty="0" smtClean="0"/>
              <a:t>Devices </a:t>
            </a:r>
            <a:r>
              <a:rPr lang="en-US" sz="1800" dirty="0"/>
              <a:t>and Methods for Transferring Data Through a Human Body </a:t>
            </a:r>
            <a:r>
              <a:rPr lang="en-US" sz="1800" dirty="0" smtClean="0"/>
              <a:t>(</a:t>
            </a:r>
            <a:r>
              <a:rPr lang="en-US" sz="1800" dirty="0" smtClean="0">
                <a:hlinkClick r:id="rId4"/>
              </a:rPr>
              <a:t>U.S</a:t>
            </a:r>
            <a:r>
              <a:rPr lang="en-US" sz="1800" dirty="0">
                <a:hlinkClick r:id="rId4"/>
              </a:rPr>
              <a:t>. Patent No. </a:t>
            </a:r>
            <a:r>
              <a:rPr lang="en-US" sz="1800" dirty="0" smtClean="0">
                <a:hlinkClick r:id="rId4"/>
              </a:rPr>
              <a:t>8908894</a:t>
            </a:r>
            <a:r>
              <a:rPr lang="en-US" sz="1800" dirty="0" smtClean="0"/>
              <a:t>) </a:t>
            </a:r>
            <a:endParaRPr lang="en-US" sz="1800" dirty="0"/>
          </a:p>
        </p:txBody>
      </p:sp>
    </p:spTree>
    <p:extLst>
      <p:ext uri="{BB962C8B-B14F-4D97-AF65-F5344CB8AC3E}">
        <p14:creationId xmlns:p14="http://schemas.microsoft.com/office/powerpoint/2010/main" val="1722097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3200" b="1" dirty="0" smtClean="0"/>
              <a:t>(A) DEFINITIONS - Technology Transfer</a:t>
            </a:r>
            <a:endParaRPr lang="en-US" sz="3200" b="1" dirty="0"/>
          </a:p>
        </p:txBody>
      </p:sp>
      <p:sp>
        <p:nvSpPr>
          <p:cNvPr id="3" name="Content Placeholder 2"/>
          <p:cNvSpPr>
            <a:spLocks noGrp="1"/>
          </p:cNvSpPr>
          <p:nvPr>
            <p:ph idx="1"/>
          </p:nvPr>
        </p:nvSpPr>
        <p:spPr>
          <a:xfrm>
            <a:off x="457200" y="1295400"/>
            <a:ext cx="8229600" cy="5105400"/>
          </a:xfrm>
        </p:spPr>
        <p:txBody>
          <a:bodyPr>
            <a:normAutofit/>
          </a:bodyPr>
          <a:lstStyle/>
          <a:p>
            <a:r>
              <a:rPr lang="en-US" sz="1800" dirty="0" smtClean="0">
                <a:solidFill>
                  <a:schemeClr val="tx1"/>
                </a:solidFill>
              </a:rPr>
              <a:t>Technology transfer  -  </a:t>
            </a:r>
            <a:r>
              <a:rPr lang="en-US" sz="1800" b="1" dirty="0" smtClean="0">
                <a:solidFill>
                  <a:srgbClr val="0070C0"/>
                </a:solidFill>
              </a:rPr>
              <a:t>the process by which science and technology are diffused throughout human activity</a:t>
            </a:r>
          </a:p>
          <a:p>
            <a:pPr marL="0" indent="0">
              <a:buNone/>
            </a:pPr>
            <a:r>
              <a:rPr lang="en-US" sz="1800" dirty="0">
                <a:solidFill>
                  <a:schemeClr val="tx1"/>
                </a:solidFill>
              </a:rPr>
              <a:t> </a:t>
            </a:r>
            <a:r>
              <a:rPr lang="en-US" sz="1800" dirty="0" smtClean="0">
                <a:solidFill>
                  <a:schemeClr val="tx1"/>
                </a:solidFill>
              </a:rPr>
              <a:t>                                                     or</a:t>
            </a:r>
          </a:p>
          <a:p>
            <a:pPr marL="0" indent="0">
              <a:buNone/>
            </a:pPr>
            <a:r>
              <a:rPr lang="en-US" sz="1800" dirty="0" smtClean="0">
                <a:solidFill>
                  <a:schemeClr val="tx1"/>
                </a:solidFill>
              </a:rPr>
              <a:t>      </a:t>
            </a:r>
            <a:r>
              <a:rPr lang="en-US" sz="1800" b="1" dirty="0" smtClean="0">
                <a:solidFill>
                  <a:srgbClr val="0070C0"/>
                </a:solidFill>
              </a:rPr>
              <a:t>The transmission of know-how to suit local conditions</a:t>
            </a:r>
          </a:p>
          <a:p>
            <a:endParaRPr lang="en-US" sz="1800" dirty="0" smtClean="0">
              <a:solidFill>
                <a:schemeClr val="tx1"/>
              </a:solidFill>
            </a:endParaRPr>
          </a:p>
          <a:p>
            <a:r>
              <a:rPr lang="en-US" sz="1800" dirty="0" smtClean="0">
                <a:solidFill>
                  <a:schemeClr val="tx1"/>
                </a:solidFill>
              </a:rPr>
              <a:t>Both the definitions point out that the transfer of technology requires a functional component and in order for there to be a true transfer of technology, there must be </a:t>
            </a:r>
            <a:r>
              <a:rPr lang="en-US" sz="1800" dirty="0" smtClean="0">
                <a:solidFill>
                  <a:srgbClr val="0070C0"/>
                </a:solidFill>
              </a:rPr>
              <a:t>effective absorption </a:t>
            </a:r>
            <a:r>
              <a:rPr lang="en-US" sz="1800" dirty="0" smtClean="0">
                <a:solidFill>
                  <a:schemeClr val="tx1"/>
                </a:solidFill>
              </a:rPr>
              <a:t>of the transferred technology by the recipient country. </a:t>
            </a:r>
            <a:endParaRPr lang="en-US" sz="1800" dirty="0">
              <a:solidFill>
                <a:schemeClr val="tx1"/>
              </a:solidFill>
            </a:endParaRPr>
          </a:p>
          <a:p>
            <a:endParaRPr lang="en-US" sz="1800" dirty="0" smtClean="0">
              <a:solidFill>
                <a:schemeClr val="tx1"/>
              </a:solidFill>
            </a:endParaRPr>
          </a:p>
          <a:p>
            <a:r>
              <a:rPr lang="en-US" sz="1800" dirty="0" smtClean="0">
                <a:solidFill>
                  <a:schemeClr val="tx1"/>
                </a:solidFill>
              </a:rPr>
              <a:t>The important factor (in defining technology transfer) is that the recipient acquires the capability to manufacture itself a product whose quality is comparable to that manufactured by the technology supplier. </a:t>
            </a:r>
          </a:p>
        </p:txBody>
      </p:sp>
    </p:spTree>
    <p:extLst>
      <p:ext uri="{BB962C8B-B14F-4D97-AF65-F5344CB8AC3E}">
        <p14:creationId xmlns:p14="http://schemas.microsoft.com/office/powerpoint/2010/main" val="291418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838200"/>
          </a:xfrm>
        </p:spPr>
        <p:txBody>
          <a:bodyPr/>
          <a:lstStyle/>
          <a:p>
            <a:pPr>
              <a:lnSpc>
                <a:spcPct val="100000"/>
              </a:lnSpc>
            </a:pPr>
            <a:r>
              <a:rPr lang="en-US" sz="2800" b="1" dirty="0" smtClean="0"/>
              <a:t>(B) FORMS &amp; METHODS OF TRANSFERRING                                TECHNOLOGY</a:t>
            </a:r>
            <a:endParaRPr lang="en-US" sz="2800" b="1" dirty="0"/>
          </a:p>
        </p:txBody>
      </p:sp>
      <p:sp>
        <p:nvSpPr>
          <p:cNvPr id="3" name="Content Placeholder 2"/>
          <p:cNvSpPr>
            <a:spLocks noGrp="1"/>
          </p:cNvSpPr>
          <p:nvPr>
            <p:ph idx="1"/>
          </p:nvPr>
        </p:nvSpPr>
        <p:spPr>
          <a:xfrm>
            <a:off x="457200" y="1066800"/>
            <a:ext cx="8229600" cy="5257800"/>
          </a:xfrm>
        </p:spPr>
        <p:txBody>
          <a:bodyPr>
            <a:normAutofit/>
          </a:bodyPr>
          <a:lstStyle/>
          <a:p>
            <a:endParaRPr lang="en-US" sz="1800" dirty="0" smtClean="0">
              <a:solidFill>
                <a:schemeClr val="tx1"/>
              </a:solidFill>
            </a:endParaRPr>
          </a:p>
          <a:p>
            <a:r>
              <a:rPr lang="en-US" sz="1800" dirty="0" smtClean="0">
                <a:solidFill>
                  <a:schemeClr val="tx1"/>
                </a:solidFill>
              </a:rPr>
              <a:t>Most technology transfers take place through </a:t>
            </a:r>
            <a:r>
              <a:rPr lang="en-US" sz="1800" b="1" dirty="0" smtClean="0">
                <a:solidFill>
                  <a:srgbClr val="0070C0"/>
                </a:solidFill>
              </a:rPr>
              <a:t>investment contracts </a:t>
            </a:r>
            <a:r>
              <a:rPr lang="en-US" sz="1800" dirty="0" smtClean="0">
                <a:solidFill>
                  <a:schemeClr val="tx1"/>
                </a:solidFill>
              </a:rPr>
              <a:t>with transnational corporations (TNCs).</a:t>
            </a:r>
          </a:p>
          <a:p>
            <a:endParaRPr lang="en-US" sz="1800" dirty="0" smtClean="0">
              <a:solidFill>
                <a:schemeClr val="tx1"/>
              </a:solidFill>
            </a:endParaRPr>
          </a:p>
          <a:p>
            <a:r>
              <a:rPr lang="en-US" sz="1800" dirty="0" smtClean="0">
                <a:solidFill>
                  <a:schemeClr val="tx1"/>
                </a:solidFill>
              </a:rPr>
              <a:t>TNCs are headquartered in developed countries since they are the sources of most of the world’s technology.</a:t>
            </a:r>
          </a:p>
          <a:p>
            <a:endParaRPr lang="en-US" sz="1800" dirty="0" smtClean="0">
              <a:solidFill>
                <a:schemeClr val="tx1"/>
              </a:solidFill>
            </a:endParaRPr>
          </a:p>
          <a:p>
            <a:r>
              <a:rPr lang="en-US" sz="1800" dirty="0" smtClean="0">
                <a:solidFill>
                  <a:schemeClr val="tx1"/>
                </a:solidFill>
              </a:rPr>
              <a:t>TNCs are able to </a:t>
            </a:r>
            <a:r>
              <a:rPr lang="en-US" sz="1800" b="1" dirty="0" smtClean="0">
                <a:solidFill>
                  <a:srgbClr val="0070C0"/>
                </a:solidFill>
              </a:rPr>
              <a:t>retain their control </a:t>
            </a:r>
            <a:r>
              <a:rPr lang="en-US" sz="1800" dirty="0" smtClean="0">
                <a:solidFill>
                  <a:schemeClr val="tx1"/>
                </a:solidFill>
              </a:rPr>
              <a:t>over the world’s technology supply since they conduct virtually all of the world’s research and development (R&amp;D). </a:t>
            </a:r>
            <a:endParaRPr lang="en-US" sz="1800" dirty="0">
              <a:solidFill>
                <a:schemeClr val="tx1"/>
              </a:solidFill>
            </a:endParaRPr>
          </a:p>
        </p:txBody>
      </p:sp>
    </p:spTree>
    <p:extLst>
      <p:ext uri="{BB962C8B-B14F-4D97-AF65-F5344CB8AC3E}">
        <p14:creationId xmlns:p14="http://schemas.microsoft.com/office/powerpoint/2010/main" val="2695373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762000"/>
          </a:xfrm>
        </p:spPr>
        <p:txBody>
          <a:bodyPr/>
          <a:lstStyle/>
          <a:p>
            <a:pPr>
              <a:lnSpc>
                <a:spcPct val="100000"/>
              </a:lnSpc>
            </a:pPr>
            <a:r>
              <a:rPr lang="en-US" sz="2800" b="1" dirty="0" smtClean="0"/>
              <a:t>1. </a:t>
            </a:r>
            <a:r>
              <a:rPr lang="en-US" sz="2800" b="1" u="sng" dirty="0" smtClean="0"/>
              <a:t>Forms</a:t>
            </a:r>
            <a:r>
              <a:rPr lang="en-US" sz="2800" b="1" dirty="0" smtClean="0"/>
              <a:t> in which Technology may be Transferred</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1432021"/>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2533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sz="2800" b="1" dirty="0" smtClean="0"/>
              <a:t>2. </a:t>
            </a:r>
            <a:r>
              <a:rPr lang="en-US" sz="2800" b="1" u="sng" dirty="0" smtClean="0"/>
              <a:t>Methods</a:t>
            </a:r>
            <a:r>
              <a:rPr lang="en-US" sz="2800" b="1" dirty="0" smtClean="0"/>
              <a:t> of Transferring Technology</a:t>
            </a:r>
            <a:endParaRPr lang="en-US" sz="2800" b="1" dirty="0"/>
          </a:p>
        </p:txBody>
      </p:sp>
      <p:sp>
        <p:nvSpPr>
          <p:cNvPr id="3" name="Content Placeholder 2"/>
          <p:cNvSpPr>
            <a:spLocks noGrp="1"/>
          </p:cNvSpPr>
          <p:nvPr>
            <p:ph idx="1"/>
          </p:nvPr>
        </p:nvSpPr>
        <p:spPr>
          <a:xfrm>
            <a:off x="457200" y="914400"/>
            <a:ext cx="8229600" cy="5715000"/>
          </a:xfrm>
        </p:spPr>
        <p:txBody>
          <a:bodyPr>
            <a:normAutofit/>
          </a:bodyPr>
          <a:lstStyle/>
          <a:p>
            <a:pPr algn="ctr">
              <a:buAutoNum type="alphaLcParenBoth"/>
            </a:pPr>
            <a:r>
              <a:rPr lang="en-US" sz="2000" b="1" dirty="0" smtClean="0">
                <a:solidFill>
                  <a:schemeClr val="accent1">
                    <a:lumMod val="75000"/>
                  </a:schemeClr>
                </a:solidFill>
              </a:rPr>
              <a:t>Direct Foreign Investment</a:t>
            </a:r>
            <a:endParaRPr lang="en-US" sz="1800" dirty="0" smtClean="0">
              <a:solidFill>
                <a:schemeClr val="tx1"/>
              </a:solidFill>
            </a:endParaRPr>
          </a:p>
          <a:p>
            <a:r>
              <a:rPr lang="en-US" sz="1800" dirty="0" smtClean="0">
                <a:solidFill>
                  <a:schemeClr val="tx1"/>
                </a:solidFill>
              </a:rPr>
              <a:t>The traditional method of transferring technology is through investment in wholly owned and controlled subsidiaries.</a:t>
            </a:r>
          </a:p>
          <a:p>
            <a:endParaRPr lang="en-US" sz="1800" dirty="0" smtClean="0">
              <a:solidFill>
                <a:schemeClr val="tx1"/>
              </a:solidFill>
            </a:endParaRPr>
          </a:p>
          <a:p>
            <a:r>
              <a:rPr lang="en-US" sz="1800" dirty="0" smtClean="0">
                <a:solidFill>
                  <a:schemeClr val="tx1"/>
                </a:solidFill>
              </a:rPr>
              <a:t>TNCs invest in developing markets in order to protect the existing market, to create new markets, to bypass prohibitive barriers and import restrictions, to take advantage of cheap labor and skills, and to discover or protect raw materials. </a:t>
            </a:r>
          </a:p>
          <a:p>
            <a:endParaRPr lang="en-US" sz="1800" dirty="0">
              <a:solidFill>
                <a:schemeClr val="tx1"/>
              </a:solidFill>
            </a:endParaRPr>
          </a:p>
          <a:p>
            <a:pPr marL="0" indent="0" algn="ctr">
              <a:buNone/>
            </a:pPr>
            <a:r>
              <a:rPr lang="en-US" sz="2000" b="1" dirty="0" smtClean="0">
                <a:solidFill>
                  <a:schemeClr val="accent1">
                    <a:lumMod val="75000"/>
                  </a:schemeClr>
                </a:solidFill>
              </a:rPr>
              <a:t>(b) Turn-Key Package</a:t>
            </a:r>
          </a:p>
          <a:p>
            <a:r>
              <a:rPr lang="en-US" sz="1800" dirty="0" smtClean="0">
                <a:solidFill>
                  <a:schemeClr val="tx1"/>
                </a:solidFill>
              </a:rPr>
              <a:t>This transfer of technology is in the form of complete packages.</a:t>
            </a:r>
          </a:p>
          <a:p>
            <a:endParaRPr lang="en-US" sz="1800" dirty="0" smtClean="0">
              <a:solidFill>
                <a:schemeClr val="tx1"/>
              </a:solidFill>
            </a:endParaRPr>
          </a:p>
          <a:p>
            <a:r>
              <a:rPr lang="en-US" sz="1800" dirty="0" smtClean="0">
                <a:solidFill>
                  <a:schemeClr val="tx1"/>
                </a:solidFill>
              </a:rPr>
              <a:t>The supplier provided machinery, buildings, management expertise and production plans.</a:t>
            </a:r>
          </a:p>
          <a:p>
            <a:endParaRPr lang="en-US" sz="1800" dirty="0" smtClean="0">
              <a:solidFill>
                <a:schemeClr val="tx1"/>
              </a:solidFill>
            </a:endParaRPr>
          </a:p>
          <a:p>
            <a:r>
              <a:rPr lang="en-US" sz="1800" dirty="0" smtClean="0">
                <a:solidFill>
                  <a:schemeClr val="tx1"/>
                </a:solidFill>
              </a:rPr>
              <a:t>TNCs sold the entire technology package, giving the developing countries no opportunity to select only the parts of that package that they actually needed. </a:t>
            </a:r>
            <a:endParaRPr lang="en-US" sz="1800" dirty="0">
              <a:solidFill>
                <a:schemeClr val="tx1"/>
              </a:solidFill>
            </a:endParaRPr>
          </a:p>
        </p:txBody>
      </p:sp>
    </p:spTree>
    <p:extLst>
      <p:ext uri="{BB962C8B-B14F-4D97-AF65-F5344CB8AC3E}">
        <p14:creationId xmlns:p14="http://schemas.microsoft.com/office/powerpoint/2010/main" val="363976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2800" b="1" dirty="0"/>
              <a:t>2. </a:t>
            </a:r>
            <a:r>
              <a:rPr lang="en-US" sz="2800" b="1" u="sng" dirty="0"/>
              <a:t>Methods</a:t>
            </a:r>
            <a:r>
              <a:rPr lang="en-US" sz="2800" b="1" dirty="0"/>
              <a:t> of Transferring Technology</a:t>
            </a:r>
            <a:endParaRPr lang="en-US" sz="2800" dirty="0"/>
          </a:p>
        </p:txBody>
      </p:sp>
      <p:sp>
        <p:nvSpPr>
          <p:cNvPr id="3" name="Content Placeholder 2"/>
          <p:cNvSpPr>
            <a:spLocks noGrp="1"/>
          </p:cNvSpPr>
          <p:nvPr>
            <p:ph idx="1"/>
          </p:nvPr>
        </p:nvSpPr>
        <p:spPr>
          <a:xfrm>
            <a:off x="457200" y="838200"/>
            <a:ext cx="8229600" cy="5562600"/>
          </a:xfrm>
        </p:spPr>
        <p:txBody>
          <a:bodyPr>
            <a:normAutofit/>
          </a:bodyPr>
          <a:lstStyle/>
          <a:p>
            <a:pPr marL="0" indent="0" algn="ctr">
              <a:buNone/>
            </a:pPr>
            <a:r>
              <a:rPr lang="en-US" sz="2000" b="1" dirty="0" smtClean="0">
                <a:solidFill>
                  <a:schemeClr val="accent1">
                    <a:lumMod val="75000"/>
                  </a:schemeClr>
                </a:solidFill>
              </a:rPr>
              <a:t>(c) Technology License Agreements</a:t>
            </a:r>
          </a:p>
          <a:p>
            <a:r>
              <a:rPr lang="en-US" sz="1800" dirty="0" smtClean="0">
                <a:solidFill>
                  <a:schemeClr val="tx1"/>
                </a:solidFill>
              </a:rPr>
              <a:t>Licensing is the most versatile method of transferring technology internationally. </a:t>
            </a:r>
          </a:p>
          <a:p>
            <a:endParaRPr lang="en-US" sz="1800" dirty="0" smtClean="0">
              <a:solidFill>
                <a:schemeClr val="tx1"/>
              </a:solidFill>
            </a:endParaRPr>
          </a:p>
          <a:p>
            <a:r>
              <a:rPr lang="en-US" sz="1800" dirty="0" smtClean="0">
                <a:solidFill>
                  <a:schemeClr val="tx1"/>
                </a:solidFill>
              </a:rPr>
              <a:t>It offers flexibility in technology choice and an opportunity for the source and the receiving institution to negotiate.</a:t>
            </a:r>
          </a:p>
          <a:p>
            <a:endParaRPr lang="en-US" sz="1800" dirty="0" smtClean="0">
              <a:solidFill>
                <a:schemeClr val="tx1"/>
              </a:solidFill>
            </a:endParaRPr>
          </a:p>
          <a:p>
            <a:r>
              <a:rPr lang="en-US" sz="1800" dirty="0" smtClean="0">
                <a:solidFill>
                  <a:schemeClr val="tx1"/>
                </a:solidFill>
              </a:rPr>
              <a:t>International license agreements may be divided into:</a:t>
            </a:r>
          </a:p>
          <a:p>
            <a:pPr marL="400050" indent="-400050">
              <a:buAutoNum type="romanLcParenBoth"/>
            </a:pPr>
            <a:r>
              <a:rPr lang="en-US" sz="1800" dirty="0" smtClean="0">
                <a:solidFill>
                  <a:schemeClr val="tx1"/>
                </a:solidFill>
              </a:rPr>
              <a:t>Patent Licenses - used for a specific process or method of manufacture. </a:t>
            </a:r>
          </a:p>
          <a:p>
            <a:pPr marL="400050" indent="-400050">
              <a:buAutoNum type="romanLcParenBoth"/>
            </a:pPr>
            <a:r>
              <a:rPr lang="en-US" sz="1800" dirty="0" smtClean="0">
                <a:solidFill>
                  <a:schemeClr val="tx1"/>
                </a:solidFill>
              </a:rPr>
              <a:t>Know-How Agreements – such agreements often cover information that may be classified and therefore difficult to obtain.</a:t>
            </a:r>
          </a:p>
          <a:p>
            <a:pPr marL="400050" indent="-400050">
              <a:buAutoNum type="romanLcParenBoth"/>
            </a:pPr>
            <a:r>
              <a:rPr lang="en-US" sz="1800" dirty="0" smtClean="0">
                <a:solidFill>
                  <a:schemeClr val="tx1"/>
                </a:solidFill>
              </a:rPr>
              <a:t>Technical Assistance Agreements – such agreements involve the supply of scientific and engineering assistance, training and management assistance. </a:t>
            </a:r>
          </a:p>
        </p:txBody>
      </p:sp>
    </p:spTree>
    <p:extLst>
      <p:ext uri="{BB962C8B-B14F-4D97-AF65-F5344CB8AC3E}">
        <p14:creationId xmlns:p14="http://schemas.microsoft.com/office/powerpoint/2010/main" val="330756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2800" b="1" dirty="0"/>
              <a:t>2. </a:t>
            </a:r>
            <a:r>
              <a:rPr lang="en-US" sz="2800" b="1" u="sng" dirty="0"/>
              <a:t>Methods</a:t>
            </a:r>
            <a:r>
              <a:rPr lang="en-US" sz="2800" b="1" dirty="0"/>
              <a:t> of Transferring Technology</a:t>
            </a:r>
            <a:endParaRPr lang="en-US" sz="2800" dirty="0"/>
          </a:p>
        </p:txBody>
      </p:sp>
      <p:sp>
        <p:nvSpPr>
          <p:cNvPr id="3" name="Content Placeholder 2"/>
          <p:cNvSpPr>
            <a:spLocks noGrp="1"/>
          </p:cNvSpPr>
          <p:nvPr>
            <p:ph idx="1"/>
          </p:nvPr>
        </p:nvSpPr>
        <p:spPr>
          <a:xfrm>
            <a:off x="457200" y="1143000"/>
            <a:ext cx="8229600" cy="5257800"/>
          </a:xfrm>
        </p:spPr>
        <p:txBody>
          <a:bodyPr>
            <a:normAutofit/>
          </a:bodyPr>
          <a:lstStyle/>
          <a:p>
            <a:pPr marL="0" indent="0" algn="ctr">
              <a:buNone/>
            </a:pPr>
            <a:r>
              <a:rPr lang="en-US" sz="2000" b="1" dirty="0" smtClean="0">
                <a:solidFill>
                  <a:schemeClr val="accent1">
                    <a:lumMod val="75000"/>
                  </a:schemeClr>
                </a:solidFill>
              </a:rPr>
              <a:t>(d) Joint Ventures</a:t>
            </a:r>
          </a:p>
          <a:p>
            <a:r>
              <a:rPr lang="en-US" sz="1800" dirty="0" smtClean="0">
                <a:solidFill>
                  <a:schemeClr val="tx1"/>
                </a:solidFill>
              </a:rPr>
              <a:t>Joint ventures are long-term relationships involving the pooling of assets, joint management, profit and risk sharing, joint marketing, servicing and production. </a:t>
            </a:r>
          </a:p>
          <a:p>
            <a:r>
              <a:rPr lang="en-US" sz="1800" dirty="0" smtClean="0">
                <a:solidFill>
                  <a:schemeClr val="tx1"/>
                </a:solidFill>
              </a:rPr>
              <a:t>Technology is primarily transferred through technical liaisons, training and continuing operational support. </a:t>
            </a:r>
          </a:p>
          <a:p>
            <a:r>
              <a:rPr lang="en-US" sz="1800" dirty="0" smtClean="0">
                <a:solidFill>
                  <a:schemeClr val="tx1"/>
                </a:solidFill>
              </a:rPr>
              <a:t>Foreign investors have recently become increasingly willing to participate in joint ventures and partnerships with firms in developing countries, so long as the majority of the equitable ownership remains in the hands of the TNC. </a:t>
            </a:r>
          </a:p>
          <a:p>
            <a:endParaRPr lang="en-US" sz="1800" dirty="0" smtClean="0">
              <a:solidFill>
                <a:schemeClr val="tx1"/>
              </a:solidFill>
            </a:endParaRPr>
          </a:p>
          <a:p>
            <a:pPr marL="0" indent="0" algn="ctr">
              <a:buNone/>
            </a:pPr>
            <a:r>
              <a:rPr lang="en-US" sz="2000" b="1" dirty="0" smtClean="0">
                <a:solidFill>
                  <a:schemeClr val="tx2">
                    <a:lumMod val="75000"/>
                  </a:schemeClr>
                </a:solidFill>
              </a:rPr>
              <a:t>(e) Purchase of Equipment</a:t>
            </a:r>
          </a:p>
          <a:p>
            <a:r>
              <a:rPr lang="en-US" sz="1800" dirty="0" smtClean="0">
                <a:solidFill>
                  <a:schemeClr val="tx1"/>
                </a:solidFill>
              </a:rPr>
              <a:t>This is one of the dominant methods of transferring technology.</a:t>
            </a:r>
          </a:p>
          <a:p>
            <a:r>
              <a:rPr lang="en-US" sz="1800" dirty="0" smtClean="0">
                <a:solidFill>
                  <a:schemeClr val="tx1"/>
                </a:solidFill>
              </a:rPr>
              <a:t>These purchases occur continuously, buyers make initial capital investments and then pay for the maintenance and upgrade of the purchased technology. </a:t>
            </a:r>
            <a:endParaRPr lang="en-US" sz="1800" dirty="0">
              <a:solidFill>
                <a:schemeClr val="tx1"/>
              </a:solidFill>
            </a:endParaRPr>
          </a:p>
        </p:txBody>
      </p:sp>
    </p:spTree>
    <p:extLst>
      <p:ext uri="{BB962C8B-B14F-4D97-AF65-F5344CB8AC3E}">
        <p14:creationId xmlns:p14="http://schemas.microsoft.com/office/powerpoint/2010/main" val="1570020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2800" b="1" dirty="0"/>
              <a:t>2. </a:t>
            </a:r>
            <a:r>
              <a:rPr lang="en-US" sz="2800" b="1" u="sng" dirty="0"/>
              <a:t>Methods</a:t>
            </a:r>
            <a:r>
              <a:rPr lang="en-US" sz="2800" b="1" dirty="0"/>
              <a:t> of Transferring Technology</a:t>
            </a:r>
            <a:endParaRPr lang="en-US" sz="2800" dirty="0"/>
          </a:p>
        </p:txBody>
      </p:sp>
      <p:sp>
        <p:nvSpPr>
          <p:cNvPr id="3" name="Content Placeholder 2"/>
          <p:cNvSpPr>
            <a:spLocks noGrp="1"/>
          </p:cNvSpPr>
          <p:nvPr>
            <p:ph idx="1"/>
          </p:nvPr>
        </p:nvSpPr>
        <p:spPr>
          <a:xfrm>
            <a:off x="457200" y="838200"/>
            <a:ext cx="8229600" cy="5562600"/>
          </a:xfrm>
        </p:spPr>
        <p:txBody>
          <a:bodyPr>
            <a:normAutofit lnSpcReduction="10000"/>
          </a:bodyPr>
          <a:lstStyle/>
          <a:p>
            <a:pPr marL="0" indent="0" algn="ctr">
              <a:buNone/>
            </a:pPr>
            <a:r>
              <a:rPr lang="en-US" sz="2000" b="1" dirty="0" smtClean="0">
                <a:solidFill>
                  <a:schemeClr val="tx2"/>
                </a:solidFill>
              </a:rPr>
              <a:t>(f) Management Contracts</a:t>
            </a:r>
          </a:p>
          <a:p>
            <a:r>
              <a:rPr lang="en-US" sz="1800" dirty="0">
                <a:solidFill>
                  <a:schemeClr val="tx1"/>
                </a:solidFill>
              </a:rPr>
              <a:t>Employment of foreign experts usually involves management contracts. Depending on employer's needs, experts demonstrate the machine operations, production processes, and other more technical operations.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Technology </a:t>
            </a:r>
            <a:r>
              <a:rPr lang="en-US" sz="1800" dirty="0">
                <a:solidFill>
                  <a:schemeClr val="tx1"/>
                </a:solidFill>
              </a:rPr>
              <a:t>transferred through this method is normally in the form of know-how. </a:t>
            </a:r>
            <a:endParaRPr lang="en-US" sz="1800" dirty="0" smtClean="0">
              <a:solidFill>
                <a:schemeClr val="tx1"/>
              </a:solidFill>
            </a:endParaRPr>
          </a:p>
          <a:p>
            <a:pPr marL="0" indent="0">
              <a:buNone/>
            </a:pPr>
            <a:endParaRPr lang="en-US" sz="1800" dirty="0">
              <a:solidFill>
                <a:schemeClr val="tx1"/>
              </a:solidFill>
            </a:endParaRPr>
          </a:p>
          <a:p>
            <a:pPr marL="0" indent="0" algn="ctr">
              <a:buNone/>
            </a:pPr>
            <a:r>
              <a:rPr lang="en-US" sz="2000" b="1" dirty="0" smtClean="0">
                <a:solidFill>
                  <a:schemeClr val="tx2"/>
                </a:solidFill>
              </a:rPr>
              <a:t>(g) Government Aid </a:t>
            </a:r>
            <a:endParaRPr lang="en-US" sz="2000" b="1" dirty="0">
              <a:solidFill>
                <a:schemeClr val="tx2"/>
              </a:solidFill>
            </a:endParaRPr>
          </a:p>
          <a:p>
            <a:r>
              <a:rPr lang="en-US" sz="1800" dirty="0">
                <a:solidFill>
                  <a:schemeClr val="tx1"/>
                </a:solidFill>
              </a:rPr>
              <a:t>Technical assistance is also provided by governments of developed countries.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The </a:t>
            </a:r>
            <a:r>
              <a:rPr lang="en-US" sz="1800" dirty="0">
                <a:solidFill>
                  <a:schemeClr val="tx1"/>
                </a:solidFill>
              </a:rPr>
              <a:t>most significant sources of this assistance are technical cooperation grants, the major components of which are technical assistance </a:t>
            </a:r>
            <a:r>
              <a:rPr lang="en-US" sz="1800" dirty="0" smtClean="0">
                <a:solidFill>
                  <a:schemeClr val="tx1"/>
                </a:solidFill>
              </a:rPr>
              <a:t>and </a:t>
            </a:r>
            <a:r>
              <a:rPr lang="en-US" sz="1800" dirty="0">
                <a:solidFill>
                  <a:schemeClr val="tx1"/>
                </a:solidFill>
              </a:rPr>
              <a:t>fellowships for students.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Such </a:t>
            </a:r>
            <a:r>
              <a:rPr lang="en-US" sz="1800" dirty="0">
                <a:solidFill>
                  <a:schemeClr val="tx1"/>
                </a:solidFill>
              </a:rPr>
              <a:t>assistance has increased in recent years but is relatively insignificant when compared to the transfer potential of </a:t>
            </a:r>
            <a:r>
              <a:rPr lang="en-US" sz="1800" dirty="0" smtClean="0">
                <a:solidFill>
                  <a:schemeClr val="tx1"/>
                </a:solidFill>
              </a:rPr>
              <a:t>TNCs. </a:t>
            </a:r>
          </a:p>
        </p:txBody>
      </p:sp>
    </p:spTree>
    <p:extLst>
      <p:ext uri="{BB962C8B-B14F-4D97-AF65-F5344CB8AC3E}">
        <p14:creationId xmlns:p14="http://schemas.microsoft.com/office/powerpoint/2010/main" val="318655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sz="2800" b="1" dirty="0"/>
              <a:t>2. </a:t>
            </a:r>
            <a:r>
              <a:rPr lang="en-US" sz="2800" b="1" u="sng" dirty="0"/>
              <a:t>Methods</a:t>
            </a:r>
            <a:r>
              <a:rPr lang="en-US" sz="2800" b="1" dirty="0"/>
              <a:t> of Transferring Technology</a:t>
            </a:r>
            <a:endParaRPr lang="en-US" sz="2800"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000" b="1" dirty="0" smtClean="0">
                <a:solidFill>
                  <a:schemeClr val="tx2"/>
                </a:solidFill>
              </a:rPr>
              <a:t>(h) </a:t>
            </a:r>
            <a:r>
              <a:rPr lang="en-US" sz="2000" b="1" dirty="0">
                <a:solidFill>
                  <a:schemeClr val="tx2"/>
                </a:solidFill>
              </a:rPr>
              <a:t>International Organizations </a:t>
            </a:r>
            <a:endParaRPr lang="en-US" sz="2000" b="1" dirty="0" smtClean="0">
              <a:solidFill>
                <a:schemeClr val="tx2"/>
              </a:solidFill>
            </a:endParaRPr>
          </a:p>
          <a:p>
            <a:pPr marL="0" indent="0" algn="ctr">
              <a:buNone/>
            </a:pPr>
            <a:endParaRPr lang="en-US" sz="2000" b="1" dirty="0">
              <a:solidFill>
                <a:schemeClr val="tx2"/>
              </a:solidFill>
            </a:endParaRPr>
          </a:p>
          <a:p>
            <a:r>
              <a:rPr lang="en-US" sz="1600" dirty="0">
                <a:solidFill>
                  <a:schemeClr val="tx1"/>
                </a:solidFill>
              </a:rPr>
              <a:t>A growing number of international organizations now exists to facilitate technology transfer. For example, the </a:t>
            </a:r>
            <a:r>
              <a:rPr lang="en-US" sz="1600" b="1" dirty="0">
                <a:solidFill>
                  <a:schemeClr val="tx1"/>
                </a:solidFill>
              </a:rPr>
              <a:t>United Nations Conference on Trade and Development ("UNCTAD")</a:t>
            </a:r>
            <a:r>
              <a:rPr lang="en-US" sz="1600" dirty="0">
                <a:solidFill>
                  <a:schemeClr val="tx1"/>
                </a:solidFill>
              </a:rPr>
              <a:t> was established to help deal with the problems caused by the technological gap that existed among member states of the United Nations</a:t>
            </a:r>
          </a:p>
          <a:p>
            <a:r>
              <a:rPr lang="en-US" sz="1600" dirty="0">
                <a:solidFill>
                  <a:schemeClr val="tx1"/>
                </a:solidFill>
              </a:rPr>
              <a:t>The major functions of UNCTAD were: to promote international trade between countries at different stages of development; and to formulate principles and policies on international trade and related problems of economic development. </a:t>
            </a:r>
            <a:r>
              <a:rPr lang="en-US" sz="1600" dirty="0" smtClean="0">
                <a:solidFill>
                  <a:schemeClr val="tx1"/>
                </a:solidFill>
              </a:rPr>
              <a:t> </a:t>
            </a:r>
          </a:p>
          <a:p>
            <a:r>
              <a:rPr lang="en-US" sz="1600" dirty="0" smtClean="0">
                <a:solidFill>
                  <a:schemeClr val="tx1"/>
                </a:solidFill>
              </a:rPr>
              <a:t>UNCTAD </a:t>
            </a:r>
            <a:r>
              <a:rPr lang="en-US" sz="1600" dirty="0">
                <a:solidFill>
                  <a:schemeClr val="tx1"/>
                </a:solidFill>
              </a:rPr>
              <a:t>has assumed an active role in promoting the transfer of technology from developed to developing countries. </a:t>
            </a:r>
            <a:endParaRPr lang="en-US" sz="1600" dirty="0" smtClean="0">
              <a:solidFill>
                <a:schemeClr val="tx1"/>
              </a:solidFill>
            </a:endParaRPr>
          </a:p>
          <a:p>
            <a:r>
              <a:rPr lang="en-US" sz="1600" dirty="0">
                <a:solidFill>
                  <a:schemeClr val="tx1"/>
                </a:solidFill>
              </a:rPr>
              <a:t>Another international organization established to promote transfers of technology is the </a:t>
            </a:r>
            <a:r>
              <a:rPr lang="en-US" sz="1600" b="1" dirty="0">
                <a:solidFill>
                  <a:schemeClr val="tx1"/>
                </a:solidFill>
              </a:rPr>
              <a:t>Advisory Service on Transfer and Development of Technology ("ASTT")</a:t>
            </a:r>
            <a:r>
              <a:rPr lang="en-US" sz="1600" dirty="0">
                <a:solidFill>
                  <a:schemeClr val="tx1"/>
                </a:solidFill>
              </a:rPr>
              <a:t>. </a:t>
            </a:r>
            <a:endParaRPr lang="en-US" sz="1600" dirty="0" smtClean="0">
              <a:solidFill>
                <a:schemeClr val="tx1"/>
              </a:solidFill>
            </a:endParaRPr>
          </a:p>
          <a:p>
            <a:r>
              <a:rPr lang="en-US" sz="1600" dirty="0">
                <a:solidFill>
                  <a:schemeClr val="tx1"/>
                </a:solidFill>
              </a:rPr>
              <a:t>The </a:t>
            </a:r>
            <a:r>
              <a:rPr lang="en-US" sz="1600" dirty="0" smtClean="0">
                <a:solidFill>
                  <a:schemeClr val="tx1"/>
                </a:solidFill>
              </a:rPr>
              <a:t>ASIT </a:t>
            </a:r>
            <a:r>
              <a:rPr lang="en-US" sz="1600" dirty="0">
                <a:solidFill>
                  <a:schemeClr val="tx1"/>
                </a:solidFill>
              </a:rPr>
              <a:t>was established in 1976 within UNCTAD's Transfer of Technology Division 47 to provide advice, </a:t>
            </a:r>
            <a:r>
              <a:rPr lang="en-US" sz="1600" dirty="0" smtClean="0">
                <a:solidFill>
                  <a:schemeClr val="tx1"/>
                </a:solidFill>
              </a:rPr>
              <a:t>technical </a:t>
            </a:r>
            <a:r>
              <a:rPr lang="en-US" sz="1600" dirty="0">
                <a:solidFill>
                  <a:schemeClr val="tx1"/>
                </a:solidFill>
              </a:rPr>
              <a:t>assistance, and operational assistance to developing countries on the transfer and development of technology</a:t>
            </a:r>
          </a:p>
        </p:txBody>
      </p:sp>
    </p:spTree>
    <p:extLst>
      <p:ext uri="{BB962C8B-B14F-4D97-AF65-F5344CB8AC3E}">
        <p14:creationId xmlns:p14="http://schemas.microsoft.com/office/powerpoint/2010/main" val="543558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800" b="1" dirty="0"/>
              <a:t>THE EXPERIENCE OF THE THIRD WORLD WITH TRNASFERS OF TECHNOLOGY </a:t>
            </a:r>
            <a:endParaRPr lang="en-US" sz="4800" dirty="0"/>
          </a:p>
        </p:txBody>
      </p:sp>
    </p:spTree>
    <p:extLst>
      <p:ext uri="{BB962C8B-B14F-4D97-AF65-F5344CB8AC3E}">
        <p14:creationId xmlns:p14="http://schemas.microsoft.com/office/powerpoint/2010/main" val="149705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6781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nSpc>
                <a:spcPct val="100000"/>
              </a:lnSpc>
            </a:pPr>
            <a:r>
              <a:rPr lang="en-US" sz="2400" b="1" dirty="0" smtClean="0"/>
              <a:t>THE EXPERIENCE OF THE THIRD WORLD WITH TRNASFERS OF TECHNOLOGY </a:t>
            </a:r>
            <a:endParaRPr lang="en-US" sz="2400" b="1" dirty="0"/>
          </a:p>
        </p:txBody>
      </p:sp>
      <p:sp>
        <p:nvSpPr>
          <p:cNvPr id="3" name="Content Placeholder 2"/>
          <p:cNvSpPr>
            <a:spLocks noGrp="1"/>
          </p:cNvSpPr>
          <p:nvPr>
            <p:ph idx="1"/>
          </p:nvPr>
        </p:nvSpPr>
        <p:spPr>
          <a:xfrm>
            <a:off x="228600" y="1066800"/>
            <a:ext cx="8686800" cy="5562600"/>
          </a:xfrm>
        </p:spPr>
        <p:txBody>
          <a:bodyPr>
            <a:normAutofit/>
          </a:bodyPr>
          <a:lstStyle/>
          <a:p>
            <a:r>
              <a:rPr lang="en-US" sz="1800" dirty="0">
                <a:solidFill>
                  <a:schemeClr val="tx1"/>
                </a:solidFill>
              </a:rPr>
              <a:t>Development has always been a top priority for third world </a:t>
            </a:r>
            <a:r>
              <a:rPr lang="en-US" sz="1800" dirty="0" smtClean="0">
                <a:solidFill>
                  <a:schemeClr val="tx1"/>
                </a:solidFill>
              </a:rPr>
              <a:t>nations, especially </a:t>
            </a:r>
            <a:r>
              <a:rPr lang="en-US" sz="1800" dirty="0">
                <a:solidFill>
                  <a:schemeClr val="tx1"/>
                </a:solidFill>
              </a:rPr>
              <a:t>for those countries that gained their independence around </a:t>
            </a:r>
            <a:r>
              <a:rPr lang="en-US" sz="1800" dirty="0" smtClean="0">
                <a:solidFill>
                  <a:schemeClr val="tx1"/>
                </a:solidFill>
              </a:rPr>
              <a:t>the1950s </a:t>
            </a:r>
            <a:r>
              <a:rPr lang="en-US" sz="1800" dirty="0">
                <a:solidFill>
                  <a:schemeClr val="tx1"/>
                </a:solidFill>
              </a:rPr>
              <a:t>and that immediately found themselves far </a:t>
            </a:r>
            <a:r>
              <a:rPr lang="en-US" sz="1800" dirty="0" smtClean="0">
                <a:solidFill>
                  <a:schemeClr val="tx1"/>
                </a:solidFill>
              </a:rPr>
              <a:t>behind </a:t>
            </a:r>
            <a:r>
              <a:rPr lang="en-US" sz="1800" dirty="0">
                <a:solidFill>
                  <a:schemeClr val="tx1"/>
                </a:solidFill>
              </a:rPr>
              <a:t>the </a:t>
            </a:r>
            <a:r>
              <a:rPr lang="en-US" sz="1800" dirty="0" smtClean="0">
                <a:solidFill>
                  <a:schemeClr val="tx1"/>
                </a:solidFill>
              </a:rPr>
              <a:t>industrialized world technologically .</a:t>
            </a:r>
          </a:p>
          <a:p>
            <a:endParaRPr lang="en-US" sz="1800" dirty="0" smtClean="0">
              <a:solidFill>
                <a:schemeClr val="tx1"/>
              </a:solidFill>
            </a:endParaRPr>
          </a:p>
          <a:p>
            <a:r>
              <a:rPr lang="en-US" sz="1800" dirty="0" smtClean="0">
                <a:solidFill>
                  <a:schemeClr val="tx1"/>
                </a:solidFill>
              </a:rPr>
              <a:t>Although </a:t>
            </a:r>
            <a:r>
              <a:rPr lang="en-US" sz="1800" dirty="0">
                <a:solidFill>
                  <a:schemeClr val="tx1"/>
                </a:solidFill>
              </a:rPr>
              <a:t>there were different opinions </a:t>
            </a:r>
            <a:r>
              <a:rPr lang="en-US" sz="1800" dirty="0" smtClean="0">
                <a:solidFill>
                  <a:schemeClr val="tx1"/>
                </a:solidFill>
              </a:rPr>
              <a:t>as to </a:t>
            </a:r>
            <a:r>
              <a:rPr lang="en-US" sz="1800" dirty="0">
                <a:solidFill>
                  <a:schemeClr val="tx1"/>
                </a:solidFill>
              </a:rPr>
              <a:t>how large the technological gap between the third world and </a:t>
            </a:r>
            <a:r>
              <a:rPr lang="en-US" sz="1800" dirty="0" smtClean="0">
                <a:solidFill>
                  <a:schemeClr val="tx1"/>
                </a:solidFill>
              </a:rPr>
              <a:t>the developed </a:t>
            </a:r>
            <a:r>
              <a:rPr lang="en-US" sz="1800" dirty="0">
                <a:solidFill>
                  <a:schemeClr val="tx1"/>
                </a:solidFill>
              </a:rPr>
              <a:t>countries was and whether it was growing or </a:t>
            </a:r>
            <a:r>
              <a:rPr lang="en-US" sz="1800" dirty="0" smtClean="0">
                <a:solidFill>
                  <a:schemeClr val="tx1"/>
                </a:solidFill>
              </a:rPr>
              <a:t>shrinking.</a:t>
            </a:r>
          </a:p>
          <a:p>
            <a:endParaRPr lang="en-US" sz="1800" dirty="0" smtClean="0">
              <a:solidFill>
                <a:schemeClr val="tx1"/>
              </a:solidFill>
            </a:endParaRPr>
          </a:p>
          <a:p>
            <a:r>
              <a:rPr lang="en-US" sz="1800" dirty="0" smtClean="0">
                <a:solidFill>
                  <a:schemeClr val="tx1"/>
                </a:solidFill>
              </a:rPr>
              <a:t>On several </a:t>
            </a:r>
            <a:r>
              <a:rPr lang="en-US" sz="1800" dirty="0">
                <a:solidFill>
                  <a:schemeClr val="tx1"/>
                </a:solidFill>
              </a:rPr>
              <a:t>occasions UNCTAD has recognized the interdependence of </a:t>
            </a:r>
            <a:r>
              <a:rPr lang="en-US" sz="1800" dirty="0" smtClean="0">
                <a:solidFill>
                  <a:schemeClr val="tx1"/>
                </a:solidFill>
              </a:rPr>
              <a:t>technological change </a:t>
            </a:r>
            <a:r>
              <a:rPr lang="en-US" sz="1800" dirty="0">
                <a:solidFill>
                  <a:schemeClr val="tx1"/>
                </a:solidFill>
              </a:rPr>
              <a:t>and economic development</a:t>
            </a:r>
            <a:r>
              <a:rPr lang="en-US" sz="1800" dirty="0" smtClean="0">
                <a:solidFill>
                  <a:schemeClr val="tx1"/>
                </a:solidFill>
              </a:rPr>
              <a:t>, </a:t>
            </a:r>
            <a:r>
              <a:rPr lang="en-US" sz="1800" dirty="0">
                <a:solidFill>
                  <a:schemeClr val="tx1"/>
                </a:solidFill>
              </a:rPr>
              <a:t>and has even </a:t>
            </a:r>
            <a:r>
              <a:rPr lang="en-US" sz="1800" dirty="0" smtClean="0">
                <a:solidFill>
                  <a:schemeClr val="tx1"/>
                </a:solidFill>
              </a:rPr>
              <a:t>conducted a </a:t>
            </a:r>
            <a:r>
              <a:rPr lang="en-US" sz="1800" dirty="0">
                <a:solidFill>
                  <a:schemeClr val="tx1"/>
                </a:solidFill>
              </a:rPr>
              <a:t>study detailing the relationship between economic and </a:t>
            </a:r>
            <a:r>
              <a:rPr lang="en-US" sz="1800" dirty="0" smtClean="0">
                <a:solidFill>
                  <a:schemeClr val="tx1"/>
                </a:solidFill>
              </a:rPr>
              <a:t>technological growth </a:t>
            </a:r>
            <a:r>
              <a:rPr lang="en-US" sz="1800" dirty="0">
                <a:solidFill>
                  <a:schemeClr val="tx1"/>
                </a:solidFill>
              </a:rPr>
              <a:t>of the developing </a:t>
            </a:r>
            <a:r>
              <a:rPr lang="en-US" sz="1800" dirty="0" smtClean="0">
                <a:solidFill>
                  <a:schemeClr val="tx1"/>
                </a:solidFill>
              </a:rPr>
              <a:t>nations. </a:t>
            </a:r>
          </a:p>
          <a:p>
            <a:endParaRPr lang="en-US" sz="1800" dirty="0" smtClean="0">
              <a:solidFill>
                <a:schemeClr val="tx1"/>
              </a:solidFill>
            </a:endParaRPr>
          </a:p>
          <a:p>
            <a:r>
              <a:rPr lang="en-US" sz="1800" dirty="0">
                <a:solidFill>
                  <a:schemeClr val="tx1"/>
                </a:solidFill>
              </a:rPr>
              <a:t>It is not surprising, then, that many third world nations sought </a:t>
            </a:r>
            <a:r>
              <a:rPr lang="en-US" sz="1800" dirty="0" smtClean="0">
                <a:solidFill>
                  <a:schemeClr val="tx1"/>
                </a:solidFill>
              </a:rPr>
              <a:t>to acquire </a:t>
            </a:r>
            <a:r>
              <a:rPr lang="en-US" sz="1800" dirty="0">
                <a:solidFill>
                  <a:schemeClr val="tx1"/>
                </a:solidFill>
              </a:rPr>
              <a:t>technology as early as the 1950s. However, the transfer </a:t>
            </a:r>
            <a:r>
              <a:rPr lang="en-US" sz="1800" dirty="0" smtClean="0">
                <a:solidFill>
                  <a:schemeClr val="tx1"/>
                </a:solidFill>
              </a:rPr>
              <a:t>process did </a:t>
            </a:r>
            <a:r>
              <a:rPr lang="en-US" sz="1800" dirty="0">
                <a:solidFill>
                  <a:schemeClr val="tx1"/>
                </a:solidFill>
              </a:rPr>
              <a:t>not proceed as smoothly as they had planned or lead to the </a:t>
            </a:r>
            <a:r>
              <a:rPr lang="en-US" sz="1800" dirty="0" smtClean="0">
                <a:solidFill>
                  <a:schemeClr val="tx1"/>
                </a:solidFill>
              </a:rPr>
              <a:t>desired result</a:t>
            </a:r>
            <a:r>
              <a:rPr lang="en-US" sz="1800" dirty="0">
                <a:solidFill>
                  <a:schemeClr val="tx1"/>
                </a:solidFill>
              </a:rPr>
              <a:t>. </a:t>
            </a:r>
            <a:endParaRPr lang="en-US" sz="1800" dirty="0" smtClean="0">
              <a:solidFill>
                <a:schemeClr val="tx1"/>
              </a:solidFill>
            </a:endParaRPr>
          </a:p>
          <a:p>
            <a:endParaRPr lang="en-US" sz="1800" dirty="0" smtClean="0">
              <a:solidFill>
                <a:schemeClr val="tx1"/>
              </a:solidFill>
            </a:endParaRPr>
          </a:p>
        </p:txBody>
      </p:sp>
    </p:spTree>
    <p:extLst>
      <p:ext uri="{BB962C8B-B14F-4D97-AF65-F5344CB8AC3E}">
        <p14:creationId xmlns:p14="http://schemas.microsoft.com/office/powerpoint/2010/main" val="3205001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pPr>
              <a:lnSpc>
                <a:spcPct val="100000"/>
              </a:lnSpc>
            </a:pPr>
            <a:r>
              <a:rPr lang="en-US" sz="2400" b="1" dirty="0" smtClean="0"/>
              <a:t/>
            </a:r>
            <a:br>
              <a:rPr lang="en-US" sz="2400" b="1" dirty="0" smtClean="0"/>
            </a:br>
            <a:r>
              <a:rPr lang="en-US" sz="2400" b="1" dirty="0" smtClean="0"/>
              <a:t>THE </a:t>
            </a:r>
            <a:r>
              <a:rPr lang="en-US" sz="2400" b="1" dirty="0"/>
              <a:t>EXPERIENCE OF THE THIRD WORLD WITH TRNASFERS OF TECHNOLOGY </a:t>
            </a:r>
            <a:endParaRPr lang="en-US" sz="2400" dirty="0"/>
          </a:p>
        </p:txBody>
      </p:sp>
      <p:sp>
        <p:nvSpPr>
          <p:cNvPr id="3" name="Content Placeholder 2"/>
          <p:cNvSpPr>
            <a:spLocks noGrp="1"/>
          </p:cNvSpPr>
          <p:nvPr>
            <p:ph idx="1"/>
          </p:nvPr>
        </p:nvSpPr>
        <p:spPr>
          <a:xfrm>
            <a:off x="457200" y="1143000"/>
            <a:ext cx="8229600" cy="5334000"/>
          </a:xfrm>
        </p:spPr>
        <p:txBody>
          <a:bodyPr>
            <a:normAutofit/>
          </a:bodyPr>
          <a:lstStyle/>
          <a:p>
            <a:endParaRPr lang="en-US" sz="1800" dirty="0" smtClean="0">
              <a:solidFill>
                <a:schemeClr val="tx1"/>
              </a:solidFill>
            </a:endParaRPr>
          </a:p>
          <a:p>
            <a:r>
              <a:rPr lang="en-US" sz="1800" dirty="0" smtClean="0">
                <a:solidFill>
                  <a:schemeClr val="tx1"/>
                </a:solidFill>
              </a:rPr>
              <a:t>Developing </a:t>
            </a:r>
            <a:r>
              <a:rPr lang="en-US" sz="1800" dirty="0">
                <a:solidFill>
                  <a:schemeClr val="tx1"/>
                </a:solidFill>
              </a:rPr>
              <a:t>countries viewed foreign investment and the accompanying transfer of technology as a means of rapid economic transformation.</a:t>
            </a:r>
          </a:p>
          <a:p>
            <a:endParaRPr lang="en-US" sz="1800" dirty="0" smtClean="0">
              <a:solidFill>
                <a:schemeClr val="tx1"/>
              </a:solidFill>
            </a:endParaRPr>
          </a:p>
          <a:p>
            <a:r>
              <a:rPr lang="en-US" sz="1800" dirty="0" smtClean="0">
                <a:solidFill>
                  <a:schemeClr val="tx1"/>
                </a:solidFill>
              </a:rPr>
              <a:t>Taking the advantage of third world’s desperation for technology, TNCs prepared one-sided transfer agreements. </a:t>
            </a:r>
          </a:p>
          <a:p>
            <a:endParaRPr lang="en-US" sz="1800" dirty="0" smtClean="0">
              <a:solidFill>
                <a:schemeClr val="tx1"/>
              </a:solidFill>
            </a:endParaRPr>
          </a:p>
          <a:p>
            <a:r>
              <a:rPr lang="en-US" sz="1800" dirty="0">
                <a:solidFill>
                  <a:schemeClr val="tx1"/>
                </a:solidFill>
              </a:rPr>
              <a:t>Suffering from a lack of </a:t>
            </a:r>
            <a:r>
              <a:rPr lang="en-US" sz="1800" dirty="0" smtClean="0">
                <a:solidFill>
                  <a:schemeClr val="tx1"/>
                </a:solidFill>
              </a:rPr>
              <a:t>information about </a:t>
            </a:r>
            <a:r>
              <a:rPr lang="en-US" sz="1800" dirty="0">
                <a:solidFill>
                  <a:schemeClr val="tx1"/>
                </a:solidFill>
              </a:rPr>
              <a:t>the technology and about the transfer process, many </a:t>
            </a:r>
            <a:r>
              <a:rPr lang="en-US" sz="1800" dirty="0" smtClean="0">
                <a:solidFill>
                  <a:schemeClr val="tx1"/>
                </a:solidFill>
              </a:rPr>
              <a:t>third world </a:t>
            </a:r>
            <a:r>
              <a:rPr lang="en-US" sz="1800" dirty="0">
                <a:solidFill>
                  <a:schemeClr val="tx1"/>
                </a:solidFill>
              </a:rPr>
              <a:t>nations accepted these agreements.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Consequently</a:t>
            </a:r>
            <a:r>
              <a:rPr lang="en-US" sz="1800" dirty="0">
                <a:solidFill>
                  <a:schemeClr val="tx1"/>
                </a:solidFill>
              </a:rPr>
              <a:t>, little </a:t>
            </a:r>
            <a:r>
              <a:rPr lang="en-US" sz="1800" dirty="0" smtClean="0">
                <a:solidFill>
                  <a:schemeClr val="tx1"/>
                </a:solidFill>
              </a:rPr>
              <a:t>technology was </a:t>
            </a:r>
            <a:r>
              <a:rPr lang="en-US" sz="1800" dirty="0">
                <a:solidFill>
                  <a:schemeClr val="tx1"/>
                </a:solidFill>
              </a:rPr>
              <a:t>actually transferred to the developing countries, and those </a:t>
            </a:r>
            <a:r>
              <a:rPr lang="en-US" sz="1800" dirty="0" smtClean="0">
                <a:solidFill>
                  <a:schemeClr val="tx1"/>
                </a:solidFill>
              </a:rPr>
              <a:t>countries failed </a:t>
            </a:r>
            <a:r>
              <a:rPr lang="en-US" sz="1800" dirty="0">
                <a:solidFill>
                  <a:schemeClr val="tx1"/>
                </a:solidFill>
              </a:rPr>
              <a:t>to develop an indigenous technological capacity.</a:t>
            </a:r>
            <a:r>
              <a:rPr lang="en-US" sz="1800" dirty="0" smtClean="0">
                <a:solidFill>
                  <a:schemeClr val="tx1"/>
                </a:solidFill>
              </a:rPr>
              <a:t> </a:t>
            </a:r>
          </a:p>
          <a:p>
            <a:endParaRPr lang="en-US" sz="1800" dirty="0">
              <a:solidFill>
                <a:schemeClr val="tx1"/>
              </a:solidFill>
            </a:endParaRPr>
          </a:p>
        </p:txBody>
      </p:sp>
    </p:spTree>
    <p:extLst>
      <p:ext uri="{BB962C8B-B14F-4D97-AF65-F5344CB8AC3E}">
        <p14:creationId xmlns:p14="http://schemas.microsoft.com/office/powerpoint/2010/main" val="2982834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3200" b="1" dirty="0" smtClean="0"/>
              <a:t>The New International Economic Order</a:t>
            </a:r>
            <a:endParaRPr lang="en-US" sz="3200" b="1" dirty="0"/>
          </a:p>
        </p:txBody>
      </p:sp>
      <p:sp>
        <p:nvSpPr>
          <p:cNvPr id="3" name="Content Placeholder 2"/>
          <p:cNvSpPr>
            <a:spLocks noGrp="1"/>
          </p:cNvSpPr>
          <p:nvPr>
            <p:ph idx="1"/>
          </p:nvPr>
        </p:nvSpPr>
        <p:spPr>
          <a:xfrm>
            <a:off x="228600" y="838200"/>
            <a:ext cx="8686800" cy="5867400"/>
          </a:xfrm>
        </p:spPr>
        <p:txBody>
          <a:bodyPr>
            <a:normAutofit/>
          </a:bodyPr>
          <a:lstStyle/>
          <a:p>
            <a:r>
              <a:rPr lang="en-US" sz="1800" dirty="0" smtClean="0">
                <a:solidFill>
                  <a:schemeClr val="tx1"/>
                </a:solidFill>
              </a:rPr>
              <a:t>The developing nations turned to the UN when they recognized </a:t>
            </a:r>
            <a:r>
              <a:rPr lang="en-US" sz="1800" dirty="0">
                <a:solidFill>
                  <a:schemeClr val="tx1"/>
                </a:solidFill>
              </a:rPr>
              <a:t>that existing mechanisms transferring technology had </a:t>
            </a:r>
            <a:r>
              <a:rPr lang="en-US" sz="1800" dirty="0" smtClean="0">
                <a:solidFill>
                  <a:schemeClr val="tx1"/>
                </a:solidFill>
              </a:rPr>
              <a:t>failed to </a:t>
            </a:r>
            <a:r>
              <a:rPr lang="en-US" sz="1800" dirty="0">
                <a:solidFill>
                  <a:schemeClr val="tx1"/>
                </a:solidFill>
              </a:rPr>
              <a:t>achieve </a:t>
            </a:r>
            <a:r>
              <a:rPr lang="en-US" sz="1800" dirty="0" smtClean="0">
                <a:solidFill>
                  <a:schemeClr val="tx1"/>
                </a:solidFill>
              </a:rPr>
              <a:t>development. </a:t>
            </a:r>
          </a:p>
          <a:p>
            <a:r>
              <a:rPr lang="en-US" sz="1800" dirty="0" smtClean="0">
                <a:solidFill>
                  <a:schemeClr val="tx1"/>
                </a:solidFill>
              </a:rPr>
              <a:t>In 1974 the General Assembly approved a Declaration and </a:t>
            </a:r>
            <a:r>
              <a:rPr lang="en-US" sz="1800" dirty="0" err="1">
                <a:solidFill>
                  <a:schemeClr val="tx1"/>
                </a:solidFill>
              </a:rPr>
              <a:t>Programme</a:t>
            </a:r>
            <a:r>
              <a:rPr lang="en-US" sz="1800" dirty="0">
                <a:solidFill>
                  <a:schemeClr val="tx1"/>
                </a:solidFill>
              </a:rPr>
              <a:t> of Action on the Establishment of a </a:t>
            </a:r>
            <a:r>
              <a:rPr lang="en-US" sz="1800" b="1" dirty="0">
                <a:solidFill>
                  <a:schemeClr val="tx1"/>
                </a:solidFill>
              </a:rPr>
              <a:t>New </a:t>
            </a:r>
            <a:r>
              <a:rPr lang="en-US" sz="1800" b="1" dirty="0" smtClean="0">
                <a:solidFill>
                  <a:schemeClr val="tx1"/>
                </a:solidFill>
              </a:rPr>
              <a:t>International Economic </a:t>
            </a:r>
            <a:r>
              <a:rPr lang="en-US" sz="1800" b="1" dirty="0">
                <a:solidFill>
                  <a:schemeClr val="tx1"/>
                </a:solidFill>
              </a:rPr>
              <a:t>Order ("NIEO")</a:t>
            </a:r>
            <a:r>
              <a:rPr lang="en-US" sz="1800" dirty="0">
                <a:solidFill>
                  <a:schemeClr val="tx1"/>
                </a:solidFill>
              </a:rPr>
              <a:t>. </a:t>
            </a:r>
            <a:r>
              <a:rPr lang="en-US" sz="1800" dirty="0" smtClean="0">
                <a:solidFill>
                  <a:schemeClr val="tx1"/>
                </a:solidFill>
              </a:rPr>
              <a:t> </a:t>
            </a:r>
          </a:p>
          <a:p>
            <a:r>
              <a:rPr lang="en-US" sz="1800" dirty="0" smtClean="0">
                <a:solidFill>
                  <a:schemeClr val="tx1"/>
                </a:solidFill>
              </a:rPr>
              <a:t>The </a:t>
            </a:r>
            <a:r>
              <a:rPr lang="en-US" sz="1800" dirty="0">
                <a:solidFill>
                  <a:schemeClr val="tx1"/>
                </a:solidFill>
              </a:rPr>
              <a:t>NIEO was intended to eliminate </a:t>
            </a:r>
            <a:r>
              <a:rPr lang="en-US" sz="1800" dirty="0" smtClean="0">
                <a:solidFill>
                  <a:schemeClr val="tx1"/>
                </a:solidFill>
              </a:rPr>
              <a:t>the economic </a:t>
            </a:r>
            <a:r>
              <a:rPr lang="en-US" sz="1800" dirty="0">
                <a:solidFill>
                  <a:schemeClr val="tx1"/>
                </a:solidFill>
              </a:rPr>
              <a:t>dependence of developing countries, promote their </a:t>
            </a:r>
            <a:r>
              <a:rPr lang="en-US" sz="1800" dirty="0" smtClean="0">
                <a:solidFill>
                  <a:schemeClr val="tx1"/>
                </a:solidFill>
              </a:rPr>
              <a:t>accelerated development </a:t>
            </a:r>
            <a:r>
              <a:rPr lang="en-US" sz="1800" dirty="0">
                <a:solidFill>
                  <a:schemeClr val="tx1"/>
                </a:solidFill>
              </a:rPr>
              <a:t>based on the principle of self-reliance, and </a:t>
            </a:r>
            <a:r>
              <a:rPr lang="en-US" sz="1800" dirty="0" smtClean="0">
                <a:solidFill>
                  <a:schemeClr val="tx1"/>
                </a:solidFill>
              </a:rPr>
              <a:t>introduce appropriate </a:t>
            </a:r>
            <a:r>
              <a:rPr lang="en-US" sz="1800" dirty="0">
                <a:solidFill>
                  <a:schemeClr val="tx1"/>
                </a:solidFill>
              </a:rPr>
              <a:t>institutional changes for the global management of </a:t>
            </a:r>
            <a:r>
              <a:rPr lang="en-US" sz="1800" dirty="0" smtClean="0">
                <a:solidFill>
                  <a:schemeClr val="tx1"/>
                </a:solidFill>
              </a:rPr>
              <a:t>world resources.</a:t>
            </a:r>
          </a:p>
          <a:p>
            <a:r>
              <a:rPr lang="en-US" sz="1800" dirty="0">
                <a:solidFill>
                  <a:schemeClr val="tx1"/>
                </a:solidFill>
              </a:rPr>
              <a:t>The proponents of the NIEO maintained that there was </a:t>
            </a:r>
            <a:r>
              <a:rPr lang="en-US" sz="1800" dirty="0" smtClean="0">
                <a:solidFill>
                  <a:schemeClr val="tx1"/>
                </a:solidFill>
              </a:rPr>
              <a:t>to be </a:t>
            </a:r>
            <a:r>
              <a:rPr lang="en-US" sz="1800" dirty="0">
                <a:solidFill>
                  <a:schemeClr val="tx1"/>
                </a:solidFill>
              </a:rPr>
              <a:t>a right of access to technology through an appropriate </a:t>
            </a:r>
            <a:r>
              <a:rPr lang="en-US" sz="1800" b="1" dirty="0">
                <a:solidFill>
                  <a:schemeClr val="tx1"/>
                </a:solidFill>
              </a:rPr>
              <a:t>legal regime</a:t>
            </a:r>
            <a:r>
              <a:rPr lang="en-US" sz="1800" dirty="0" smtClean="0">
                <a:solidFill>
                  <a:schemeClr val="tx1"/>
                </a:solidFill>
              </a:rPr>
              <a:t>.</a:t>
            </a:r>
            <a:endParaRPr lang="en-US" sz="1800" dirty="0">
              <a:solidFill>
                <a:schemeClr val="tx1"/>
              </a:solidFill>
            </a:endParaRPr>
          </a:p>
          <a:p>
            <a:r>
              <a:rPr lang="en-US" sz="1800" dirty="0">
                <a:solidFill>
                  <a:schemeClr val="tx1"/>
                </a:solidFill>
              </a:rPr>
              <a:t>Although the architects of the NIEO agreed that most of the </a:t>
            </a:r>
            <a:r>
              <a:rPr lang="en-US" sz="1800" dirty="0" smtClean="0">
                <a:solidFill>
                  <a:schemeClr val="tx1"/>
                </a:solidFill>
              </a:rPr>
              <a:t>technology developed </a:t>
            </a:r>
            <a:r>
              <a:rPr lang="en-US" sz="1800" dirty="0">
                <a:solidFill>
                  <a:schemeClr val="tx1"/>
                </a:solidFill>
              </a:rPr>
              <a:t>by TNCs had been developed for use in northern, </a:t>
            </a:r>
            <a:r>
              <a:rPr lang="en-US" sz="1800" dirty="0" smtClean="0">
                <a:solidFill>
                  <a:schemeClr val="tx1"/>
                </a:solidFill>
              </a:rPr>
              <a:t>developed countries </a:t>
            </a:r>
            <a:r>
              <a:rPr lang="en-US" sz="1800" dirty="0">
                <a:solidFill>
                  <a:schemeClr val="tx1"/>
                </a:solidFill>
              </a:rPr>
              <a:t>and therefore would not be of much use to the third world in </a:t>
            </a:r>
            <a:r>
              <a:rPr lang="en-US" sz="1800" dirty="0" smtClean="0">
                <a:solidFill>
                  <a:schemeClr val="tx1"/>
                </a:solidFill>
              </a:rPr>
              <a:t>its present form.</a:t>
            </a:r>
          </a:p>
          <a:p>
            <a:r>
              <a:rPr lang="en-US" sz="1800" dirty="0">
                <a:solidFill>
                  <a:schemeClr val="tx1"/>
                </a:solidFill>
              </a:rPr>
              <a:t>D</a:t>
            </a:r>
            <a:r>
              <a:rPr lang="en-US" sz="1800" dirty="0" smtClean="0">
                <a:solidFill>
                  <a:schemeClr val="tx1"/>
                </a:solidFill>
              </a:rPr>
              <a:t>eveloping </a:t>
            </a:r>
            <a:r>
              <a:rPr lang="en-US" sz="1800" dirty="0">
                <a:solidFill>
                  <a:schemeClr val="tx1"/>
                </a:solidFill>
              </a:rPr>
              <a:t>nations countered with a demand that </a:t>
            </a:r>
            <a:r>
              <a:rPr lang="en-US" sz="1800" dirty="0" smtClean="0">
                <a:solidFill>
                  <a:schemeClr val="tx1"/>
                </a:solidFill>
              </a:rPr>
              <a:t>appropriate technology </a:t>
            </a:r>
            <a:r>
              <a:rPr lang="en-US" sz="1800" dirty="0">
                <a:solidFill>
                  <a:schemeClr val="tx1"/>
                </a:solidFill>
              </a:rPr>
              <a:t>be developed without regard to profits.</a:t>
            </a:r>
          </a:p>
        </p:txBody>
      </p:sp>
    </p:spTree>
    <p:extLst>
      <p:ext uri="{BB962C8B-B14F-4D97-AF65-F5344CB8AC3E}">
        <p14:creationId xmlns:p14="http://schemas.microsoft.com/office/powerpoint/2010/main" val="414517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38200"/>
          </a:xfrm>
        </p:spPr>
        <p:txBody>
          <a:bodyPr/>
          <a:lstStyle/>
          <a:p>
            <a:pPr>
              <a:lnSpc>
                <a:spcPct val="100000"/>
              </a:lnSpc>
            </a:pPr>
            <a:r>
              <a:rPr lang="en-US" sz="3200" b="1" dirty="0" smtClean="0"/>
              <a:t>Stance of Industrialized Countries on NIEO</a:t>
            </a:r>
            <a:endParaRPr lang="en-US" sz="3200" b="1" dirty="0"/>
          </a:p>
        </p:txBody>
      </p:sp>
      <p:sp>
        <p:nvSpPr>
          <p:cNvPr id="3" name="Content Placeholder 2"/>
          <p:cNvSpPr>
            <a:spLocks noGrp="1"/>
          </p:cNvSpPr>
          <p:nvPr>
            <p:ph idx="1"/>
          </p:nvPr>
        </p:nvSpPr>
        <p:spPr>
          <a:xfrm>
            <a:off x="457200" y="990600"/>
            <a:ext cx="8229600" cy="5562600"/>
          </a:xfrm>
        </p:spPr>
        <p:txBody>
          <a:bodyPr>
            <a:normAutofit/>
          </a:bodyPr>
          <a:lstStyle/>
          <a:p>
            <a:r>
              <a:rPr lang="en-US" sz="1800" dirty="0">
                <a:solidFill>
                  <a:schemeClr val="tx1"/>
                </a:solidFill>
              </a:rPr>
              <a:t>The industrialized nations of the north never accepted the </a:t>
            </a:r>
            <a:r>
              <a:rPr lang="en-US" sz="1800" dirty="0" smtClean="0">
                <a:solidFill>
                  <a:schemeClr val="tx1"/>
                </a:solidFill>
              </a:rPr>
              <a:t>underlying premises </a:t>
            </a:r>
            <a:r>
              <a:rPr lang="en-US" sz="1800" dirty="0">
                <a:solidFill>
                  <a:schemeClr val="tx1"/>
                </a:solidFill>
              </a:rPr>
              <a:t>of the </a:t>
            </a:r>
            <a:r>
              <a:rPr lang="en-US" sz="1800" dirty="0" smtClean="0">
                <a:solidFill>
                  <a:schemeClr val="tx1"/>
                </a:solidFill>
              </a:rPr>
              <a:t>call for </a:t>
            </a:r>
            <a:r>
              <a:rPr lang="en-US" sz="1800" dirty="0">
                <a:solidFill>
                  <a:schemeClr val="tx1"/>
                </a:solidFill>
              </a:rPr>
              <a:t>a NIEO. </a:t>
            </a:r>
            <a:endParaRPr lang="en-US" sz="1800" dirty="0" smtClean="0">
              <a:solidFill>
                <a:schemeClr val="tx1"/>
              </a:solidFill>
            </a:endParaRPr>
          </a:p>
          <a:p>
            <a:r>
              <a:rPr lang="en-US" sz="1800" dirty="0" smtClean="0">
                <a:solidFill>
                  <a:schemeClr val="tx1"/>
                </a:solidFill>
              </a:rPr>
              <a:t>The </a:t>
            </a:r>
            <a:r>
              <a:rPr lang="en-US" sz="1800" dirty="0">
                <a:solidFill>
                  <a:schemeClr val="tx1"/>
                </a:solidFill>
              </a:rPr>
              <a:t>United States simply stated </a:t>
            </a:r>
            <a:r>
              <a:rPr lang="en-US" sz="1800" dirty="0" smtClean="0">
                <a:solidFill>
                  <a:schemeClr val="tx1"/>
                </a:solidFill>
              </a:rPr>
              <a:t>that “the </a:t>
            </a:r>
            <a:r>
              <a:rPr lang="en-US" sz="1800" dirty="0">
                <a:solidFill>
                  <a:schemeClr val="tx1"/>
                </a:solidFill>
              </a:rPr>
              <a:t>best thing northern governments could do for the third world is </a:t>
            </a:r>
            <a:r>
              <a:rPr lang="en-US" sz="1800" dirty="0" smtClean="0">
                <a:solidFill>
                  <a:schemeClr val="tx1"/>
                </a:solidFill>
              </a:rPr>
              <a:t>to</a:t>
            </a:r>
            <a:r>
              <a:rPr lang="en-US" sz="1800" dirty="0">
                <a:solidFill>
                  <a:schemeClr val="tx1"/>
                </a:solidFill>
              </a:rPr>
              <a:t> </a:t>
            </a:r>
            <a:r>
              <a:rPr lang="en-US" sz="1800" dirty="0" smtClean="0">
                <a:solidFill>
                  <a:schemeClr val="tx1"/>
                </a:solidFill>
              </a:rPr>
              <a:t>establish </a:t>
            </a:r>
            <a:r>
              <a:rPr lang="en-US" sz="1800" dirty="0">
                <a:solidFill>
                  <a:schemeClr val="tx1"/>
                </a:solidFill>
              </a:rPr>
              <a:t>stable, continuous growth in their own, northern economies</a:t>
            </a:r>
            <a:r>
              <a:rPr lang="en-US" sz="1800" dirty="0" smtClean="0">
                <a:solidFill>
                  <a:schemeClr val="tx1"/>
                </a:solidFill>
              </a:rPr>
              <a:t>.” </a:t>
            </a:r>
            <a:endParaRPr lang="en-US" sz="1800" dirty="0">
              <a:solidFill>
                <a:schemeClr val="tx1"/>
              </a:solidFill>
            </a:endParaRPr>
          </a:p>
          <a:p>
            <a:r>
              <a:rPr lang="en-US" sz="1800" dirty="0">
                <a:solidFill>
                  <a:schemeClr val="tx1"/>
                </a:solidFill>
              </a:rPr>
              <a:t>The United States was also unwilling to abandon enforcement of </a:t>
            </a:r>
            <a:r>
              <a:rPr lang="en-US" sz="1800" dirty="0" smtClean="0">
                <a:solidFill>
                  <a:schemeClr val="tx1"/>
                </a:solidFill>
              </a:rPr>
              <a:t>its patent laws </a:t>
            </a:r>
            <a:r>
              <a:rPr lang="en-US" sz="1800" dirty="0">
                <a:solidFill>
                  <a:schemeClr val="tx1"/>
                </a:solidFill>
              </a:rPr>
              <a:t>or to expand its controls on corporate activities </a:t>
            </a:r>
            <a:r>
              <a:rPr lang="en-US" sz="1800" dirty="0" smtClean="0">
                <a:solidFill>
                  <a:schemeClr val="tx1"/>
                </a:solidFill>
              </a:rPr>
              <a:t>outside U.S</a:t>
            </a:r>
            <a:r>
              <a:rPr lang="en-US" sz="1800" dirty="0">
                <a:solidFill>
                  <a:schemeClr val="tx1"/>
                </a:solidFill>
              </a:rPr>
              <a:t>. territory.  </a:t>
            </a:r>
            <a:endParaRPr lang="en-US" sz="1800" dirty="0" smtClean="0">
              <a:solidFill>
                <a:schemeClr val="tx1"/>
              </a:solidFill>
            </a:endParaRPr>
          </a:p>
          <a:p>
            <a:r>
              <a:rPr lang="en-US" sz="1800" dirty="0" smtClean="0">
                <a:solidFill>
                  <a:schemeClr val="tx1"/>
                </a:solidFill>
              </a:rPr>
              <a:t>The </a:t>
            </a:r>
            <a:r>
              <a:rPr lang="en-US" sz="1800" dirty="0">
                <a:solidFill>
                  <a:schemeClr val="tx1"/>
                </a:solidFill>
              </a:rPr>
              <a:t>position of the United States in discussions with </a:t>
            </a:r>
            <a:r>
              <a:rPr lang="en-US" sz="1800" dirty="0" smtClean="0">
                <a:solidFill>
                  <a:schemeClr val="tx1"/>
                </a:solidFill>
              </a:rPr>
              <a:t>the developing </a:t>
            </a:r>
            <a:r>
              <a:rPr lang="en-US" sz="1800" dirty="0">
                <a:solidFill>
                  <a:schemeClr val="tx1"/>
                </a:solidFill>
              </a:rPr>
              <a:t>nations continued to emphasize the importance of </a:t>
            </a:r>
            <a:r>
              <a:rPr lang="en-US" sz="1800" dirty="0" smtClean="0">
                <a:solidFill>
                  <a:schemeClr val="tx1"/>
                </a:solidFill>
              </a:rPr>
              <a:t>contractual trade </a:t>
            </a:r>
            <a:r>
              <a:rPr lang="en-US" sz="1800" dirty="0">
                <a:solidFill>
                  <a:schemeClr val="tx1"/>
                </a:solidFill>
              </a:rPr>
              <a:t>relations, leaving the parties free to negotiate the provisions</a:t>
            </a:r>
            <a:r>
              <a:rPr lang="en-US" sz="1800" dirty="0" smtClean="0">
                <a:solidFill>
                  <a:schemeClr val="tx1"/>
                </a:solidFill>
              </a:rPr>
              <a:t>.</a:t>
            </a:r>
          </a:p>
          <a:p>
            <a:r>
              <a:rPr lang="en-US" sz="1800" dirty="0">
                <a:solidFill>
                  <a:schemeClr val="tx1"/>
                </a:solidFill>
              </a:rPr>
              <a:t>Only two years after the United Nations' call for a NIEO, the </a:t>
            </a:r>
            <a:r>
              <a:rPr lang="en-US" sz="1800" dirty="0" smtClean="0">
                <a:solidFill>
                  <a:schemeClr val="tx1"/>
                </a:solidFill>
              </a:rPr>
              <a:t>proposal appeared </a:t>
            </a:r>
            <a:r>
              <a:rPr lang="en-US" sz="1800" dirty="0">
                <a:solidFill>
                  <a:schemeClr val="tx1"/>
                </a:solidFill>
              </a:rPr>
              <a:t>dead</a:t>
            </a:r>
            <a:r>
              <a:rPr lang="en-US" sz="1800" dirty="0" smtClean="0">
                <a:solidFill>
                  <a:schemeClr val="tx1"/>
                </a:solidFill>
              </a:rPr>
              <a:t>.</a:t>
            </a:r>
          </a:p>
          <a:p>
            <a:r>
              <a:rPr lang="en-US" sz="1800" dirty="0">
                <a:solidFill>
                  <a:schemeClr val="tx1"/>
                </a:solidFill>
              </a:rPr>
              <a:t>As one commentator remarked, </a:t>
            </a:r>
            <a:r>
              <a:rPr lang="en-US" sz="1800" dirty="0" smtClean="0">
                <a:solidFill>
                  <a:schemeClr val="tx1"/>
                </a:solidFill>
              </a:rPr>
              <a:t>“The Secretariat's </a:t>
            </a:r>
            <a:r>
              <a:rPr lang="en-US" sz="1800" dirty="0">
                <a:solidFill>
                  <a:schemeClr val="tx1"/>
                </a:solidFill>
              </a:rPr>
              <a:t>views should be read as saying that very little had </a:t>
            </a:r>
            <a:r>
              <a:rPr lang="en-US" sz="1800" dirty="0" smtClean="0">
                <a:solidFill>
                  <a:schemeClr val="tx1"/>
                </a:solidFill>
              </a:rPr>
              <a:t>happened 1976 </a:t>
            </a:r>
            <a:r>
              <a:rPr lang="en-US" sz="1800" dirty="0">
                <a:solidFill>
                  <a:schemeClr val="tx1"/>
                </a:solidFill>
              </a:rPr>
              <a:t>to make third world governments </a:t>
            </a:r>
            <a:r>
              <a:rPr lang="en-US" sz="1800" dirty="0" smtClean="0">
                <a:solidFill>
                  <a:schemeClr val="tx1"/>
                </a:solidFill>
              </a:rPr>
              <a:t>hopeful.”</a:t>
            </a:r>
            <a:endParaRPr lang="en-US" sz="1800" dirty="0">
              <a:solidFill>
                <a:schemeClr val="tx1"/>
              </a:solidFill>
            </a:endParaRPr>
          </a:p>
        </p:txBody>
      </p:sp>
    </p:spTree>
    <p:extLst>
      <p:ext uri="{BB962C8B-B14F-4D97-AF65-F5344CB8AC3E}">
        <p14:creationId xmlns:p14="http://schemas.microsoft.com/office/powerpoint/2010/main" val="2016887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nSpc>
                <a:spcPct val="100000"/>
              </a:lnSpc>
            </a:pPr>
            <a:r>
              <a:rPr lang="en-US" sz="2800" b="1" dirty="0">
                <a:effectLst>
                  <a:outerShdw blurRad="38100" dist="38100" dir="2700000" algn="tl">
                    <a:srgbClr val="000000">
                      <a:alpha val="43137"/>
                    </a:srgbClr>
                  </a:outerShdw>
                </a:effectLst>
              </a:rPr>
              <a:t>Third World Alternatives to the Transfer</a:t>
            </a:r>
            <a:br>
              <a:rPr lang="en-US" sz="28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of Technology Through a NIEO</a:t>
            </a:r>
          </a:p>
        </p:txBody>
      </p:sp>
      <p:sp>
        <p:nvSpPr>
          <p:cNvPr id="3" name="Content Placeholder 2"/>
          <p:cNvSpPr>
            <a:spLocks noGrp="1"/>
          </p:cNvSpPr>
          <p:nvPr>
            <p:ph idx="1"/>
          </p:nvPr>
        </p:nvSpPr>
        <p:spPr>
          <a:xfrm>
            <a:off x="457200" y="1143000"/>
            <a:ext cx="8229600" cy="5410200"/>
          </a:xfrm>
        </p:spPr>
        <p:txBody>
          <a:bodyPr>
            <a:normAutofit/>
          </a:bodyPr>
          <a:lstStyle/>
          <a:p>
            <a:r>
              <a:rPr lang="en-US" sz="1800" dirty="0">
                <a:solidFill>
                  <a:srgbClr val="FF0000"/>
                </a:solidFill>
              </a:rPr>
              <a:t>M</a:t>
            </a:r>
            <a:r>
              <a:rPr lang="en-US" sz="1800" dirty="0" smtClean="0">
                <a:solidFill>
                  <a:srgbClr val="FF0000"/>
                </a:solidFill>
              </a:rPr>
              <a:t>ost </a:t>
            </a:r>
            <a:r>
              <a:rPr lang="en-US" sz="1800" dirty="0">
                <a:solidFill>
                  <a:srgbClr val="FF0000"/>
                </a:solidFill>
              </a:rPr>
              <a:t>states fell back on the conventional methods of </a:t>
            </a:r>
            <a:r>
              <a:rPr lang="en-US" sz="1800" dirty="0" smtClean="0">
                <a:solidFill>
                  <a:srgbClr val="FF0000"/>
                </a:solidFill>
              </a:rPr>
              <a:t>acquiring technology</a:t>
            </a:r>
            <a:r>
              <a:rPr lang="en-US" sz="1800" dirty="0">
                <a:solidFill>
                  <a:srgbClr val="FF0000"/>
                </a:solidFill>
              </a:rPr>
              <a:t>, various developing nations continued to work to promote </a:t>
            </a:r>
            <a:r>
              <a:rPr lang="en-US" sz="1800" dirty="0" smtClean="0">
                <a:solidFill>
                  <a:srgbClr val="FF0000"/>
                </a:solidFill>
              </a:rPr>
              <a:t>a more favorable </a:t>
            </a:r>
            <a:r>
              <a:rPr lang="en-US" sz="1800" dirty="0">
                <a:solidFill>
                  <a:srgbClr val="FF0000"/>
                </a:solidFill>
              </a:rPr>
              <a:t>national and international legal setting for transfers </a:t>
            </a:r>
            <a:r>
              <a:rPr lang="en-US" sz="1800" dirty="0" smtClean="0">
                <a:solidFill>
                  <a:srgbClr val="FF0000"/>
                </a:solidFill>
              </a:rPr>
              <a:t>of technology.</a:t>
            </a:r>
          </a:p>
          <a:p>
            <a:endParaRPr lang="en-US" sz="1800" dirty="0" smtClean="0">
              <a:solidFill>
                <a:srgbClr val="FF0000"/>
              </a:solidFill>
            </a:endParaRPr>
          </a:p>
          <a:p>
            <a:pPr>
              <a:buAutoNum type="arabicPeriod"/>
            </a:pPr>
            <a:r>
              <a:rPr lang="en-US" sz="1800" dirty="0" smtClean="0">
                <a:solidFill>
                  <a:srgbClr val="FF0000"/>
                </a:solidFill>
              </a:rPr>
              <a:t>Attempts at Revising the International Legal Scheme </a:t>
            </a:r>
          </a:p>
          <a:p>
            <a:pPr>
              <a:buAutoNum type="arabicPeriod"/>
            </a:pPr>
            <a:endParaRPr lang="en-US" sz="1800" dirty="0" smtClean="0">
              <a:solidFill>
                <a:srgbClr val="FF0000"/>
              </a:solidFill>
            </a:endParaRPr>
          </a:p>
          <a:p>
            <a:pPr>
              <a:buAutoNum type="arabicPeriod"/>
            </a:pPr>
            <a:r>
              <a:rPr lang="en-US" sz="1800" dirty="0" smtClean="0">
                <a:solidFill>
                  <a:srgbClr val="FF0000"/>
                </a:solidFill>
              </a:rPr>
              <a:t>Nationalization of Property already </a:t>
            </a:r>
            <a:r>
              <a:rPr lang="en-US" sz="1800" dirty="0">
                <a:solidFill>
                  <a:srgbClr val="FF0000"/>
                </a:solidFill>
              </a:rPr>
              <a:t>w</a:t>
            </a:r>
            <a:r>
              <a:rPr lang="en-US" sz="1800" dirty="0" smtClean="0">
                <a:solidFill>
                  <a:srgbClr val="FF0000"/>
                </a:solidFill>
              </a:rPr>
              <a:t>ithin Third World Borders</a:t>
            </a:r>
          </a:p>
          <a:p>
            <a:pPr>
              <a:buAutoNum type="arabicPeriod"/>
            </a:pPr>
            <a:endParaRPr lang="en-US" sz="1800" dirty="0" smtClean="0">
              <a:solidFill>
                <a:srgbClr val="FF0000"/>
              </a:solidFill>
            </a:endParaRPr>
          </a:p>
          <a:p>
            <a:pPr>
              <a:buAutoNum type="arabicPeriod"/>
            </a:pPr>
            <a:r>
              <a:rPr lang="en-US" sz="1800" dirty="0" smtClean="0">
                <a:solidFill>
                  <a:srgbClr val="FF0000"/>
                </a:solidFill>
              </a:rPr>
              <a:t>Unilateral Regulation of Technology Transfer</a:t>
            </a:r>
            <a:endParaRPr lang="en-US" sz="1800" dirty="0">
              <a:solidFill>
                <a:srgbClr val="FF0000"/>
              </a:solidFill>
            </a:endParaRPr>
          </a:p>
        </p:txBody>
      </p:sp>
    </p:spTree>
    <p:extLst>
      <p:ext uri="{BB962C8B-B14F-4D97-AF65-F5344CB8AC3E}">
        <p14:creationId xmlns:p14="http://schemas.microsoft.com/office/powerpoint/2010/main" val="3990925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2400" b="1" dirty="0" smtClean="0">
                <a:effectLst>
                  <a:outerShdw blurRad="38100" dist="38100" dir="2700000" algn="tl">
                    <a:srgbClr val="000000">
                      <a:alpha val="43137"/>
                    </a:srgbClr>
                  </a:outerShdw>
                </a:effectLst>
              </a:rPr>
              <a:t>1. Attempts </a:t>
            </a:r>
            <a:r>
              <a:rPr lang="en-US" sz="2400" b="1" dirty="0">
                <a:effectLst>
                  <a:outerShdw blurRad="38100" dist="38100" dir="2700000" algn="tl">
                    <a:srgbClr val="000000">
                      <a:alpha val="43137"/>
                    </a:srgbClr>
                  </a:outerShdw>
                </a:effectLst>
              </a:rPr>
              <a:t>at Revising the International Legal Scheme </a:t>
            </a:r>
          </a:p>
        </p:txBody>
      </p:sp>
      <p:sp>
        <p:nvSpPr>
          <p:cNvPr id="3" name="Content Placeholder 2"/>
          <p:cNvSpPr>
            <a:spLocks noGrp="1"/>
          </p:cNvSpPr>
          <p:nvPr>
            <p:ph idx="1"/>
          </p:nvPr>
        </p:nvSpPr>
        <p:spPr>
          <a:xfrm>
            <a:off x="457200" y="990600"/>
            <a:ext cx="8229600" cy="5334000"/>
          </a:xfrm>
        </p:spPr>
        <p:txBody>
          <a:bodyPr>
            <a:normAutofit/>
          </a:bodyPr>
          <a:lstStyle/>
          <a:p>
            <a:r>
              <a:rPr lang="en-US" sz="1800" dirty="0">
                <a:solidFill>
                  <a:schemeClr val="tx1"/>
                </a:solidFill>
              </a:rPr>
              <a:t>The </a:t>
            </a:r>
            <a:r>
              <a:rPr lang="en-US" sz="1800" dirty="0" smtClean="0">
                <a:solidFill>
                  <a:schemeClr val="tx1"/>
                </a:solidFill>
              </a:rPr>
              <a:t>most significant </a:t>
            </a:r>
            <a:r>
              <a:rPr lang="en-US" sz="1800" dirty="0">
                <a:solidFill>
                  <a:schemeClr val="tx1"/>
                </a:solidFill>
              </a:rPr>
              <a:t>attempt was the </a:t>
            </a:r>
            <a:r>
              <a:rPr lang="en-US" sz="1800" b="1" dirty="0">
                <a:solidFill>
                  <a:schemeClr val="tx1"/>
                </a:solidFill>
              </a:rPr>
              <a:t>International Code of Conduct on </a:t>
            </a:r>
            <a:r>
              <a:rPr lang="en-US" sz="1800" b="1" dirty="0" smtClean="0">
                <a:solidFill>
                  <a:schemeClr val="tx1"/>
                </a:solidFill>
              </a:rPr>
              <a:t>the Transfer </a:t>
            </a:r>
            <a:r>
              <a:rPr lang="en-US" sz="1800" b="1" dirty="0">
                <a:solidFill>
                  <a:schemeClr val="tx1"/>
                </a:solidFill>
              </a:rPr>
              <a:t>of Technology</a:t>
            </a:r>
            <a:r>
              <a:rPr lang="en-US" sz="1800" dirty="0">
                <a:solidFill>
                  <a:schemeClr val="tx1"/>
                </a:solidFill>
              </a:rPr>
              <a:t> </a:t>
            </a:r>
            <a:r>
              <a:rPr lang="en-US" sz="1800" dirty="0" smtClean="0">
                <a:solidFill>
                  <a:schemeClr val="tx1"/>
                </a:solidFill>
              </a:rPr>
              <a:t>drafted </a:t>
            </a:r>
            <a:r>
              <a:rPr lang="en-US" sz="1800" dirty="0">
                <a:solidFill>
                  <a:schemeClr val="tx1"/>
                </a:solidFill>
              </a:rPr>
              <a:t>by the United Nations. </a:t>
            </a:r>
            <a:endParaRPr lang="en-US" sz="1800" dirty="0" smtClean="0">
              <a:solidFill>
                <a:schemeClr val="tx1"/>
              </a:solidFill>
            </a:endParaRPr>
          </a:p>
          <a:p>
            <a:r>
              <a:rPr lang="en-US" sz="1800" dirty="0" smtClean="0">
                <a:solidFill>
                  <a:schemeClr val="tx1"/>
                </a:solidFill>
              </a:rPr>
              <a:t>In 1977 </a:t>
            </a:r>
            <a:r>
              <a:rPr lang="en-US" sz="1800" dirty="0">
                <a:solidFill>
                  <a:schemeClr val="tx1"/>
                </a:solidFill>
              </a:rPr>
              <a:t>the General Assembly decided to convene a Conference on </a:t>
            </a:r>
            <a:r>
              <a:rPr lang="en-US" sz="1800" dirty="0" smtClean="0">
                <a:solidFill>
                  <a:schemeClr val="tx1"/>
                </a:solidFill>
              </a:rPr>
              <a:t>the Code to </a:t>
            </a:r>
            <a:r>
              <a:rPr lang="en-US" sz="1800" dirty="0">
                <a:solidFill>
                  <a:schemeClr val="tx1"/>
                </a:solidFill>
              </a:rPr>
              <a:t>negotiate "all measures necessary for its adoption. </a:t>
            </a:r>
            <a:endParaRPr lang="en-US" sz="1800" dirty="0" smtClean="0">
              <a:solidFill>
                <a:schemeClr val="tx1"/>
              </a:solidFill>
            </a:endParaRPr>
          </a:p>
          <a:p>
            <a:r>
              <a:rPr lang="en-US" sz="1800" dirty="0" smtClean="0">
                <a:solidFill>
                  <a:schemeClr val="tx1"/>
                </a:solidFill>
              </a:rPr>
              <a:t>To the developing </a:t>
            </a:r>
            <a:r>
              <a:rPr lang="en-US" sz="1800" dirty="0">
                <a:solidFill>
                  <a:schemeClr val="tx1"/>
                </a:solidFill>
              </a:rPr>
              <a:t>countries, the critical sections of the Code are those </a:t>
            </a:r>
            <a:r>
              <a:rPr lang="en-US" sz="1800" dirty="0" smtClean="0">
                <a:solidFill>
                  <a:schemeClr val="tx1"/>
                </a:solidFill>
              </a:rPr>
              <a:t>which encourage </a:t>
            </a:r>
            <a:r>
              <a:rPr lang="en-US" sz="1800" dirty="0">
                <a:solidFill>
                  <a:schemeClr val="tx1"/>
                </a:solidFill>
              </a:rPr>
              <a:t>technology transfer </a:t>
            </a:r>
            <a:r>
              <a:rPr lang="en-US" sz="1800" dirty="0" smtClean="0">
                <a:solidFill>
                  <a:schemeClr val="tx1"/>
                </a:solidFill>
              </a:rPr>
              <a:t>and promote arrangements </a:t>
            </a:r>
            <a:r>
              <a:rPr lang="en-US" sz="1800" dirty="0">
                <a:solidFill>
                  <a:schemeClr val="tx1"/>
                </a:solidFill>
              </a:rPr>
              <a:t>for transferring only what the receiving country </a:t>
            </a:r>
            <a:r>
              <a:rPr lang="en-US" sz="1800" dirty="0" smtClean="0">
                <a:solidFill>
                  <a:schemeClr val="tx1"/>
                </a:solidFill>
              </a:rPr>
              <a:t>needs.</a:t>
            </a:r>
            <a:endParaRPr lang="en-US" sz="1800" dirty="0">
              <a:solidFill>
                <a:schemeClr val="tx1"/>
              </a:solidFill>
            </a:endParaRPr>
          </a:p>
          <a:p>
            <a:r>
              <a:rPr lang="en-US" sz="1800" dirty="0" smtClean="0">
                <a:solidFill>
                  <a:schemeClr val="tx1"/>
                </a:solidFill>
              </a:rPr>
              <a:t>However in reality, UN failed to reach the agreement.  </a:t>
            </a:r>
          </a:p>
          <a:p>
            <a:r>
              <a:rPr lang="en-US" sz="1800" dirty="0" smtClean="0">
                <a:solidFill>
                  <a:schemeClr val="tx1"/>
                </a:solidFill>
              </a:rPr>
              <a:t>Some </a:t>
            </a:r>
            <a:r>
              <a:rPr lang="en-US" sz="1800" dirty="0">
                <a:solidFill>
                  <a:schemeClr val="tx1"/>
                </a:solidFill>
              </a:rPr>
              <a:t>developing countries have also advocated revising the </a:t>
            </a:r>
            <a:r>
              <a:rPr lang="en-US" sz="1800" dirty="0" smtClean="0">
                <a:solidFill>
                  <a:schemeClr val="tx1"/>
                </a:solidFill>
              </a:rPr>
              <a:t>international law </a:t>
            </a:r>
            <a:r>
              <a:rPr lang="en-US" sz="1800" dirty="0">
                <a:solidFill>
                  <a:schemeClr val="tx1"/>
                </a:solidFill>
              </a:rPr>
              <a:t>on patents, which is currently embodied in the Paris </a:t>
            </a:r>
            <a:r>
              <a:rPr lang="en-US" sz="1800" dirty="0" smtClean="0">
                <a:solidFill>
                  <a:schemeClr val="tx1"/>
                </a:solidFill>
              </a:rPr>
              <a:t>Convention of </a:t>
            </a:r>
            <a:r>
              <a:rPr lang="en-US" sz="1800" dirty="0">
                <a:solidFill>
                  <a:schemeClr val="tx1"/>
                </a:solidFill>
              </a:rPr>
              <a:t>1833. </a:t>
            </a:r>
          </a:p>
          <a:p>
            <a:r>
              <a:rPr lang="en-US" sz="1800" dirty="0" smtClean="0">
                <a:solidFill>
                  <a:schemeClr val="tx1"/>
                </a:solidFill>
              </a:rPr>
              <a:t>The </a:t>
            </a:r>
            <a:r>
              <a:rPr lang="en-US" sz="1800" dirty="0">
                <a:solidFill>
                  <a:schemeClr val="tx1"/>
                </a:solidFill>
              </a:rPr>
              <a:t>Convention defines certain rights that holders </a:t>
            </a:r>
            <a:r>
              <a:rPr lang="en-US" sz="1800" dirty="0" smtClean="0">
                <a:solidFill>
                  <a:schemeClr val="tx1"/>
                </a:solidFill>
              </a:rPr>
              <a:t>of industrial </a:t>
            </a:r>
            <a:r>
              <a:rPr lang="en-US" sz="1800" dirty="0">
                <a:solidFill>
                  <a:schemeClr val="tx1"/>
                </a:solidFill>
              </a:rPr>
              <a:t>property have within signatory </a:t>
            </a:r>
            <a:r>
              <a:rPr lang="en-US" sz="1800" dirty="0" smtClean="0">
                <a:solidFill>
                  <a:schemeClr val="tx1"/>
                </a:solidFill>
              </a:rPr>
              <a:t>countries.</a:t>
            </a:r>
          </a:p>
          <a:p>
            <a:r>
              <a:rPr lang="en-US" sz="1800" dirty="0" smtClean="0">
                <a:solidFill>
                  <a:schemeClr val="tx1"/>
                </a:solidFill>
              </a:rPr>
              <a:t>Third </a:t>
            </a:r>
            <a:r>
              <a:rPr lang="en-US" sz="1800" dirty="0">
                <a:solidFill>
                  <a:schemeClr val="tx1"/>
                </a:solidFill>
              </a:rPr>
              <a:t>world </a:t>
            </a:r>
            <a:r>
              <a:rPr lang="en-US" sz="1800" dirty="0" smtClean="0">
                <a:solidFill>
                  <a:schemeClr val="tx1"/>
                </a:solidFill>
              </a:rPr>
              <a:t>countries contend </a:t>
            </a:r>
            <a:r>
              <a:rPr lang="en-US" sz="1800" dirty="0">
                <a:solidFill>
                  <a:schemeClr val="tx1"/>
                </a:solidFill>
              </a:rPr>
              <a:t>that the present patent system limits their access to </a:t>
            </a:r>
            <a:r>
              <a:rPr lang="en-US" sz="1800" dirty="0" smtClean="0">
                <a:solidFill>
                  <a:schemeClr val="tx1"/>
                </a:solidFill>
              </a:rPr>
              <a:t>technology crucial </a:t>
            </a:r>
            <a:r>
              <a:rPr lang="en-US" sz="1800" dirty="0">
                <a:solidFill>
                  <a:schemeClr val="tx1"/>
                </a:solidFill>
              </a:rPr>
              <a:t>to their </a:t>
            </a:r>
            <a:r>
              <a:rPr lang="en-US" sz="1800" dirty="0" smtClean="0">
                <a:solidFill>
                  <a:schemeClr val="tx1"/>
                </a:solidFill>
              </a:rPr>
              <a:t>development. </a:t>
            </a:r>
            <a:endParaRPr lang="en-US" sz="1800" dirty="0">
              <a:solidFill>
                <a:schemeClr val="tx1"/>
              </a:solidFill>
            </a:endParaRPr>
          </a:p>
        </p:txBody>
      </p:sp>
    </p:spTree>
    <p:extLst>
      <p:ext uri="{BB962C8B-B14F-4D97-AF65-F5344CB8AC3E}">
        <p14:creationId xmlns:p14="http://schemas.microsoft.com/office/powerpoint/2010/main" val="4202371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nSpc>
                <a:spcPct val="100000"/>
              </a:lnSpc>
            </a:pPr>
            <a:r>
              <a:rPr lang="en-US" sz="2400" b="1" dirty="0" smtClean="0"/>
              <a:t>2. Nationalization of Property already within Third World Borders</a:t>
            </a:r>
            <a:endParaRPr lang="en-US" sz="2400" b="1" dirty="0"/>
          </a:p>
        </p:txBody>
      </p:sp>
      <p:sp>
        <p:nvSpPr>
          <p:cNvPr id="3" name="Content Placeholder 2"/>
          <p:cNvSpPr>
            <a:spLocks noGrp="1"/>
          </p:cNvSpPr>
          <p:nvPr>
            <p:ph idx="1"/>
          </p:nvPr>
        </p:nvSpPr>
        <p:spPr>
          <a:xfrm>
            <a:off x="457200" y="990600"/>
            <a:ext cx="8229600" cy="5562600"/>
          </a:xfrm>
        </p:spPr>
        <p:txBody>
          <a:bodyPr>
            <a:normAutofit/>
          </a:bodyPr>
          <a:lstStyle/>
          <a:p>
            <a:endParaRPr lang="en-US" sz="1800" dirty="0" smtClean="0">
              <a:solidFill>
                <a:schemeClr val="tx1"/>
              </a:solidFill>
            </a:endParaRPr>
          </a:p>
          <a:p>
            <a:r>
              <a:rPr lang="en-US" sz="1800" dirty="0" smtClean="0">
                <a:solidFill>
                  <a:schemeClr val="tx1"/>
                </a:solidFill>
              </a:rPr>
              <a:t>Frustrated </a:t>
            </a:r>
            <a:r>
              <a:rPr lang="en-US" sz="1800" dirty="0">
                <a:solidFill>
                  <a:schemeClr val="tx1"/>
                </a:solidFill>
              </a:rPr>
              <a:t>at what they perceived to be technological colonialism </a:t>
            </a:r>
            <a:r>
              <a:rPr lang="en-US" sz="1800" dirty="0" smtClean="0">
                <a:solidFill>
                  <a:schemeClr val="tx1"/>
                </a:solidFill>
              </a:rPr>
              <a:t>and excessive </a:t>
            </a:r>
            <a:r>
              <a:rPr lang="en-US" sz="1800" dirty="0">
                <a:solidFill>
                  <a:schemeClr val="tx1"/>
                </a:solidFill>
              </a:rPr>
              <a:t>dependence on TNCs, a number of developing countries </a:t>
            </a:r>
            <a:r>
              <a:rPr lang="en-US" sz="1800" dirty="0" smtClean="0">
                <a:solidFill>
                  <a:schemeClr val="tx1"/>
                </a:solidFill>
              </a:rPr>
              <a:t>have nationalized </a:t>
            </a:r>
            <a:r>
              <a:rPr lang="en-US" sz="1800" dirty="0">
                <a:solidFill>
                  <a:schemeClr val="tx1"/>
                </a:solidFill>
              </a:rPr>
              <a:t>foreign-owned industrial property within their territory. </a:t>
            </a:r>
            <a:endParaRPr lang="en-US" sz="1800" dirty="0" smtClean="0">
              <a:solidFill>
                <a:schemeClr val="tx1"/>
              </a:solidFill>
            </a:endParaRPr>
          </a:p>
          <a:p>
            <a:endParaRPr lang="en-US" sz="1800" dirty="0">
              <a:solidFill>
                <a:schemeClr val="tx1"/>
              </a:solidFill>
            </a:endParaRPr>
          </a:p>
          <a:p>
            <a:r>
              <a:rPr lang="en-US" sz="1800" dirty="0" smtClean="0">
                <a:solidFill>
                  <a:schemeClr val="tx1"/>
                </a:solidFill>
              </a:rPr>
              <a:t>The </a:t>
            </a:r>
            <a:r>
              <a:rPr lang="en-US" sz="1800" dirty="0">
                <a:solidFill>
                  <a:schemeClr val="tx1"/>
                </a:solidFill>
              </a:rPr>
              <a:t>media now reports </a:t>
            </a:r>
            <a:r>
              <a:rPr lang="en-US" sz="1800" dirty="0" smtClean="0">
                <a:solidFill>
                  <a:schemeClr val="tx1"/>
                </a:solidFill>
              </a:rPr>
              <a:t>that </a:t>
            </a:r>
            <a:r>
              <a:rPr lang="en-US" sz="1800" dirty="0">
                <a:solidFill>
                  <a:schemeClr val="tx1"/>
                </a:solidFill>
              </a:rPr>
              <a:t>there are fears that these countries will </a:t>
            </a:r>
            <a:r>
              <a:rPr lang="en-US" sz="1800" dirty="0" smtClean="0">
                <a:solidFill>
                  <a:schemeClr val="tx1"/>
                </a:solidFill>
              </a:rPr>
              <a:t>be unable </a:t>
            </a:r>
            <a:r>
              <a:rPr lang="en-US" sz="1800" dirty="0">
                <a:solidFill>
                  <a:schemeClr val="tx1"/>
                </a:solidFill>
              </a:rPr>
              <a:t>to handle their debts and will eventually default on them.</a:t>
            </a:r>
          </a:p>
        </p:txBody>
      </p:sp>
    </p:spTree>
    <p:extLst>
      <p:ext uri="{BB962C8B-B14F-4D97-AF65-F5344CB8AC3E}">
        <p14:creationId xmlns:p14="http://schemas.microsoft.com/office/powerpoint/2010/main" val="1147931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a:lnSpc>
                <a:spcPct val="100000"/>
              </a:lnSpc>
            </a:pPr>
            <a:r>
              <a:rPr lang="en-US" sz="2800" b="1" dirty="0" smtClean="0"/>
              <a:t>3. Unilateral Regulation of Technology Transfers</a:t>
            </a:r>
            <a:endParaRPr lang="en-US" sz="2800" b="1" dirty="0"/>
          </a:p>
        </p:txBody>
      </p:sp>
      <p:sp>
        <p:nvSpPr>
          <p:cNvPr id="3" name="Content Placeholder 2"/>
          <p:cNvSpPr>
            <a:spLocks noGrp="1"/>
          </p:cNvSpPr>
          <p:nvPr>
            <p:ph idx="1"/>
          </p:nvPr>
        </p:nvSpPr>
        <p:spPr>
          <a:xfrm>
            <a:off x="457200" y="914400"/>
            <a:ext cx="8229600" cy="5638800"/>
          </a:xfrm>
        </p:spPr>
        <p:txBody>
          <a:bodyPr>
            <a:normAutofit/>
          </a:bodyPr>
          <a:lstStyle/>
          <a:p>
            <a:endParaRPr lang="en-US" sz="1800" dirty="0" smtClean="0">
              <a:solidFill>
                <a:schemeClr val="tx1"/>
              </a:solidFill>
            </a:endParaRPr>
          </a:p>
          <a:p>
            <a:r>
              <a:rPr lang="en-US" sz="1800" dirty="0" smtClean="0">
                <a:solidFill>
                  <a:schemeClr val="tx1"/>
                </a:solidFill>
              </a:rPr>
              <a:t>Unsatisfied </a:t>
            </a:r>
            <a:r>
              <a:rPr lang="en-US" sz="1800" dirty="0">
                <a:solidFill>
                  <a:schemeClr val="tx1"/>
                </a:solidFill>
              </a:rPr>
              <a:t>with the conditions of technology transfer </a:t>
            </a:r>
            <a:r>
              <a:rPr lang="en-US" sz="1800" dirty="0" smtClean="0">
                <a:solidFill>
                  <a:schemeClr val="tx1"/>
                </a:solidFill>
              </a:rPr>
              <a:t>agreements between </a:t>
            </a:r>
            <a:r>
              <a:rPr lang="en-US" sz="1800" dirty="0">
                <a:solidFill>
                  <a:schemeClr val="tx1"/>
                </a:solidFill>
              </a:rPr>
              <a:t>TNCs and recipient firms within their territory, some </a:t>
            </a:r>
            <a:r>
              <a:rPr lang="en-US" sz="1800" dirty="0" smtClean="0">
                <a:solidFill>
                  <a:schemeClr val="tx1"/>
                </a:solidFill>
              </a:rPr>
              <a:t>developing nations </a:t>
            </a:r>
            <a:r>
              <a:rPr lang="en-US" sz="1800" dirty="0">
                <a:solidFill>
                  <a:schemeClr val="tx1"/>
                </a:solidFill>
              </a:rPr>
              <a:t>have begun to oversee and regulate the import of technology</a:t>
            </a:r>
            <a:r>
              <a:rPr lang="en-US" sz="1800" dirty="0" smtClean="0">
                <a:solidFill>
                  <a:schemeClr val="tx1"/>
                </a:solidFill>
              </a:rPr>
              <a:t>.</a:t>
            </a:r>
          </a:p>
          <a:p>
            <a:endParaRPr lang="en-US" sz="1800" dirty="0">
              <a:solidFill>
                <a:schemeClr val="tx1"/>
              </a:solidFill>
            </a:endParaRPr>
          </a:p>
          <a:p>
            <a:r>
              <a:rPr lang="en-US" sz="1800" dirty="0" smtClean="0">
                <a:solidFill>
                  <a:schemeClr val="tx1"/>
                </a:solidFill>
              </a:rPr>
              <a:t>Regulation </a:t>
            </a:r>
            <a:r>
              <a:rPr lang="en-US" sz="1800" dirty="0">
                <a:solidFill>
                  <a:schemeClr val="tx1"/>
                </a:solidFill>
              </a:rPr>
              <a:t>is accomplished via legislation requiring </a:t>
            </a:r>
            <a:r>
              <a:rPr lang="en-US" sz="1800" dirty="0" smtClean="0">
                <a:solidFill>
                  <a:schemeClr val="tx1"/>
                </a:solidFill>
              </a:rPr>
              <a:t>registration of </a:t>
            </a:r>
            <a:r>
              <a:rPr lang="en-US" sz="1800" dirty="0">
                <a:solidFill>
                  <a:schemeClr val="tx1"/>
                </a:solidFill>
              </a:rPr>
              <a:t>all international agreements contemplating transfer of technology</a:t>
            </a:r>
            <a:r>
              <a:rPr lang="en-US" sz="1800" dirty="0" smtClean="0">
                <a:solidFill>
                  <a:schemeClr val="tx1"/>
                </a:solidFill>
              </a:rPr>
              <a:t>.</a:t>
            </a:r>
          </a:p>
          <a:p>
            <a:endParaRPr lang="en-US" sz="1800" dirty="0">
              <a:solidFill>
                <a:schemeClr val="tx1"/>
              </a:solidFill>
            </a:endParaRPr>
          </a:p>
          <a:p>
            <a:r>
              <a:rPr lang="en-US" sz="1800" dirty="0">
                <a:solidFill>
                  <a:schemeClr val="tx1"/>
                </a:solidFill>
              </a:rPr>
              <a:t>The government can then </a:t>
            </a:r>
            <a:r>
              <a:rPr lang="en-US" sz="1800" dirty="0" smtClean="0">
                <a:solidFill>
                  <a:schemeClr val="tx1"/>
                </a:solidFill>
              </a:rPr>
              <a:t>examine </a:t>
            </a:r>
            <a:r>
              <a:rPr lang="en-US" sz="1800" dirty="0">
                <a:solidFill>
                  <a:schemeClr val="tx1"/>
                </a:solidFill>
              </a:rPr>
              <a:t>the agreements and </a:t>
            </a:r>
            <a:r>
              <a:rPr lang="en-US" sz="1800" dirty="0" smtClean="0">
                <a:solidFill>
                  <a:schemeClr val="tx1"/>
                </a:solidFill>
              </a:rPr>
              <a:t>determine whether </a:t>
            </a:r>
            <a:r>
              <a:rPr lang="en-US" sz="1800" dirty="0">
                <a:solidFill>
                  <a:schemeClr val="tx1"/>
                </a:solidFill>
              </a:rPr>
              <a:t>it feels that they are in the developmental interest of the industry</a:t>
            </a:r>
            <a:r>
              <a:rPr lang="en-US" sz="1800" dirty="0" smtClean="0">
                <a:solidFill>
                  <a:schemeClr val="tx1"/>
                </a:solidFill>
              </a:rPr>
              <a:t>.</a:t>
            </a:r>
            <a:endParaRPr lang="en-US" sz="1800" dirty="0">
              <a:solidFill>
                <a:schemeClr val="tx1"/>
              </a:solidFill>
            </a:endParaRPr>
          </a:p>
        </p:txBody>
      </p:sp>
    </p:spTree>
    <p:extLst>
      <p:ext uri="{BB962C8B-B14F-4D97-AF65-F5344CB8AC3E}">
        <p14:creationId xmlns:p14="http://schemas.microsoft.com/office/powerpoint/2010/main" val="229398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nSpc>
                <a:spcPct val="100000"/>
              </a:lnSpc>
            </a:pPr>
            <a:r>
              <a:rPr lang="en-US" sz="2800" b="1" dirty="0" smtClean="0"/>
              <a:t>Difficulties the Third World has Experienced with International Transfers of Technology</a:t>
            </a:r>
            <a:endParaRPr lang="en-US" sz="2800" b="1" dirty="0"/>
          </a:p>
        </p:txBody>
      </p:sp>
      <p:sp>
        <p:nvSpPr>
          <p:cNvPr id="3" name="Content Placeholder 2"/>
          <p:cNvSpPr>
            <a:spLocks noGrp="1"/>
          </p:cNvSpPr>
          <p:nvPr>
            <p:ph idx="1"/>
          </p:nvPr>
        </p:nvSpPr>
        <p:spPr>
          <a:xfrm>
            <a:off x="457200" y="1066800"/>
            <a:ext cx="8229600" cy="5410200"/>
          </a:xfrm>
        </p:spPr>
        <p:txBody>
          <a:bodyPr>
            <a:normAutofit/>
          </a:bodyPr>
          <a:lstStyle/>
          <a:p>
            <a:pPr>
              <a:buAutoNum type="arabicPeriod"/>
            </a:pPr>
            <a:endParaRPr lang="en-US" sz="1800" b="1" dirty="0" smtClean="0">
              <a:solidFill>
                <a:schemeClr val="tx1"/>
              </a:solidFill>
            </a:endParaRPr>
          </a:p>
          <a:p>
            <a:pPr>
              <a:buAutoNum type="arabicPeriod"/>
            </a:pPr>
            <a:r>
              <a:rPr lang="en-US" sz="1800" b="1" dirty="0" smtClean="0">
                <a:solidFill>
                  <a:schemeClr val="tx1"/>
                </a:solidFill>
              </a:rPr>
              <a:t>First World </a:t>
            </a:r>
            <a:r>
              <a:rPr lang="en-US" sz="1800" b="1" dirty="0">
                <a:solidFill>
                  <a:schemeClr val="tx1"/>
                </a:solidFill>
              </a:rPr>
              <a:t>R</a:t>
            </a:r>
            <a:r>
              <a:rPr lang="en-US" sz="1800" b="1" dirty="0" smtClean="0">
                <a:solidFill>
                  <a:schemeClr val="tx1"/>
                </a:solidFill>
              </a:rPr>
              <a:t>esistance to New International Legal Systems</a:t>
            </a:r>
          </a:p>
          <a:p>
            <a:endParaRPr lang="en-US" sz="1800" dirty="0" smtClean="0"/>
          </a:p>
          <a:p>
            <a:r>
              <a:rPr lang="en-US" sz="1800" dirty="0" smtClean="0">
                <a:solidFill>
                  <a:schemeClr val="tx1"/>
                </a:solidFill>
              </a:rPr>
              <a:t>Developed countries have maintained that transfer of technology and development of indigenous technology should be the result of transactions among parties with minimal government interference. </a:t>
            </a:r>
          </a:p>
          <a:p>
            <a:endParaRPr lang="en-US" sz="1800" dirty="0" smtClean="0">
              <a:solidFill>
                <a:schemeClr val="tx1"/>
              </a:solidFill>
            </a:endParaRPr>
          </a:p>
          <a:p>
            <a:r>
              <a:rPr lang="en-US" sz="1800" dirty="0" smtClean="0">
                <a:solidFill>
                  <a:schemeClr val="tx1"/>
                </a:solidFill>
              </a:rPr>
              <a:t>Northern </a:t>
            </a:r>
            <a:r>
              <a:rPr lang="en-US" sz="1800" dirty="0">
                <a:solidFill>
                  <a:schemeClr val="tx1"/>
                </a:solidFill>
              </a:rPr>
              <a:t>industrialized nations have also been unwilling even </a:t>
            </a:r>
            <a:r>
              <a:rPr lang="en-US" sz="1800" dirty="0" smtClean="0">
                <a:solidFill>
                  <a:schemeClr val="tx1"/>
                </a:solidFill>
              </a:rPr>
              <a:t>to negotiate </a:t>
            </a:r>
            <a:r>
              <a:rPr lang="en-US" sz="1800" dirty="0">
                <a:solidFill>
                  <a:schemeClr val="tx1"/>
                </a:solidFill>
              </a:rPr>
              <a:t>on modifying the international patent system or putting </a:t>
            </a:r>
            <a:r>
              <a:rPr lang="en-US" sz="1800" dirty="0" smtClean="0">
                <a:solidFill>
                  <a:schemeClr val="tx1"/>
                </a:solidFill>
              </a:rPr>
              <a:t>controls on </a:t>
            </a:r>
            <a:r>
              <a:rPr lang="en-US" sz="1800" dirty="0">
                <a:solidFill>
                  <a:schemeClr val="tx1"/>
                </a:solidFill>
              </a:rPr>
              <a:t>the external activities of their </a:t>
            </a:r>
            <a:r>
              <a:rPr lang="en-US" sz="1800" dirty="0" smtClean="0">
                <a:solidFill>
                  <a:schemeClr val="tx1"/>
                </a:solidFill>
              </a:rPr>
              <a:t>TNCs.</a:t>
            </a:r>
            <a:endParaRPr lang="en-US" sz="1800" dirty="0">
              <a:solidFill>
                <a:schemeClr val="tx1"/>
              </a:solidFill>
            </a:endParaRPr>
          </a:p>
        </p:txBody>
      </p:sp>
    </p:spTree>
    <p:extLst>
      <p:ext uri="{BB962C8B-B14F-4D97-AF65-F5344CB8AC3E}">
        <p14:creationId xmlns:p14="http://schemas.microsoft.com/office/powerpoint/2010/main" val="3364507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pPr>
              <a:lnSpc>
                <a:spcPct val="100000"/>
              </a:lnSpc>
            </a:pPr>
            <a:r>
              <a:rPr lang="en-US" sz="2800" b="1" dirty="0"/>
              <a:t>Difficulties the Third World has Experienced with International Transfers of Technology</a:t>
            </a:r>
            <a:endParaRPr lang="en-US" sz="2800" dirty="0"/>
          </a:p>
        </p:txBody>
      </p:sp>
      <p:sp>
        <p:nvSpPr>
          <p:cNvPr id="3" name="Content Placeholder 2"/>
          <p:cNvSpPr>
            <a:spLocks noGrp="1"/>
          </p:cNvSpPr>
          <p:nvPr>
            <p:ph idx="1"/>
          </p:nvPr>
        </p:nvSpPr>
        <p:spPr>
          <a:xfrm>
            <a:off x="457200" y="1066800"/>
            <a:ext cx="8229600" cy="5562600"/>
          </a:xfrm>
        </p:spPr>
        <p:txBody>
          <a:bodyPr>
            <a:normAutofit/>
          </a:bodyPr>
          <a:lstStyle/>
          <a:p>
            <a:pPr marL="0" indent="0">
              <a:buNone/>
            </a:pPr>
            <a:r>
              <a:rPr lang="en-US" sz="1800" b="1" dirty="0" smtClean="0">
                <a:solidFill>
                  <a:schemeClr val="tx1"/>
                </a:solidFill>
              </a:rPr>
              <a:t>2. Lack of Developed Infrastructure and Market</a:t>
            </a:r>
          </a:p>
          <a:p>
            <a:r>
              <a:rPr lang="en-US" sz="1800" dirty="0">
                <a:solidFill>
                  <a:schemeClr val="tx1"/>
                </a:solidFill>
              </a:rPr>
              <a:t>One of their </a:t>
            </a:r>
            <a:r>
              <a:rPr lang="en-US" sz="1800" dirty="0" smtClean="0">
                <a:solidFill>
                  <a:schemeClr val="tx1"/>
                </a:solidFill>
              </a:rPr>
              <a:t>problems was </a:t>
            </a:r>
            <a:r>
              <a:rPr lang="en-US" sz="1800" dirty="0">
                <a:solidFill>
                  <a:schemeClr val="tx1"/>
                </a:solidFill>
              </a:rPr>
              <a:t>that many of these countries lack </a:t>
            </a:r>
            <a:r>
              <a:rPr lang="en-US" sz="1800" dirty="0" smtClean="0">
                <a:solidFill>
                  <a:schemeClr val="tx1"/>
                </a:solidFill>
              </a:rPr>
              <a:t>an infrastructure </a:t>
            </a:r>
            <a:r>
              <a:rPr lang="en-US" sz="1800" dirty="0">
                <a:solidFill>
                  <a:schemeClr val="tx1"/>
                </a:solidFill>
              </a:rPr>
              <a:t>and </a:t>
            </a:r>
            <a:r>
              <a:rPr lang="en-US" sz="1800" dirty="0" smtClean="0">
                <a:solidFill>
                  <a:schemeClr val="tx1"/>
                </a:solidFill>
              </a:rPr>
              <a:t>internal market </a:t>
            </a:r>
            <a:r>
              <a:rPr lang="en-US" sz="1800" dirty="0">
                <a:solidFill>
                  <a:schemeClr val="tx1"/>
                </a:solidFill>
              </a:rPr>
              <a:t>capable of absorbing </a:t>
            </a:r>
            <a:r>
              <a:rPr lang="en-US" sz="1800" dirty="0" smtClean="0">
                <a:solidFill>
                  <a:schemeClr val="tx1"/>
                </a:solidFill>
              </a:rPr>
              <a:t>and sustaining </a:t>
            </a:r>
            <a:r>
              <a:rPr lang="en-US" sz="1800" dirty="0">
                <a:solidFill>
                  <a:schemeClr val="tx1"/>
                </a:solidFill>
              </a:rPr>
              <a:t>developed technology.</a:t>
            </a:r>
          </a:p>
          <a:p>
            <a:r>
              <a:rPr lang="en-US" sz="1800" dirty="0">
                <a:solidFill>
                  <a:schemeClr val="tx1"/>
                </a:solidFill>
              </a:rPr>
              <a:t>Developing countries often lack a strong technological </a:t>
            </a:r>
            <a:r>
              <a:rPr lang="en-US" sz="1800" dirty="0" smtClean="0">
                <a:solidFill>
                  <a:schemeClr val="tx1"/>
                </a:solidFill>
              </a:rPr>
              <a:t>infrastructure, that </a:t>
            </a:r>
            <a:r>
              <a:rPr lang="en-US" sz="1800" dirty="0">
                <a:solidFill>
                  <a:schemeClr val="tx1"/>
                </a:solidFill>
              </a:rPr>
              <a:t>are necessary for the specific </a:t>
            </a:r>
            <a:r>
              <a:rPr lang="en-US" sz="1800" dirty="0" smtClean="0">
                <a:solidFill>
                  <a:schemeClr val="tx1"/>
                </a:solidFill>
              </a:rPr>
              <a:t>technology to </a:t>
            </a:r>
            <a:r>
              <a:rPr lang="en-US" sz="1800" dirty="0">
                <a:solidFill>
                  <a:schemeClr val="tx1"/>
                </a:solidFill>
              </a:rPr>
              <a:t>function effectively. </a:t>
            </a:r>
            <a:endParaRPr lang="en-US" sz="1800" dirty="0" smtClean="0">
              <a:solidFill>
                <a:schemeClr val="tx1"/>
              </a:solidFill>
            </a:endParaRPr>
          </a:p>
          <a:p>
            <a:r>
              <a:rPr lang="en-US" sz="1800" dirty="0" smtClean="0">
                <a:solidFill>
                  <a:schemeClr val="tx1"/>
                </a:solidFill>
              </a:rPr>
              <a:t>These </a:t>
            </a:r>
            <a:r>
              <a:rPr lang="en-US" sz="1800" dirty="0">
                <a:solidFill>
                  <a:schemeClr val="tx1"/>
                </a:solidFill>
              </a:rPr>
              <a:t>support systems include hardware, </a:t>
            </a:r>
            <a:r>
              <a:rPr lang="en-US" sz="1800" dirty="0" smtClean="0">
                <a:solidFill>
                  <a:schemeClr val="tx1"/>
                </a:solidFill>
              </a:rPr>
              <a:t>technological education</a:t>
            </a:r>
            <a:r>
              <a:rPr lang="en-US" sz="1800" dirty="0">
                <a:solidFill>
                  <a:schemeClr val="tx1"/>
                </a:solidFill>
              </a:rPr>
              <a:t>, the level of process technologies in the </a:t>
            </a:r>
            <a:r>
              <a:rPr lang="en-US" sz="1800" dirty="0" smtClean="0">
                <a:solidFill>
                  <a:schemeClr val="tx1"/>
                </a:solidFill>
              </a:rPr>
              <a:t>receiving firms</a:t>
            </a:r>
            <a:r>
              <a:rPr lang="en-US" sz="1800" dirty="0">
                <a:solidFill>
                  <a:schemeClr val="tx1"/>
                </a:solidFill>
              </a:rPr>
              <a:t>, the capability to perform R&amp;D work, and the ability to </a:t>
            </a:r>
            <a:r>
              <a:rPr lang="en-US" sz="1800" dirty="0" smtClean="0">
                <a:solidFill>
                  <a:schemeClr val="tx1"/>
                </a:solidFill>
              </a:rPr>
              <a:t>maintain technology </a:t>
            </a:r>
            <a:r>
              <a:rPr lang="en-US" sz="1800" dirty="0">
                <a:solidFill>
                  <a:schemeClr val="tx1"/>
                </a:solidFill>
              </a:rPr>
              <a:t>and organizational infrastructure</a:t>
            </a:r>
            <a:r>
              <a:rPr lang="en-US" sz="1800" dirty="0" smtClean="0">
                <a:solidFill>
                  <a:schemeClr val="tx1"/>
                </a:solidFill>
              </a:rPr>
              <a:t>.</a:t>
            </a:r>
          </a:p>
          <a:p>
            <a:r>
              <a:rPr lang="en-US" sz="1800" dirty="0">
                <a:solidFill>
                  <a:schemeClr val="tx1"/>
                </a:solidFill>
              </a:rPr>
              <a:t>Of particular concern is the shortage of human resources. </a:t>
            </a:r>
            <a:endParaRPr lang="en-US" sz="1800" dirty="0" smtClean="0">
              <a:solidFill>
                <a:schemeClr val="tx1"/>
              </a:solidFill>
            </a:endParaRPr>
          </a:p>
          <a:p>
            <a:r>
              <a:rPr lang="en-US" sz="1800" dirty="0" smtClean="0">
                <a:solidFill>
                  <a:schemeClr val="tx1"/>
                </a:solidFill>
              </a:rPr>
              <a:t>The </a:t>
            </a:r>
            <a:r>
              <a:rPr lang="en-US" sz="1800" dirty="0">
                <a:solidFill>
                  <a:schemeClr val="tx1"/>
                </a:solidFill>
              </a:rPr>
              <a:t>lack </a:t>
            </a:r>
            <a:r>
              <a:rPr lang="en-US" sz="1800" dirty="0" smtClean="0">
                <a:solidFill>
                  <a:schemeClr val="tx1"/>
                </a:solidFill>
              </a:rPr>
              <a:t>of education</a:t>
            </a:r>
            <a:r>
              <a:rPr lang="en-US" sz="1800" dirty="0">
                <a:solidFill>
                  <a:schemeClr val="tx1"/>
                </a:solidFill>
              </a:rPr>
              <a:t>, and therefore the lack of skilled labor, in many third </a:t>
            </a:r>
            <a:r>
              <a:rPr lang="en-US" sz="1800" dirty="0" smtClean="0">
                <a:solidFill>
                  <a:schemeClr val="tx1"/>
                </a:solidFill>
              </a:rPr>
              <a:t>world nations </a:t>
            </a:r>
            <a:r>
              <a:rPr lang="en-US" sz="1800" dirty="0">
                <a:solidFill>
                  <a:schemeClr val="tx1"/>
                </a:solidFill>
              </a:rPr>
              <a:t>has been widely recognized as a major impediment to the </a:t>
            </a:r>
            <a:r>
              <a:rPr lang="en-US" sz="1800" dirty="0" smtClean="0">
                <a:solidFill>
                  <a:schemeClr val="tx1"/>
                </a:solidFill>
              </a:rPr>
              <a:t>industrial development </a:t>
            </a:r>
            <a:r>
              <a:rPr lang="en-US" sz="1800" dirty="0">
                <a:solidFill>
                  <a:schemeClr val="tx1"/>
                </a:solidFill>
              </a:rPr>
              <a:t>of those countries. </a:t>
            </a:r>
            <a:r>
              <a:rPr lang="en-US" sz="1800" dirty="0" smtClean="0">
                <a:solidFill>
                  <a:schemeClr val="tx1"/>
                </a:solidFill>
              </a:rPr>
              <a:t> </a:t>
            </a:r>
          </a:p>
          <a:p>
            <a:r>
              <a:rPr lang="en-US" sz="1800" dirty="0" smtClean="0">
                <a:solidFill>
                  <a:schemeClr val="tx1"/>
                </a:solidFill>
              </a:rPr>
              <a:t>The </a:t>
            </a:r>
            <a:r>
              <a:rPr lang="en-US" sz="1800" dirty="0">
                <a:solidFill>
                  <a:schemeClr val="tx1"/>
                </a:solidFill>
              </a:rPr>
              <a:t>inability of laborers to "</a:t>
            </a:r>
            <a:r>
              <a:rPr lang="en-US" sz="1800" dirty="0" smtClean="0">
                <a:solidFill>
                  <a:schemeClr val="tx1"/>
                </a:solidFill>
              </a:rPr>
              <a:t>substitute human </a:t>
            </a:r>
            <a:r>
              <a:rPr lang="en-US" sz="1800" dirty="0">
                <a:solidFill>
                  <a:schemeClr val="tx1"/>
                </a:solidFill>
              </a:rPr>
              <a:t>skills for machine capabilities" has been criticized as </a:t>
            </a:r>
            <a:r>
              <a:rPr lang="en-US" sz="1800" dirty="0" smtClean="0">
                <a:solidFill>
                  <a:schemeClr val="tx1"/>
                </a:solidFill>
              </a:rPr>
              <a:t>limiting technology </a:t>
            </a:r>
            <a:r>
              <a:rPr lang="en-US" sz="1800" dirty="0">
                <a:solidFill>
                  <a:schemeClr val="tx1"/>
                </a:solidFill>
              </a:rPr>
              <a:t>development and increasing capital costs.</a:t>
            </a:r>
            <a:endParaRPr lang="en-US" sz="1800" dirty="0" smtClean="0">
              <a:solidFill>
                <a:schemeClr val="tx1"/>
              </a:solidFill>
            </a:endParaRPr>
          </a:p>
        </p:txBody>
      </p:sp>
    </p:spTree>
    <p:extLst>
      <p:ext uri="{BB962C8B-B14F-4D97-AF65-F5344CB8AC3E}">
        <p14:creationId xmlns:p14="http://schemas.microsoft.com/office/powerpoint/2010/main" val="185704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2286000"/>
          </a:xfrm>
        </p:spPr>
        <p:txBody>
          <a:bodyPr/>
          <a:lstStyle/>
          <a:p>
            <a:r>
              <a:rPr lang="en-US" b="1" dirty="0" smtClean="0"/>
              <a:t>THE TECHNOLOGY TRANSFER PROCESS</a:t>
            </a:r>
            <a:endParaRPr lang="en-US" dirty="0"/>
          </a:p>
        </p:txBody>
      </p:sp>
    </p:spTree>
    <p:extLst>
      <p:ext uri="{BB962C8B-B14F-4D97-AF65-F5344CB8AC3E}">
        <p14:creationId xmlns:p14="http://schemas.microsoft.com/office/powerpoint/2010/main" val="2372599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pPr>
              <a:lnSpc>
                <a:spcPct val="100000"/>
              </a:lnSpc>
            </a:pPr>
            <a:r>
              <a:rPr lang="en-US" sz="2800" b="1" dirty="0"/>
              <a:t>Difficulties the Third World has Experienced with International Transfers of Technology</a:t>
            </a:r>
            <a:endParaRPr lang="en-US" sz="2800" dirty="0"/>
          </a:p>
        </p:txBody>
      </p:sp>
      <p:sp>
        <p:nvSpPr>
          <p:cNvPr id="3" name="Content Placeholder 2"/>
          <p:cNvSpPr>
            <a:spLocks noGrp="1"/>
          </p:cNvSpPr>
          <p:nvPr>
            <p:ph idx="1"/>
          </p:nvPr>
        </p:nvSpPr>
        <p:spPr>
          <a:xfrm>
            <a:off x="457200" y="1219200"/>
            <a:ext cx="8229600" cy="5410200"/>
          </a:xfrm>
        </p:spPr>
        <p:txBody>
          <a:bodyPr>
            <a:normAutofit/>
          </a:bodyPr>
          <a:lstStyle/>
          <a:p>
            <a:pPr marL="0" indent="0">
              <a:buNone/>
            </a:pPr>
            <a:r>
              <a:rPr lang="en-US" sz="1800" b="1" dirty="0" smtClean="0">
                <a:solidFill>
                  <a:schemeClr val="tx1"/>
                </a:solidFill>
              </a:rPr>
              <a:t>3. Inappropriate Technology</a:t>
            </a:r>
          </a:p>
          <a:p>
            <a:pPr marL="0" indent="0">
              <a:buNone/>
            </a:pPr>
            <a:endParaRPr lang="en-US" sz="1800" b="1" dirty="0" smtClean="0">
              <a:solidFill>
                <a:schemeClr val="tx1"/>
              </a:solidFill>
            </a:endParaRPr>
          </a:p>
          <a:p>
            <a:r>
              <a:rPr lang="en-US" sz="1800" dirty="0" smtClean="0">
                <a:solidFill>
                  <a:schemeClr val="tx1"/>
                </a:solidFill>
              </a:rPr>
              <a:t>One </a:t>
            </a:r>
            <a:r>
              <a:rPr lang="en-US" sz="1800" dirty="0">
                <a:solidFill>
                  <a:schemeClr val="tx1"/>
                </a:solidFill>
              </a:rPr>
              <a:t>of the consistent problems that third world nations have faced </a:t>
            </a:r>
            <a:r>
              <a:rPr lang="en-US" sz="1800" dirty="0" smtClean="0">
                <a:solidFill>
                  <a:schemeClr val="tx1"/>
                </a:solidFill>
              </a:rPr>
              <a:t>in successfully </a:t>
            </a:r>
            <a:r>
              <a:rPr lang="en-US" sz="1800" dirty="0">
                <a:solidFill>
                  <a:schemeClr val="tx1"/>
                </a:solidFill>
              </a:rPr>
              <a:t>importing technology is that the technology acquired </a:t>
            </a:r>
            <a:r>
              <a:rPr lang="en-US" sz="1800" dirty="0" smtClean="0">
                <a:solidFill>
                  <a:schemeClr val="tx1"/>
                </a:solidFill>
              </a:rPr>
              <a:t>from developed </a:t>
            </a:r>
            <a:r>
              <a:rPr lang="en-US" sz="1800" dirty="0">
                <a:solidFill>
                  <a:schemeClr val="tx1"/>
                </a:solidFill>
              </a:rPr>
              <a:t>nations is ill-suited to the third world's </a:t>
            </a:r>
            <a:r>
              <a:rPr lang="en-US" sz="1800" dirty="0" smtClean="0">
                <a:solidFill>
                  <a:schemeClr val="tx1"/>
                </a:solidFill>
              </a:rPr>
              <a:t>needs. "Technology is not </a:t>
            </a:r>
            <a:r>
              <a:rPr lang="en-US" sz="1800" dirty="0">
                <a:solidFill>
                  <a:schemeClr val="tx1"/>
                </a:solidFill>
              </a:rPr>
              <a:t>usually produced directly for sale. </a:t>
            </a:r>
            <a:endParaRPr lang="en-US" sz="1800" dirty="0" smtClean="0">
              <a:solidFill>
                <a:schemeClr val="tx1"/>
              </a:solidFill>
            </a:endParaRPr>
          </a:p>
          <a:p>
            <a:endParaRPr lang="en-US" sz="1800" dirty="0">
              <a:solidFill>
                <a:schemeClr val="tx1"/>
              </a:solidFill>
            </a:endParaRPr>
          </a:p>
          <a:p>
            <a:r>
              <a:rPr lang="en-US" sz="1800" dirty="0" smtClean="0">
                <a:solidFill>
                  <a:schemeClr val="tx1"/>
                </a:solidFill>
              </a:rPr>
              <a:t>It </a:t>
            </a:r>
            <a:r>
              <a:rPr lang="en-US" sz="1800" dirty="0">
                <a:solidFill>
                  <a:schemeClr val="tx1"/>
                </a:solidFill>
              </a:rPr>
              <a:t>is therefore not </a:t>
            </a:r>
            <a:r>
              <a:rPr lang="en-US" sz="1800" dirty="0" smtClean="0">
                <a:solidFill>
                  <a:schemeClr val="tx1"/>
                </a:solidFill>
              </a:rPr>
              <a:t>normally developed </a:t>
            </a:r>
            <a:r>
              <a:rPr lang="en-US" sz="1800" dirty="0">
                <a:solidFill>
                  <a:schemeClr val="tx1"/>
                </a:solidFill>
              </a:rPr>
              <a:t>for use in the third world.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The </a:t>
            </a:r>
            <a:r>
              <a:rPr lang="en-US" sz="1800" dirty="0">
                <a:solidFill>
                  <a:schemeClr val="tx1"/>
                </a:solidFill>
              </a:rPr>
              <a:t>small technology markets </a:t>
            </a:r>
            <a:r>
              <a:rPr lang="en-US" sz="1800" dirty="0" smtClean="0">
                <a:solidFill>
                  <a:schemeClr val="tx1"/>
                </a:solidFill>
              </a:rPr>
              <a:t>in developing </a:t>
            </a:r>
            <a:r>
              <a:rPr lang="en-US" sz="1800" dirty="0">
                <a:solidFill>
                  <a:schemeClr val="tx1"/>
                </a:solidFill>
              </a:rPr>
              <a:t>countries and the limited profit-making opportunities </a:t>
            </a:r>
            <a:r>
              <a:rPr lang="en-US" sz="1800" dirty="0" smtClean="0">
                <a:solidFill>
                  <a:schemeClr val="tx1"/>
                </a:solidFill>
              </a:rPr>
              <a:t>they offer </a:t>
            </a:r>
            <a:r>
              <a:rPr lang="en-US" sz="1800" dirty="0">
                <a:solidFill>
                  <a:schemeClr val="tx1"/>
                </a:solidFill>
              </a:rPr>
              <a:t>discourages technology exporters from adapting their technology </a:t>
            </a:r>
            <a:r>
              <a:rPr lang="en-US" sz="1800" dirty="0" smtClean="0">
                <a:solidFill>
                  <a:schemeClr val="tx1"/>
                </a:solidFill>
              </a:rPr>
              <a:t>to meet </a:t>
            </a:r>
            <a:r>
              <a:rPr lang="en-US" sz="1800" dirty="0">
                <a:solidFill>
                  <a:schemeClr val="tx1"/>
                </a:solidFill>
              </a:rPr>
              <a:t>the particular circumstances of developing countries.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Instead</a:t>
            </a:r>
            <a:r>
              <a:rPr lang="en-US" sz="1800" dirty="0">
                <a:solidFill>
                  <a:schemeClr val="tx1"/>
                </a:solidFill>
              </a:rPr>
              <a:t>, </a:t>
            </a:r>
            <a:r>
              <a:rPr lang="en-US" sz="1800" dirty="0" smtClean="0">
                <a:solidFill>
                  <a:schemeClr val="tx1"/>
                </a:solidFill>
              </a:rPr>
              <a:t>corporations will </a:t>
            </a:r>
            <a:r>
              <a:rPr lang="en-US" sz="1800" dirty="0">
                <a:solidFill>
                  <a:schemeClr val="tx1"/>
                </a:solidFill>
              </a:rPr>
              <a:t>offer the same technology that they sell in </a:t>
            </a:r>
            <a:r>
              <a:rPr lang="en-US" sz="1800" dirty="0" smtClean="0">
                <a:solidFill>
                  <a:schemeClr val="tx1"/>
                </a:solidFill>
              </a:rPr>
              <a:t>developed countries.</a:t>
            </a:r>
          </a:p>
          <a:p>
            <a:endParaRPr lang="en-US" sz="1800" dirty="0">
              <a:solidFill>
                <a:schemeClr val="tx1"/>
              </a:solidFill>
            </a:endParaRPr>
          </a:p>
        </p:txBody>
      </p:sp>
    </p:spTree>
    <p:extLst>
      <p:ext uri="{BB962C8B-B14F-4D97-AF65-F5344CB8AC3E}">
        <p14:creationId xmlns:p14="http://schemas.microsoft.com/office/powerpoint/2010/main" val="3506953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nSpc>
                <a:spcPct val="100000"/>
              </a:lnSpc>
            </a:pPr>
            <a:r>
              <a:rPr lang="en-US" sz="2800" b="1" dirty="0"/>
              <a:t>Difficulties the Third World has Experienced with International Transfers of Technology</a:t>
            </a:r>
            <a:endParaRPr lang="en-US" sz="2800" dirty="0"/>
          </a:p>
        </p:txBody>
      </p:sp>
      <p:sp>
        <p:nvSpPr>
          <p:cNvPr id="3" name="Content Placeholder 2"/>
          <p:cNvSpPr>
            <a:spLocks noGrp="1"/>
          </p:cNvSpPr>
          <p:nvPr>
            <p:ph idx="1"/>
          </p:nvPr>
        </p:nvSpPr>
        <p:spPr>
          <a:xfrm>
            <a:off x="457200" y="1295400"/>
            <a:ext cx="8229600" cy="5257800"/>
          </a:xfrm>
        </p:spPr>
        <p:txBody>
          <a:bodyPr>
            <a:normAutofit/>
          </a:bodyPr>
          <a:lstStyle/>
          <a:p>
            <a:pPr marL="0" indent="0">
              <a:buNone/>
            </a:pPr>
            <a:r>
              <a:rPr lang="en-US" sz="1800" b="1" dirty="0" smtClean="0">
                <a:solidFill>
                  <a:schemeClr val="tx1"/>
                </a:solidFill>
              </a:rPr>
              <a:t>4. Packaging </a:t>
            </a:r>
            <a:r>
              <a:rPr lang="en-US" sz="1800" b="1" dirty="0">
                <a:solidFill>
                  <a:schemeClr val="tx1"/>
                </a:solidFill>
              </a:rPr>
              <a:t>of </a:t>
            </a:r>
            <a:r>
              <a:rPr lang="en-US" sz="1800" b="1" dirty="0" smtClean="0">
                <a:solidFill>
                  <a:schemeClr val="tx1"/>
                </a:solidFill>
              </a:rPr>
              <a:t>Technology</a:t>
            </a:r>
          </a:p>
          <a:p>
            <a:pPr marL="0" indent="0">
              <a:buNone/>
            </a:pPr>
            <a:endParaRPr lang="en-US" sz="1800" b="1" dirty="0">
              <a:solidFill>
                <a:schemeClr val="tx1"/>
              </a:solidFill>
            </a:endParaRPr>
          </a:p>
          <a:p>
            <a:r>
              <a:rPr lang="en-US" sz="1800" dirty="0">
                <a:solidFill>
                  <a:schemeClr val="tx1"/>
                </a:solidFill>
              </a:rPr>
              <a:t>One of the common forms of transferring technology to third </a:t>
            </a:r>
            <a:r>
              <a:rPr lang="en-US" sz="1800" dirty="0" smtClean="0">
                <a:solidFill>
                  <a:schemeClr val="tx1"/>
                </a:solidFill>
              </a:rPr>
              <a:t>world nations </a:t>
            </a:r>
            <a:r>
              <a:rPr lang="en-US" sz="1800" dirty="0">
                <a:solidFill>
                  <a:schemeClr val="tx1"/>
                </a:solidFill>
              </a:rPr>
              <a:t>is in a "technology package."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This </a:t>
            </a:r>
            <a:r>
              <a:rPr lang="en-US" sz="1800" dirty="0">
                <a:solidFill>
                  <a:schemeClr val="tx1"/>
                </a:solidFill>
              </a:rPr>
              <a:t>package includes not </a:t>
            </a:r>
            <a:r>
              <a:rPr lang="en-US" sz="1800" dirty="0" smtClean="0">
                <a:solidFill>
                  <a:schemeClr val="tx1"/>
                </a:solidFill>
              </a:rPr>
              <a:t>only machinery</a:t>
            </a:r>
            <a:r>
              <a:rPr lang="en-US" sz="1800" dirty="0">
                <a:solidFill>
                  <a:schemeClr val="tx1"/>
                </a:solidFill>
              </a:rPr>
              <a:t>, but also the building, management expertise, and </a:t>
            </a:r>
            <a:r>
              <a:rPr lang="en-US" sz="1800" dirty="0" smtClean="0">
                <a:solidFill>
                  <a:schemeClr val="tx1"/>
                </a:solidFill>
              </a:rPr>
              <a:t>production plans</a:t>
            </a:r>
            <a:r>
              <a:rPr lang="en-US" sz="1800" dirty="0">
                <a:solidFill>
                  <a:schemeClr val="tx1"/>
                </a:solidFill>
              </a:rPr>
              <a:t>. The purchaser has no option of selecting only those facets of </a:t>
            </a:r>
            <a:r>
              <a:rPr lang="en-US" sz="1800" dirty="0" smtClean="0">
                <a:solidFill>
                  <a:schemeClr val="tx1"/>
                </a:solidFill>
              </a:rPr>
              <a:t>the technology </a:t>
            </a:r>
            <a:r>
              <a:rPr lang="en-US" sz="1800" dirty="0">
                <a:solidFill>
                  <a:schemeClr val="tx1"/>
                </a:solidFill>
              </a:rPr>
              <a:t>it believes it needs.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These </a:t>
            </a:r>
            <a:r>
              <a:rPr lang="en-US" sz="1800" dirty="0">
                <a:solidFill>
                  <a:schemeClr val="tx1"/>
                </a:solidFill>
              </a:rPr>
              <a:t>packages often include </a:t>
            </a:r>
            <a:r>
              <a:rPr lang="en-US" sz="1800" dirty="0" smtClean="0">
                <a:solidFill>
                  <a:schemeClr val="tx1"/>
                </a:solidFill>
              </a:rPr>
              <a:t>outdated technology </a:t>
            </a:r>
            <a:r>
              <a:rPr lang="en-US" sz="1800" dirty="0">
                <a:solidFill>
                  <a:schemeClr val="tx1"/>
                </a:solidFill>
              </a:rPr>
              <a:t>or technology irrelevant to the recipient's needs.</a:t>
            </a:r>
          </a:p>
        </p:txBody>
      </p:sp>
    </p:spTree>
    <p:extLst>
      <p:ext uri="{BB962C8B-B14F-4D97-AF65-F5344CB8AC3E}">
        <p14:creationId xmlns:p14="http://schemas.microsoft.com/office/powerpoint/2010/main" val="3418718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nSpc>
                <a:spcPct val="100000"/>
              </a:lnSpc>
            </a:pPr>
            <a:r>
              <a:rPr lang="en-US" sz="2800" b="1" dirty="0" smtClean="0"/>
              <a:t>Difficulties the Third World has Experienced with International Transfers of Technology</a:t>
            </a:r>
            <a:endParaRPr lang="en-US" sz="2800" dirty="0"/>
          </a:p>
        </p:txBody>
      </p:sp>
      <p:sp>
        <p:nvSpPr>
          <p:cNvPr id="3" name="Content Placeholder 2"/>
          <p:cNvSpPr>
            <a:spLocks noGrp="1"/>
          </p:cNvSpPr>
          <p:nvPr>
            <p:ph idx="1"/>
          </p:nvPr>
        </p:nvSpPr>
        <p:spPr>
          <a:xfrm>
            <a:off x="457200" y="990600"/>
            <a:ext cx="8229600" cy="5486400"/>
          </a:xfrm>
        </p:spPr>
        <p:txBody>
          <a:bodyPr>
            <a:normAutofit/>
          </a:bodyPr>
          <a:lstStyle/>
          <a:p>
            <a:pPr marL="0" indent="0">
              <a:buNone/>
            </a:pPr>
            <a:endParaRPr lang="en-US" sz="1800" b="1" dirty="0" smtClean="0">
              <a:solidFill>
                <a:schemeClr val="tx1"/>
              </a:solidFill>
            </a:endParaRPr>
          </a:p>
          <a:p>
            <a:pPr marL="0" indent="0">
              <a:buNone/>
            </a:pPr>
            <a:r>
              <a:rPr lang="en-US" sz="1800" b="1" dirty="0" smtClean="0">
                <a:solidFill>
                  <a:schemeClr val="tx1"/>
                </a:solidFill>
              </a:rPr>
              <a:t>5. Failure to Develop Indigenous Technological Skills</a:t>
            </a:r>
          </a:p>
          <a:p>
            <a:pPr marL="0" indent="0">
              <a:buNone/>
            </a:pPr>
            <a:endParaRPr lang="en-US" sz="1800" dirty="0">
              <a:solidFill>
                <a:schemeClr val="tx1"/>
              </a:solidFill>
            </a:endParaRPr>
          </a:p>
          <a:p>
            <a:r>
              <a:rPr lang="en-US" sz="1800" dirty="0">
                <a:solidFill>
                  <a:schemeClr val="tx1"/>
                </a:solidFill>
              </a:rPr>
              <a:t>By pursuing a "technology at any cost" strategy, developing </a:t>
            </a:r>
            <a:r>
              <a:rPr lang="en-US" sz="1800" dirty="0" smtClean="0">
                <a:solidFill>
                  <a:schemeClr val="tx1"/>
                </a:solidFill>
              </a:rPr>
              <a:t>countries failed </a:t>
            </a:r>
            <a:r>
              <a:rPr lang="en-US" sz="1800" dirty="0">
                <a:solidFill>
                  <a:schemeClr val="tx1"/>
                </a:solidFill>
              </a:rPr>
              <a:t>to import technology at a rate that would allow them to study </a:t>
            </a:r>
            <a:r>
              <a:rPr lang="en-US" sz="1800" dirty="0" smtClean="0">
                <a:solidFill>
                  <a:schemeClr val="tx1"/>
                </a:solidFill>
              </a:rPr>
              <a:t>the imported </a:t>
            </a:r>
            <a:r>
              <a:rPr lang="en-US" sz="1800" dirty="0">
                <a:solidFill>
                  <a:schemeClr val="tx1"/>
                </a:solidFill>
              </a:rPr>
              <a:t>information so as to develop internal sources of its </a:t>
            </a:r>
            <a:r>
              <a:rPr lang="en-US" sz="1800" dirty="0" smtClean="0">
                <a:solidFill>
                  <a:schemeClr val="tx1"/>
                </a:solidFill>
              </a:rPr>
              <a:t>production.</a:t>
            </a:r>
          </a:p>
          <a:p>
            <a:endParaRPr lang="en-US" sz="1800" dirty="0" smtClean="0">
              <a:solidFill>
                <a:schemeClr val="tx1"/>
              </a:solidFill>
            </a:endParaRPr>
          </a:p>
          <a:p>
            <a:r>
              <a:rPr lang="en-US" sz="1800" dirty="0">
                <a:solidFill>
                  <a:schemeClr val="tx1"/>
                </a:solidFill>
              </a:rPr>
              <a:t>This </a:t>
            </a:r>
            <a:r>
              <a:rPr lang="en-US" sz="1800" dirty="0" smtClean="0">
                <a:solidFill>
                  <a:schemeClr val="tx1"/>
                </a:solidFill>
              </a:rPr>
              <a:t>failure </a:t>
            </a:r>
            <a:r>
              <a:rPr lang="en-US" sz="1800" dirty="0">
                <a:solidFill>
                  <a:schemeClr val="tx1"/>
                </a:solidFill>
              </a:rPr>
              <a:t>has contributed to the underlying problem--the </a:t>
            </a:r>
            <a:r>
              <a:rPr lang="en-US" sz="1800" dirty="0" smtClean="0">
                <a:solidFill>
                  <a:schemeClr val="tx1"/>
                </a:solidFill>
              </a:rPr>
              <a:t>technological dependence </a:t>
            </a:r>
            <a:r>
              <a:rPr lang="en-US" sz="1800" dirty="0">
                <a:solidFill>
                  <a:schemeClr val="tx1"/>
                </a:solidFill>
              </a:rPr>
              <a:t>of many third world nations. </a:t>
            </a:r>
            <a:endParaRPr lang="en-US" sz="1800" dirty="0" smtClean="0">
              <a:solidFill>
                <a:schemeClr val="tx1"/>
              </a:solidFill>
            </a:endParaRPr>
          </a:p>
          <a:p>
            <a:endParaRPr lang="en-US" sz="1800" dirty="0" smtClean="0">
              <a:solidFill>
                <a:schemeClr val="tx1"/>
              </a:solidFill>
            </a:endParaRPr>
          </a:p>
          <a:p>
            <a:r>
              <a:rPr lang="en-US" sz="1800" dirty="0" smtClean="0">
                <a:solidFill>
                  <a:schemeClr val="tx1"/>
                </a:solidFill>
              </a:rPr>
              <a:t>The </a:t>
            </a:r>
            <a:r>
              <a:rPr lang="en-US" sz="1800" dirty="0">
                <a:solidFill>
                  <a:schemeClr val="tx1"/>
                </a:solidFill>
              </a:rPr>
              <a:t>dependence </a:t>
            </a:r>
            <a:r>
              <a:rPr lang="en-US" sz="1800" dirty="0" smtClean="0">
                <a:solidFill>
                  <a:schemeClr val="tx1"/>
                </a:solidFill>
              </a:rPr>
              <a:t>is likely </a:t>
            </a:r>
            <a:r>
              <a:rPr lang="en-US" sz="1800" dirty="0">
                <a:solidFill>
                  <a:schemeClr val="tx1"/>
                </a:solidFill>
              </a:rPr>
              <a:t>to continue until those nations are able to increase their ability </a:t>
            </a:r>
            <a:r>
              <a:rPr lang="en-US" sz="1800" dirty="0" smtClean="0">
                <a:solidFill>
                  <a:schemeClr val="tx1"/>
                </a:solidFill>
              </a:rPr>
              <a:t>to deal </a:t>
            </a:r>
            <a:r>
              <a:rPr lang="en-US" sz="1800" dirty="0">
                <a:solidFill>
                  <a:schemeClr val="tx1"/>
                </a:solidFill>
              </a:rPr>
              <a:t>with and develop </a:t>
            </a:r>
            <a:r>
              <a:rPr lang="en-US" sz="1800" dirty="0" smtClean="0">
                <a:solidFill>
                  <a:schemeClr val="tx1"/>
                </a:solidFill>
              </a:rPr>
              <a:t>technology. </a:t>
            </a:r>
            <a:endParaRPr lang="en-US" sz="1800" dirty="0">
              <a:solidFill>
                <a:schemeClr val="tx1"/>
              </a:solidFill>
            </a:endParaRPr>
          </a:p>
        </p:txBody>
      </p:sp>
    </p:spTree>
    <p:extLst>
      <p:ext uri="{BB962C8B-B14F-4D97-AF65-F5344CB8AC3E}">
        <p14:creationId xmlns:p14="http://schemas.microsoft.com/office/powerpoint/2010/main" val="140572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pPr>
              <a:lnSpc>
                <a:spcPct val="100000"/>
              </a:lnSpc>
            </a:pPr>
            <a:r>
              <a:rPr lang="en-US" sz="2800" b="1" dirty="0"/>
              <a:t>Difficulties the Third World has Experienced with International Transfers of Technology</a:t>
            </a:r>
            <a:endParaRPr lang="en-US" sz="2800" dirty="0"/>
          </a:p>
        </p:txBody>
      </p:sp>
      <p:sp>
        <p:nvSpPr>
          <p:cNvPr id="3" name="Content Placeholder 2"/>
          <p:cNvSpPr>
            <a:spLocks noGrp="1"/>
          </p:cNvSpPr>
          <p:nvPr>
            <p:ph idx="1"/>
          </p:nvPr>
        </p:nvSpPr>
        <p:spPr>
          <a:xfrm>
            <a:off x="457200" y="1066800"/>
            <a:ext cx="8229600" cy="5486400"/>
          </a:xfrm>
        </p:spPr>
        <p:txBody>
          <a:bodyPr>
            <a:normAutofit/>
          </a:bodyPr>
          <a:lstStyle/>
          <a:p>
            <a:pPr marL="0" indent="0">
              <a:buNone/>
            </a:pPr>
            <a:r>
              <a:rPr lang="en-US" sz="1800" b="1" dirty="0" smtClean="0">
                <a:solidFill>
                  <a:schemeClr val="tx1"/>
                </a:solidFill>
              </a:rPr>
              <a:t>6. Weak Bargaining Positions, Monopolistic Suppliers and Technological Obsolescence</a:t>
            </a:r>
          </a:p>
          <a:p>
            <a:r>
              <a:rPr lang="en-US" sz="1800" dirty="0"/>
              <a:t>The traditional economic and political weakness of the </a:t>
            </a:r>
            <a:r>
              <a:rPr lang="en-US" sz="1800" dirty="0" smtClean="0"/>
              <a:t>developing countries </a:t>
            </a:r>
            <a:r>
              <a:rPr lang="en-US" sz="1800" dirty="0"/>
              <a:t>combined with the monopolistic controls TNCs have on </a:t>
            </a:r>
            <a:r>
              <a:rPr lang="en-US" sz="1800" dirty="0" smtClean="0"/>
              <a:t>the world's </a:t>
            </a:r>
            <a:r>
              <a:rPr lang="en-US" sz="1800" dirty="0"/>
              <a:t>technology has often led to the transfer of obsolete technology.</a:t>
            </a:r>
          </a:p>
          <a:p>
            <a:r>
              <a:rPr lang="en-US" sz="1800" dirty="0"/>
              <a:t>Third world nations' weak bargaining position is not just a factor of </a:t>
            </a:r>
            <a:r>
              <a:rPr lang="en-US" sz="1800" dirty="0" smtClean="0"/>
              <a:t>their economic </a:t>
            </a:r>
            <a:r>
              <a:rPr lang="en-US" sz="1800" dirty="0"/>
              <a:t>and political instability. </a:t>
            </a:r>
            <a:endParaRPr lang="en-US" sz="1800" dirty="0" smtClean="0"/>
          </a:p>
          <a:p>
            <a:r>
              <a:rPr lang="en-US" sz="1800" dirty="0" smtClean="0"/>
              <a:t>They </a:t>
            </a:r>
            <a:r>
              <a:rPr lang="en-US" sz="1800" dirty="0"/>
              <a:t>also lack the business </a:t>
            </a:r>
            <a:r>
              <a:rPr lang="en-US" sz="1800" dirty="0" smtClean="0"/>
              <a:t>management and </a:t>
            </a:r>
            <a:r>
              <a:rPr lang="en-US" sz="1800" dirty="0"/>
              <a:t>negotiation skills that would enable them to bargain </a:t>
            </a:r>
            <a:r>
              <a:rPr lang="en-US" sz="1800" dirty="0" smtClean="0"/>
              <a:t>more effectively.</a:t>
            </a:r>
          </a:p>
          <a:p>
            <a:r>
              <a:rPr lang="en-US" sz="1800" dirty="0"/>
              <a:t>Developing countries may also have to deal with </a:t>
            </a:r>
            <a:r>
              <a:rPr lang="en-US" sz="1800" dirty="0" smtClean="0"/>
              <a:t>monopolistic</a:t>
            </a:r>
            <a:r>
              <a:rPr lang="en-US" sz="1800" dirty="0"/>
              <a:t> </a:t>
            </a:r>
            <a:r>
              <a:rPr lang="en-US" sz="1800" dirty="0" smtClean="0"/>
              <a:t>suppliers </a:t>
            </a:r>
            <a:r>
              <a:rPr lang="en-US" sz="1800" dirty="0"/>
              <a:t>of technology. Because TNCs have no legal obligation to</a:t>
            </a:r>
          </a:p>
          <a:p>
            <a:r>
              <a:rPr lang="en-US" sz="1800" dirty="0"/>
              <a:t>work with developing countries, many TNCs choose to focus </a:t>
            </a:r>
            <a:r>
              <a:rPr lang="en-US" sz="1800" dirty="0" smtClean="0"/>
              <a:t>on developed </a:t>
            </a:r>
            <a:r>
              <a:rPr lang="en-US" sz="1800" dirty="0"/>
              <a:t>markets. </a:t>
            </a:r>
            <a:endParaRPr lang="en-US" sz="1800" dirty="0" smtClean="0"/>
          </a:p>
          <a:p>
            <a:r>
              <a:rPr lang="en-US" sz="1800" dirty="0" smtClean="0"/>
              <a:t>Third </a:t>
            </a:r>
            <a:r>
              <a:rPr lang="en-US" sz="1800" dirty="0"/>
              <a:t>world nations are then left in the position </a:t>
            </a:r>
            <a:r>
              <a:rPr lang="en-US" sz="1800" dirty="0" smtClean="0"/>
              <a:t>of taking </a:t>
            </a:r>
            <a:r>
              <a:rPr lang="en-US" sz="1800" dirty="0"/>
              <a:t>what they can get at the terms they can get it.</a:t>
            </a:r>
            <a:endParaRPr lang="en-US" sz="1800" dirty="0">
              <a:solidFill>
                <a:schemeClr val="tx1"/>
              </a:solidFill>
            </a:endParaRPr>
          </a:p>
          <a:p>
            <a:pPr marL="0" indent="0">
              <a:buNone/>
            </a:pPr>
            <a:endParaRPr lang="en-US" sz="1800" dirty="0" smtClean="0">
              <a:solidFill>
                <a:schemeClr val="tx1"/>
              </a:solidFill>
            </a:endParaRPr>
          </a:p>
          <a:p>
            <a:pPr marL="0" indent="0">
              <a:buNone/>
            </a:pPr>
            <a:endParaRPr lang="en-US" sz="1800" dirty="0">
              <a:solidFill>
                <a:schemeClr val="tx1"/>
              </a:solidFill>
            </a:endParaRPr>
          </a:p>
        </p:txBody>
      </p:sp>
    </p:spTree>
    <p:extLst>
      <p:ext uri="{BB962C8B-B14F-4D97-AF65-F5344CB8AC3E}">
        <p14:creationId xmlns:p14="http://schemas.microsoft.com/office/powerpoint/2010/main" val="38129191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nSpc>
                <a:spcPct val="100000"/>
              </a:lnSpc>
            </a:pPr>
            <a:r>
              <a:rPr lang="en-US" sz="2800" b="1" dirty="0"/>
              <a:t>Difficulties the Third World has Experienced with International Transfers of Technology</a:t>
            </a:r>
            <a:endParaRPr lang="en-US" sz="2800"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1800" b="1" dirty="0">
                <a:solidFill>
                  <a:schemeClr val="tx1"/>
                </a:solidFill>
              </a:rPr>
              <a:t>6. Weak Bargaining Positions, Monopolistic Suppliers and Technological Obsolescence</a:t>
            </a:r>
          </a:p>
          <a:p>
            <a:pPr marL="0" indent="0">
              <a:buNone/>
            </a:pPr>
            <a:endParaRPr lang="en-US" sz="1800" dirty="0" smtClean="0">
              <a:solidFill>
                <a:schemeClr val="tx1"/>
              </a:solidFill>
            </a:endParaRPr>
          </a:p>
          <a:p>
            <a:r>
              <a:rPr lang="en-US" sz="1800" dirty="0" smtClean="0">
                <a:solidFill>
                  <a:schemeClr val="tx1"/>
                </a:solidFill>
              </a:rPr>
              <a:t>One </a:t>
            </a:r>
            <a:r>
              <a:rPr lang="en-US" sz="1800" dirty="0">
                <a:solidFill>
                  <a:schemeClr val="tx1"/>
                </a:solidFill>
              </a:rPr>
              <a:t>of the results of the disadvantaged position developing </a:t>
            </a:r>
            <a:r>
              <a:rPr lang="en-US" sz="1800" dirty="0" smtClean="0">
                <a:solidFill>
                  <a:schemeClr val="tx1"/>
                </a:solidFill>
              </a:rPr>
              <a:t>countries hold </a:t>
            </a:r>
            <a:r>
              <a:rPr lang="en-US" sz="1800" dirty="0">
                <a:solidFill>
                  <a:schemeClr val="tx1"/>
                </a:solidFill>
              </a:rPr>
              <a:t>when dealing with technology suppliers is the import of </a:t>
            </a:r>
            <a:r>
              <a:rPr lang="en-US" sz="1800" dirty="0" smtClean="0">
                <a:solidFill>
                  <a:schemeClr val="tx1"/>
                </a:solidFill>
              </a:rPr>
              <a:t>obsolete technology</a:t>
            </a:r>
            <a:r>
              <a:rPr lang="en-US" sz="1800" dirty="0">
                <a:solidFill>
                  <a:schemeClr val="tx1"/>
                </a:solidFill>
              </a:rPr>
              <a:t>. </a:t>
            </a:r>
            <a:endParaRPr lang="en-US" sz="1800" dirty="0" smtClean="0">
              <a:solidFill>
                <a:schemeClr val="tx1"/>
              </a:solidFill>
            </a:endParaRPr>
          </a:p>
          <a:p>
            <a:r>
              <a:rPr lang="en-US" sz="1800" dirty="0" smtClean="0">
                <a:solidFill>
                  <a:schemeClr val="tx1"/>
                </a:solidFill>
              </a:rPr>
              <a:t>Especially </a:t>
            </a:r>
            <a:r>
              <a:rPr lang="en-US" sz="1800" dirty="0">
                <a:solidFill>
                  <a:schemeClr val="tx1"/>
                </a:solidFill>
              </a:rPr>
              <a:t>in direct foreign investments, TNCs often </a:t>
            </a:r>
            <a:r>
              <a:rPr lang="en-US" sz="1800" dirty="0" smtClean="0">
                <a:solidFill>
                  <a:schemeClr val="tx1"/>
                </a:solidFill>
              </a:rPr>
              <a:t>merely import </a:t>
            </a:r>
            <a:r>
              <a:rPr lang="en-US" sz="1800" dirty="0">
                <a:solidFill>
                  <a:schemeClr val="tx1"/>
                </a:solidFill>
              </a:rPr>
              <a:t>antiquated technology, the usefulness of which is limited to </a:t>
            </a:r>
            <a:r>
              <a:rPr lang="en-US" sz="1800" dirty="0" smtClean="0">
                <a:solidFill>
                  <a:schemeClr val="tx1"/>
                </a:solidFill>
              </a:rPr>
              <a:t>what is </a:t>
            </a:r>
            <a:r>
              <a:rPr lang="en-US" sz="1800" dirty="0">
                <a:solidFill>
                  <a:schemeClr val="tx1"/>
                </a:solidFill>
              </a:rPr>
              <a:t>absolutely necessary for a project. There are several reasons for this.</a:t>
            </a:r>
          </a:p>
          <a:p>
            <a:r>
              <a:rPr lang="en-US" sz="1800" dirty="0">
                <a:solidFill>
                  <a:schemeClr val="tx1"/>
                </a:solidFill>
              </a:rPr>
              <a:t>The TNC may not want to create a new competitor or risk losing </a:t>
            </a:r>
            <a:r>
              <a:rPr lang="en-US" sz="1800" dirty="0" smtClean="0">
                <a:solidFill>
                  <a:schemeClr val="tx1"/>
                </a:solidFill>
              </a:rPr>
              <a:t>market share.</a:t>
            </a:r>
          </a:p>
          <a:p>
            <a:r>
              <a:rPr lang="en-US" sz="1800" dirty="0" smtClean="0">
                <a:solidFill>
                  <a:schemeClr val="tx1"/>
                </a:solidFill>
              </a:rPr>
              <a:t>Given </a:t>
            </a:r>
            <a:r>
              <a:rPr lang="en-US" sz="1800" dirty="0">
                <a:solidFill>
                  <a:schemeClr val="tx1"/>
                </a:solidFill>
              </a:rPr>
              <a:t>the recent wave of nationalizations and defaults, </a:t>
            </a:r>
            <a:r>
              <a:rPr lang="en-US" sz="1800" dirty="0" smtClean="0">
                <a:solidFill>
                  <a:schemeClr val="tx1"/>
                </a:solidFill>
              </a:rPr>
              <a:t>TNCs are </a:t>
            </a:r>
            <a:r>
              <a:rPr lang="en-US" sz="1800" dirty="0">
                <a:solidFill>
                  <a:schemeClr val="tx1"/>
                </a:solidFill>
              </a:rPr>
              <a:t>also wary of trusting their best technologies to developing nations. </a:t>
            </a:r>
            <a:r>
              <a:rPr lang="en-US" sz="1800" dirty="0" smtClean="0">
                <a:solidFill>
                  <a:schemeClr val="tx1"/>
                </a:solidFill>
              </a:rPr>
              <a:t>Uncertainties </a:t>
            </a:r>
            <a:r>
              <a:rPr lang="en-US" sz="1800" dirty="0">
                <a:solidFill>
                  <a:schemeClr val="tx1"/>
                </a:solidFill>
              </a:rPr>
              <a:t>and vagueness in the laws of developing nations often </a:t>
            </a:r>
            <a:r>
              <a:rPr lang="en-US" sz="1800" dirty="0" smtClean="0">
                <a:solidFill>
                  <a:schemeClr val="tx1"/>
                </a:solidFill>
              </a:rPr>
              <a:t>justify this distrust. </a:t>
            </a:r>
            <a:endParaRPr lang="en-US" sz="1800" dirty="0">
              <a:solidFill>
                <a:schemeClr val="tx1"/>
              </a:solidFill>
            </a:endParaRPr>
          </a:p>
        </p:txBody>
      </p:sp>
    </p:spTree>
    <p:extLst>
      <p:ext uri="{BB962C8B-B14F-4D97-AF65-F5344CB8AC3E}">
        <p14:creationId xmlns:p14="http://schemas.microsoft.com/office/powerpoint/2010/main" val="1975057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nSpc>
                <a:spcPct val="100000"/>
              </a:lnSpc>
            </a:pPr>
            <a:r>
              <a:rPr lang="en-US" sz="2800" b="1" dirty="0"/>
              <a:t>Difficulties the Third World has Experienced with International Transfers of Technology</a:t>
            </a:r>
            <a:endParaRPr lang="en-US" sz="2800" dirty="0"/>
          </a:p>
        </p:txBody>
      </p:sp>
      <p:sp>
        <p:nvSpPr>
          <p:cNvPr id="3" name="Content Placeholder 2"/>
          <p:cNvSpPr>
            <a:spLocks noGrp="1"/>
          </p:cNvSpPr>
          <p:nvPr>
            <p:ph idx="1"/>
          </p:nvPr>
        </p:nvSpPr>
        <p:spPr>
          <a:xfrm>
            <a:off x="457200" y="1143000"/>
            <a:ext cx="8229600" cy="5410200"/>
          </a:xfrm>
        </p:spPr>
        <p:txBody>
          <a:bodyPr>
            <a:normAutofit/>
          </a:bodyPr>
          <a:lstStyle/>
          <a:p>
            <a:pPr marL="0" indent="0">
              <a:buNone/>
            </a:pPr>
            <a:endParaRPr lang="en-US" sz="1800" b="1" dirty="0" smtClean="0">
              <a:solidFill>
                <a:schemeClr val="tx1"/>
              </a:solidFill>
            </a:endParaRPr>
          </a:p>
          <a:p>
            <a:pPr marL="0" indent="0">
              <a:buNone/>
            </a:pPr>
            <a:r>
              <a:rPr lang="en-US" sz="1800" b="1" dirty="0" smtClean="0">
                <a:solidFill>
                  <a:schemeClr val="tx1"/>
                </a:solidFill>
              </a:rPr>
              <a:t>7. Absence of Technological Development Plan </a:t>
            </a:r>
          </a:p>
          <a:p>
            <a:pPr marL="0" indent="0">
              <a:buNone/>
            </a:pPr>
            <a:endParaRPr lang="en-US" sz="1800" b="1" dirty="0" smtClean="0">
              <a:solidFill>
                <a:schemeClr val="tx1"/>
              </a:solidFill>
            </a:endParaRPr>
          </a:p>
          <a:p>
            <a:r>
              <a:rPr lang="en-US" sz="1800" dirty="0"/>
              <a:t>The final reason cited for the difficulties that third world nations </a:t>
            </a:r>
            <a:r>
              <a:rPr lang="en-US" sz="1800" dirty="0" smtClean="0"/>
              <a:t>have had </a:t>
            </a:r>
            <a:r>
              <a:rPr lang="en-US" sz="1800" dirty="0"/>
              <a:t>in developing technologically is that most of them lack a </a:t>
            </a:r>
            <a:r>
              <a:rPr lang="en-US" sz="1800" dirty="0" smtClean="0"/>
              <a:t>coherent, strategic </a:t>
            </a:r>
            <a:r>
              <a:rPr lang="en-US" sz="1800" dirty="0"/>
              <a:t>plan for </a:t>
            </a:r>
            <a:r>
              <a:rPr lang="en-US" sz="1800" dirty="0" smtClean="0"/>
              <a:t>development. </a:t>
            </a:r>
          </a:p>
          <a:p>
            <a:endParaRPr lang="en-US" sz="1800" b="1" dirty="0">
              <a:solidFill>
                <a:schemeClr val="tx1"/>
              </a:solidFill>
            </a:endParaRPr>
          </a:p>
        </p:txBody>
      </p:sp>
    </p:spTree>
    <p:extLst>
      <p:ext uri="{BB962C8B-B14F-4D97-AF65-F5344CB8AC3E}">
        <p14:creationId xmlns:p14="http://schemas.microsoft.com/office/powerpoint/2010/main" val="199919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nSpc>
                <a:spcPct val="100000"/>
              </a:lnSpc>
            </a:pPr>
            <a:r>
              <a:rPr lang="en-US" sz="3600" b="1" dirty="0" smtClean="0"/>
              <a:t/>
            </a:r>
            <a:br>
              <a:rPr lang="en-US" sz="3600" b="1" dirty="0" smtClean="0"/>
            </a:br>
            <a:r>
              <a:rPr lang="en-US" sz="3200" b="1" dirty="0" smtClean="0"/>
              <a:t>(A) DEFINITIONS - Technology </a:t>
            </a:r>
            <a:endParaRPr lang="en-US" sz="4000" b="1" dirty="0"/>
          </a:p>
        </p:txBody>
      </p:sp>
      <p:sp>
        <p:nvSpPr>
          <p:cNvPr id="3" name="Content Placeholder 2"/>
          <p:cNvSpPr>
            <a:spLocks noGrp="1"/>
          </p:cNvSpPr>
          <p:nvPr>
            <p:ph idx="1"/>
          </p:nvPr>
        </p:nvSpPr>
        <p:spPr>
          <a:xfrm>
            <a:off x="457200" y="1143000"/>
            <a:ext cx="8229600" cy="5410200"/>
          </a:xfrm>
        </p:spPr>
        <p:txBody>
          <a:bodyPr>
            <a:normAutofit/>
          </a:bodyPr>
          <a:lstStyle/>
          <a:p>
            <a:r>
              <a:rPr lang="en-US" sz="1800" dirty="0" smtClean="0">
                <a:solidFill>
                  <a:schemeClr val="tx1"/>
                </a:solidFill>
              </a:rPr>
              <a:t>There is no consensus that how technology should be defined.</a:t>
            </a:r>
          </a:p>
          <a:p>
            <a:endParaRPr lang="en-US" sz="1800" dirty="0" smtClean="0">
              <a:solidFill>
                <a:schemeClr val="tx1"/>
              </a:solidFill>
            </a:endParaRPr>
          </a:p>
          <a:p>
            <a:r>
              <a:rPr lang="en-US" sz="1800" dirty="0" smtClean="0">
                <a:solidFill>
                  <a:schemeClr val="tx1"/>
                </a:solidFill>
              </a:rPr>
              <a:t>The United Nations help countries plan their technological development and adopted a very broad view of technology and refers to it as </a:t>
            </a:r>
            <a:r>
              <a:rPr lang="en-US" sz="1800" b="1" dirty="0" smtClean="0">
                <a:solidFill>
                  <a:srgbClr val="0070C0"/>
                </a:solidFill>
              </a:rPr>
              <a:t>“a combination of equipment and knowledge”.</a:t>
            </a:r>
          </a:p>
          <a:p>
            <a:endParaRPr lang="en-US" sz="1800" dirty="0" smtClean="0">
              <a:solidFill>
                <a:schemeClr val="tx1"/>
              </a:solidFill>
            </a:endParaRPr>
          </a:p>
          <a:p>
            <a:r>
              <a:rPr lang="en-US" sz="1800" dirty="0" smtClean="0">
                <a:solidFill>
                  <a:schemeClr val="tx1"/>
                </a:solidFill>
              </a:rPr>
              <a:t>Some refer to technology as the </a:t>
            </a:r>
            <a:r>
              <a:rPr lang="en-US" sz="1800" b="1" dirty="0" smtClean="0">
                <a:solidFill>
                  <a:srgbClr val="0070C0"/>
                </a:solidFill>
              </a:rPr>
              <a:t>systematic application of scientific or other organized knowledge into practical tasks.</a:t>
            </a:r>
            <a:r>
              <a:rPr lang="en-US" sz="1800" dirty="0" smtClean="0">
                <a:solidFill>
                  <a:schemeClr val="tx1"/>
                </a:solidFill>
              </a:rPr>
              <a:t> </a:t>
            </a:r>
          </a:p>
          <a:p>
            <a:endParaRPr lang="en-US" sz="1800" dirty="0">
              <a:solidFill>
                <a:schemeClr val="tx1"/>
              </a:solidFill>
            </a:endParaRPr>
          </a:p>
          <a:p>
            <a:r>
              <a:rPr lang="en-US" sz="1800" dirty="0" smtClean="0">
                <a:solidFill>
                  <a:schemeClr val="tx1"/>
                </a:solidFill>
              </a:rPr>
              <a:t>The Organization for Economic Co-operation and Development (OECD), which includes many of the developed nations proposed that “</a:t>
            </a:r>
            <a:r>
              <a:rPr lang="en-US" sz="1800" b="1" dirty="0" smtClean="0">
                <a:solidFill>
                  <a:srgbClr val="0070C0"/>
                </a:solidFill>
              </a:rPr>
              <a:t>technology means the systematic knowledge for the manufacture of a product, for the application of a process or for the rendering of a service, including any integrally associated managerial and marketing techniques</a:t>
            </a:r>
            <a:r>
              <a:rPr lang="en-US" sz="1800" dirty="0" smtClean="0">
                <a:solidFill>
                  <a:schemeClr val="tx1"/>
                </a:solidFill>
              </a:rPr>
              <a:t>”. </a:t>
            </a:r>
            <a:endParaRPr lang="en-US" sz="1800" dirty="0">
              <a:solidFill>
                <a:schemeClr val="tx1"/>
              </a:solidFill>
            </a:endParaRPr>
          </a:p>
        </p:txBody>
      </p:sp>
    </p:spTree>
    <p:extLst>
      <p:ext uri="{BB962C8B-B14F-4D97-AF65-F5344CB8AC3E}">
        <p14:creationId xmlns:p14="http://schemas.microsoft.com/office/powerpoint/2010/main" val="345333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pPr algn="l"/>
            <a:r>
              <a:rPr lang="en-US" sz="2400" b="1" dirty="0" smtClean="0"/>
              <a:t>Cont…</a:t>
            </a:r>
            <a:endParaRPr lang="en-US" sz="2400" b="1" dirty="0"/>
          </a:p>
        </p:txBody>
      </p:sp>
      <p:sp>
        <p:nvSpPr>
          <p:cNvPr id="3" name="Content Placeholder 2"/>
          <p:cNvSpPr>
            <a:spLocks noGrp="1"/>
          </p:cNvSpPr>
          <p:nvPr>
            <p:ph idx="1"/>
          </p:nvPr>
        </p:nvSpPr>
        <p:spPr>
          <a:xfrm>
            <a:off x="457200" y="1066800"/>
            <a:ext cx="8229600" cy="5334000"/>
          </a:xfrm>
        </p:spPr>
        <p:txBody>
          <a:bodyPr>
            <a:normAutofit/>
          </a:bodyPr>
          <a:lstStyle/>
          <a:p>
            <a:r>
              <a:rPr lang="en-US" sz="1800" dirty="0" smtClean="0">
                <a:solidFill>
                  <a:schemeClr val="tx1"/>
                </a:solidFill>
              </a:rPr>
              <a:t>A working definition of technology is </a:t>
            </a:r>
          </a:p>
          <a:p>
            <a:endParaRPr lang="en-US" sz="1800" dirty="0" smtClean="0">
              <a:solidFill>
                <a:schemeClr val="tx1"/>
              </a:solidFill>
            </a:endParaRPr>
          </a:p>
          <a:p>
            <a:pPr marL="0" indent="0" algn="ctr">
              <a:buNone/>
            </a:pPr>
            <a:r>
              <a:rPr lang="en-US" sz="1800" dirty="0" smtClean="0">
                <a:solidFill>
                  <a:schemeClr val="tx1"/>
                </a:solidFill>
              </a:rPr>
              <a:t>“</a:t>
            </a:r>
            <a:r>
              <a:rPr lang="en-US" sz="1800" b="1" dirty="0" smtClean="0">
                <a:solidFill>
                  <a:srgbClr val="0070C0"/>
                </a:solidFill>
              </a:rPr>
              <a:t>technology will be considered anything, tangible or intangible, that could contribute to the economic, industrial or cultural development of a country, whether or not that technology is presently available to the country</a:t>
            </a:r>
            <a:r>
              <a:rPr lang="en-US" sz="1800" dirty="0" smtClean="0">
                <a:solidFill>
                  <a:schemeClr val="tx1"/>
                </a:solidFill>
              </a:rPr>
              <a:t>”. </a:t>
            </a:r>
            <a:endParaRPr lang="en-US" sz="1800" dirty="0">
              <a:solidFill>
                <a:schemeClr val="tx1"/>
              </a:solidFill>
            </a:endParaRPr>
          </a:p>
        </p:txBody>
      </p:sp>
    </p:spTree>
    <p:extLst>
      <p:ext uri="{BB962C8B-B14F-4D97-AF65-F5344CB8AC3E}">
        <p14:creationId xmlns:p14="http://schemas.microsoft.com/office/powerpoint/2010/main" val="877921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533400"/>
            <a:ext cx="8229600" cy="5592763"/>
          </a:xfrm>
        </p:spPr>
        <p:txBody>
          <a:bodyPr>
            <a:normAutofit/>
          </a:bodyPr>
          <a:lstStyle/>
          <a:p>
            <a:pPr marL="0" indent="0" algn="ctr">
              <a:buNone/>
            </a:pPr>
            <a:r>
              <a:rPr lang="en-US" sz="2800" b="1" dirty="0" smtClean="0"/>
              <a:t>Examples of Tangible Technology</a:t>
            </a:r>
          </a:p>
          <a:p>
            <a:pPr marL="0" indent="0" algn="ctr">
              <a:buNone/>
            </a:pPr>
            <a:endParaRPr lang="en-US" sz="2800" b="1" dirty="0" smtClean="0"/>
          </a:p>
          <a:p>
            <a:r>
              <a:rPr lang="en-US" sz="2000" dirty="0" smtClean="0"/>
              <a:t>Self Balancing Electric Unicycle </a:t>
            </a:r>
          </a:p>
          <a:p>
            <a:r>
              <a:rPr lang="en-US" sz="2000" dirty="0" smtClean="0"/>
              <a:t>Wireless Page to TV Magnifier</a:t>
            </a:r>
          </a:p>
          <a:p>
            <a:r>
              <a:rPr lang="en-US" sz="2000" dirty="0" smtClean="0"/>
              <a:t>Wireless Key Finder </a:t>
            </a:r>
          </a:p>
          <a:p>
            <a:endParaRPr lang="en-US" b="1" dirty="0"/>
          </a:p>
        </p:txBody>
      </p:sp>
    </p:spTree>
    <p:extLst>
      <p:ext uri="{BB962C8B-B14F-4D97-AF65-F5344CB8AC3E}">
        <p14:creationId xmlns:p14="http://schemas.microsoft.com/office/powerpoint/2010/main" val="85439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914400"/>
          </a:xfrm>
        </p:spPr>
        <p:txBody>
          <a:bodyPr/>
          <a:lstStyle/>
          <a:p>
            <a:r>
              <a:rPr lang="en-US" sz="3600" dirty="0" smtClean="0"/>
              <a:t>Self-Balancing Electric Unicycle </a:t>
            </a:r>
            <a:endParaRPr lang="en-US" sz="3600" dirty="0"/>
          </a:p>
        </p:txBody>
      </p:sp>
      <p:sp>
        <p:nvSpPr>
          <p:cNvPr id="6" name="Content Placeholder 5"/>
          <p:cNvSpPr>
            <a:spLocks noGrp="1"/>
          </p:cNvSpPr>
          <p:nvPr>
            <p:ph sz="half" idx="2"/>
          </p:nvPr>
        </p:nvSpPr>
        <p:spPr>
          <a:xfrm>
            <a:off x="4191000" y="1066800"/>
            <a:ext cx="4724400" cy="5562600"/>
          </a:xfrm>
        </p:spPr>
        <p:txBody>
          <a:bodyPr>
            <a:normAutofit/>
          </a:bodyPr>
          <a:lstStyle/>
          <a:p>
            <a:r>
              <a:rPr lang="en-US" sz="1800" dirty="0">
                <a:solidFill>
                  <a:schemeClr val="tx1">
                    <a:lumMod val="95000"/>
                    <a:lumOff val="5000"/>
                  </a:schemeClr>
                </a:solidFill>
              </a:rPr>
              <a:t>This is an advanced transportation technology which will help you commute to your workplace in style and dodge that endless traffic jam. </a:t>
            </a:r>
            <a:endParaRPr lang="en-US" sz="1800" dirty="0" smtClean="0">
              <a:solidFill>
                <a:schemeClr val="tx1">
                  <a:lumMod val="95000"/>
                  <a:lumOff val="5000"/>
                </a:schemeClr>
              </a:solidFill>
            </a:endParaRPr>
          </a:p>
          <a:p>
            <a:r>
              <a:rPr lang="en-US" sz="1800" dirty="0" smtClean="0">
                <a:solidFill>
                  <a:schemeClr val="tx1">
                    <a:lumMod val="95000"/>
                    <a:lumOff val="5000"/>
                  </a:schemeClr>
                </a:solidFill>
              </a:rPr>
              <a:t>It </a:t>
            </a:r>
            <a:r>
              <a:rPr lang="en-US" sz="1800" dirty="0">
                <a:solidFill>
                  <a:schemeClr val="tx1">
                    <a:lumMod val="95000"/>
                    <a:lumOff val="5000"/>
                  </a:schemeClr>
                </a:solidFill>
              </a:rPr>
              <a:t>is a one wheel unicycle which is light and well balanced; you can easily carry it in your briefcase. </a:t>
            </a:r>
            <a:endParaRPr lang="en-US" sz="1800" dirty="0" smtClean="0">
              <a:solidFill>
                <a:schemeClr val="tx1">
                  <a:lumMod val="95000"/>
                  <a:lumOff val="5000"/>
                </a:schemeClr>
              </a:solidFill>
            </a:endParaRPr>
          </a:p>
          <a:p>
            <a:r>
              <a:rPr lang="en-US" sz="1800" dirty="0" smtClean="0">
                <a:solidFill>
                  <a:schemeClr val="tx1">
                    <a:lumMod val="95000"/>
                    <a:lumOff val="5000"/>
                  </a:schemeClr>
                </a:solidFill>
              </a:rPr>
              <a:t>Riding </a:t>
            </a:r>
            <a:r>
              <a:rPr lang="en-US" sz="1800" dirty="0">
                <a:solidFill>
                  <a:schemeClr val="tx1">
                    <a:lumMod val="95000"/>
                    <a:lumOff val="5000"/>
                  </a:schemeClr>
                </a:solidFill>
              </a:rPr>
              <a:t>this Self Balancing Electric Unicycle is very easy, the rider will need to place their feet on its two folding feet pads and the gyroscopic sensors will detect a rider’s subtle feet movement. </a:t>
            </a:r>
            <a:endParaRPr lang="en-US" sz="1800" dirty="0" smtClean="0">
              <a:solidFill>
                <a:schemeClr val="tx1">
                  <a:lumMod val="95000"/>
                  <a:lumOff val="5000"/>
                </a:schemeClr>
              </a:solidFill>
            </a:endParaRPr>
          </a:p>
          <a:p>
            <a:r>
              <a:rPr lang="en-US" sz="1800" dirty="0" smtClean="0">
                <a:solidFill>
                  <a:schemeClr val="tx1">
                    <a:lumMod val="95000"/>
                    <a:lumOff val="5000"/>
                  </a:schemeClr>
                </a:solidFill>
              </a:rPr>
              <a:t>It </a:t>
            </a:r>
            <a:r>
              <a:rPr lang="en-US" sz="1800" dirty="0">
                <a:solidFill>
                  <a:schemeClr val="tx1">
                    <a:lumMod val="95000"/>
                    <a:lumOff val="5000"/>
                  </a:schemeClr>
                </a:solidFill>
              </a:rPr>
              <a:t>comes with a rechargeable battery which can be full in just 3 hours. </a:t>
            </a:r>
            <a:endParaRPr lang="en-US" sz="1800" dirty="0" smtClean="0">
              <a:solidFill>
                <a:schemeClr val="tx1">
                  <a:lumMod val="95000"/>
                  <a:lumOff val="5000"/>
                </a:schemeClr>
              </a:solidFill>
            </a:endParaRPr>
          </a:p>
          <a:p>
            <a:r>
              <a:rPr lang="en-US" sz="1800" dirty="0" smtClean="0">
                <a:solidFill>
                  <a:schemeClr val="tx1">
                    <a:lumMod val="95000"/>
                    <a:lumOff val="5000"/>
                  </a:schemeClr>
                </a:solidFill>
              </a:rPr>
              <a:t>This </a:t>
            </a:r>
            <a:r>
              <a:rPr lang="en-US" sz="1800" dirty="0">
                <a:solidFill>
                  <a:schemeClr val="tx1">
                    <a:lumMod val="95000"/>
                    <a:lumOff val="5000"/>
                  </a:schemeClr>
                </a:solidFill>
              </a:rPr>
              <a:t>is one of the best examples of technology in the transportation sector</a:t>
            </a:r>
          </a:p>
        </p:txBody>
      </p:sp>
      <p:pic>
        <p:nvPicPr>
          <p:cNvPr id="8" name="Content Placeholder 7"/>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1" y="1842294"/>
            <a:ext cx="3809999" cy="4041775"/>
          </a:xfrm>
        </p:spPr>
      </p:pic>
    </p:spTree>
    <p:extLst>
      <p:ext uri="{BB962C8B-B14F-4D97-AF65-F5344CB8AC3E}">
        <p14:creationId xmlns:p14="http://schemas.microsoft.com/office/powerpoint/2010/main" val="2505271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3600" dirty="0" smtClean="0"/>
              <a:t>Wireless Page to TV Magnifier</a:t>
            </a:r>
            <a:endParaRPr lang="en-US" sz="3600" dirty="0"/>
          </a:p>
        </p:txBody>
      </p:sp>
      <p:sp>
        <p:nvSpPr>
          <p:cNvPr id="3" name="Content Placeholder 2"/>
          <p:cNvSpPr>
            <a:spLocks noGrp="1"/>
          </p:cNvSpPr>
          <p:nvPr>
            <p:ph sz="half" idx="2"/>
          </p:nvPr>
        </p:nvSpPr>
        <p:spPr>
          <a:xfrm>
            <a:off x="4114800" y="990600"/>
            <a:ext cx="4572000" cy="5562600"/>
          </a:xfrm>
        </p:spPr>
        <p:txBody>
          <a:bodyPr>
            <a:normAutofit/>
          </a:bodyPr>
          <a:lstStyle/>
          <a:p>
            <a:r>
              <a:rPr lang="en-US" sz="1600" dirty="0">
                <a:solidFill>
                  <a:schemeClr val="tx1">
                    <a:lumMod val="95000"/>
                    <a:lumOff val="5000"/>
                  </a:schemeClr>
                </a:solidFill>
              </a:rPr>
              <a:t>Educational technology is getting much simpler and user friendly, look at this Wireless Page To TV Magnifier, it eliminates the problem of reading small text. This is one of the best educational technologies</a:t>
            </a:r>
            <a:r>
              <a:rPr lang="en-US" sz="1600" dirty="0" smtClean="0">
                <a:solidFill>
                  <a:schemeClr val="tx1">
                    <a:lumMod val="95000"/>
                    <a:lumOff val="5000"/>
                  </a:schemeClr>
                </a:solidFill>
              </a:rPr>
              <a:t>. </a:t>
            </a:r>
          </a:p>
          <a:p>
            <a:r>
              <a:rPr lang="en-US" sz="1600" dirty="0">
                <a:solidFill>
                  <a:schemeClr val="tx1">
                    <a:lumMod val="95000"/>
                    <a:lumOff val="5000"/>
                  </a:schemeClr>
                </a:solidFill>
              </a:rPr>
              <a:t>I</a:t>
            </a:r>
            <a:r>
              <a:rPr lang="en-US" sz="1600" dirty="0" smtClean="0">
                <a:solidFill>
                  <a:schemeClr val="tx1">
                    <a:lumMod val="95000"/>
                    <a:lumOff val="5000"/>
                  </a:schemeClr>
                </a:solidFill>
              </a:rPr>
              <a:t>f </a:t>
            </a:r>
            <a:r>
              <a:rPr lang="en-US" sz="1600" dirty="0">
                <a:solidFill>
                  <a:schemeClr val="tx1">
                    <a:lumMod val="95000"/>
                    <a:lumOff val="5000"/>
                  </a:schemeClr>
                </a:solidFill>
              </a:rPr>
              <a:t>you want your kids to use that Television for educational purposes, buy them this wireless page top TV Magnifier. It is very easy to use, simply move the mouse over any text you want to read, and then the device will show the text in a wider format saving you from stretching your eyes. </a:t>
            </a:r>
            <a:endParaRPr lang="en-US" sz="1600" dirty="0" smtClean="0">
              <a:solidFill>
                <a:schemeClr val="tx1">
                  <a:lumMod val="95000"/>
                  <a:lumOff val="5000"/>
                </a:schemeClr>
              </a:solidFill>
            </a:endParaRPr>
          </a:p>
          <a:p>
            <a:r>
              <a:rPr lang="en-US" sz="1600" dirty="0" smtClean="0">
                <a:solidFill>
                  <a:schemeClr val="tx1">
                    <a:lumMod val="95000"/>
                    <a:lumOff val="5000"/>
                  </a:schemeClr>
                </a:solidFill>
              </a:rPr>
              <a:t>The </a:t>
            </a:r>
            <a:r>
              <a:rPr lang="en-US" sz="1600" dirty="0">
                <a:solidFill>
                  <a:schemeClr val="tx1">
                    <a:lumMod val="95000"/>
                    <a:lumOff val="5000"/>
                  </a:schemeClr>
                </a:solidFill>
              </a:rPr>
              <a:t>gadget has a LED inside the scanner which will ensure that scanned text is bright on the TV screen</a:t>
            </a:r>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65125" y="1842294"/>
            <a:ext cx="3597275" cy="4041775"/>
          </a:xfrm>
        </p:spPr>
      </p:pic>
    </p:spTree>
    <p:extLst>
      <p:ext uri="{BB962C8B-B14F-4D97-AF65-F5344CB8AC3E}">
        <p14:creationId xmlns:p14="http://schemas.microsoft.com/office/powerpoint/2010/main" val="3904987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4000" dirty="0" smtClean="0"/>
              <a:t>Wireless Key Finder</a:t>
            </a:r>
            <a:endParaRPr lang="en-US" sz="4000" dirty="0"/>
          </a:p>
        </p:txBody>
      </p:sp>
      <p:sp>
        <p:nvSpPr>
          <p:cNvPr id="3" name="Content Placeholder 2"/>
          <p:cNvSpPr>
            <a:spLocks noGrp="1"/>
          </p:cNvSpPr>
          <p:nvPr>
            <p:ph sz="half" idx="2"/>
          </p:nvPr>
        </p:nvSpPr>
        <p:spPr>
          <a:xfrm>
            <a:off x="3962400" y="1219200"/>
            <a:ext cx="4724400" cy="5334000"/>
          </a:xfrm>
        </p:spPr>
        <p:txBody>
          <a:bodyPr>
            <a:normAutofit/>
          </a:bodyPr>
          <a:lstStyle/>
          <a:p>
            <a:r>
              <a:rPr lang="en-US" sz="1800" dirty="0">
                <a:solidFill>
                  <a:schemeClr val="tx1">
                    <a:lumMod val="95000"/>
                    <a:lumOff val="5000"/>
                  </a:schemeClr>
                </a:solidFill>
              </a:rPr>
              <a:t>It is very easy to misplace or lose your keys. </a:t>
            </a:r>
            <a:endParaRPr lang="en-US" sz="1800" dirty="0" smtClean="0">
              <a:solidFill>
                <a:schemeClr val="tx1">
                  <a:lumMod val="95000"/>
                  <a:lumOff val="5000"/>
                </a:schemeClr>
              </a:solidFill>
            </a:endParaRPr>
          </a:p>
          <a:p>
            <a:r>
              <a:rPr lang="en-US" sz="1800" dirty="0" smtClean="0">
                <a:solidFill>
                  <a:schemeClr val="tx1">
                    <a:lumMod val="95000"/>
                    <a:lumOff val="5000"/>
                  </a:schemeClr>
                </a:solidFill>
              </a:rPr>
              <a:t>Save </a:t>
            </a:r>
            <a:r>
              <a:rPr lang="en-US" sz="1800" dirty="0">
                <a:solidFill>
                  <a:schemeClr val="tx1">
                    <a:lumMod val="95000"/>
                    <a:lumOff val="5000"/>
                  </a:schemeClr>
                </a:solidFill>
              </a:rPr>
              <a:t>your self from this inevitable human error with this wireless key finder. </a:t>
            </a:r>
            <a:endParaRPr lang="en-US" sz="1800" dirty="0" smtClean="0">
              <a:solidFill>
                <a:schemeClr val="tx1">
                  <a:lumMod val="95000"/>
                  <a:lumOff val="5000"/>
                </a:schemeClr>
              </a:solidFill>
            </a:endParaRPr>
          </a:p>
          <a:p>
            <a:r>
              <a:rPr lang="en-US" sz="1800" dirty="0" smtClean="0">
                <a:solidFill>
                  <a:schemeClr val="tx1">
                    <a:lumMod val="95000"/>
                    <a:lumOff val="5000"/>
                  </a:schemeClr>
                </a:solidFill>
              </a:rPr>
              <a:t>It </a:t>
            </a:r>
            <a:r>
              <a:rPr lang="en-US" sz="1800" dirty="0">
                <a:solidFill>
                  <a:schemeClr val="tx1">
                    <a:lumMod val="95000"/>
                    <a:lumOff val="5000"/>
                  </a:schemeClr>
                </a:solidFill>
              </a:rPr>
              <a:t>is very easy to use, all you have to do is press the ”Find key button”, when a key is located, the device will make a loud clear alarm. </a:t>
            </a:r>
            <a:endParaRPr lang="en-US" sz="1800" dirty="0" smtClean="0">
              <a:solidFill>
                <a:schemeClr val="tx1">
                  <a:lumMod val="95000"/>
                  <a:lumOff val="5000"/>
                </a:schemeClr>
              </a:solidFill>
            </a:endParaRPr>
          </a:p>
          <a:p>
            <a:r>
              <a:rPr lang="en-US" sz="1800" dirty="0" smtClean="0">
                <a:solidFill>
                  <a:schemeClr val="tx1">
                    <a:lumMod val="95000"/>
                    <a:lumOff val="5000"/>
                  </a:schemeClr>
                </a:solidFill>
              </a:rPr>
              <a:t>This </a:t>
            </a:r>
            <a:r>
              <a:rPr lang="en-US" sz="1800" dirty="0">
                <a:solidFill>
                  <a:schemeClr val="tx1">
                    <a:lumMod val="95000"/>
                    <a:lumOff val="5000"/>
                  </a:schemeClr>
                </a:solidFill>
              </a:rPr>
              <a:t>device can locate keys up to 60 feet away</a:t>
            </a:r>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65125" y="1842294"/>
            <a:ext cx="3368675" cy="4041775"/>
          </a:xfrm>
        </p:spPr>
      </p:pic>
    </p:spTree>
    <p:extLst>
      <p:ext uri="{BB962C8B-B14F-4D97-AF65-F5344CB8AC3E}">
        <p14:creationId xmlns:p14="http://schemas.microsoft.com/office/powerpoint/2010/main" val="3214824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10695</TotalTime>
  <Words>3276</Words>
  <Application>Microsoft Office PowerPoint</Application>
  <PresentationFormat>On-screen Show (4:3)</PresentationFormat>
  <Paragraphs>243</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Executive</vt:lpstr>
      <vt:lpstr>The International Transfer of Technology:  Lessons that East Europe can Learn from the Failed Third World Countries</vt:lpstr>
      <vt:lpstr>PowerPoint Presentation</vt:lpstr>
      <vt:lpstr>THE TECHNOLOGY TRANSFER PROCESS</vt:lpstr>
      <vt:lpstr> (A) DEFINITIONS - Technology </vt:lpstr>
      <vt:lpstr>Cont…</vt:lpstr>
      <vt:lpstr>PowerPoint Presentation</vt:lpstr>
      <vt:lpstr>Self-Balancing Electric Unicycle </vt:lpstr>
      <vt:lpstr>Wireless Page to TV Magnifier</vt:lpstr>
      <vt:lpstr>Wireless Key Finder</vt:lpstr>
      <vt:lpstr>PowerPoint Presentation</vt:lpstr>
      <vt:lpstr>(A) DEFINITIONS - Technology Transfer</vt:lpstr>
      <vt:lpstr>(B) FORMS &amp; METHODS OF TRANSFERRING                                TECHNOLOGY</vt:lpstr>
      <vt:lpstr>1. Forms in which Technology may be Transferred</vt:lpstr>
      <vt:lpstr>2. Methods of Transferring Technology</vt:lpstr>
      <vt:lpstr>2. Methods of Transferring Technology</vt:lpstr>
      <vt:lpstr>2. Methods of Transferring Technology</vt:lpstr>
      <vt:lpstr>2. Methods of Transferring Technology</vt:lpstr>
      <vt:lpstr>2. Methods of Transferring Technology</vt:lpstr>
      <vt:lpstr>THE EXPERIENCE OF THE THIRD WORLD WITH TRNASFERS OF TECHNOLOGY </vt:lpstr>
      <vt:lpstr>THE EXPERIENCE OF THE THIRD WORLD WITH TRNASFERS OF TECHNOLOGY </vt:lpstr>
      <vt:lpstr> THE EXPERIENCE OF THE THIRD WORLD WITH TRNASFERS OF TECHNOLOGY </vt:lpstr>
      <vt:lpstr>The New International Economic Order</vt:lpstr>
      <vt:lpstr>Stance of Industrialized Countries on NIEO</vt:lpstr>
      <vt:lpstr>Third World Alternatives to the Transfer of Technology Through a NIEO</vt:lpstr>
      <vt:lpstr>1. Attempts at Revising the International Legal Scheme </vt:lpstr>
      <vt:lpstr>2. Nationalization of Property already within Third World Borders</vt:lpstr>
      <vt:lpstr>3. Unilateral Regulation of Technology Transfers</vt:lpstr>
      <vt:lpstr>Difficulties the Third World has Experienced with International Transfers of Technology</vt:lpstr>
      <vt:lpstr>Difficulties the Third World has Experienced with International Transfers of Technology</vt:lpstr>
      <vt:lpstr>Difficulties the Third World has Experienced with International Transfers of Technology</vt:lpstr>
      <vt:lpstr>Difficulties the Third World has Experienced with International Transfers of Technology</vt:lpstr>
      <vt:lpstr>Difficulties the Third World has Experienced with International Transfers of Technology</vt:lpstr>
      <vt:lpstr>Difficulties the Third World has Experienced with International Transfers of Technology</vt:lpstr>
      <vt:lpstr>Difficulties the Third World has Experienced with International Transfers of Technology</vt:lpstr>
      <vt:lpstr>Difficulties the Third World has Experienced with International Transfers of Technology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Transfer of Technology:  Lessons that East Europe can Learn from the Failed Third World Countries</dc:title>
  <dc:creator>K.Zafar</dc:creator>
  <cp:lastModifiedBy>K.Zafar</cp:lastModifiedBy>
  <cp:revision>49</cp:revision>
  <cp:lastPrinted>2018-03-19T03:56:52Z</cp:lastPrinted>
  <dcterms:created xsi:type="dcterms:W3CDTF">2015-11-10T16:35:52Z</dcterms:created>
  <dcterms:modified xsi:type="dcterms:W3CDTF">2020-02-19T06:44:42Z</dcterms:modified>
</cp:coreProperties>
</file>