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4" r:id="rId5"/>
    <p:sldId id="275" r:id="rId6"/>
    <p:sldId id="259" r:id="rId7"/>
    <p:sldId id="271" r:id="rId8"/>
    <p:sldId id="261" r:id="rId9"/>
    <p:sldId id="262" r:id="rId10"/>
    <p:sldId id="263" r:id="rId11"/>
    <p:sldId id="272" r:id="rId12"/>
    <p:sldId id="273" r:id="rId13"/>
    <p:sldId id="264" r:id="rId14"/>
    <p:sldId id="265" r:id="rId15"/>
    <p:sldId id="266" r:id="rId16"/>
    <p:sldId id="268" r:id="rId17"/>
    <p:sldId id="269" r:id="rId18"/>
    <p:sldId id="276" r:id="rId19"/>
    <p:sldId id="270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018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74225-39FB-47B0-A9D9-E5CA0BC9CED7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C454F-9629-43CB-BF4D-AD89727D4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3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Win-win is a game which is</a:t>
            </a:r>
            <a:r>
              <a:rPr lang="en-US" baseline="0" dirty="0" smtClean="0"/>
              <a:t> designed in a way that all participants can profit it in one way or the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454F-9629-43CB-BF4D-AD89727D4A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Fervor: intense and passionate feeling, enthusiasm.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Xinjiang, an autonomous territory in northwest China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454F-9629-43CB-BF4D-AD89727D4A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64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Faltering: fluctuating, halting</a:t>
            </a:r>
            <a:r>
              <a:rPr lang="en-US" baseline="0" dirty="0" smtClean="0"/>
              <a:t> (hesitate, pause)</a:t>
            </a:r>
          </a:p>
          <a:p>
            <a:r>
              <a:rPr lang="en-US" baseline="0" dirty="0" smtClean="0"/>
              <a:t>Frosty: unfriendly, inhospitable, unwelcoming. </a:t>
            </a:r>
          </a:p>
          <a:p>
            <a:r>
              <a:rPr lang="en-US" baseline="0" dirty="0" smtClean="0"/>
              <a:t>Rejuvenate: revive, renew, regenerate,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454F-9629-43CB-BF4D-AD89727D4A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Harbinger: indicator, sign.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454F-9629-43CB-BF4D-AD89727D4A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954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Anathema: hateful, offensive.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454F-9629-43CB-BF4D-AD89727D4A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95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Conundrum: difficulty,</a:t>
            </a:r>
            <a:r>
              <a:rPr lang="en-US" baseline="0" dirty="0" smtClean="0"/>
              <a:t> dilemma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454F-9629-43CB-BF4D-AD89727D4A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2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Insurgency: active revolt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C454F-9629-43CB-BF4D-AD89727D4A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6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33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1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1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8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1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286A6-955E-480B-B822-FB8197B6C7A3}" type="datetimeFigureOut">
              <a:rPr lang="en-US" smtClean="0"/>
              <a:t>5/6/2018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559AD-B4DF-4655-8BA9-70BAA071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3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2533650"/>
          </a:xfrm>
        </p:spPr>
        <p:txBody>
          <a:bodyPr>
            <a:normAutofit fontScale="90000"/>
          </a:bodyPr>
          <a:lstStyle/>
          <a:p>
            <a:r>
              <a:rPr lang="en-US" dirty="0"/>
              <a:t>China Pakistan Economic Corridor: Prospects and Challenges for Regional</a:t>
            </a:r>
            <a:br>
              <a:rPr lang="en-US" dirty="0"/>
            </a:br>
            <a:r>
              <a:rPr lang="en-US" dirty="0"/>
              <a:t>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9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Regional Trade and Economic Integration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India has had always desired to have </a:t>
            </a:r>
            <a:r>
              <a:rPr lang="en-US" sz="2000" b="1" dirty="0">
                <a:solidFill>
                  <a:srgbClr val="00B050"/>
                </a:solidFill>
              </a:rPr>
              <a:t>transit route to </a:t>
            </a:r>
            <a:r>
              <a:rPr lang="en-US" sz="2000" b="1" dirty="0" smtClean="0">
                <a:solidFill>
                  <a:srgbClr val="00B050"/>
                </a:solidFill>
              </a:rPr>
              <a:t>Afghanistan and </a:t>
            </a:r>
            <a:r>
              <a:rPr lang="en-US" sz="2000" b="1" dirty="0">
                <a:solidFill>
                  <a:srgbClr val="00B050"/>
                </a:solidFill>
              </a:rPr>
              <a:t>Central Asia via Pakistan</a:t>
            </a:r>
            <a:r>
              <a:rPr lang="en-US" sz="2000" dirty="0"/>
              <a:t>. However, given the </a:t>
            </a:r>
            <a:r>
              <a:rPr lang="en-US" sz="2000" b="1" dirty="0">
                <a:solidFill>
                  <a:srgbClr val="00B050"/>
                </a:solidFill>
              </a:rPr>
              <a:t>political </a:t>
            </a:r>
            <a:r>
              <a:rPr lang="en-US" sz="2000" b="1" dirty="0" smtClean="0">
                <a:solidFill>
                  <a:srgbClr val="00B050"/>
                </a:solidFill>
              </a:rPr>
              <a:t>rivalry </a:t>
            </a:r>
            <a:r>
              <a:rPr lang="en-US" sz="2000" dirty="0" smtClean="0"/>
              <a:t>between </a:t>
            </a:r>
            <a:r>
              <a:rPr lang="en-US" sz="2000" dirty="0"/>
              <a:t>India and Pakistan, the later has denied transit route to </a:t>
            </a:r>
            <a:r>
              <a:rPr lang="en-US" sz="2000" dirty="0" smtClean="0"/>
              <a:t>India through </a:t>
            </a:r>
            <a:r>
              <a:rPr lang="en-US" sz="2000" dirty="0"/>
              <a:t>Pakistan. </a:t>
            </a:r>
            <a:endParaRPr lang="en-US" sz="2000" dirty="0" smtClean="0"/>
          </a:p>
          <a:p>
            <a:r>
              <a:rPr lang="en-US" sz="2000" dirty="0" smtClean="0"/>
              <a:t>India </a:t>
            </a:r>
            <a:r>
              <a:rPr lang="en-US" sz="2000" dirty="0"/>
              <a:t>as an alternative has focused on </a:t>
            </a:r>
            <a:r>
              <a:rPr lang="en-US" sz="2000" b="1" dirty="0" err="1" smtClean="0">
                <a:solidFill>
                  <a:srgbClr val="00B050"/>
                </a:solidFill>
              </a:rPr>
              <a:t>C</a:t>
            </a:r>
            <a:r>
              <a:rPr lang="en-US" sz="2000" dirty="0" err="1" smtClean="0">
                <a:solidFill>
                  <a:srgbClr val="00B050"/>
                </a:solidFill>
              </a:rPr>
              <a:t>hahbahr</a:t>
            </a:r>
            <a:r>
              <a:rPr lang="en-US" sz="2000" dirty="0" smtClean="0">
                <a:solidFill>
                  <a:srgbClr val="00B050"/>
                </a:solidFill>
              </a:rPr>
              <a:t> Port in Iran </a:t>
            </a:r>
            <a:r>
              <a:rPr lang="en-US" sz="2000" dirty="0" smtClean="0"/>
              <a:t>to access Afghanistan and Central Asia via Iran reducing its long lasting dependence on Pakistan to access Central Asia. 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India, Iran and Afghanistan have recently inaugurated the </a:t>
            </a:r>
            <a:r>
              <a:rPr lang="en-US" sz="2000" b="1" dirty="0" err="1" smtClean="0">
                <a:solidFill>
                  <a:srgbClr val="00B050"/>
                </a:solidFill>
              </a:rPr>
              <a:t>Chabahar</a:t>
            </a:r>
            <a:r>
              <a:rPr lang="en-US" sz="2000" b="1" dirty="0" smtClean="0">
                <a:solidFill>
                  <a:srgbClr val="00B050"/>
                </a:solidFill>
              </a:rPr>
              <a:t> Port under the trilateral frame work signaling bypassing Pakistan </a:t>
            </a:r>
            <a:r>
              <a:rPr lang="en-US" sz="2000" dirty="0" smtClean="0"/>
              <a:t>for a regional trade connection between the three countries. </a:t>
            </a:r>
          </a:p>
          <a:p>
            <a:r>
              <a:rPr lang="en-US" sz="2000" dirty="0" smtClean="0"/>
              <a:t>However, </a:t>
            </a:r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 err="1" smtClean="0">
                <a:solidFill>
                  <a:srgbClr val="00B050"/>
                </a:solidFill>
              </a:rPr>
              <a:t>Chahbahar</a:t>
            </a:r>
            <a:r>
              <a:rPr lang="en-US" sz="2000" b="1" dirty="0" smtClean="0">
                <a:solidFill>
                  <a:srgbClr val="00B050"/>
                </a:solidFill>
              </a:rPr>
              <a:t> Port is not likely to be a zero-sum game for Pakistan, Pakistan can also be part of </a:t>
            </a:r>
            <a:r>
              <a:rPr lang="en-US" sz="2000" b="1" dirty="0" err="1" smtClean="0">
                <a:solidFill>
                  <a:srgbClr val="00B050"/>
                </a:solidFill>
              </a:rPr>
              <a:t>Chabahar</a:t>
            </a:r>
            <a:r>
              <a:rPr lang="en-US" sz="2000" b="1" dirty="0" smtClean="0">
                <a:solidFill>
                  <a:srgbClr val="00B050"/>
                </a:solidFill>
              </a:rPr>
              <a:t> trilateral arrangement and both </a:t>
            </a:r>
            <a:r>
              <a:rPr lang="en-US" sz="2000" b="1" dirty="0" err="1" smtClean="0">
                <a:solidFill>
                  <a:srgbClr val="00B050"/>
                </a:solidFill>
              </a:rPr>
              <a:t>Gwadar</a:t>
            </a:r>
            <a:r>
              <a:rPr lang="en-US" sz="2000" b="1" dirty="0" smtClean="0">
                <a:solidFill>
                  <a:srgbClr val="00B050"/>
                </a:solidFill>
              </a:rPr>
              <a:t> and </a:t>
            </a:r>
            <a:r>
              <a:rPr lang="en-US" sz="2000" b="1" dirty="0" err="1" smtClean="0">
                <a:solidFill>
                  <a:srgbClr val="00B050"/>
                </a:solidFill>
              </a:rPr>
              <a:t>Chabahar</a:t>
            </a:r>
            <a:r>
              <a:rPr lang="en-US" sz="2000" b="1" dirty="0" smtClean="0">
                <a:solidFill>
                  <a:srgbClr val="00B050"/>
                </a:solidFill>
              </a:rPr>
              <a:t> ports could be linked as regional ports fostering regional trades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The Iranian side has already offered Pakistan to be part of the </a:t>
            </a:r>
            <a:r>
              <a:rPr lang="en-US" sz="2000" dirty="0" err="1" smtClean="0"/>
              <a:t>Chabahar</a:t>
            </a:r>
            <a:r>
              <a:rPr lang="en-US" sz="2000" dirty="0" smtClean="0"/>
              <a:t> Port trilateral arrangement and not to consider the </a:t>
            </a:r>
            <a:r>
              <a:rPr lang="fr-FR" sz="2000" dirty="0" smtClean="0"/>
              <a:t>port as rival to </a:t>
            </a:r>
            <a:r>
              <a:rPr lang="fr-FR" sz="2000" dirty="0" err="1" smtClean="0"/>
              <a:t>Gwadar</a:t>
            </a:r>
            <a:r>
              <a:rPr lang="fr-FR" sz="2000" dirty="0" smtClean="0"/>
              <a:t> Port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208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Central Asia 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762000"/>
            <a:ext cx="8153401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6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Asia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0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Can CPEC be Transformed into IICPEC?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r>
              <a:rPr lang="en-US" sz="2000" dirty="0"/>
              <a:t>To address </a:t>
            </a:r>
            <a:r>
              <a:rPr lang="en-US" sz="2000" dirty="0" smtClean="0"/>
              <a:t>this question </a:t>
            </a:r>
            <a:r>
              <a:rPr lang="en-US" sz="2000" dirty="0"/>
              <a:t>one has to understand the </a:t>
            </a:r>
            <a:r>
              <a:rPr lang="en-US" sz="2000" b="1" dirty="0">
                <a:solidFill>
                  <a:srgbClr val="00B050"/>
                </a:solidFill>
              </a:rPr>
              <a:t>recent geopolitical and </a:t>
            </a:r>
            <a:r>
              <a:rPr lang="en-US" sz="2000" b="1" dirty="0" smtClean="0">
                <a:solidFill>
                  <a:srgbClr val="00B050"/>
                </a:solidFill>
              </a:rPr>
              <a:t>economic developments </a:t>
            </a:r>
            <a:r>
              <a:rPr lang="en-US" sz="2000" b="1" dirty="0">
                <a:solidFill>
                  <a:srgbClr val="00B050"/>
                </a:solidFill>
              </a:rPr>
              <a:t>in the region of South and Central Asia that could </a:t>
            </a:r>
            <a:r>
              <a:rPr lang="en-US" sz="2000" b="1" dirty="0" smtClean="0">
                <a:solidFill>
                  <a:srgbClr val="00B050"/>
                </a:solidFill>
              </a:rPr>
              <a:t>foster the </a:t>
            </a:r>
            <a:r>
              <a:rPr lang="en-US" sz="2000" b="1" dirty="0">
                <a:solidFill>
                  <a:srgbClr val="00B050"/>
                </a:solidFill>
              </a:rPr>
              <a:t>regional environment to transform the CPEC into the IICPEC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fi-FI" sz="2000" b="1" dirty="0" smtClean="0">
                <a:solidFill>
                  <a:srgbClr val="00B050"/>
                </a:solidFill>
              </a:rPr>
              <a:t>TAPI </a:t>
            </a:r>
            <a:r>
              <a:rPr lang="fi-FI" sz="2000" b="1" dirty="0">
                <a:solidFill>
                  <a:srgbClr val="00B050"/>
                </a:solidFill>
              </a:rPr>
              <a:t>(Turkmenistan, Afghanistan, Pakistan, and India) gas </a:t>
            </a:r>
            <a:r>
              <a:rPr lang="fi-FI" sz="2000" b="1" dirty="0" smtClean="0">
                <a:solidFill>
                  <a:srgbClr val="00B050"/>
                </a:solidFill>
              </a:rPr>
              <a:t>pipeline </a:t>
            </a:r>
            <a:r>
              <a:rPr lang="en-US" sz="2000" b="1" dirty="0" smtClean="0">
                <a:solidFill>
                  <a:srgbClr val="00B050"/>
                </a:solidFill>
              </a:rPr>
              <a:t>agreement </a:t>
            </a:r>
            <a:r>
              <a:rPr lang="en-US" sz="2000" b="1" dirty="0">
                <a:solidFill>
                  <a:srgbClr val="00B050"/>
                </a:solidFill>
              </a:rPr>
              <a:t>signed in December 2015</a:t>
            </a:r>
            <a:r>
              <a:rPr lang="en-US" sz="2000" dirty="0"/>
              <a:t> between India, </a:t>
            </a:r>
            <a:r>
              <a:rPr lang="en-US" sz="2000" dirty="0" smtClean="0"/>
              <a:t>Pakistan, Turkmenistan </a:t>
            </a:r>
            <a:r>
              <a:rPr lang="en-US" sz="2000" dirty="0"/>
              <a:t>and Afghanistan signifies the melting of the </a:t>
            </a:r>
            <a:r>
              <a:rPr lang="en-US" sz="2000" dirty="0" smtClean="0"/>
              <a:t>long existing </a:t>
            </a:r>
            <a:r>
              <a:rPr lang="en-US" sz="2000" dirty="0"/>
              <a:t>cold attitude and trust deficit between India and Pakistan </a:t>
            </a:r>
            <a:r>
              <a:rPr lang="en-US" sz="2000" dirty="0" smtClean="0"/>
              <a:t>and Pakistan </a:t>
            </a:r>
            <a:r>
              <a:rPr lang="en-US" sz="2000" dirty="0"/>
              <a:t>and Afghanistan.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concept of TAPI was an old one but </a:t>
            </a:r>
            <a:r>
              <a:rPr lang="en-US" sz="2000" dirty="0" smtClean="0"/>
              <a:t>did not </a:t>
            </a:r>
            <a:r>
              <a:rPr lang="en-US" sz="2000" dirty="0"/>
              <a:t>get materialize due to the political rivalry between </a:t>
            </a:r>
            <a:r>
              <a:rPr lang="en-US" sz="2000" dirty="0" smtClean="0"/>
              <a:t>the aforementioned </a:t>
            </a:r>
            <a:r>
              <a:rPr lang="en-US" sz="2000" dirty="0"/>
              <a:t>states. </a:t>
            </a:r>
            <a:endParaRPr lang="en-US" sz="2000" dirty="0" smtClean="0"/>
          </a:p>
          <a:p>
            <a:r>
              <a:rPr lang="en-US" sz="2000" dirty="0" smtClean="0"/>
              <a:t>Under </a:t>
            </a:r>
            <a:r>
              <a:rPr lang="en-US" sz="2000" dirty="0"/>
              <a:t>the TAPI </a:t>
            </a:r>
            <a:r>
              <a:rPr lang="en-US" sz="2000" dirty="0" smtClean="0"/>
              <a:t>framework, </a:t>
            </a:r>
            <a:r>
              <a:rPr lang="en-US" sz="2000" dirty="0"/>
              <a:t>gas will </a:t>
            </a:r>
            <a:r>
              <a:rPr lang="en-US" sz="2000" dirty="0" smtClean="0"/>
              <a:t>be transported </a:t>
            </a:r>
            <a:r>
              <a:rPr lang="en-US" sz="2000" dirty="0"/>
              <a:t>from Turkmenistan to Afghanistan to Pakistan and </a:t>
            </a:r>
            <a:r>
              <a:rPr lang="en-US" sz="2000" dirty="0" smtClean="0"/>
              <a:t>further to </a:t>
            </a:r>
            <a:r>
              <a:rPr lang="en-US" sz="2000" dirty="0"/>
              <a:t>India.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TAPI agreement is the </a:t>
            </a:r>
            <a:r>
              <a:rPr lang="en-US" sz="2000" b="1" dirty="0">
                <a:solidFill>
                  <a:srgbClr val="00B050"/>
                </a:solidFill>
              </a:rPr>
              <a:t>harbinger that a </a:t>
            </a:r>
            <a:r>
              <a:rPr lang="en-US" sz="2000" b="1" dirty="0" smtClean="0">
                <a:solidFill>
                  <a:srgbClr val="00B050"/>
                </a:solidFill>
              </a:rPr>
              <a:t>similar arrangement </a:t>
            </a:r>
            <a:r>
              <a:rPr lang="en-US" sz="2000" b="1" dirty="0">
                <a:solidFill>
                  <a:srgbClr val="00B050"/>
                </a:solidFill>
              </a:rPr>
              <a:t>can be formed to extend the CPEC to </a:t>
            </a:r>
            <a:r>
              <a:rPr lang="en-US" sz="2000" b="1" dirty="0" smtClean="0">
                <a:solidFill>
                  <a:srgbClr val="00B050"/>
                </a:solidFill>
              </a:rPr>
              <a:t>Afghanistan, Central </a:t>
            </a:r>
            <a:r>
              <a:rPr lang="en-US" sz="2000" b="1" dirty="0">
                <a:solidFill>
                  <a:srgbClr val="00B050"/>
                </a:solidFill>
              </a:rPr>
              <a:t>Asia and India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295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Can CPEC be Transformed into IICPEC?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CPEC </a:t>
            </a:r>
            <a:r>
              <a:rPr lang="en-US" sz="2000" dirty="0"/>
              <a:t>seems to be an opportunity for India, Pakistan, Afghanistan </a:t>
            </a:r>
            <a:r>
              <a:rPr lang="en-US" sz="2000" dirty="0" smtClean="0"/>
              <a:t>and Central </a:t>
            </a:r>
            <a:r>
              <a:rPr lang="en-US" sz="2000" dirty="0"/>
              <a:t>Asian States to have North South regional trade connectivity </a:t>
            </a:r>
            <a:r>
              <a:rPr lang="en-US" sz="2000" dirty="0" smtClean="0"/>
              <a:t>in addition </a:t>
            </a:r>
            <a:r>
              <a:rPr lang="en-US" sz="2000" dirty="0"/>
              <a:t>to creating economic avenues for </a:t>
            </a:r>
            <a:r>
              <a:rPr lang="en-US" sz="2000" dirty="0" smtClean="0"/>
              <a:t>Pakistan.</a:t>
            </a:r>
            <a:endParaRPr lang="en-US" sz="2000" dirty="0"/>
          </a:p>
          <a:p>
            <a:r>
              <a:rPr lang="en-US" sz="2000" dirty="0"/>
              <a:t>Currently the anathema between India and Pakistan could </a:t>
            </a:r>
            <a:r>
              <a:rPr lang="en-US" sz="2000" dirty="0" smtClean="0"/>
              <a:t>prevent India </a:t>
            </a:r>
            <a:r>
              <a:rPr lang="en-US" sz="2000" dirty="0"/>
              <a:t>to be part of the CPEC. </a:t>
            </a:r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/>
              <a:t>, India’s inclusion to CPEC </a:t>
            </a:r>
            <a:r>
              <a:rPr lang="en-US" sz="2000" dirty="0" smtClean="0"/>
              <a:t>can be </a:t>
            </a:r>
            <a:r>
              <a:rPr lang="en-US" sz="2000" dirty="0"/>
              <a:t>mutually beneficial move for regional cooperation and </a:t>
            </a:r>
            <a:r>
              <a:rPr lang="en-US" sz="2000" dirty="0" smtClean="0"/>
              <a:t>trust </a:t>
            </a:r>
            <a:r>
              <a:rPr lang="en-US" sz="2000" dirty="0"/>
              <a:t>building that could ultimately be stimulating in resolving </a:t>
            </a:r>
            <a:r>
              <a:rPr lang="en-US" sz="2000" dirty="0" smtClean="0"/>
              <a:t>political disputes </a:t>
            </a:r>
            <a:r>
              <a:rPr lang="en-US" sz="2000" dirty="0"/>
              <a:t>between India, China and </a:t>
            </a:r>
            <a:r>
              <a:rPr lang="en-US" sz="2000" dirty="0" smtClean="0"/>
              <a:t>Pakistan. </a:t>
            </a:r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dirty="0"/>
              <a:t>joint security of the CPEC </a:t>
            </a:r>
            <a:r>
              <a:rPr lang="en-US" sz="2000" dirty="0" smtClean="0"/>
              <a:t>between China</a:t>
            </a:r>
            <a:r>
              <a:rPr lang="en-US" sz="2000" dirty="0"/>
              <a:t>, Pakistan and India can usher a new economic beginning in </a:t>
            </a:r>
            <a:r>
              <a:rPr lang="en-US" sz="2000" dirty="0" smtClean="0"/>
              <a:t>the region </a:t>
            </a:r>
            <a:r>
              <a:rPr lang="en-US" sz="2000" dirty="0"/>
              <a:t>and can bring the countries more closely. </a:t>
            </a:r>
            <a:endParaRPr lang="en-US" sz="2000" dirty="0" smtClean="0"/>
          </a:p>
          <a:p>
            <a:r>
              <a:rPr lang="en-US" sz="2000" dirty="0" smtClean="0"/>
              <a:t>China </a:t>
            </a:r>
            <a:r>
              <a:rPr lang="en-US" sz="2000" dirty="0"/>
              <a:t>has </a:t>
            </a:r>
            <a:r>
              <a:rPr lang="en-US" sz="2000" dirty="0" smtClean="0"/>
              <a:t>already indicated </a:t>
            </a:r>
            <a:r>
              <a:rPr lang="en-US" sz="2000" dirty="0"/>
              <a:t>that </a:t>
            </a:r>
            <a:r>
              <a:rPr lang="en-US" sz="2000" b="1" dirty="0">
                <a:solidFill>
                  <a:srgbClr val="00B050"/>
                </a:solidFill>
              </a:rPr>
              <a:t>CPEC is not a bilateral move, rather a regional and </a:t>
            </a:r>
            <a:r>
              <a:rPr lang="en-US" sz="2000" b="1" dirty="0" smtClean="0">
                <a:solidFill>
                  <a:srgbClr val="00B050"/>
                </a:solidFill>
              </a:rPr>
              <a:t>cross regional </a:t>
            </a:r>
            <a:r>
              <a:rPr lang="en-US" sz="2000" b="1" dirty="0">
                <a:solidFill>
                  <a:srgbClr val="00B050"/>
                </a:solidFill>
              </a:rPr>
              <a:t>move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602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Can CPEC be Transformed into IICPEC?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b="1" dirty="0">
                <a:solidFill>
                  <a:srgbClr val="00B050"/>
                </a:solidFill>
              </a:rPr>
              <a:t>connectivity between the </a:t>
            </a:r>
            <a:r>
              <a:rPr lang="en-US" sz="2000" b="1" dirty="0" err="1">
                <a:solidFill>
                  <a:srgbClr val="00B050"/>
                </a:solidFill>
              </a:rPr>
              <a:t>Chabahr</a:t>
            </a:r>
            <a:r>
              <a:rPr lang="en-US" sz="2000" b="1" dirty="0">
                <a:solidFill>
                  <a:srgbClr val="00B050"/>
                </a:solidFill>
              </a:rPr>
              <a:t> Port of Iran and </a:t>
            </a:r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 err="1" smtClean="0">
                <a:solidFill>
                  <a:srgbClr val="00B050"/>
                </a:solidFill>
              </a:rPr>
              <a:t>Gawadar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Port and CPEC and Bangladesh China India </a:t>
            </a:r>
            <a:r>
              <a:rPr lang="en-US" sz="2000" b="1" dirty="0" smtClean="0">
                <a:solidFill>
                  <a:srgbClr val="00B050"/>
                </a:solidFill>
              </a:rPr>
              <a:t>Myanmar (BCIM</a:t>
            </a:r>
            <a:r>
              <a:rPr lang="en-US" sz="2000" b="1" dirty="0">
                <a:solidFill>
                  <a:srgbClr val="00B050"/>
                </a:solidFill>
              </a:rPr>
              <a:t>)</a:t>
            </a:r>
            <a:r>
              <a:rPr lang="en-US" sz="2000" dirty="0"/>
              <a:t> can foster a new economic and trade beginning between </a:t>
            </a:r>
            <a:r>
              <a:rPr lang="en-US" sz="2000" dirty="0" smtClean="0"/>
              <a:t>the South</a:t>
            </a:r>
            <a:r>
              <a:rPr lang="en-US" sz="2000" dirty="0"/>
              <a:t>, West, Central and East Asia.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Iran </a:t>
            </a:r>
            <a:r>
              <a:rPr lang="en-US" sz="2000" b="1" dirty="0">
                <a:solidFill>
                  <a:srgbClr val="00B050"/>
                </a:solidFill>
              </a:rPr>
              <a:t>has already shown its </a:t>
            </a:r>
            <a:r>
              <a:rPr lang="en-US" sz="2000" b="1" dirty="0" smtClean="0">
                <a:solidFill>
                  <a:srgbClr val="00B050"/>
                </a:solidFill>
              </a:rPr>
              <a:t>interest for </a:t>
            </a:r>
            <a:r>
              <a:rPr lang="en-US" sz="2000" b="1" dirty="0">
                <a:solidFill>
                  <a:srgbClr val="00B050"/>
                </a:solidFill>
              </a:rPr>
              <a:t>such an arrangement between </a:t>
            </a:r>
            <a:r>
              <a:rPr lang="en-US" sz="2000" b="1" dirty="0" err="1">
                <a:solidFill>
                  <a:srgbClr val="00B050"/>
                </a:solidFill>
              </a:rPr>
              <a:t>Gawadar</a:t>
            </a:r>
            <a:r>
              <a:rPr lang="en-US" sz="2000" b="1" dirty="0">
                <a:solidFill>
                  <a:srgbClr val="00B050"/>
                </a:solidFill>
              </a:rPr>
              <a:t> Port and </a:t>
            </a:r>
            <a:r>
              <a:rPr lang="en-US" sz="2000" b="1" dirty="0" err="1">
                <a:solidFill>
                  <a:srgbClr val="00B050"/>
                </a:solidFill>
              </a:rPr>
              <a:t>Chahbar</a:t>
            </a:r>
            <a:r>
              <a:rPr lang="en-US" sz="2000" b="1" dirty="0">
                <a:solidFill>
                  <a:srgbClr val="00B050"/>
                </a:solidFill>
              </a:rPr>
              <a:t> Port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The </a:t>
            </a:r>
            <a:r>
              <a:rPr lang="en-US" sz="2000" b="1" dirty="0">
                <a:solidFill>
                  <a:srgbClr val="00B050"/>
                </a:solidFill>
              </a:rPr>
              <a:t>region of South Asia has remained the least integrated </a:t>
            </a:r>
            <a:r>
              <a:rPr lang="en-US" sz="2000" dirty="0"/>
              <a:t>one </a:t>
            </a:r>
            <a:r>
              <a:rPr lang="en-US" sz="2000" dirty="0" smtClean="0"/>
              <a:t>in the </a:t>
            </a:r>
            <a:r>
              <a:rPr lang="en-US" sz="2000" dirty="0"/>
              <a:t>world despite having potential for accelerating economic </a:t>
            </a:r>
            <a:r>
              <a:rPr lang="en-US" sz="2000" dirty="0" smtClean="0"/>
              <a:t>growth and </a:t>
            </a:r>
            <a:r>
              <a:rPr lang="en-US" sz="2000" dirty="0"/>
              <a:t>is rich in natural resources yet faces the energy crises </a:t>
            </a:r>
            <a:r>
              <a:rPr lang="en-US" sz="2000" dirty="0" smtClean="0"/>
              <a:t>that affect </a:t>
            </a:r>
            <a:r>
              <a:rPr lang="en-US" sz="2000" dirty="0"/>
              <a:t>its economy badly.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4607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Challenges to CPEC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/>
              <a:t>Regional </a:t>
            </a:r>
            <a:r>
              <a:rPr lang="en-US" sz="2400" b="1" dirty="0" smtClean="0"/>
              <a:t>and Internal Security Challenges </a:t>
            </a:r>
            <a:endParaRPr lang="en-US" sz="2400" b="1" dirty="0" smtClean="0"/>
          </a:p>
          <a:p>
            <a:r>
              <a:rPr lang="en-US" sz="2000" dirty="0"/>
              <a:t>Regional security could be the biggest issue to the CPEC as it </a:t>
            </a:r>
            <a:r>
              <a:rPr lang="en-US" sz="2000" dirty="0" smtClean="0"/>
              <a:t>passes through </a:t>
            </a:r>
            <a:r>
              <a:rPr lang="en-US" sz="2000" dirty="0"/>
              <a:t>some of the areas facing the biggest security challenges. </a:t>
            </a:r>
            <a:endParaRPr lang="en-US" sz="2000" dirty="0" smtClean="0"/>
          </a:p>
          <a:p>
            <a:r>
              <a:rPr lang="en-US" sz="2000" dirty="0" smtClean="0"/>
              <a:t>The</a:t>
            </a:r>
            <a:r>
              <a:rPr lang="en-US" sz="2000" dirty="0"/>
              <a:t> </a:t>
            </a:r>
            <a:r>
              <a:rPr lang="en-US" sz="2000" dirty="0" smtClean="0"/>
              <a:t>biggest </a:t>
            </a:r>
            <a:r>
              <a:rPr lang="en-US" sz="2000" dirty="0"/>
              <a:t>challenged to the CPEC is the regional security </a:t>
            </a:r>
            <a:r>
              <a:rPr lang="en-US" sz="2000" dirty="0" smtClean="0"/>
              <a:t>environment; specifically </a:t>
            </a:r>
            <a:r>
              <a:rPr lang="en-US" sz="2000" dirty="0"/>
              <a:t>the Afghanistan conundrum. </a:t>
            </a:r>
            <a:endParaRPr lang="en-US" sz="2000" dirty="0" smtClean="0"/>
          </a:p>
          <a:p>
            <a:r>
              <a:rPr lang="en-US" sz="2000" dirty="0" smtClean="0"/>
              <a:t>China’s </a:t>
            </a:r>
            <a:r>
              <a:rPr lang="en-US" sz="2000" dirty="0"/>
              <a:t>huge investment </a:t>
            </a:r>
            <a:r>
              <a:rPr lang="en-US" sz="2000" dirty="0" smtClean="0"/>
              <a:t>in the </a:t>
            </a:r>
            <a:r>
              <a:rPr lang="en-US" sz="2000" dirty="0"/>
              <a:t>region is hinged on the peace and stability both in </a:t>
            </a:r>
            <a:r>
              <a:rPr lang="en-US" sz="2000" dirty="0" smtClean="0"/>
              <a:t>Pakistan, Afghanistan </a:t>
            </a:r>
            <a:r>
              <a:rPr lang="en-US" sz="2000" dirty="0"/>
              <a:t>and Western parts of </a:t>
            </a:r>
            <a:r>
              <a:rPr lang="en-US" sz="2000" dirty="0" smtClean="0"/>
              <a:t>China. 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is why China </a:t>
            </a:r>
            <a:r>
              <a:rPr lang="en-US" sz="2000" dirty="0" smtClean="0"/>
              <a:t>is actively </a:t>
            </a:r>
            <a:r>
              <a:rPr lang="en-US" sz="2000" dirty="0"/>
              <a:t>pursuing to bring the Taliban to negotiating table within </a:t>
            </a:r>
            <a:r>
              <a:rPr lang="en-US" sz="2000" dirty="0" smtClean="0"/>
              <a:t>the quadrilateral </a:t>
            </a:r>
            <a:r>
              <a:rPr lang="en-US" sz="2000" dirty="0"/>
              <a:t>framework between China, Pakistan, US </a:t>
            </a:r>
            <a:r>
              <a:rPr lang="en-US" sz="2000" dirty="0" smtClean="0"/>
              <a:t>and Afghanistan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security situation in Afghanistan is getting worse </a:t>
            </a:r>
            <a:r>
              <a:rPr lang="en-US" sz="2000" dirty="0" smtClean="0"/>
              <a:t>day by </a:t>
            </a:r>
            <a:r>
              <a:rPr lang="en-US" sz="2000" dirty="0"/>
              <a:t>day and even could be devastating after the withdrawal of </a:t>
            </a:r>
            <a:r>
              <a:rPr lang="en-US" sz="2000" dirty="0" smtClean="0"/>
              <a:t>NATO forces </a:t>
            </a:r>
            <a:r>
              <a:rPr lang="en-US" sz="2000" dirty="0"/>
              <a:t>from Afghanistan as the Taliban have refused to come to </a:t>
            </a:r>
            <a:r>
              <a:rPr lang="en-US" sz="2000" dirty="0" smtClean="0"/>
              <a:t>the negotiating </a:t>
            </a:r>
            <a:r>
              <a:rPr lang="en-US" sz="2000" dirty="0"/>
              <a:t>table initiated by the quadrilateral forum </a:t>
            </a:r>
            <a:r>
              <a:rPr lang="en-US" sz="2000" dirty="0" smtClean="0"/>
              <a:t>among China, Pakistan, Afghanistan and USA.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1619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Challenges to CPEC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2. </a:t>
            </a:r>
            <a:r>
              <a:rPr lang="en-US" sz="2600" b="1" dirty="0" err="1" smtClean="0"/>
              <a:t>Balochistan</a:t>
            </a:r>
            <a:r>
              <a:rPr lang="en-US" sz="2600" b="1" dirty="0" smtClean="0"/>
              <a:t> </a:t>
            </a:r>
            <a:r>
              <a:rPr lang="en-US" sz="2600" b="1" dirty="0" smtClean="0"/>
              <a:t>Conundrum</a:t>
            </a:r>
          </a:p>
          <a:p>
            <a:r>
              <a:rPr lang="en-US" sz="2000" dirty="0"/>
              <a:t>The long existing insurgency in </a:t>
            </a:r>
            <a:r>
              <a:rPr lang="en-US" sz="2000" dirty="0" err="1"/>
              <a:t>Balochistan</a:t>
            </a:r>
            <a:r>
              <a:rPr lang="en-US" sz="2000" dirty="0"/>
              <a:t> can pose constrains </a:t>
            </a:r>
            <a:r>
              <a:rPr lang="en-US" sz="2000" dirty="0" smtClean="0"/>
              <a:t>to the </a:t>
            </a:r>
            <a:r>
              <a:rPr lang="en-US" sz="2000" dirty="0"/>
              <a:t>execution of CPEC and its related projects including the </a:t>
            </a:r>
            <a:r>
              <a:rPr lang="en-US" sz="2000" dirty="0" err="1" smtClean="0"/>
              <a:t>Gawadar</a:t>
            </a:r>
            <a:r>
              <a:rPr lang="en-US" sz="2000" dirty="0"/>
              <a:t> </a:t>
            </a:r>
            <a:r>
              <a:rPr lang="en-US" sz="2000" dirty="0" smtClean="0"/>
              <a:t>Port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rising insurgency in </a:t>
            </a:r>
            <a:r>
              <a:rPr lang="en-US" sz="2000" dirty="0" err="1"/>
              <a:t>Balochistan</a:t>
            </a:r>
            <a:r>
              <a:rPr lang="en-US" sz="2000" dirty="0"/>
              <a:t> is a challenge to the </a:t>
            </a:r>
            <a:r>
              <a:rPr lang="en-US" sz="2000" dirty="0" smtClean="0"/>
              <a:t>CPEC as </a:t>
            </a:r>
            <a:r>
              <a:rPr lang="en-US" sz="2000" dirty="0"/>
              <a:t>well as to the federation of </a:t>
            </a:r>
            <a:r>
              <a:rPr lang="en-US" sz="2000" dirty="0" smtClean="0"/>
              <a:t>Pakistan and </a:t>
            </a:r>
            <a:r>
              <a:rPr lang="en-US" sz="2000" dirty="0"/>
              <a:t>resolving it </a:t>
            </a:r>
            <a:r>
              <a:rPr lang="en-US" sz="2000" dirty="0" smtClean="0"/>
              <a:t>is imperative </a:t>
            </a:r>
            <a:r>
              <a:rPr lang="en-US" sz="2000" dirty="0"/>
              <a:t>for the secure trade corridor between China and Pakistan.</a:t>
            </a:r>
          </a:p>
          <a:p>
            <a:r>
              <a:rPr lang="en-US" sz="2000" dirty="0"/>
              <a:t>Lately, many non-locals, businesses and multinational </a:t>
            </a:r>
            <a:r>
              <a:rPr lang="en-US" sz="2000" dirty="0" smtClean="0"/>
              <a:t>companies’ personnel </a:t>
            </a:r>
            <a:r>
              <a:rPr lang="en-US" sz="2000" dirty="0"/>
              <a:t>have come under attack in the restive </a:t>
            </a:r>
            <a:r>
              <a:rPr lang="en-US" sz="2000" dirty="0" err="1"/>
              <a:t>Balochistan</a:t>
            </a:r>
            <a:r>
              <a:rPr lang="en-US" sz="2000" dirty="0"/>
              <a:t> region. </a:t>
            </a:r>
            <a:endParaRPr lang="en-US" sz="2000" dirty="0" smtClean="0"/>
          </a:p>
          <a:p>
            <a:r>
              <a:rPr lang="en-US" sz="2000" dirty="0" smtClean="0"/>
              <a:t>A</a:t>
            </a:r>
            <a:r>
              <a:rPr lang="en-US" sz="2000" dirty="0"/>
              <a:t> </a:t>
            </a:r>
            <a:r>
              <a:rPr lang="en-US" sz="2000" dirty="0" smtClean="0"/>
              <a:t>debate </a:t>
            </a:r>
            <a:r>
              <a:rPr lang="en-US" sz="2000" dirty="0"/>
              <a:t>is already going on in the indigenous populace of </a:t>
            </a:r>
            <a:r>
              <a:rPr lang="en-US" sz="2000" dirty="0" err="1" smtClean="0"/>
              <a:t>Balochistan</a:t>
            </a:r>
            <a:r>
              <a:rPr lang="en-US" sz="2000" dirty="0"/>
              <a:t> </a:t>
            </a:r>
            <a:r>
              <a:rPr lang="en-US" sz="2000" dirty="0" smtClean="0"/>
              <a:t>that </a:t>
            </a:r>
            <a:r>
              <a:rPr lang="en-US" sz="2000" dirty="0"/>
              <a:t>the CPEC will benefit only the Chinese interest and could </a:t>
            </a:r>
            <a:r>
              <a:rPr lang="en-US" sz="2000" dirty="0" smtClean="0"/>
              <a:t>convert the </a:t>
            </a:r>
            <a:r>
              <a:rPr lang="en-US" sz="2000" dirty="0"/>
              <a:t>local population into a </a:t>
            </a:r>
            <a:r>
              <a:rPr lang="en-US" sz="2000" dirty="0" smtClean="0"/>
              <a:t>minority. </a:t>
            </a:r>
          </a:p>
          <a:p>
            <a:r>
              <a:rPr lang="en-US" sz="2000" dirty="0" smtClean="0"/>
              <a:t>Such </a:t>
            </a:r>
            <a:r>
              <a:rPr lang="en-US" sz="2000" dirty="0"/>
              <a:t>feelings of </a:t>
            </a:r>
            <a:r>
              <a:rPr lang="en-US" sz="2000" dirty="0" smtClean="0"/>
              <a:t>deprivation coupled </a:t>
            </a:r>
            <a:r>
              <a:rPr lang="en-US" sz="2000" dirty="0"/>
              <a:t>with foreign involvement in the province as has been </a:t>
            </a:r>
            <a:r>
              <a:rPr lang="en-US" sz="2000" dirty="0" smtClean="0"/>
              <a:t>claimed by </a:t>
            </a:r>
            <a:r>
              <a:rPr lang="en-US" sz="2000" dirty="0"/>
              <a:t>Pakistan recently, can be a serious challenge to </a:t>
            </a:r>
            <a:r>
              <a:rPr lang="en-US" sz="2000" dirty="0" smtClean="0"/>
              <a:t>CPEC.</a:t>
            </a:r>
          </a:p>
          <a:p>
            <a:r>
              <a:rPr lang="en-US" sz="2000" dirty="0" smtClean="0"/>
              <a:t>Addressing</a:t>
            </a:r>
            <a:r>
              <a:rPr lang="en-US" sz="2000" dirty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concerns of </a:t>
            </a:r>
            <a:r>
              <a:rPr lang="en-US" sz="2000" dirty="0" err="1"/>
              <a:t>Baloch</a:t>
            </a:r>
            <a:r>
              <a:rPr lang="en-US" sz="2000" dirty="0"/>
              <a:t> people is imperative for the success of </a:t>
            </a:r>
            <a:r>
              <a:rPr lang="en-US" sz="2000" dirty="0" smtClean="0"/>
              <a:t>the CPEC </a:t>
            </a:r>
            <a:r>
              <a:rPr lang="en-US" sz="2000" dirty="0"/>
              <a:t>and that could be done through a sane policy of integrating </a:t>
            </a:r>
            <a:r>
              <a:rPr lang="en-US" sz="2000" dirty="0" smtClean="0"/>
              <a:t>the least </a:t>
            </a:r>
            <a:r>
              <a:rPr lang="en-US" sz="2000" dirty="0"/>
              <a:t>integrated </a:t>
            </a:r>
            <a:r>
              <a:rPr lang="en-US" sz="2000" dirty="0" err="1"/>
              <a:t>Balochistan</a:t>
            </a:r>
            <a:r>
              <a:rPr lang="en-US" sz="2000" dirty="0"/>
              <a:t> and its people in the political process </a:t>
            </a:r>
            <a:r>
              <a:rPr lang="en-US" sz="2000" dirty="0" smtClean="0"/>
              <a:t>of Pakistan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political and economic deprivation is one of the </a:t>
            </a:r>
            <a:r>
              <a:rPr lang="en-US" sz="2000" dirty="0" smtClean="0"/>
              <a:t>major causes </a:t>
            </a:r>
            <a:r>
              <a:rPr lang="en-US" sz="2000" dirty="0"/>
              <a:t>of uprising in </a:t>
            </a:r>
            <a:r>
              <a:rPr lang="en-US" sz="2000" dirty="0" err="1" smtClean="0"/>
              <a:t>Balochistan</a:t>
            </a:r>
            <a:r>
              <a:rPr lang="en-US" sz="2000" dirty="0" smtClean="0"/>
              <a:t> </a:t>
            </a:r>
            <a:r>
              <a:rPr lang="en-US" sz="2000" dirty="0"/>
              <a:t>and meeting these </a:t>
            </a:r>
            <a:r>
              <a:rPr lang="en-US" sz="2000" dirty="0" smtClean="0"/>
              <a:t>deprivations is </a:t>
            </a:r>
            <a:r>
              <a:rPr lang="en-US" sz="2000" dirty="0"/>
              <a:t>pertinent for the peace in </a:t>
            </a:r>
            <a:r>
              <a:rPr lang="en-US" sz="2000" dirty="0" err="1"/>
              <a:t>Balochistan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2059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Challenges to CPEC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2. </a:t>
            </a:r>
            <a:r>
              <a:rPr lang="en-US" sz="2400" b="1" dirty="0" err="1"/>
              <a:t>Balochistan</a:t>
            </a:r>
            <a:r>
              <a:rPr lang="en-US" sz="2400" b="1" dirty="0"/>
              <a:t> </a:t>
            </a:r>
            <a:r>
              <a:rPr lang="en-US" sz="2400" b="1" dirty="0" smtClean="0"/>
              <a:t>Conundrum (</a:t>
            </a:r>
            <a:r>
              <a:rPr lang="en-US" sz="2400" b="1" dirty="0" err="1" smtClean="0"/>
              <a:t>Cont</a:t>
            </a:r>
            <a:r>
              <a:rPr lang="en-US" sz="2400" b="1" dirty="0" smtClean="0"/>
              <a:t>…)</a:t>
            </a:r>
            <a:endParaRPr lang="en-US" sz="2400" b="1" dirty="0"/>
          </a:p>
          <a:p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CPEC will also pass through some parts of FATA and in </a:t>
            </a:r>
            <a:r>
              <a:rPr lang="en-US" sz="1800" dirty="0" smtClean="0"/>
              <a:t>future the </a:t>
            </a:r>
            <a:r>
              <a:rPr lang="en-US" sz="1800" dirty="0"/>
              <a:t>extension of CPEC to Afghanistan is linked with the stability in </a:t>
            </a:r>
            <a:r>
              <a:rPr lang="en-US" sz="1800" dirty="0" smtClean="0"/>
              <a:t>the FATA </a:t>
            </a:r>
            <a:r>
              <a:rPr lang="en-US" sz="1800" dirty="0"/>
              <a:t>region of </a:t>
            </a:r>
            <a:r>
              <a:rPr lang="en-US" sz="1800" dirty="0" smtClean="0"/>
              <a:t>Pakistan.</a:t>
            </a:r>
          </a:p>
          <a:p>
            <a:r>
              <a:rPr lang="en-US" sz="1800" dirty="0" smtClean="0"/>
              <a:t>Therefore </a:t>
            </a:r>
            <a:r>
              <a:rPr lang="en-US" sz="1800" dirty="0"/>
              <a:t>security of </a:t>
            </a:r>
            <a:r>
              <a:rPr lang="en-US" sz="1800" dirty="0" err="1"/>
              <a:t>Gawadar</a:t>
            </a:r>
            <a:r>
              <a:rPr lang="en-US" sz="1800" dirty="0"/>
              <a:t> and the </a:t>
            </a:r>
            <a:r>
              <a:rPr lang="en-US" sz="1800" dirty="0" smtClean="0"/>
              <a:t>whole region </a:t>
            </a:r>
            <a:r>
              <a:rPr lang="en-US" sz="1800" dirty="0"/>
              <a:t>is a serious concern for China and its interests in </a:t>
            </a:r>
            <a:r>
              <a:rPr lang="en-US" sz="1800" dirty="0" err="1" smtClean="0"/>
              <a:t>Balochistan</a:t>
            </a:r>
            <a:r>
              <a:rPr lang="en-US" sz="1800" dirty="0" smtClean="0"/>
              <a:t>. </a:t>
            </a:r>
            <a:r>
              <a:rPr lang="en-US" sz="1800" dirty="0"/>
              <a:t>In addition to </a:t>
            </a:r>
            <a:r>
              <a:rPr lang="en-US" sz="1800" dirty="0" err="1"/>
              <a:t>Balochistan</a:t>
            </a:r>
            <a:r>
              <a:rPr lang="en-US" sz="1800" dirty="0"/>
              <a:t> issue, the people of </a:t>
            </a:r>
            <a:r>
              <a:rPr lang="en-US" sz="1800" dirty="0" err="1"/>
              <a:t>Gilgit</a:t>
            </a:r>
            <a:r>
              <a:rPr lang="en-US" sz="1800" dirty="0"/>
              <a:t> </a:t>
            </a:r>
            <a:r>
              <a:rPr lang="en-US" sz="1800" dirty="0" err="1"/>
              <a:t>Balistan</a:t>
            </a:r>
            <a:r>
              <a:rPr lang="en-US" sz="1800" dirty="0"/>
              <a:t> </a:t>
            </a:r>
            <a:r>
              <a:rPr lang="en-US" sz="1800" dirty="0" smtClean="0"/>
              <a:t>are also </a:t>
            </a:r>
            <a:r>
              <a:rPr lang="en-US" sz="1800" dirty="0"/>
              <a:t>demanding their part in the CPEC.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region has </a:t>
            </a:r>
            <a:r>
              <a:rPr lang="en-US" sz="1800" dirty="0" smtClean="0"/>
              <a:t>recently witnessed </a:t>
            </a:r>
            <a:r>
              <a:rPr lang="en-US" sz="1800" dirty="0"/>
              <a:t>protests and strikes demanding political and </a:t>
            </a:r>
            <a:r>
              <a:rPr lang="en-US" sz="1800" dirty="0" smtClean="0"/>
              <a:t>economic rights </a:t>
            </a:r>
            <a:r>
              <a:rPr lang="en-US" sz="1800" dirty="0"/>
              <a:t>including a fair share in the CPEC as it is the entry point </a:t>
            </a:r>
            <a:r>
              <a:rPr lang="en-US" sz="1800" dirty="0" smtClean="0"/>
              <a:t>of CPEC</a:t>
            </a:r>
            <a:r>
              <a:rPr lang="en-US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189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Challenges to CPEC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 smtClean="0"/>
              <a:t>3. Political Discontent in </a:t>
            </a:r>
            <a:r>
              <a:rPr lang="en-US" sz="2600" b="1" dirty="0" smtClean="0"/>
              <a:t>Pakistan</a:t>
            </a:r>
          </a:p>
          <a:p>
            <a:r>
              <a:rPr lang="en-US" sz="2000" dirty="0"/>
              <a:t>The political controversy among various political parties is </a:t>
            </a:r>
            <a:r>
              <a:rPr lang="en-US" sz="2000" dirty="0" smtClean="0"/>
              <a:t>yet another </a:t>
            </a:r>
            <a:r>
              <a:rPr lang="en-US" sz="2000" dirty="0"/>
              <a:t>challenge to overcome for the smooth functioning of </a:t>
            </a:r>
            <a:r>
              <a:rPr lang="en-US" sz="2000" dirty="0" smtClean="0"/>
              <a:t>the CPEC </a:t>
            </a:r>
            <a:r>
              <a:rPr lang="en-US" sz="2000" dirty="0"/>
              <a:t>in Pakistan.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discontentment is mainly for route </a:t>
            </a:r>
            <a:r>
              <a:rPr lang="en-US" sz="2000" dirty="0" smtClean="0"/>
              <a:t>selection, dividends </a:t>
            </a:r>
            <a:r>
              <a:rPr lang="en-US" sz="2000" dirty="0"/>
              <a:t>and allocations of funds for projects under the CPEC.</a:t>
            </a:r>
          </a:p>
          <a:p>
            <a:r>
              <a:rPr lang="en-US" sz="2000" dirty="0"/>
              <a:t>Although the ruling regime through the APCs (All Party </a:t>
            </a:r>
            <a:r>
              <a:rPr lang="en-US" sz="2000" dirty="0" smtClean="0"/>
              <a:t>Conferences) has </a:t>
            </a:r>
            <a:r>
              <a:rPr lang="en-US" sz="2000" dirty="0"/>
              <a:t>tried to ally the grievances of the provinces mainly of KPK </a:t>
            </a:r>
            <a:r>
              <a:rPr lang="en-US" sz="2000" dirty="0" smtClean="0"/>
              <a:t>and </a:t>
            </a:r>
            <a:r>
              <a:rPr lang="en-US" sz="2000" dirty="0" err="1" smtClean="0"/>
              <a:t>Balochistan</a:t>
            </a:r>
            <a:r>
              <a:rPr lang="en-US" sz="2000" dirty="0"/>
              <a:t>, yet it seems the issue has not been resolved. </a:t>
            </a:r>
            <a:endParaRPr lang="en-US" sz="2000" dirty="0" smtClean="0"/>
          </a:p>
          <a:p>
            <a:r>
              <a:rPr lang="en-US" sz="2000" dirty="0" smtClean="0"/>
              <a:t>The political differences </a:t>
            </a:r>
            <a:r>
              <a:rPr lang="en-US" sz="2000" dirty="0"/>
              <a:t>over the CPEC among various political parties are </a:t>
            </a:r>
            <a:r>
              <a:rPr lang="en-US" sz="2000" dirty="0" smtClean="0"/>
              <a:t>deep rooted </a:t>
            </a:r>
            <a:r>
              <a:rPr lang="en-US" sz="2000" dirty="0"/>
              <a:t>in the history of political economy of Pakistan where </a:t>
            </a:r>
            <a:r>
              <a:rPr lang="en-US" sz="2000" dirty="0" smtClean="0"/>
              <a:t>the allocation </a:t>
            </a:r>
            <a:r>
              <a:rPr lang="en-US" sz="2000" dirty="0"/>
              <a:t>of resources has always been politicized for political gains.</a:t>
            </a:r>
          </a:p>
          <a:p>
            <a:r>
              <a:rPr lang="en-US" sz="2000" dirty="0"/>
              <a:t>The smaller provinces have concerns over the policies of the </a:t>
            </a:r>
            <a:r>
              <a:rPr lang="en-US" sz="2000" dirty="0" smtClean="0"/>
              <a:t>federal government </a:t>
            </a:r>
            <a:r>
              <a:rPr lang="en-US" sz="2000" dirty="0"/>
              <a:t>where the resources including the federal budget </a:t>
            </a:r>
            <a:r>
              <a:rPr lang="en-US" sz="2000" dirty="0" smtClean="0"/>
              <a:t>are allocated </a:t>
            </a:r>
            <a:r>
              <a:rPr lang="en-US" sz="2000" dirty="0"/>
              <a:t>on the bases of population rather than the backwardness </a:t>
            </a:r>
            <a:r>
              <a:rPr lang="en-US" sz="2000" dirty="0" smtClean="0"/>
              <a:t>and poverty </a:t>
            </a:r>
            <a:r>
              <a:rPr lang="en-US" sz="2000" dirty="0"/>
              <a:t>conditions in the respective federating units. </a:t>
            </a:r>
            <a:endParaRPr lang="en-US" sz="2000" dirty="0" smtClean="0"/>
          </a:p>
          <a:p>
            <a:r>
              <a:rPr lang="en-US" sz="2000" dirty="0" smtClean="0"/>
              <a:t>Given the magnitude </a:t>
            </a:r>
            <a:r>
              <a:rPr lang="en-US" sz="2000" dirty="0"/>
              <a:t>and scope of the CPEC, Pakistan needs more highly </a:t>
            </a:r>
            <a:r>
              <a:rPr lang="en-US" sz="2000" dirty="0" smtClean="0"/>
              <a:t>skilled labor </a:t>
            </a:r>
            <a:r>
              <a:rPr lang="en-US" sz="2000" dirty="0"/>
              <a:t>to execute various projects of the CPEC.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existing labor </a:t>
            </a:r>
            <a:r>
              <a:rPr lang="en-US" sz="2000" dirty="0" smtClean="0"/>
              <a:t>skills are </a:t>
            </a:r>
            <a:r>
              <a:rPr lang="en-US" sz="2000" dirty="0"/>
              <a:t>not enough to pursue the CPEC and its related projects in </a:t>
            </a:r>
            <a:r>
              <a:rPr lang="en-US" sz="2000" dirty="0" smtClean="0"/>
              <a:t>Pakistan.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62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Introduction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/>
              <a:t>The China Pakistan Economic Corridor (hereafter CPEC) is </a:t>
            </a:r>
            <a:r>
              <a:rPr lang="en-US" sz="2000" dirty="0" smtClean="0"/>
              <a:t>the flagship </a:t>
            </a:r>
            <a:r>
              <a:rPr lang="en-US" sz="2000" dirty="0"/>
              <a:t>of </a:t>
            </a:r>
            <a:r>
              <a:rPr lang="en-US" sz="2000" b="1" dirty="0">
                <a:solidFill>
                  <a:srgbClr val="00B050"/>
                </a:solidFill>
              </a:rPr>
              <a:t>China’s One Belt One Road (OBOR)</a:t>
            </a:r>
            <a:r>
              <a:rPr lang="en-US" sz="2000" dirty="0"/>
              <a:t> </a:t>
            </a:r>
            <a:r>
              <a:rPr lang="en-US" sz="2000" dirty="0" smtClean="0"/>
              <a:t>initiative</a:t>
            </a:r>
          </a:p>
          <a:p>
            <a:r>
              <a:rPr lang="en-US" sz="2000" dirty="0" smtClean="0"/>
              <a:t>Envisioned by </a:t>
            </a:r>
            <a:r>
              <a:rPr lang="en-US" sz="2000" dirty="0"/>
              <a:t>president </a:t>
            </a:r>
            <a:r>
              <a:rPr lang="en-US" sz="2000" b="1" dirty="0">
                <a:solidFill>
                  <a:srgbClr val="00B050"/>
                </a:solidFill>
              </a:rPr>
              <a:t>Xi </a:t>
            </a:r>
            <a:r>
              <a:rPr lang="en-US" sz="2000" b="1" dirty="0" err="1">
                <a:solidFill>
                  <a:srgbClr val="00B050"/>
                </a:solidFill>
              </a:rPr>
              <a:t>Jinping</a:t>
            </a:r>
            <a:r>
              <a:rPr lang="en-US" sz="2000" b="1" dirty="0">
                <a:solidFill>
                  <a:srgbClr val="00B050"/>
                </a:solidFill>
              </a:rPr>
              <a:t> 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r>
              <a:rPr lang="en-US" sz="2000" dirty="0"/>
              <a:t>I</a:t>
            </a:r>
            <a:r>
              <a:rPr lang="en-US" sz="2000" dirty="0" smtClean="0"/>
              <a:t>n </a:t>
            </a:r>
            <a:r>
              <a:rPr lang="en-US" sz="2000" dirty="0"/>
              <a:t>2013 </a:t>
            </a:r>
            <a:endParaRPr lang="en-US" sz="2000" dirty="0" smtClean="0"/>
          </a:p>
          <a:p>
            <a:r>
              <a:rPr lang="en-US" sz="2000" dirty="0" smtClean="0"/>
              <a:t>Objective: </a:t>
            </a:r>
            <a:r>
              <a:rPr lang="en-US" sz="2000" b="1" dirty="0" smtClean="0">
                <a:solidFill>
                  <a:srgbClr val="00B050"/>
                </a:solidFill>
              </a:rPr>
              <a:t>the </a:t>
            </a:r>
            <a:r>
              <a:rPr lang="en-US" sz="2000" b="1" dirty="0">
                <a:solidFill>
                  <a:srgbClr val="00B050"/>
                </a:solidFill>
              </a:rPr>
              <a:t>economic integration of </a:t>
            </a:r>
            <a:r>
              <a:rPr lang="en-US" sz="2000" b="1" dirty="0" smtClean="0">
                <a:solidFill>
                  <a:srgbClr val="00B050"/>
                </a:solidFill>
              </a:rPr>
              <a:t>Eurasia through </a:t>
            </a:r>
            <a:r>
              <a:rPr lang="en-US" sz="2000" b="1" dirty="0">
                <a:solidFill>
                  <a:srgbClr val="00B050"/>
                </a:solidFill>
              </a:rPr>
              <a:t>belts and roads and other infrastructure initiatives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OBOR is </a:t>
            </a:r>
            <a:r>
              <a:rPr lang="en-US" sz="2000" dirty="0"/>
              <a:t>part of China’s grand strategy of its peaceful rise as a great power </a:t>
            </a:r>
            <a:r>
              <a:rPr lang="en-US" sz="2000" dirty="0" smtClean="0"/>
              <a:t>on the </a:t>
            </a:r>
            <a:r>
              <a:rPr lang="en-US" sz="2000" dirty="0"/>
              <a:t>global stage through financial initiatives of </a:t>
            </a:r>
            <a:r>
              <a:rPr lang="en-US" sz="2000" b="1" dirty="0">
                <a:solidFill>
                  <a:srgbClr val="00B050"/>
                </a:solidFill>
              </a:rPr>
              <a:t>$ 40 billion Silk </a:t>
            </a:r>
            <a:r>
              <a:rPr lang="en-US" sz="2000" b="1" dirty="0" smtClean="0">
                <a:solidFill>
                  <a:srgbClr val="00B050"/>
                </a:solidFill>
              </a:rPr>
              <a:t>Road Fund</a:t>
            </a:r>
            <a:r>
              <a:rPr lang="en-US" sz="2000" dirty="0" smtClean="0"/>
              <a:t> </a:t>
            </a:r>
            <a:r>
              <a:rPr lang="en-US" sz="2000" dirty="0"/>
              <a:t>and the </a:t>
            </a:r>
            <a:r>
              <a:rPr lang="en-US" sz="2000" b="1" dirty="0">
                <a:solidFill>
                  <a:srgbClr val="00B050"/>
                </a:solidFill>
              </a:rPr>
              <a:t>57 members Asian Infrastructure Investment Bank</a:t>
            </a:r>
          </a:p>
          <a:p>
            <a:pPr marL="0" indent="0">
              <a:buNone/>
            </a:pPr>
            <a:r>
              <a:rPr lang="en-US" sz="2000" dirty="0" smtClean="0"/>
              <a:t>      (</a:t>
            </a:r>
            <a:r>
              <a:rPr lang="en-US" sz="2000" dirty="0"/>
              <a:t>AIIB) to generate new growth engines along the New Silk Road with a</a:t>
            </a:r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b="1" dirty="0" smtClean="0">
                <a:solidFill>
                  <a:srgbClr val="00B050"/>
                </a:solidFill>
              </a:rPr>
              <a:t>win-win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rgbClr val="00B050"/>
                </a:solidFill>
              </a:rPr>
              <a:t>cooperative </a:t>
            </a:r>
            <a:r>
              <a:rPr lang="en-US" sz="2000" b="1" dirty="0" smtClean="0">
                <a:solidFill>
                  <a:srgbClr val="00B050"/>
                </a:solidFill>
              </a:rPr>
              <a:t>approach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27434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Challenges to CPEC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3. Political Discontent in </a:t>
            </a:r>
            <a:r>
              <a:rPr lang="en-US" sz="2400" b="1" dirty="0" smtClean="0"/>
              <a:t>Pakistan</a:t>
            </a:r>
            <a:endParaRPr lang="en-US" sz="24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issues pertaining to transparency about CPEC related projects are also on </a:t>
            </a:r>
            <a:r>
              <a:rPr lang="en-US" sz="1800" dirty="0" smtClean="0"/>
              <a:t>rise.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political parties and other stakeholders have </a:t>
            </a:r>
            <a:r>
              <a:rPr lang="en-US" sz="1800" dirty="0" smtClean="0"/>
              <a:t>shown </a:t>
            </a:r>
            <a:r>
              <a:rPr lang="en-US" sz="1800" dirty="0"/>
              <a:t>their concerns over the lack of transparency and have demanded </a:t>
            </a:r>
            <a:r>
              <a:rPr lang="en-US" sz="1800" dirty="0" smtClean="0"/>
              <a:t>that all </a:t>
            </a:r>
            <a:r>
              <a:rPr lang="en-US" sz="1800" dirty="0"/>
              <a:t>agreements related to CPEC be made public. </a:t>
            </a:r>
            <a:endParaRPr lang="en-US" sz="1800" dirty="0" smtClean="0"/>
          </a:p>
          <a:p>
            <a:r>
              <a:rPr lang="en-US" sz="1800" dirty="0" smtClean="0"/>
              <a:t>However</a:t>
            </a:r>
            <a:r>
              <a:rPr lang="en-US" sz="1800" dirty="0"/>
              <a:t>, </a:t>
            </a:r>
            <a:r>
              <a:rPr lang="en-US" sz="1800" dirty="0" smtClean="0"/>
              <a:t>the concerned </a:t>
            </a:r>
            <a:r>
              <a:rPr lang="en-US" sz="1800" dirty="0"/>
              <a:t>ministries are reluctant to make it public which </a:t>
            </a:r>
            <a:r>
              <a:rPr lang="en-US" sz="1800" dirty="0" smtClean="0"/>
              <a:t>further increases </a:t>
            </a:r>
            <a:r>
              <a:rPr lang="en-US" sz="1800" dirty="0"/>
              <a:t>the doubts about the transparency of the project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5202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Introduction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/>
              <a:t>The OBOR has two international trade connections namely the </a:t>
            </a:r>
            <a:r>
              <a:rPr lang="en-US" sz="2000" dirty="0" smtClean="0"/>
              <a:t>land based </a:t>
            </a:r>
            <a:r>
              <a:rPr lang="en-US" sz="2000" b="1" dirty="0">
                <a:solidFill>
                  <a:srgbClr val="00B050"/>
                </a:solidFill>
              </a:rPr>
              <a:t>‘Silk Road Economic Belt’</a:t>
            </a:r>
            <a:r>
              <a:rPr lang="en-US" sz="2000" dirty="0"/>
              <a:t> and oceangoing </a:t>
            </a:r>
            <a:r>
              <a:rPr lang="en-US" sz="2000" b="1" dirty="0">
                <a:solidFill>
                  <a:srgbClr val="00B050"/>
                </a:solidFill>
              </a:rPr>
              <a:t>‘21st </a:t>
            </a:r>
            <a:r>
              <a:rPr lang="en-US" sz="2000" b="1" dirty="0" smtClean="0">
                <a:solidFill>
                  <a:srgbClr val="00B050"/>
                </a:solidFill>
              </a:rPr>
              <a:t>–Century Maritime Silk Road’</a:t>
            </a:r>
            <a:r>
              <a:rPr lang="en-US" sz="2000" dirty="0" smtClean="0"/>
              <a:t>; </a:t>
            </a:r>
            <a:r>
              <a:rPr lang="en-US" sz="2000" dirty="0"/>
              <a:t>the CPEC is the part of the former one. </a:t>
            </a:r>
            <a:endParaRPr lang="en-US" sz="2000" dirty="0" smtClean="0"/>
          </a:p>
          <a:p>
            <a:r>
              <a:rPr lang="en-US" sz="2000" dirty="0" smtClean="0"/>
              <a:t>With the former </a:t>
            </a:r>
            <a:r>
              <a:rPr lang="en-US" sz="2000" dirty="0"/>
              <a:t>launch of CPEC between China and Pakistan in April 2015 </a:t>
            </a:r>
            <a:r>
              <a:rPr lang="en-US" sz="2000" dirty="0" smtClean="0"/>
              <a:t>by President </a:t>
            </a:r>
            <a:r>
              <a:rPr lang="en-US" sz="2000" dirty="0"/>
              <a:t>Xi </a:t>
            </a:r>
            <a:r>
              <a:rPr lang="en-US" sz="2000" dirty="0" err="1"/>
              <a:t>Jinping</a:t>
            </a:r>
            <a:r>
              <a:rPr lang="en-US" sz="2000" dirty="0"/>
              <a:t>, the CPEC has got a status of </a:t>
            </a:r>
            <a:r>
              <a:rPr lang="en-US" sz="2000" b="1" dirty="0">
                <a:solidFill>
                  <a:srgbClr val="00B050"/>
                </a:solidFill>
              </a:rPr>
              <a:t>“game changer” </a:t>
            </a:r>
            <a:r>
              <a:rPr lang="en-US" sz="2000" dirty="0" smtClean="0"/>
              <a:t>or </a:t>
            </a:r>
            <a:r>
              <a:rPr lang="en-US" sz="2000" b="1" dirty="0" smtClean="0">
                <a:solidFill>
                  <a:srgbClr val="00B050"/>
                </a:solidFill>
              </a:rPr>
              <a:t>“fate </a:t>
            </a:r>
            <a:r>
              <a:rPr lang="en-US" sz="2000" b="1" dirty="0">
                <a:solidFill>
                  <a:srgbClr val="00B050"/>
                </a:solidFill>
              </a:rPr>
              <a:t>changer” </a:t>
            </a:r>
            <a:r>
              <a:rPr lang="en-US" sz="2000" dirty="0"/>
              <a:t>and nationalistic fervor in the political, media </a:t>
            </a:r>
            <a:r>
              <a:rPr lang="en-US" sz="2000" dirty="0" smtClean="0"/>
              <a:t>and public </a:t>
            </a:r>
            <a:r>
              <a:rPr lang="en-US" sz="2000" dirty="0"/>
              <a:t>discourses in </a:t>
            </a:r>
            <a:r>
              <a:rPr lang="en-US" sz="2000" dirty="0" smtClean="0"/>
              <a:t>Pakistan. </a:t>
            </a:r>
          </a:p>
          <a:p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00B050"/>
                </a:solidFill>
              </a:rPr>
              <a:t>multibillion dollar (US$ 46 </a:t>
            </a:r>
            <a:r>
              <a:rPr lang="en-US" sz="2000" b="1" dirty="0" err="1" smtClean="0">
                <a:solidFill>
                  <a:srgbClr val="00B050"/>
                </a:solidFill>
              </a:rPr>
              <a:t>bn</a:t>
            </a:r>
            <a:r>
              <a:rPr lang="en-US" sz="2000" b="1" dirty="0" smtClean="0">
                <a:solidFill>
                  <a:srgbClr val="00B050"/>
                </a:solidFill>
              </a:rPr>
              <a:t>) </a:t>
            </a:r>
            <a:r>
              <a:rPr lang="en-US" sz="2000" dirty="0" smtClean="0"/>
              <a:t>CPEC </a:t>
            </a:r>
            <a:r>
              <a:rPr lang="en-US" sz="2000" dirty="0"/>
              <a:t>is a network of roads, railway tracks, oil and gas pipelines, </a:t>
            </a:r>
            <a:r>
              <a:rPr lang="en-US" sz="2000" dirty="0" smtClean="0"/>
              <a:t>fiber optics </a:t>
            </a:r>
            <a:r>
              <a:rPr lang="en-US" sz="2000" dirty="0"/>
              <a:t>for communication, dams, ports, airports and economic </a:t>
            </a:r>
            <a:r>
              <a:rPr lang="en-US" sz="2000" dirty="0" smtClean="0"/>
              <a:t>zones </a:t>
            </a:r>
            <a:r>
              <a:rPr lang="en-US" sz="2000" b="1" dirty="0" smtClean="0">
                <a:solidFill>
                  <a:srgbClr val="00B050"/>
                </a:solidFill>
              </a:rPr>
              <a:t>linking </a:t>
            </a:r>
            <a:r>
              <a:rPr lang="en-US" sz="2000" b="1" dirty="0">
                <a:solidFill>
                  <a:srgbClr val="00B050"/>
                </a:solidFill>
              </a:rPr>
              <a:t>the Western part of China to the </a:t>
            </a:r>
            <a:r>
              <a:rPr lang="en-US" sz="2000" b="1" dirty="0" err="1">
                <a:solidFill>
                  <a:srgbClr val="00B050"/>
                </a:solidFill>
              </a:rPr>
              <a:t>Gawadar</a:t>
            </a:r>
            <a:r>
              <a:rPr lang="en-US" sz="2000" b="1" dirty="0">
                <a:solidFill>
                  <a:srgbClr val="00B050"/>
                </a:solidFill>
              </a:rPr>
              <a:t> Port in </a:t>
            </a:r>
            <a:r>
              <a:rPr lang="en-US" sz="2000" b="1" dirty="0" err="1" smtClean="0">
                <a:solidFill>
                  <a:srgbClr val="00B050"/>
                </a:solidFill>
              </a:rPr>
              <a:t>Balochistan</a:t>
            </a:r>
            <a:r>
              <a:rPr lang="en-US" sz="2000" dirty="0" smtClean="0"/>
              <a:t>, Pakistan </a:t>
            </a:r>
            <a:r>
              <a:rPr lang="en-US" sz="2000" dirty="0"/>
              <a:t>running some 3000 km from </a:t>
            </a:r>
            <a:r>
              <a:rPr lang="en-US" sz="2000" dirty="0" smtClean="0"/>
              <a:t>Xinjiang t</a:t>
            </a:r>
            <a:r>
              <a:rPr lang="en-US" sz="2000" dirty="0"/>
              <a:t>o </a:t>
            </a:r>
            <a:r>
              <a:rPr lang="en-US" sz="2000" dirty="0" err="1"/>
              <a:t>Balochistan</a:t>
            </a:r>
            <a:r>
              <a:rPr lang="en-US" sz="2000" dirty="0"/>
              <a:t> </a:t>
            </a:r>
            <a:r>
              <a:rPr lang="en-US" sz="2000" dirty="0" smtClean="0"/>
              <a:t>via </a:t>
            </a:r>
            <a:r>
              <a:rPr lang="en-US" sz="2000" dirty="0" err="1" smtClean="0"/>
              <a:t>Khunjerab</a:t>
            </a:r>
            <a:r>
              <a:rPr lang="en-US" sz="2000" dirty="0" smtClean="0"/>
              <a:t> </a:t>
            </a:r>
            <a:r>
              <a:rPr lang="en-US" sz="2000" dirty="0"/>
              <a:t>Pass in the Northern Parts of Pakistan.</a:t>
            </a:r>
          </a:p>
        </p:txBody>
      </p:sp>
    </p:spTree>
    <p:extLst>
      <p:ext uri="{BB962C8B-B14F-4D97-AF65-F5344CB8AC3E}">
        <p14:creationId xmlns:p14="http://schemas.microsoft.com/office/powerpoint/2010/main" val="508726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37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8392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89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Introduction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The CPEC is strategically and economically important both </a:t>
            </a:r>
            <a:r>
              <a:rPr lang="en-US" sz="2000" dirty="0" smtClean="0"/>
              <a:t>for China </a:t>
            </a:r>
            <a:r>
              <a:rPr lang="en-US" sz="2000" dirty="0"/>
              <a:t>and Pakistan.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will pave the way for China to </a:t>
            </a:r>
            <a:r>
              <a:rPr lang="en-US" sz="2000" b="1" dirty="0">
                <a:solidFill>
                  <a:srgbClr val="00B050"/>
                </a:solidFill>
              </a:rPr>
              <a:t>access the </a:t>
            </a:r>
            <a:r>
              <a:rPr lang="en-US" sz="2000" b="1" dirty="0" smtClean="0">
                <a:solidFill>
                  <a:srgbClr val="00B050"/>
                </a:solidFill>
              </a:rPr>
              <a:t>Middle East </a:t>
            </a:r>
            <a:r>
              <a:rPr lang="en-US" sz="2000" b="1" dirty="0">
                <a:solidFill>
                  <a:srgbClr val="00B050"/>
                </a:solidFill>
              </a:rPr>
              <a:t>and Africa from </a:t>
            </a:r>
            <a:r>
              <a:rPr lang="en-US" sz="2000" b="1" dirty="0" err="1">
                <a:solidFill>
                  <a:srgbClr val="00B050"/>
                </a:solidFill>
              </a:rPr>
              <a:t>Gawadar</a:t>
            </a:r>
            <a:r>
              <a:rPr lang="en-US" sz="2000" b="1" dirty="0">
                <a:solidFill>
                  <a:srgbClr val="00B050"/>
                </a:solidFill>
              </a:rPr>
              <a:t> Port</a:t>
            </a:r>
            <a:r>
              <a:rPr lang="en-US" sz="2000" dirty="0"/>
              <a:t>, enabling China to access </a:t>
            </a:r>
            <a:r>
              <a:rPr lang="en-US" sz="2000" dirty="0" smtClean="0"/>
              <a:t>the Indian </a:t>
            </a:r>
            <a:r>
              <a:rPr lang="en-US" sz="2000" dirty="0"/>
              <a:t>Ocean and in return China will </a:t>
            </a:r>
            <a:r>
              <a:rPr lang="en-US" sz="2000" b="1" dirty="0">
                <a:solidFill>
                  <a:srgbClr val="00B050"/>
                </a:solidFill>
              </a:rPr>
              <a:t>support development </a:t>
            </a:r>
            <a:r>
              <a:rPr lang="en-US" sz="2000" b="1" dirty="0" smtClean="0">
                <a:solidFill>
                  <a:srgbClr val="00B050"/>
                </a:solidFill>
              </a:rPr>
              <a:t>projects in </a:t>
            </a:r>
            <a:r>
              <a:rPr lang="en-US" sz="2000" b="1" dirty="0">
                <a:solidFill>
                  <a:srgbClr val="00B050"/>
                </a:solidFill>
              </a:rPr>
              <a:t>Pakistan to overcome the latter’s energy crises and stabilizing </a:t>
            </a:r>
            <a:r>
              <a:rPr lang="en-US" sz="2000" b="1" dirty="0" smtClean="0">
                <a:solidFill>
                  <a:srgbClr val="00B050"/>
                </a:solidFill>
              </a:rPr>
              <a:t>its faltering </a:t>
            </a:r>
            <a:r>
              <a:rPr lang="en-US" sz="2000" b="1" dirty="0">
                <a:solidFill>
                  <a:srgbClr val="00B050"/>
                </a:solidFill>
              </a:rPr>
              <a:t>economy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Additionally</a:t>
            </a:r>
            <a:r>
              <a:rPr lang="en-US" sz="2000" dirty="0"/>
              <a:t>, the CPEC could </a:t>
            </a:r>
            <a:r>
              <a:rPr lang="en-US" sz="2000" b="1" dirty="0">
                <a:solidFill>
                  <a:srgbClr val="00B050"/>
                </a:solidFill>
              </a:rPr>
              <a:t>serve as the driver </a:t>
            </a:r>
            <a:r>
              <a:rPr lang="en-US" sz="2000" b="1" dirty="0" smtClean="0">
                <a:solidFill>
                  <a:srgbClr val="00B050"/>
                </a:solidFill>
              </a:rPr>
              <a:t>for trade </a:t>
            </a:r>
            <a:r>
              <a:rPr lang="en-US" sz="2000" b="1" dirty="0">
                <a:solidFill>
                  <a:srgbClr val="00B050"/>
                </a:solidFill>
              </a:rPr>
              <a:t>and economic integration between China, Pakistan, Iran, </a:t>
            </a:r>
            <a:r>
              <a:rPr lang="en-US" sz="2000" b="1" dirty="0" smtClean="0">
                <a:solidFill>
                  <a:srgbClr val="00B050"/>
                </a:solidFill>
              </a:rPr>
              <a:t>India, Afghanistan </a:t>
            </a:r>
            <a:r>
              <a:rPr lang="en-US" sz="2000" b="1" dirty="0">
                <a:solidFill>
                  <a:srgbClr val="00B050"/>
                </a:solidFill>
              </a:rPr>
              <a:t>and the Central Asian States </a:t>
            </a:r>
            <a:r>
              <a:rPr lang="en-US" sz="2000" dirty="0"/>
              <a:t>provided the frosty </a:t>
            </a:r>
            <a:r>
              <a:rPr lang="en-US" sz="2000" dirty="0" smtClean="0"/>
              <a:t>political atmosphere </a:t>
            </a:r>
            <a:r>
              <a:rPr lang="en-US" sz="2000" dirty="0"/>
              <a:t>between Pakistan, India and Afghanistan and to </a:t>
            </a:r>
            <a:r>
              <a:rPr lang="en-US" sz="2000" dirty="0" smtClean="0"/>
              <a:t>some extent </a:t>
            </a:r>
            <a:r>
              <a:rPr lang="en-US" sz="2000" dirty="0"/>
              <a:t>Iran gets improved in the near </a:t>
            </a:r>
            <a:r>
              <a:rPr lang="en-US" sz="2000" dirty="0" smtClean="0"/>
              <a:t>future.</a:t>
            </a:r>
          </a:p>
          <a:p>
            <a:r>
              <a:rPr lang="en-US" sz="2000" dirty="0" smtClean="0"/>
              <a:t>Under </a:t>
            </a:r>
            <a:r>
              <a:rPr lang="en-US" sz="2000" dirty="0"/>
              <a:t>the CPEC </a:t>
            </a:r>
            <a:r>
              <a:rPr lang="en-US" sz="2000" b="1" dirty="0">
                <a:solidFill>
                  <a:srgbClr val="00B050"/>
                </a:solidFill>
              </a:rPr>
              <a:t>US$ </a:t>
            </a:r>
            <a:r>
              <a:rPr lang="en-US" sz="2000" b="1" dirty="0" smtClean="0">
                <a:solidFill>
                  <a:srgbClr val="00B050"/>
                </a:solidFill>
              </a:rPr>
              <a:t>10 billion </a:t>
            </a:r>
            <a:r>
              <a:rPr lang="en-US" sz="2000" dirty="0"/>
              <a:t>will be spent on infrastructure development alone that </a:t>
            </a:r>
            <a:r>
              <a:rPr lang="en-US" sz="2000" dirty="0" smtClean="0"/>
              <a:t>could rejuvenate </a:t>
            </a:r>
            <a:r>
              <a:rPr lang="en-US" sz="2000" dirty="0"/>
              <a:t>Pakistan’s </a:t>
            </a:r>
            <a:r>
              <a:rPr lang="en-US" sz="2000" dirty="0" smtClean="0"/>
              <a:t>shabby </a:t>
            </a:r>
            <a:r>
              <a:rPr lang="en-US" sz="2000" dirty="0"/>
              <a:t>communication and </a:t>
            </a:r>
            <a:r>
              <a:rPr lang="en-US" sz="2000" dirty="0" smtClean="0"/>
              <a:t>infrastructure, overcome </a:t>
            </a:r>
            <a:r>
              <a:rPr lang="en-US" sz="2000" dirty="0"/>
              <a:t>energy crisis and could transport trade goods from </a:t>
            </a:r>
            <a:r>
              <a:rPr lang="en-US" sz="2000" dirty="0" smtClean="0"/>
              <a:t>Pakistan to </a:t>
            </a:r>
            <a:r>
              <a:rPr lang="en-US" sz="2000" dirty="0"/>
              <a:t>China, Middle East and cross the regional states and global </a:t>
            </a:r>
            <a:r>
              <a:rPr lang="en-US" sz="2000" dirty="0" smtClean="0"/>
              <a:t>level. </a:t>
            </a:r>
            <a:endParaRPr lang="en-US" sz="2000" dirty="0"/>
          </a:p>
          <a:p>
            <a:r>
              <a:rPr lang="en-US" sz="2000" dirty="0"/>
              <a:t>At this stage CPEC seems to be a </a:t>
            </a:r>
            <a:r>
              <a:rPr lang="en-US" sz="2000" b="1" dirty="0">
                <a:solidFill>
                  <a:srgbClr val="00B050"/>
                </a:solidFill>
              </a:rPr>
              <a:t>bilateral initiative </a:t>
            </a:r>
            <a:r>
              <a:rPr lang="en-US" sz="2000" dirty="0"/>
              <a:t>between China </a:t>
            </a:r>
            <a:r>
              <a:rPr lang="en-US" sz="2000" dirty="0" smtClean="0"/>
              <a:t>and Pakistan</a:t>
            </a:r>
            <a:r>
              <a:rPr lang="en-US" sz="2000" dirty="0"/>
              <a:t>, however in the long run it has the prospects to be </a:t>
            </a:r>
            <a:r>
              <a:rPr lang="en-US" sz="2000" dirty="0" smtClean="0"/>
              <a:t>a multilateral </a:t>
            </a:r>
            <a:r>
              <a:rPr lang="en-US" sz="2000" dirty="0"/>
              <a:t>project.</a:t>
            </a:r>
          </a:p>
        </p:txBody>
      </p:sp>
    </p:spTree>
    <p:extLst>
      <p:ext uri="{BB962C8B-B14F-4D97-AF65-F5344CB8AC3E}">
        <p14:creationId xmlns:p14="http://schemas.microsoft.com/office/powerpoint/2010/main" val="270600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Regional Trade and Economic Integration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Geopolitically Pakistan is the most </a:t>
            </a:r>
            <a:r>
              <a:rPr lang="en-US" sz="2000" b="1" dirty="0">
                <a:solidFill>
                  <a:srgbClr val="00B050"/>
                </a:solidFill>
              </a:rPr>
              <a:t>suitable economic corridor </a:t>
            </a:r>
            <a:r>
              <a:rPr lang="en-US" sz="2000" b="1" dirty="0" smtClean="0">
                <a:solidFill>
                  <a:srgbClr val="00B050"/>
                </a:solidFill>
              </a:rPr>
              <a:t>for trade </a:t>
            </a:r>
            <a:r>
              <a:rPr lang="en-US" sz="2000" b="1" dirty="0">
                <a:solidFill>
                  <a:srgbClr val="00B050"/>
                </a:solidFill>
              </a:rPr>
              <a:t>and transit activities providing a gateway to Central Asia, </a:t>
            </a:r>
            <a:r>
              <a:rPr lang="en-US" sz="2000" b="1" dirty="0" smtClean="0">
                <a:solidFill>
                  <a:srgbClr val="00B050"/>
                </a:solidFill>
              </a:rPr>
              <a:t>South Asia</a:t>
            </a:r>
            <a:r>
              <a:rPr lang="en-US" sz="2000" b="1" dirty="0">
                <a:solidFill>
                  <a:srgbClr val="00B050"/>
                </a:solidFill>
              </a:rPr>
              <a:t>, East Asia and West Asia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can </a:t>
            </a:r>
            <a:r>
              <a:rPr lang="en-US" sz="2000" b="1" dirty="0">
                <a:solidFill>
                  <a:srgbClr val="00B050"/>
                </a:solidFill>
              </a:rPr>
              <a:t>act as an important economic geography </a:t>
            </a:r>
            <a:r>
              <a:rPr lang="en-US" sz="2000" b="1" dirty="0" smtClean="0">
                <a:solidFill>
                  <a:srgbClr val="00B050"/>
                </a:solidFill>
              </a:rPr>
              <a:t>for regional </a:t>
            </a:r>
            <a:r>
              <a:rPr lang="en-US" sz="2000" b="1" dirty="0">
                <a:solidFill>
                  <a:srgbClr val="00B050"/>
                </a:solidFill>
              </a:rPr>
              <a:t>trade.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However</a:t>
            </a:r>
            <a:r>
              <a:rPr lang="en-US" sz="2000" dirty="0"/>
              <a:t>, Pakistan failed miserably to take </a:t>
            </a:r>
            <a:r>
              <a:rPr lang="en-US" sz="2000" dirty="0" smtClean="0"/>
              <a:t>economic advantage </a:t>
            </a:r>
            <a:r>
              <a:rPr lang="en-US" sz="2000" dirty="0"/>
              <a:t>of its strategic location and geography in the region. </a:t>
            </a:r>
            <a:endParaRPr lang="en-US" sz="2000" dirty="0" smtClean="0"/>
          </a:p>
          <a:p>
            <a:r>
              <a:rPr lang="en-US" sz="2000" dirty="0" smtClean="0"/>
              <a:t>The existing </a:t>
            </a:r>
            <a:r>
              <a:rPr lang="en-US" sz="2000" dirty="0"/>
              <a:t>bilateral trade volume between China and Pakistan </a:t>
            </a:r>
            <a:r>
              <a:rPr lang="en-US" sz="2000" dirty="0" smtClean="0"/>
              <a:t>is miserably </a:t>
            </a:r>
            <a:r>
              <a:rPr lang="en-US" sz="2000" dirty="0"/>
              <a:t>low.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CPEC if extended to India will further </a:t>
            </a:r>
            <a:r>
              <a:rPr lang="en-US" sz="2000" dirty="0" smtClean="0"/>
              <a:t>enhance trade </a:t>
            </a:r>
            <a:r>
              <a:rPr lang="en-US" sz="2000" dirty="0"/>
              <a:t>between China, India and Pakistan. 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00B050"/>
                </a:solidFill>
              </a:rPr>
              <a:t>Inclusion </a:t>
            </a:r>
            <a:r>
              <a:rPr lang="en-US" sz="2000" b="1" dirty="0">
                <a:solidFill>
                  <a:srgbClr val="00B050"/>
                </a:solidFill>
              </a:rPr>
              <a:t>of India to </a:t>
            </a:r>
            <a:r>
              <a:rPr lang="en-US" sz="2000" b="1" dirty="0" smtClean="0">
                <a:solidFill>
                  <a:srgbClr val="00B050"/>
                </a:solidFill>
              </a:rPr>
              <a:t>the CPEC </a:t>
            </a:r>
            <a:r>
              <a:rPr lang="en-US" sz="2000" b="1" dirty="0">
                <a:solidFill>
                  <a:srgbClr val="00B050"/>
                </a:solidFill>
              </a:rPr>
              <a:t>will further enhance the bilateral trade </a:t>
            </a:r>
            <a:r>
              <a:rPr lang="en-US" sz="2000" dirty="0"/>
              <a:t>between China and </a:t>
            </a:r>
            <a:r>
              <a:rPr lang="en-US" sz="2000" dirty="0" smtClean="0"/>
              <a:t>India to </a:t>
            </a:r>
            <a:r>
              <a:rPr lang="en-US" sz="2000" dirty="0"/>
              <a:t>new heights.</a:t>
            </a:r>
          </a:p>
        </p:txBody>
      </p:sp>
    </p:spTree>
    <p:extLst>
      <p:ext uri="{BB962C8B-B14F-4D97-AF65-F5344CB8AC3E}">
        <p14:creationId xmlns:p14="http://schemas.microsoft.com/office/powerpoint/2010/main" val="249407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Regional Trade and Economic Integration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CPEC passing through the regions of China and </a:t>
            </a:r>
            <a:r>
              <a:rPr lang="en-US" sz="2000" dirty="0" smtClean="0"/>
              <a:t>Pakistan bordering </a:t>
            </a:r>
            <a:r>
              <a:rPr lang="en-US" sz="2000" dirty="0"/>
              <a:t>many states could be extended to the countries Central </a:t>
            </a:r>
            <a:r>
              <a:rPr lang="en-US" sz="2000" dirty="0" smtClean="0"/>
              <a:t>Asia, Afghanistan </a:t>
            </a:r>
            <a:r>
              <a:rPr lang="en-US" sz="2000" dirty="0"/>
              <a:t>and West Asia and India.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00B050"/>
                </a:solidFill>
              </a:rPr>
              <a:t>landlocked and </a:t>
            </a:r>
            <a:r>
              <a:rPr lang="en-US" sz="2000" b="1" dirty="0" smtClean="0">
                <a:solidFill>
                  <a:srgbClr val="00B050"/>
                </a:solidFill>
              </a:rPr>
              <a:t>resource rich </a:t>
            </a:r>
            <a:r>
              <a:rPr lang="en-US" sz="2000" b="1" dirty="0">
                <a:solidFill>
                  <a:srgbClr val="00B050"/>
                </a:solidFill>
              </a:rPr>
              <a:t>countries of Central Asia </a:t>
            </a:r>
            <a:r>
              <a:rPr lang="en-US" sz="2000" dirty="0"/>
              <a:t>have always set their eyes to </a:t>
            </a:r>
            <a:r>
              <a:rPr lang="en-US" sz="2000" dirty="0" smtClean="0"/>
              <a:t>access regional </a:t>
            </a:r>
            <a:r>
              <a:rPr lang="en-US" sz="2000" dirty="0"/>
              <a:t>markets including Pakistan, China, India and the countries </a:t>
            </a:r>
            <a:r>
              <a:rPr lang="en-US" sz="2000" dirty="0" smtClean="0"/>
              <a:t>of West </a:t>
            </a:r>
            <a:r>
              <a:rPr lang="en-US" sz="2000" dirty="0"/>
              <a:t>Asia. </a:t>
            </a:r>
            <a:endParaRPr lang="en-US" sz="2000" dirty="0" smtClean="0"/>
          </a:p>
          <a:p>
            <a:r>
              <a:rPr lang="en-US" sz="2000" dirty="0" smtClean="0"/>
              <a:t>Both </a:t>
            </a:r>
            <a:r>
              <a:rPr lang="en-US" sz="2000" b="1" dirty="0">
                <a:solidFill>
                  <a:srgbClr val="00B050"/>
                </a:solidFill>
              </a:rPr>
              <a:t>Afghanistan and Tajikistan have transit </a:t>
            </a:r>
            <a:r>
              <a:rPr lang="en-US" sz="2000" b="1" dirty="0" smtClean="0">
                <a:solidFill>
                  <a:srgbClr val="00B050"/>
                </a:solidFill>
              </a:rPr>
              <a:t>agreements</a:t>
            </a:r>
            <a:r>
              <a:rPr lang="en-US" sz="2000" dirty="0" smtClean="0"/>
              <a:t>; CPEC </a:t>
            </a:r>
            <a:r>
              <a:rPr lang="en-US" sz="2000" dirty="0"/>
              <a:t>will provide them the opportunity to transport their goods </a:t>
            </a:r>
            <a:r>
              <a:rPr lang="en-US" sz="2000" dirty="0" smtClean="0"/>
              <a:t>and market </a:t>
            </a:r>
            <a:r>
              <a:rPr lang="en-US" sz="2000" dirty="0"/>
              <a:t>them more competitively to the regional and global </a:t>
            </a:r>
            <a:r>
              <a:rPr lang="en-US" sz="2000" dirty="0" smtClean="0"/>
              <a:t>market fostering </a:t>
            </a:r>
            <a:r>
              <a:rPr lang="en-US" sz="2000" dirty="0"/>
              <a:t>regional economic and trade connectivity.</a:t>
            </a:r>
          </a:p>
        </p:txBody>
      </p:sp>
    </p:spTree>
    <p:extLst>
      <p:ext uri="{BB962C8B-B14F-4D97-AF65-F5344CB8AC3E}">
        <p14:creationId xmlns:p14="http://schemas.microsoft.com/office/powerpoint/2010/main" val="6730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Regional Trade and Economic Integration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/>
              <a:t>Similarly, Pakistan has the desire to </a:t>
            </a:r>
            <a:r>
              <a:rPr lang="en-US" sz="2000" b="1" dirty="0">
                <a:solidFill>
                  <a:srgbClr val="00B050"/>
                </a:solidFill>
              </a:rPr>
              <a:t>access the resource rich </a:t>
            </a:r>
            <a:r>
              <a:rPr lang="en-US" sz="2000" b="1" dirty="0" smtClean="0">
                <a:solidFill>
                  <a:srgbClr val="00B050"/>
                </a:solidFill>
              </a:rPr>
              <a:t>region of </a:t>
            </a:r>
            <a:r>
              <a:rPr lang="en-US" sz="2000" b="1" dirty="0">
                <a:solidFill>
                  <a:srgbClr val="00B050"/>
                </a:solidFill>
              </a:rPr>
              <a:t>Central Asia via Afghanistan to meet its energy needs </a:t>
            </a:r>
            <a:r>
              <a:rPr lang="en-US" sz="2000" b="1" dirty="0" smtClean="0">
                <a:solidFill>
                  <a:srgbClr val="00B050"/>
                </a:solidFill>
              </a:rPr>
              <a:t>and transports </a:t>
            </a:r>
            <a:r>
              <a:rPr lang="en-US" sz="2000" b="1" dirty="0">
                <a:solidFill>
                  <a:srgbClr val="00B050"/>
                </a:solidFill>
              </a:rPr>
              <a:t>goods to Central Asia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area through which the </a:t>
            </a:r>
            <a:r>
              <a:rPr lang="en-US" sz="2000" dirty="0" smtClean="0"/>
              <a:t>PCEC passes </a:t>
            </a:r>
            <a:r>
              <a:rPr lang="en-US" sz="2000" dirty="0"/>
              <a:t>is at the crossroad of Asia, South Asian and Central Asia.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changing geopolitical environment demands </a:t>
            </a:r>
            <a:r>
              <a:rPr lang="en-US" sz="2000" dirty="0" smtClean="0"/>
              <a:t>Pakistan to </a:t>
            </a:r>
            <a:r>
              <a:rPr lang="en-US" sz="2000" b="1" dirty="0">
                <a:solidFill>
                  <a:srgbClr val="00B050"/>
                </a:solidFill>
              </a:rPr>
              <a:t>reorient its trade policy to more export oriented </a:t>
            </a:r>
            <a:r>
              <a:rPr lang="en-US" sz="2000" dirty="0"/>
              <a:t>and must </a:t>
            </a:r>
            <a:r>
              <a:rPr lang="en-US" sz="2000" b="1" dirty="0">
                <a:solidFill>
                  <a:srgbClr val="00B050"/>
                </a:solidFill>
              </a:rPr>
              <a:t>search </a:t>
            </a:r>
            <a:r>
              <a:rPr lang="en-US" sz="2000" b="1" dirty="0" smtClean="0">
                <a:solidFill>
                  <a:srgbClr val="00B050"/>
                </a:solidFill>
              </a:rPr>
              <a:t>for new </a:t>
            </a:r>
            <a:r>
              <a:rPr lang="en-US" sz="2000" b="1" dirty="0">
                <a:solidFill>
                  <a:srgbClr val="00B050"/>
                </a:solidFill>
              </a:rPr>
              <a:t>markets in its neighborhood</a:t>
            </a:r>
            <a:r>
              <a:rPr lang="en-US" sz="2000" dirty="0"/>
              <a:t> including India to boost its </a:t>
            </a:r>
            <a:r>
              <a:rPr lang="en-US" sz="2000" dirty="0" smtClean="0"/>
              <a:t>economy and </a:t>
            </a:r>
            <a:r>
              <a:rPr lang="en-US" sz="2000" dirty="0"/>
              <a:t>the CPEC seems to be the best opportunity for Pakistan </a:t>
            </a:r>
            <a:r>
              <a:rPr lang="en-US" sz="2000" dirty="0" smtClean="0"/>
              <a:t>to expand </a:t>
            </a:r>
            <a:r>
              <a:rPr lang="en-US" sz="2000" dirty="0"/>
              <a:t>its trade with the region of South and Central Asia </a:t>
            </a:r>
            <a:r>
              <a:rPr lang="en-US" sz="2000" dirty="0" smtClean="0"/>
              <a:t>including China </a:t>
            </a:r>
            <a:r>
              <a:rPr lang="en-US" sz="2000" dirty="0"/>
              <a:t>and India.</a:t>
            </a:r>
          </a:p>
        </p:txBody>
      </p:sp>
    </p:spTree>
    <p:extLst>
      <p:ext uri="{BB962C8B-B14F-4D97-AF65-F5344CB8AC3E}">
        <p14:creationId xmlns:p14="http://schemas.microsoft.com/office/powerpoint/2010/main" val="381649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5173</TotalTime>
  <Words>2204</Words>
  <Application>Microsoft Office PowerPoint</Application>
  <PresentationFormat>On-screen Show (4:3)</PresentationFormat>
  <Paragraphs>111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China Pakistan Economic Corridor: Prospects and Challenges for Regional Integration</vt:lpstr>
      <vt:lpstr>Introduction</vt:lpstr>
      <vt:lpstr>Introduction</vt:lpstr>
      <vt:lpstr>PowerPoint Presentation</vt:lpstr>
      <vt:lpstr>PowerPoint Presentation</vt:lpstr>
      <vt:lpstr>Introduction</vt:lpstr>
      <vt:lpstr>Regional Trade and Economic Integration </vt:lpstr>
      <vt:lpstr>Regional Trade and Economic Integration </vt:lpstr>
      <vt:lpstr>Regional Trade and Economic Integration </vt:lpstr>
      <vt:lpstr>Regional Trade and Economic Integration </vt:lpstr>
      <vt:lpstr>Central Asia </vt:lpstr>
      <vt:lpstr>Asia</vt:lpstr>
      <vt:lpstr>Can CPEC be Transformed into IICPEC?</vt:lpstr>
      <vt:lpstr>Can CPEC be Transformed into IICPEC?</vt:lpstr>
      <vt:lpstr>Can CPEC be Transformed into IICPEC?</vt:lpstr>
      <vt:lpstr>Challenges to CPEC</vt:lpstr>
      <vt:lpstr>Challenges to CPEC</vt:lpstr>
      <vt:lpstr>Challenges to CPEC</vt:lpstr>
      <vt:lpstr>Challenges to CPEC</vt:lpstr>
      <vt:lpstr>Challenges to CPEC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Pakistan Economic Corridor: Prospects and Challenges for Regional Integration</dc:title>
  <dc:creator>K.Zafar</dc:creator>
  <cp:lastModifiedBy>K.Zafar</cp:lastModifiedBy>
  <cp:revision>22</cp:revision>
  <dcterms:created xsi:type="dcterms:W3CDTF">2018-04-30T15:36:38Z</dcterms:created>
  <dcterms:modified xsi:type="dcterms:W3CDTF">2018-05-07T05:32:20Z</dcterms:modified>
</cp:coreProperties>
</file>