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46" y="6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47764" y="1824227"/>
            <a:ext cx="3316528" cy="240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261664" y="1824227"/>
            <a:ext cx="3086100" cy="2784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05993" y="1824227"/>
            <a:ext cx="2860145" cy="2427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334463" y="4224528"/>
            <a:ext cx="4630521" cy="274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05993" y="4224528"/>
            <a:ext cx="1988820" cy="2743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347764" y="4224528"/>
            <a:ext cx="3316528" cy="2743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83585" y="1062634"/>
            <a:ext cx="3891229" cy="2990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5649" y="1849932"/>
            <a:ext cx="8147100" cy="3985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04103" y="2873160"/>
            <a:ext cx="3335654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dirty="0" err="1" smtClean="0">
                <a:latin typeface="Times New Roman"/>
                <a:cs typeface="Times New Roman"/>
              </a:rPr>
              <a:t>Basidiomycota</a:t>
            </a:r>
            <a:endParaRPr sz="39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58454" y="4236516"/>
            <a:ext cx="2102485" cy="685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50" spc="-5" dirty="0">
                <a:latin typeface="Times New Roman"/>
                <a:cs typeface="Times New Roman"/>
              </a:rPr>
              <a:t>- Major</a:t>
            </a:r>
            <a:r>
              <a:rPr sz="1450" spc="3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characteristics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50" spc="-5" dirty="0">
                <a:latin typeface="Times New Roman"/>
                <a:cs typeface="Times New Roman"/>
              </a:rPr>
              <a:t>- Major </a:t>
            </a:r>
            <a:r>
              <a:rPr sz="1450" spc="-10" dirty="0">
                <a:latin typeface="Times New Roman"/>
                <a:cs typeface="Times New Roman"/>
              </a:rPr>
              <a:t>evolutionary</a:t>
            </a:r>
            <a:r>
              <a:rPr sz="1450" spc="65" dirty="0">
                <a:latin typeface="Times New Roman"/>
                <a:cs typeface="Times New Roman"/>
              </a:rPr>
              <a:t> </a:t>
            </a:r>
            <a:r>
              <a:rPr sz="1450" spc="-20" dirty="0">
                <a:latin typeface="Times New Roman"/>
                <a:cs typeface="Times New Roman"/>
              </a:rPr>
              <a:t>groups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0553" y="1207006"/>
            <a:ext cx="5225796" cy="5324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5889" y="802030"/>
            <a:ext cx="3155315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Life-cycle of an of</a:t>
            </a:r>
            <a:r>
              <a:rPr spc="-40" dirty="0"/>
              <a:t> </a:t>
            </a:r>
            <a:r>
              <a:rPr spc="-5" dirty="0"/>
              <a:t>Basidiomycota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50809" y="4787900"/>
            <a:ext cx="1671955" cy="789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dirty="0">
                <a:latin typeface="Times New Roman"/>
                <a:cs typeface="Times New Roman"/>
              </a:rPr>
              <a:t>Basidiospore</a:t>
            </a:r>
            <a:r>
              <a:rPr sz="1250" spc="-3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germination</a:t>
            </a:r>
            <a:endParaRPr sz="1250">
              <a:latin typeface="Times New Roman"/>
              <a:cs typeface="Times New Roman"/>
            </a:endParaRPr>
          </a:p>
          <a:p>
            <a:pPr marL="12700" marR="151130">
              <a:lnSpc>
                <a:spcPct val="100099"/>
              </a:lnSpc>
              <a:spcBef>
                <a:spcPts val="10"/>
              </a:spcBef>
            </a:pPr>
            <a:r>
              <a:rPr sz="1250" dirty="0">
                <a:latin typeface="Times New Roman"/>
                <a:cs typeface="Times New Roman"/>
              </a:rPr>
              <a:t>==&gt; Primary</a:t>
            </a:r>
            <a:r>
              <a:rPr sz="1250" spc="-6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mycelium  (haploid nuclei /  homokaryon)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7376" y="6159500"/>
            <a:ext cx="4272280" cy="7651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1050" spc="10" dirty="0">
                <a:latin typeface="Times New Roman"/>
                <a:cs typeface="Times New Roman"/>
              </a:rPr>
              <a:t>From</a:t>
            </a:r>
            <a:r>
              <a:rPr sz="1050" spc="-90" dirty="0">
                <a:latin typeface="Times New Roman"/>
                <a:cs typeface="Times New Roman"/>
              </a:rPr>
              <a:t> </a:t>
            </a:r>
            <a:r>
              <a:rPr sz="1050" spc="10" dirty="0">
                <a:latin typeface="Times New Roman"/>
                <a:cs typeface="Times New Roman"/>
              </a:rPr>
              <a:t>Clemençon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388620">
              <a:lnSpc>
                <a:spcPct val="100800"/>
              </a:lnSpc>
            </a:pPr>
            <a:r>
              <a:rPr sz="1250" dirty="0">
                <a:latin typeface="Times New Roman"/>
                <a:cs typeface="Times New Roman"/>
              </a:rPr>
              <a:t>Formation of arthrospores or chlamydospores is possible for  asexual reproduction /genet</a:t>
            </a:r>
            <a:r>
              <a:rPr sz="1250" spc="5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dssemination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50809" y="3484888"/>
            <a:ext cx="1619885" cy="789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z="1250" dirty="0">
                <a:latin typeface="Times New Roman"/>
                <a:cs typeface="Times New Roman"/>
              </a:rPr>
              <a:t>Binucleate</a:t>
            </a:r>
            <a:r>
              <a:rPr sz="1250" spc="-4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basidiospores  in this example  (basidiospores are  generally</a:t>
            </a:r>
            <a:r>
              <a:rPr sz="1250" spc="2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unicleate)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747" y="3964957"/>
            <a:ext cx="1856105" cy="4089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sz="1250" dirty="0">
                <a:latin typeface="Times New Roman"/>
                <a:cs typeface="Times New Roman"/>
              </a:rPr>
              <a:t>Fusion between two</a:t>
            </a:r>
            <a:r>
              <a:rPr sz="1250" spc="-5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primary  mycelia</a:t>
            </a:r>
            <a:r>
              <a:rPr sz="1250" spc="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(somatogamy)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061" y="2113302"/>
            <a:ext cx="1501775" cy="117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5575">
              <a:lnSpc>
                <a:spcPct val="100299"/>
              </a:lnSpc>
              <a:spcBef>
                <a:spcPts val="95"/>
              </a:spcBef>
            </a:pPr>
            <a:r>
              <a:rPr sz="1250" dirty="0">
                <a:latin typeface="Times New Roman"/>
                <a:cs typeface="Times New Roman"/>
              </a:rPr>
              <a:t>Formation of a  secondary</a:t>
            </a:r>
            <a:r>
              <a:rPr sz="1250" spc="-6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mycelium  (dikaryon /  heterokaryon)</a:t>
            </a:r>
            <a:endParaRPr sz="1250">
              <a:latin typeface="Times New Roman"/>
              <a:cs typeface="Times New Roman"/>
            </a:endParaRPr>
          </a:p>
          <a:p>
            <a:pPr marL="12700" marR="5080">
              <a:lnSpc>
                <a:spcPct val="100800"/>
              </a:lnSpc>
            </a:pPr>
            <a:r>
              <a:rPr sz="1250" dirty="0">
                <a:latin typeface="Times New Roman"/>
                <a:cs typeface="Times New Roman"/>
              </a:rPr>
              <a:t>-- generally the</a:t>
            </a:r>
            <a:r>
              <a:rPr sz="1250" spc="-6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longest  living</a:t>
            </a:r>
            <a:r>
              <a:rPr sz="1250" spc="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stage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12401" y="2113318"/>
            <a:ext cx="1350645" cy="4089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sz="1250" dirty="0">
                <a:latin typeface="Times New Roman"/>
                <a:cs typeface="Times New Roman"/>
              </a:rPr>
              <a:t>meiosis</a:t>
            </a:r>
            <a:r>
              <a:rPr sz="1250" spc="-6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immediately  follows</a:t>
            </a:r>
            <a:r>
              <a:rPr sz="1250" spc="-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karyogamy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32273" y="4978908"/>
            <a:ext cx="516255" cy="205740"/>
          </a:xfrm>
          <a:custGeom>
            <a:avLst/>
            <a:gdLst/>
            <a:ahLst/>
            <a:cxnLst/>
            <a:rect l="l" t="t" r="r" b="b"/>
            <a:pathLst>
              <a:path w="516254" h="205739">
                <a:moveTo>
                  <a:pt x="0" y="0"/>
                </a:moveTo>
                <a:lnTo>
                  <a:pt x="0" y="205739"/>
                </a:lnTo>
                <a:lnTo>
                  <a:pt x="515721" y="205739"/>
                </a:lnTo>
                <a:lnTo>
                  <a:pt x="515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64709" y="4996383"/>
            <a:ext cx="79502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10" dirty="0">
                <a:latin typeface="Arial"/>
                <a:cs typeface="Arial"/>
              </a:rPr>
              <a:t>arthrospores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61689" y="2938983"/>
            <a:ext cx="72517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15" dirty="0">
                <a:latin typeface="Arial"/>
                <a:cs typeface="Arial"/>
              </a:rPr>
              <a:t>arthrosp</a:t>
            </a:r>
            <a:r>
              <a:rPr sz="1050" spc="-55" dirty="0">
                <a:latin typeface="Arial"/>
                <a:cs typeface="Arial"/>
              </a:rPr>
              <a:t>o</a:t>
            </a:r>
            <a:r>
              <a:rPr sz="1050" spc="20" dirty="0">
                <a:latin typeface="Arial"/>
                <a:cs typeface="Arial"/>
              </a:rPr>
              <a:t>r</a:t>
            </a:r>
            <a:r>
              <a:rPr sz="1050" spc="15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1389" y="1753920"/>
            <a:ext cx="7046595" cy="2446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b="1" spc="-5" dirty="0">
                <a:latin typeface="Times New Roman"/>
                <a:cs typeface="Times New Roman"/>
              </a:rPr>
              <a:t>Two</a:t>
            </a:r>
            <a:r>
              <a:rPr sz="1450" b="1" spc="-10" dirty="0">
                <a:latin typeface="Times New Roman"/>
                <a:cs typeface="Times New Roman"/>
              </a:rPr>
              <a:t> </a:t>
            </a:r>
            <a:r>
              <a:rPr sz="1450" b="1" spc="-5" dirty="0">
                <a:latin typeface="Times New Roman"/>
                <a:cs typeface="Times New Roman"/>
              </a:rPr>
              <a:t>steps:</a:t>
            </a:r>
            <a:endParaRPr sz="1450">
              <a:latin typeface="Times New Roman"/>
              <a:cs typeface="Times New Roman"/>
            </a:endParaRPr>
          </a:p>
          <a:p>
            <a:pPr marL="273050" indent="-260985">
              <a:lnSpc>
                <a:spcPts val="1735"/>
              </a:lnSpc>
              <a:spcBef>
                <a:spcPts val="10"/>
              </a:spcBef>
              <a:buAutoNum type="arabicParenBoth"/>
              <a:tabLst>
                <a:tab pos="273685" algn="l"/>
              </a:tabLst>
            </a:pPr>
            <a:r>
              <a:rPr sz="14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hyphal fusion</a:t>
            </a:r>
            <a:r>
              <a:rPr sz="1450" spc="-5" dirty="0">
                <a:latin typeface="Times New Roman"/>
                <a:cs typeface="Times New Roman"/>
              </a:rPr>
              <a:t> and </a:t>
            </a:r>
            <a:r>
              <a:rPr sz="1450" spc="-15" dirty="0">
                <a:latin typeface="Times New Roman"/>
                <a:cs typeface="Times New Roman"/>
              </a:rPr>
              <a:t>exchange </a:t>
            </a:r>
            <a:r>
              <a:rPr sz="1450" spc="-5" dirty="0">
                <a:latin typeface="Times New Roman"/>
                <a:cs typeface="Times New Roman"/>
              </a:rPr>
              <a:t>of </a:t>
            </a:r>
            <a:r>
              <a:rPr sz="1450" spc="-20" dirty="0">
                <a:latin typeface="Times New Roman"/>
                <a:cs typeface="Times New Roman"/>
              </a:rPr>
              <a:t>nuclei </a:t>
            </a:r>
            <a:r>
              <a:rPr sz="1450" spc="-5" dirty="0">
                <a:latin typeface="Times New Roman"/>
                <a:cs typeface="Times New Roman"/>
              </a:rPr>
              <a:t>(somatogamy via </a:t>
            </a:r>
            <a:r>
              <a:rPr sz="1450" spc="-10" dirty="0">
                <a:latin typeface="Times New Roman"/>
                <a:cs typeface="Times New Roman"/>
              </a:rPr>
              <a:t>anastomosis, </a:t>
            </a:r>
            <a:r>
              <a:rPr sz="1450" spc="-5" dirty="0">
                <a:latin typeface="Times New Roman"/>
                <a:cs typeface="Times New Roman"/>
              </a:rPr>
              <a:t>and </a:t>
            </a:r>
            <a:r>
              <a:rPr sz="1450" spc="-15" dirty="0">
                <a:latin typeface="Times New Roman"/>
                <a:cs typeface="Times New Roman"/>
              </a:rPr>
              <a:t>nuclear</a:t>
            </a:r>
            <a:r>
              <a:rPr sz="1450" spc="229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migration)</a:t>
            </a:r>
            <a:endParaRPr sz="1450">
              <a:latin typeface="Times New Roman"/>
              <a:cs typeface="Times New Roman"/>
            </a:endParaRPr>
          </a:p>
          <a:p>
            <a:pPr marL="273050" indent="-260985">
              <a:lnSpc>
                <a:spcPts val="1735"/>
              </a:lnSpc>
              <a:buAutoNum type="arabicParenBoth"/>
              <a:tabLst>
                <a:tab pos="273685" algn="l"/>
              </a:tabLst>
            </a:pPr>
            <a:r>
              <a:rPr sz="14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nuclear </a:t>
            </a:r>
            <a:r>
              <a:rPr sz="145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fusion</a:t>
            </a:r>
            <a:r>
              <a:rPr sz="1450" spc="-2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(karyogamy) </a:t>
            </a:r>
            <a:r>
              <a:rPr sz="1450" spc="-5" dirty="0">
                <a:latin typeface="Times New Roman"/>
                <a:cs typeface="Times New Roman"/>
              </a:rPr>
              <a:t>and</a:t>
            </a:r>
            <a:r>
              <a:rPr sz="1450" spc="14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meiosis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50" b="1" spc="-5" dirty="0">
                <a:latin typeface="Times New Roman"/>
                <a:cs typeface="Times New Roman"/>
              </a:rPr>
              <a:t>Homothallic: </a:t>
            </a:r>
            <a:r>
              <a:rPr sz="1450" spc="-5" dirty="0">
                <a:latin typeface="Times New Roman"/>
                <a:cs typeface="Times New Roman"/>
              </a:rPr>
              <a:t>a single strain can </a:t>
            </a:r>
            <a:r>
              <a:rPr sz="1450" spc="-15" dirty="0">
                <a:latin typeface="Times New Roman"/>
                <a:cs typeface="Times New Roman"/>
              </a:rPr>
              <a:t>undertake </a:t>
            </a:r>
            <a:r>
              <a:rPr sz="1450" spc="-20" dirty="0">
                <a:latin typeface="Times New Roman"/>
                <a:cs typeface="Times New Roman"/>
              </a:rPr>
              <a:t>sexual </a:t>
            </a:r>
            <a:r>
              <a:rPr sz="1450" spc="-10" dirty="0">
                <a:latin typeface="Times New Roman"/>
                <a:cs typeface="Times New Roman"/>
              </a:rPr>
              <a:t>reproduction</a:t>
            </a:r>
            <a:r>
              <a:rPr sz="1450" spc="24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(self-compatibility)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  <a:spcBef>
                <a:spcPts val="10"/>
              </a:spcBef>
            </a:pPr>
            <a:r>
              <a:rPr sz="1450" spc="-5" dirty="0">
                <a:latin typeface="Times New Roman"/>
                <a:cs typeface="Times New Roman"/>
              </a:rPr>
              <a:t>-- Advantages?</a:t>
            </a:r>
            <a:r>
              <a:rPr sz="1450" spc="-5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Disadvantages?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</a:pPr>
            <a:r>
              <a:rPr sz="1450" spc="-5" dirty="0">
                <a:latin typeface="Times New Roman"/>
                <a:cs typeface="Times New Roman"/>
              </a:rPr>
              <a:t>-- strictly </a:t>
            </a:r>
            <a:r>
              <a:rPr sz="1450" spc="-10" dirty="0">
                <a:latin typeface="Times New Roman"/>
                <a:cs typeface="Times New Roman"/>
              </a:rPr>
              <a:t>homothallic </a:t>
            </a:r>
            <a:r>
              <a:rPr sz="1450" spc="-5" dirty="0">
                <a:latin typeface="Times New Roman"/>
                <a:cs typeface="Times New Roman"/>
              </a:rPr>
              <a:t>species do not have a mating </a:t>
            </a:r>
            <a:r>
              <a:rPr sz="1450" spc="-25" dirty="0">
                <a:latin typeface="Times New Roman"/>
                <a:cs typeface="Times New Roman"/>
              </a:rPr>
              <a:t>type</a:t>
            </a:r>
            <a:r>
              <a:rPr sz="1450" spc="6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system.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</a:pPr>
            <a:r>
              <a:rPr sz="1450" b="1" spc="-5" dirty="0">
                <a:latin typeface="Times New Roman"/>
                <a:cs typeface="Times New Roman"/>
              </a:rPr>
              <a:t>Heterothallic</a:t>
            </a:r>
            <a:r>
              <a:rPr sz="1450" spc="-5" dirty="0">
                <a:latin typeface="Times New Roman"/>
                <a:cs typeface="Times New Roman"/>
              </a:rPr>
              <a:t>: two different but </a:t>
            </a:r>
            <a:r>
              <a:rPr sz="1450" spc="-10" dirty="0">
                <a:latin typeface="Times New Roman"/>
                <a:cs typeface="Times New Roman"/>
              </a:rPr>
              <a:t>genetically </a:t>
            </a:r>
            <a:r>
              <a:rPr sz="1450" spc="-15" dirty="0">
                <a:latin typeface="Times New Roman"/>
                <a:cs typeface="Times New Roman"/>
              </a:rPr>
              <a:t>compatible </a:t>
            </a:r>
            <a:r>
              <a:rPr sz="1450" spc="-5" dirty="0">
                <a:latin typeface="Times New Roman"/>
                <a:cs typeface="Times New Roman"/>
              </a:rPr>
              <a:t>strains undergo </a:t>
            </a:r>
            <a:r>
              <a:rPr sz="1450" spc="-20" dirty="0">
                <a:latin typeface="Times New Roman"/>
                <a:cs typeface="Times New Roman"/>
              </a:rPr>
              <a:t>sexual</a:t>
            </a:r>
            <a:r>
              <a:rPr sz="1450" spc="204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reproduction;</a:t>
            </a:r>
            <a:endParaRPr sz="1450">
              <a:latin typeface="Times New Roman"/>
              <a:cs typeface="Times New Roman"/>
            </a:endParaRPr>
          </a:p>
          <a:p>
            <a:pPr marL="60325">
              <a:lnSpc>
                <a:spcPts val="1735"/>
              </a:lnSpc>
            </a:pPr>
            <a:r>
              <a:rPr sz="1450" spc="-5" dirty="0">
                <a:latin typeface="Times New Roman"/>
                <a:cs typeface="Times New Roman"/>
              </a:rPr>
              <a:t>-- The majority of </a:t>
            </a:r>
            <a:r>
              <a:rPr sz="1450" spc="-10" dirty="0">
                <a:latin typeface="Times New Roman"/>
                <a:cs typeface="Times New Roman"/>
              </a:rPr>
              <a:t>Basidiomycota </a:t>
            </a:r>
            <a:r>
              <a:rPr sz="1450" spc="-5" dirty="0">
                <a:latin typeface="Times New Roman"/>
                <a:cs typeface="Times New Roman"/>
              </a:rPr>
              <a:t>species are</a:t>
            </a:r>
            <a:r>
              <a:rPr sz="1450" spc="-2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heterothallic.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0034" y="939190"/>
            <a:ext cx="3815079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5" dirty="0">
                <a:latin typeface="Times New Roman"/>
                <a:cs typeface="Times New Roman"/>
              </a:rPr>
              <a:t>Sexual Reproduction in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Basidiomycota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1373" y="1753920"/>
            <a:ext cx="7541895" cy="4868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b="1" spc="-5" dirty="0">
                <a:latin typeface="Times New Roman"/>
                <a:cs typeface="Times New Roman"/>
              </a:rPr>
              <a:t>Two</a:t>
            </a:r>
            <a:r>
              <a:rPr sz="1450" b="1" spc="-10" dirty="0">
                <a:latin typeface="Times New Roman"/>
                <a:cs typeface="Times New Roman"/>
              </a:rPr>
              <a:t> </a:t>
            </a:r>
            <a:r>
              <a:rPr sz="1450" b="1" spc="-5" dirty="0">
                <a:latin typeface="Times New Roman"/>
                <a:cs typeface="Times New Roman"/>
              </a:rPr>
              <a:t>steps:</a:t>
            </a:r>
            <a:endParaRPr sz="1450">
              <a:latin typeface="Times New Roman"/>
              <a:cs typeface="Times New Roman"/>
            </a:endParaRPr>
          </a:p>
          <a:p>
            <a:pPr marL="273050" indent="-260985">
              <a:lnSpc>
                <a:spcPts val="1735"/>
              </a:lnSpc>
              <a:spcBef>
                <a:spcPts val="10"/>
              </a:spcBef>
              <a:buAutoNum type="arabicParenBoth"/>
              <a:tabLst>
                <a:tab pos="273685" algn="l"/>
              </a:tabLst>
            </a:pPr>
            <a:r>
              <a:rPr sz="14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hyphal </a:t>
            </a:r>
            <a:r>
              <a:rPr sz="14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fusion</a:t>
            </a:r>
            <a:r>
              <a:rPr sz="1450" spc="-5" dirty="0">
                <a:latin typeface="Times New Roman"/>
                <a:cs typeface="Times New Roman"/>
              </a:rPr>
              <a:t> and </a:t>
            </a:r>
            <a:r>
              <a:rPr sz="1450" spc="-15" dirty="0">
                <a:latin typeface="Times New Roman"/>
                <a:cs typeface="Times New Roman"/>
              </a:rPr>
              <a:t>exchange </a:t>
            </a:r>
            <a:r>
              <a:rPr sz="1450" spc="-5" dirty="0">
                <a:latin typeface="Times New Roman"/>
                <a:cs typeface="Times New Roman"/>
              </a:rPr>
              <a:t>of </a:t>
            </a:r>
            <a:r>
              <a:rPr sz="1450" spc="-20" dirty="0">
                <a:latin typeface="Times New Roman"/>
                <a:cs typeface="Times New Roman"/>
              </a:rPr>
              <a:t>nuclei </a:t>
            </a:r>
            <a:r>
              <a:rPr sz="1450" spc="-5" dirty="0">
                <a:latin typeface="Times New Roman"/>
                <a:cs typeface="Times New Roman"/>
              </a:rPr>
              <a:t>(somatogamy via </a:t>
            </a:r>
            <a:r>
              <a:rPr sz="1450" spc="-10" dirty="0">
                <a:latin typeface="Times New Roman"/>
                <a:cs typeface="Times New Roman"/>
              </a:rPr>
              <a:t>anastomosis, </a:t>
            </a:r>
            <a:r>
              <a:rPr sz="1450" spc="-5" dirty="0">
                <a:latin typeface="Times New Roman"/>
                <a:cs typeface="Times New Roman"/>
              </a:rPr>
              <a:t>and </a:t>
            </a:r>
            <a:r>
              <a:rPr sz="1450" spc="-15" dirty="0">
                <a:latin typeface="Times New Roman"/>
                <a:cs typeface="Times New Roman"/>
              </a:rPr>
              <a:t>nuclear</a:t>
            </a:r>
            <a:r>
              <a:rPr sz="1450" spc="170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migration)</a:t>
            </a:r>
            <a:endParaRPr sz="1450">
              <a:latin typeface="Times New Roman"/>
              <a:cs typeface="Times New Roman"/>
            </a:endParaRPr>
          </a:p>
          <a:p>
            <a:pPr marL="273050" indent="-260985">
              <a:lnSpc>
                <a:spcPts val="1735"/>
              </a:lnSpc>
              <a:buAutoNum type="arabicParenBoth"/>
              <a:tabLst>
                <a:tab pos="273685" algn="l"/>
              </a:tabLst>
            </a:pPr>
            <a:r>
              <a:rPr sz="14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nuclear </a:t>
            </a:r>
            <a:r>
              <a:rPr sz="145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fusion</a:t>
            </a:r>
            <a:r>
              <a:rPr sz="1450" spc="-2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(karyogamy) </a:t>
            </a:r>
            <a:r>
              <a:rPr sz="1450" spc="-5" dirty="0">
                <a:latin typeface="Times New Roman"/>
                <a:cs typeface="Times New Roman"/>
              </a:rPr>
              <a:t>and</a:t>
            </a:r>
            <a:r>
              <a:rPr sz="1450" spc="14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meiosis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50" b="1" spc="-5" dirty="0">
                <a:latin typeface="Times New Roman"/>
                <a:cs typeface="Times New Roman"/>
              </a:rPr>
              <a:t>Homothallic: </a:t>
            </a:r>
            <a:r>
              <a:rPr sz="1450" spc="-5" dirty="0">
                <a:latin typeface="Times New Roman"/>
                <a:cs typeface="Times New Roman"/>
              </a:rPr>
              <a:t>a single strain can </a:t>
            </a:r>
            <a:r>
              <a:rPr sz="1450" spc="-15" dirty="0">
                <a:latin typeface="Times New Roman"/>
                <a:cs typeface="Times New Roman"/>
              </a:rPr>
              <a:t>undertake </a:t>
            </a:r>
            <a:r>
              <a:rPr sz="1450" spc="-20" dirty="0">
                <a:latin typeface="Times New Roman"/>
                <a:cs typeface="Times New Roman"/>
              </a:rPr>
              <a:t>sexual </a:t>
            </a:r>
            <a:r>
              <a:rPr sz="1450" spc="-10" dirty="0">
                <a:latin typeface="Times New Roman"/>
                <a:cs typeface="Times New Roman"/>
              </a:rPr>
              <a:t>reproduction</a:t>
            </a:r>
            <a:r>
              <a:rPr sz="1450" spc="229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(self-compatibility)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  <a:spcBef>
                <a:spcPts val="10"/>
              </a:spcBef>
            </a:pPr>
            <a:r>
              <a:rPr sz="1450" spc="-5" dirty="0">
                <a:latin typeface="Times New Roman"/>
                <a:cs typeface="Times New Roman"/>
              </a:rPr>
              <a:t>-- Advantages?</a:t>
            </a:r>
            <a:r>
              <a:rPr sz="1450" spc="-5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Disadvantages?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</a:pPr>
            <a:r>
              <a:rPr sz="1450" spc="-5" dirty="0">
                <a:latin typeface="Times New Roman"/>
                <a:cs typeface="Times New Roman"/>
              </a:rPr>
              <a:t>-- strictly </a:t>
            </a:r>
            <a:r>
              <a:rPr sz="1450" spc="-10" dirty="0">
                <a:latin typeface="Times New Roman"/>
                <a:cs typeface="Times New Roman"/>
              </a:rPr>
              <a:t>homothallic </a:t>
            </a:r>
            <a:r>
              <a:rPr sz="1450" spc="-5" dirty="0">
                <a:latin typeface="Times New Roman"/>
                <a:cs typeface="Times New Roman"/>
              </a:rPr>
              <a:t>species do not have a mating </a:t>
            </a:r>
            <a:r>
              <a:rPr sz="1450" spc="-25" dirty="0">
                <a:latin typeface="Times New Roman"/>
                <a:cs typeface="Times New Roman"/>
              </a:rPr>
              <a:t>type</a:t>
            </a:r>
            <a:r>
              <a:rPr sz="1450" spc="8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system.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</a:pPr>
            <a:r>
              <a:rPr sz="1450" b="1" spc="-5" dirty="0">
                <a:latin typeface="Times New Roman"/>
                <a:cs typeface="Times New Roman"/>
              </a:rPr>
              <a:t>Heterothallic</a:t>
            </a:r>
            <a:r>
              <a:rPr sz="1450" spc="-5" dirty="0">
                <a:latin typeface="Times New Roman"/>
                <a:cs typeface="Times New Roman"/>
              </a:rPr>
              <a:t>: two different but </a:t>
            </a:r>
            <a:r>
              <a:rPr sz="1450" spc="-10" dirty="0">
                <a:latin typeface="Times New Roman"/>
                <a:cs typeface="Times New Roman"/>
              </a:rPr>
              <a:t>genetically </a:t>
            </a:r>
            <a:r>
              <a:rPr sz="1450" spc="-15" dirty="0">
                <a:latin typeface="Times New Roman"/>
                <a:cs typeface="Times New Roman"/>
              </a:rPr>
              <a:t>compatible </a:t>
            </a:r>
            <a:r>
              <a:rPr sz="1450" spc="-5" dirty="0">
                <a:latin typeface="Times New Roman"/>
                <a:cs typeface="Times New Roman"/>
              </a:rPr>
              <a:t>strains undergo </a:t>
            </a:r>
            <a:r>
              <a:rPr sz="1450" spc="-20" dirty="0">
                <a:latin typeface="Times New Roman"/>
                <a:cs typeface="Times New Roman"/>
              </a:rPr>
              <a:t>sexual</a:t>
            </a:r>
            <a:r>
              <a:rPr sz="1450" spc="175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reproduction;</a:t>
            </a:r>
            <a:endParaRPr sz="1450">
              <a:latin typeface="Times New Roman"/>
              <a:cs typeface="Times New Roman"/>
            </a:endParaRPr>
          </a:p>
          <a:p>
            <a:pPr marL="60325">
              <a:lnSpc>
                <a:spcPts val="1735"/>
              </a:lnSpc>
            </a:pPr>
            <a:r>
              <a:rPr sz="1450" spc="-5" dirty="0">
                <a:latin typeface="Times New Roman"/>
                <a:cs typeface="Times New Roman"/>
              </a:rPr>
              <a:t>-- The majority of </a:t>
            </a:r>
            <a:r>
              <a:rPr sz="1450" spc="-10" dirty="0">
                <a:latin typeface="Times New Roman"/>
                <a:cs typeface="Times New Roman"/>
              </a:rPr>
              <a:t>Basidiomycota </a:t>
            </a:r>
            <a:r>
              <a:rPr sz="1450" spc="-5" dirty="0">
                <a:latin typeface="Times New Roman"/>
                <a:cs typeface="Times New Roman"/>
              </a:rPr>
              <a:t>species are</a:t>
            </a:r>
            <a:r>
              <a:rPr sz="145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heterothallic.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  <a:spcBef>
                <a:spcPts val="5"/>
              </a:spcBef>
            </a:pPr>
            <a:r>
              <a:rPr sz="1450" b="1" spc="-5" dirty="0">
                <a:latin typeface="Times New Roman"/>
                <a:cs typeface="Times New Roman"/>
              </a:rPr>
              <a:t>Mating systems </a:t>
            </a:r>
            <a:r>
              <a:rPr sz="1450" spc="-5" dirty="0">
                <a:latin typeface="Times New Roman"/>
                <a:cs typeface="Times New Roman"/>
              </a:rPr>
              <a:t>of </a:t>
            </a:r>
            <a:r>
              <a:rPr sz="1450" spc="-10" dirty="0">
                <a:latin typeface="Times New Roman"/>
                <a:cs typeface="Times New Roman"/>
              </a:rPr>
              <a:t>heterothallic </a:t>
            </a:r>
            <a:r>
              <a:rPr sz="1450" spc="-5" dirty="0">
                <a:latin typeface="Times New Roman"/>
                <a:cs typeface="Times New Roman"/>
              </a:rPr>
              <a:t>species are </a:t>
            </a:r>
            <a:r>
              <a:rPr sz="1450" spc="-20" dirty="0">
                <a:latin typeface="Times New Roman"/>
                <a:cs typeface="Times New Roman"/>
              </a:rPr>
              <a:t>either </a:t>
            </a:r>
            <a:r>
              <a:rPr sz="1450" b="1" spc="-5" dirty="0">
                <a:latin typeface="Times New Roman"/>
                <a:cs typeface="Times New Roman"/>
              </a:rPr>
              <a:t>unifactorial </a:t>
            </a:r>
            <a:r>
              <a:rPr sz="1450" spc="-5" dirty="0">
                <a:latin typeface="Times New Roman"/>
                <a:cs typeface="Times New Roman"/>
              </a:rPr>
              <a:t>(bipolar), or </a:t>
            </a:r>
            <a:r>
              <a:rPr sz="1450" b="1" dirty="0">
                <a:latin typeface="Times New Roman"/>
                <a:cs typeface="Times New Roman"/>
              </a:rPr>
              <a:t>bifactorial</a:t>
            </a:r>
            <a:r>
              <a:rPr sz="1450" b="1" spc="12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(tetrapolar)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</a:pPr>
            <a:r>
              <a:rPr sz="1450" spc="-5" dirty="0">
                <a:latin typeface="Times New Roman"/>
                <a:cs typeface="Times New Roman"/>
              </a:rPr>
              <a:t>-- In </a:t>
            </a:r>
            <a:r>
              <a:rPr sz="1450" spc="-10" dirty="0">
                <a:latin typeface="Times New Roman"/>
                <a:cs typeface="Times New Roman"/>
              </a:rPr>
              <a:t>Basidiomycota, </a:t>
            </a:r>
            <a:r>
              <a:rPr sz="1450" spc="-5" dirty="0">
                <a:latin typeface="Times New Roman"/>
                <a:cs typeface="Times New Roman"/>
              </a:rPr>
              <a:t>~25% of </a:t>
            </a:r>
            <a:r>
              <a:rPr sz="1450" spc="-10" dirty="0">
                <a:latin typeface="Times New Roman"/>
                <a:cs typeface="Times New Roman"/>
              </a:rPr>
              <a:t>heterothallic </a:t>
            </a:r>
            <a:r>
              <a:rPr sz="1450" spc="-5" dirty="0">
                <a:latin typeface="Times New Roman"/>
                <a:cs typeface="Times New Roman"/>
              </a:rPr>
              <a:t>species are </a:t>
            </a:r>
            <a:r>
              <a:rPr sz="1450" spc="-10" dirty="0">
                <a:latin typeface="Times New Roman"/>
                <a:cs typeface="Times New Roman"/>
              </a:rPr>
              <a:t>unifactorial; </a:t>
            </a:r>
            <a:r>
              <a:rPr sz="1450" spc="-5" dirty="0">
                <a:latin typeface="Times New Roman"/>
                <a:cs typeface="Times New Roman"/>
              </a:rPr>
              <a:t>~75% are</a:t>
            </a:r>
            <a:r>
              <a:rPr sz="1450" spc="17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bifactorial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50" b="1" spc="-5" dirty="0">
                <a:latin typeface="Times New Roman"/>
                <a:cs typeface="Times New Roman"/>
              </a:rPr>
              <a:t>Unifactorial </a:t>
            </a:r>
            <a:r>
              <a:rPr sz="1450" spc="-5" dirty="0">
                <a:latin typeface="Times New Roman"/>
                <a:cs typeface="Times New Roman"/>
              </a:rPr>
              <a:t>(bipolar) mating</a:t>
            </a:r>
            <a:r>
              <a:rPr sz="1450" spc="-9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type: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  <a:spcBef>
                <a:spcPts val="10"/>
              </a:spcBef>
            </a:pPr>
            <a:r>
              <a:rPr sz="1450" spc="-5" dirty="0">
                <a:latin typeface="Times New Roman"/>
                <a:cs typeface="Times New Roman"/>
              </a:rPr>
              <a:t>-- one locus (= factor) controls the</a:t>
            </a:r>
            <a:r>
              <a:rPr sz="1450" spc="-1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mating;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0"/>
              </a:lnSpc>
            </a:pPr>
            <a:r>
              <a:rPr sz="1450" spc="-5" dirty="0">
                <a:latin typeface="Times New Roman"/>
                <a:cs typeface="Times New Roman"/>
              </a:rPr>
              <a:t>-- different alleles at that </a:t>
            </a:r>
            <a:r>
              <a:rPr sz="1450" spc="-20" dirty="0">
                <a:latin typeface="Times New Roman"/>
                <a:cs typeface="Times New Roman"/>
              </a:rPr>
              <a:t>locus </a:t>
            </a:r>
            <a:r>
              <a:rPr sz="1450" spc="-5" dirty="0">
                <a:latin typeface="Times New Roman"/>
                <a:cs typeface="Times New Roman"/>
              </a:rPr>
              <a:t>are required for </a:t>
            </a:r>
            <a:r>
              <a:rPr sz="1450" spc="-10" dirty="0">
                <a:latin typeface="Times New Roman"/>
                <a:cs typeface="Times New Roman"/>
              </a:rPr>
              <a:t>compatibility </a:t>
            </a:r>
            <a:r>
              <a:rPr sz="1450" spc="-5" dirty="0">
                <a:latin typeface="Times New Roman"/>
                <a:cs typeface="Times New Roman"/>
              </a:rPr>
              <a:t>of</a:t>
            </a:r>
            <a:r>
              <a:rPr sz="1450" spc="16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nuclei;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0"/>
              </a:lnSpc>
            </a:pPr>
            <a:r>
              <a:rPr sz="1450" spc="-5" dirty="0">
                <a:latin typeface="Times New Roman"/>
                <a:cs typeface="Times New Roman"/>
              </a:rPr>
              <a:t>----- A </a:t>
            </a:r>
            <a:r>
              <a:rPr sz="1450" spc="-10" dirty="0">
                <a:latin typeface="Times New Roman"/>
                <a:cs typeface="Times New Roman"/>
              </a:rPr>
              <a:t>Basidiomycota </a:t>
            </a:r>
            <a:r>
              <a:rPr sz="1450" spc="-5" dirty="0">
                <a:latin typeface="Times New Roman"/>
                <a:cs typeface="Times New Roman"/>
              </a:rPr>
              <a:t>species can have from a few to several </a:t>
            </a:r>
            <a:r>
              <a:rPr sz="1450" spc="-15" dirty="0">
                <a:latin typeface="Times New Roman"/>
                <a:cs typeface="Times New Roman"/>
              </a:rPr>
              <a:t>hundred </a:t>
            </a:r>
            <a:r>
              <a:rPr sz="1450" spc="-5" dirty="0">
                <a:latin typeface="Times New Roman"/>
                <a:cs typeface="Times New Roman"/>
              </a:rPr>
              <a:t>alleles at the </a:t>
            </a:r>
            <a:r>
              <a:rPr sz="1450" spc="-20" dirty="0">
                <a:latin typeface="Times New Roman"/>
                <a:cs typeface="Times New Roman"/>
              </a:rPr>
              <a:t>mating </a:t>
            </a:r>
            <a:r>
              <a:rPr sz="1450" spc="-5" dirty="0">
                <a:latin typeface="Times New Roman"/>
                <a:cs typeface="Times New Roman"/>
              </a:rPr>
              <a:t>type</a:t>
            </a:r>
            <a:r>
              <a:rPr sz="1450" spc="345" dirty="0">
                <a:latin typeface="Times New Roman"/>
                <a:cs typeface="Times New Roman"/>
              </a:rPr>
              <a:t> </a:t>
            </a:r>
            <a:r>
              <a:rPr sz="1450" spc="-20" dirty="0">
                <a:latin typeface="Times New Roman"/>
                <a:cs typeface="Times New Roman"/>
              </a:rPr>
              <a:t>locus;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</a:pPr>
            <a:r>
              <a:rPr sz="1450" spc="-5" dirty="0">
                <a:latin typeface="Times New Roman"/>
                <a:cs typeface="Times New Roman"/>
              </a:rPr>
              <a:t>----- A1 X A2 </a:t>
            </a:r>
            <a:r>
              <a:rPr sz="1450" spc="-10" dirty="0">
                <a:latin typeface="Times New Roman"/>
                <a:cs typeface="Times New Roman"/>
              </a:rPr>
              <a:t>(karyogamy) </a:t>
            </a:r>
            <a:r>
              <a:rPr sz="1450" spc="-5" dirty="0">
                <a:latin typeface="Times New Roman"/>
                <a:cs typeface="Times New Roman"/>
              </a:rPr>
              <a:t>===&gt; A1A2 (meiosis) ===&gt; A1 + A2</a:t>
            </a:r>
            <a:r>
              <a:rPr sz="1450" spc="-7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(spores)</a:t>
            </a:r>
            <a:endParaRPr sz="1450">
              <a:latin typeface="Times New Roman"/>
              <a:cs typeface="Times New Roman"/>
            </a:endParaRPr>
          </a:p>
          <a:p>
            <a:pPr marL="835025" marR="1443355">
              <a:lnSpc>
                <a:spcPts val="1730"/>
              </a:lnSpc>
              <a:spcBef>
                <a:spcPts val="75"/>
              </a:spcBef>
            </a:pPr>
            <a:r>
              <a:rPr sz="1450" spc="-5" dirty="0">
                <a:latin typeface="Times New Roman"/>
                <a:cs typeface="Times New Roman"/>
              </a:rPr>
              <a:t>===&gt; </a:t>
            </a:r>
            <a:r>
              <a:rPr sz="1450" spc="-35" dirty="0">
                <a:latin typeface="Times New Roman"/>
                <a:cs typeface="Times New Roman"/>
              </a:rPr>
              <a:t>50% </a:t>
            </a:r>
            <a:r>
              <a:rPr sz="1450" spc="-10" dirty="0">
                <a:latin typeface="Times New Roman"/>
                <a:cs typeface="Times New Roman"/>
              </a:rPr>
              <a:t>incompatibility (compatibility) </a:t>
            </a:r>
            <a:r>
              <a:rPr sz="1450" spc="-5" dirty="0">
                <a:latin typeface="Times New Roman"/>
                <a:cs typeface="Times New Roman"/>
              </a:rPr>
              <a:t>in </a:t>
            </a:r>
            <a:r>
              <a:rPr sz="1450" b="1" spc="-5" dirty="0">
                <a:latin typeface="Times New Roman"/>
                <a:cs typeface="Times New Roman"/>
              </a:rPr>
              <a:t>sibling pairing </a:t>
            </a:r>
            <a:r>
              <a:rPr sz="1450" spc="-5" dirty="0">
                <a:latin typeface="Times New Roman"/>
                <a:cs typeface="Times New Roman"/>
              </a:rPr>
              <a:t>of spores  (sibling </a:t>
            </a:r>
            <a:r>
              <a:rPr sz="1450" spc="-15" dirty="0">
                <a:latin typeface="Times New Roman"/>
                <a:cs typeface="Times New Roman"/>
              </a:rPr>
              <a:t>pairing </a:t>
            </a:r>
            <a:r>
              <a:rPr sz="1450" spc="-5" dirty="0">
                <a:latin typeface="Times New Roman"/>
                <a:cs typeface="Times New Roman"/>
              </a:rPr>
              <a:t>= </a:t>
            </a:r>
            <a:r>
              <a:rPr sz="1450" spc="-15" dirty="0">
                <a:latin typeface="Times New Roman"/>
                <a:cs typeface="Times New Roman"/>
              </a:rPr>
              <a:t>pairing </a:t>
            </a:r>
            <a:r>
              <a:rPr sz="1450" spc="-5" dirty="0">
                <a:latin typeface="Times New Roman"/>
                <a:cs typeface="Times New Roman"/>
              </a:rPr>
              <a:t>of spores from </a:t>
            </a:r>
            <a:r>
              <a:rPr sz="1450" spc="-35" dirty="0">
                <a:latin typeface="Times New Roman"/>
                <a:cs typeface="Times New Roman"/>
              </a:rPr>
              <a:t>the </a:t>
            </a:r>
            <a:r>
              <a:rPr sz="1450" spc="-5" dirty="0">
                <a:latin typeface="Times New Roman"/>
                <a:cs typeface="Times New Roman"/>
              </a:rPr>
              <a:t>same basidiocarp</a:t>
            </a:r>
            <a:r>
              <a:rPr sz="1450" spc="24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progeny)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0034" y="939190"/>
            <a:ext cx="3815079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5" dirty="0">
                <a:latin typeface="Times New Roman"/>
                <a:cs typeface="Times New Roman"/>
              </a:rPr>
              <a:t>Sexual Reproduction in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Basidiomycota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5649" y="1849932"/>
            <a:ext cx="7815580" cy="1784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35"/>
              </a:lnSpc>
              <a:spcBef>
                <a:spcPts val="95"/>
              </a:spcBef>
            </a:pPr>
            <a:r>
              <a:rPr sz="1450" b="1" dirty="0">
                <a:latin typeface="Times New Roman"/>
                <a:cs typeface="Times New Roman"/>
              </a:rPr>
              <a:t>Bifactorial </a:t>
            </a:r>
            <a:r>
              <a:rPr sz="1450" spc="-10" dirty="0">
                <a:latin typeface="Times New Roman"/>
                <a:cs typeface="Times New Roman"/>
              </a:rPr>
              <a:t>(tetrapolar) </a:t>
            </a:r>
            <a:r>
              <a:rPr sz="1450" spc="-5" dirty="0">
                <a:latin typeface="Times New Roman"/>
                <a:cs typeface="Times New Roman"/>
              </a:rPr>
              <a:t>mating</a:t>
            </a:r>
            <a:r>
              <a:rPr sz="1450" spc="15" dirty="0">
                <a:latin typeface="Times New Roman"/>
                <a:cs typeface="Times New Roman"/>
              </a:rPr>
              <a:t> </a:t>
            </a:r>
            <a:r>
              <a:rPr sz="1450" spc="-20" dirty="0">
                <a:latin typeface="Times New Roman"/>
                <a:cs typeface="Times New Roman"/>
              </a:rPr>
              <a:t>type:</a:t>
            </a:r>
            <a:endParaRPr sz="1450">
              <a:latin typeface="Times New Roman"/>
              <a:cs typeface="Times New Roman"/>
            </a:endParaRPr>
          </a:p>
          <a:p>
            <a:pPr marL="12700" marR="213360">
              <a:lnSpc>
                <a:spcPts val="1730"/>
              </a:lnSpc>
              <a:spcBef>
                <a:spcPts val="60"/>
              </a:spcBef>
            </a:pPr>
            <a:r>
              <a:rPr sz="1450" spc="-5" dirty="0">
                <a:latin typeface="Times New Roman"/>
                <a:cs typeface="Times New Roman"/>
              </a:rPr>
              <a:t>-- two loci (= </a:t>
            </a:r>
            <a:r>
              <a:rPr sz="1450" spc="-15" dirty="0">
                <a:latin typeface="Times New Roman"/>
                <a:cs typeface="Times New Roman"/>
              </a:rPr>
              <a:t>factors) </a:t>
            </a:r>
            <a:r>
              <a:rPr sz="1450" spc="-5" dirty="0">
                <a:latin typeface="Times New Roman"/>
                <a:cs typeface="Times New Roman"/>
              </a:rPr>
              <a:t>control the mating (they are </a:t>
            </a:r>
            <a:r>
              <a:rPr sz="1450" spc="-15" dirty="0">
                <a:latin typeface="Times New Roman"/>
                <a:cs typeface="Times New Roman"/>
              </a:rPr>
              <a:t>typically </a:t>
            </a:r>
            <a:r>
              <a:rPr sz="1450" spc="-5" dirty="0">
                <a:latin typeface="Times New Roman"/>
                <a:cs typeface="Times New Roman"/>
              </a:rPr>
              <a:t>labeled A and B </a:t>
            </a:r>
            <a:r>
              <a:rPr sz="1450" spc="-15" dirty="0">
                <a:latin typeface="Times New Roman"/>
                <a:cs typeface="Times New Roman"/>
              </a:rPr>
              <a:t>factors); </a:t>
            </a:r>
            <a:r>
              <a:rPr sz="1450" spc="-5" dirty="0">
                <a:latin typeface="Times New Roman"/>
                <a:cs typeface="Times New Roman"/>
              </a:rPr>
              <a:t>these two </a:t>
            </a:r>
            <a:r>
              <a:rPr sz="1450" spc="-25" dirty="0">
                <a:latin typeface="Times New Roman"/>
                <a:cs typeface="Times New Roman"/>
              </a:rPr>
              <a:t>loci </a:t>
            </a:r>
            <a:r>
              <a:rPr sz="1450" spc="-5" dirty="0">
                <a:latin typeface="Times New Roman"/>
                <a:cs typeface="Times New Roman"/>
              </a:rPr>
              <a:t>are  generally </a:t>
            </a:r>
            <a:r>
              <a:rPr sz="1450" spc="-15" dirty="0">
                <a:latin typeface="Times New Roman"/>
                <a:cs typeface="Times New Roman"/>
              </a:rPr>
              <a:t>located </a:t>
            </a:r>
            <a:r>
              <a:rPr sz="1450" spc="-5" dirty="0">
                <a:latin typeface="Times New Roman"/>
                <a:cs typeface="Times New Roman"/>
              </a:rPr>
              <a:t>on different</a:t>
            </a:r>
            <a:r>
              <a:rPr sz="1450" spc="6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chromosomes.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670"/>
              </a:lnSpc>
            </a:pPr>
            <a:r>
              <a:rPr sz="1450" spc="-5" dirty="0">
                <a:latin typeface="Times New Roman"/>
                <a:cs typeface="Times New Roman"/>
              </a:rPr>
              <a:t>-- different alleles </a:t>
            </a:r>
            <a:r>
              <a:rPr sz="1450" spc="-15" dirty="0">
                <a:latin typeface="Times New Roman"/>
                <a:cs typeface="Times New Roman"/>
              </a:rPr>
              <a:t>required </a:t>
            </a:r>
            <a:r>
              <a:rPr sz="1450" spc="-5" dirty="0">
                <a:latin typeface="Times New Roman"/>
                <a:cs typeface="Times New Roman"/>
              </a:rPr>
              <a:t>at </a:t>
            </a:r>
            <a:r>
              <a:rPr sz="1450" spc="-25" dirty="0">
                <a:latin typeface="Times New Roman"/>
                <a:cs typeface="Times New Roman"/>
              </a:rPr>
              <a:t>both </a:t>
            </a:r>
            <a:r>
              <a:rPr sz="1450" spc="-5" dirty="0">
                <a:latin typeface="Times New Roman"/>
                <a:cs typeface="Times New Roman"/>
              </a:rPr>
              <a:t>loci for </a:t>
            </a:r>
            <a:r>
              <a:rPr sz="1450" spc="-20" dirty="0">
                <a:latin typeface="Times New Roman"/>
                <a:cs typeface="Times New Roman"/>
              </a:rPr>
              <a:t>mating</a:t>
            </a:r>
            <a:r>
              <a:rPr sz="1450" spc="305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compatibility;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  <a:spcBef>
                <a:spcPts val="10"/>
              </a:spcBef>
            </a:pPr>
            <a:r>
              <a:rPr sz="1450" spc="-5" dirty="0">
                <a:latin typeface="Times New Roman"/>
                <a:cs typeface="Times New Roman"/>
              </a:rPr>
              <a:t>---- Numerous alleles </a:t>
            </a:r>
            <a:r>
              <a:rPr sz="1450" spc="-35" dirty="0">
                <a:latin typeface="Times New Roman"/>
                <a:cs typeface="Times New Roman"/>
              </a:rPr>
              <a:t>per </a:t>
            </a:r>
            <a:r>
              <a:rPr sz="1450" spc="-5" dirty="0">
                <a:latin typeface="Times New Roman"/>
                <a:cs typeface="Times New Roman"/>
              </a:rPr>
              <a:t>locus exist within a</a:t>
            </a:r>
            <a:r>
              <a:rPr sz="1450" spc="120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specie;</a:t>
            </a:r>
            <a:endParaRPr sz="1450">
              <a:latin typeface="Times New Roman"/>
              <a:cs typeface="Times New Roman"/>
            </a:endParaRPr>
          </a:p>
          <a:p>
            <a:pPr marL="835025" marR="5080" indent="-822960">
              <a:lnSpc>
                <a:spcPts val="1730"/>
              </a:lnSpc>
              <a:spcBef>
                <a:spcPts val="60"/>
              </a:spcBef>
            </a:pPr>
            <a:r>
              <a:rPr sz="1450" spc="-5" dirty="0">
                <a:latin typeface="Times New Roman"/>
                <a:cs typeface="Times New Roman"/>
              </a:rPr>
              <a:t>---- A1B1 X A2B2 </a:t>
            </a:r>
            <a:r>
              <a:rPr sz="1450" spc="-10" dirty="0">
                <a:latin typeface="Times New Roman"/>
                <a:cs typeface="Times New Roman"/>
              </a:rPr>
              <a:t>(karyogamy) </a:t>
            </a:r>
            <a:r>
              <a:rPr sz="1450" spc="-5" dirty="0">
                <a:latin typeface="Times New Roman"/>
                <a:cs typeface="Times New Roman"/>
              </a:rPr>
              <a:t>===&gt; </a:t>
            </a:r>
            <a:r>
              <a:rPr sz="1450" spc="-15" dirty="0">
                <a:latin typeface="Times New Roman"/>
                <a:cs typeface="Times New Roman"/>
              </a:rPr>
              <a:t>A1B1A2B2 (meiosis) </a:t>
            </a:r>
            <a:r>
              <a:rPr sz="1450" spc="-5" dirty="0">
                <a:latin typeface="Times New Roman"/>
                <a:cs typeface="Times New Roman"/>
              </a:rPr>
              <a:t>====&gt; </a:t>
            </a:r>
            <a:r>
              <a:rPr sz="1450" spc="-20" dirty="0">
                <a:latin typeface="Times New Roman"/>
                <a:cs typeface="Times New Roman"/>
              </a:rPr>
              <a:t>A1B1, </a:t>
            </a:r>
            <a:r>
              <a:rPr sz="1450" spc="-5" dirty="0">
                <a:latin typeface="Times New Roman"/>
                <a:cs typeface="Times New Roman"/>
              </a:rPr>
              <a:t>A2B2 (if no </a:t>
            </a:r>
            <a:r>
              <a:rPr sz="1450" spc="-10" dirty="0">
                <a:latin typeface="Times New Roman"/>
                <a:cs typeface="Times New Roman"/>
              </a:rPr>
              <a:t>crossingover), </a:t>
            </a:r>
            <a:r>
              <a:rPr sz="1450" spc="-5" dirty="0">
                <a:latin typeface="Times New Roman"/>
                <a:cs typeface="Times New Roman"/>
              </a:rPr>
              <a:t>or  A1B1, </a:t>
            </a:r>
            <a:r>
              <a:rPr sz="1450" spc="-20" dirty="0">
                <a:latin typeface="Times New Roman"/>
                <a:cs typeface="Times New Roman"/>
              </a:rPr>
              <a:t>A2B2, A1B2, </a:t>
            </a:r>
            <a:r>
              <a:rPr sz="1450" spc="-5" dirty="0">
                <a:latin typeface="Times New Roman"/>
                <a:cs typeface="Times New Roman"/>
              </a:rPr>
              <a:t>A2B1 if</a:t>
            </a:r>
            <a:r>
              <a:rPr sz="1450" spc="6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crossingover.</a:t>
            </a:r>
            <a:endParaRPr sz="1450">
              <a:latin typeface="Times New Roman"/>
              <a:cs typeface="Times New Roman"/>
            </a:endParaRPr>
          </a:p>
          <a:p>
            <a:pPr marL="1657985">
              <a:lnSpc>
                <a:spcPts val="1670"/>
              </a:lnSpc>
            </a:pPr>
            <a:r>
              <a:rPr sz="1450" spc="-5" dirty="0">
                <a:latin typeface="Times New Roman"/>
                <a:cs typeface="Times New Roman"/>
              </a:rPr>
              <a:t>===&gt;</a:t>
            </a:r>
            <a:r>
              <a:rPr sz="1450" spc="35" dirty="0">
                <a:latin typeface="Times New Roman"/>
                <a:cs typeface="Times New Roman"/>
              </a:rPr>
              <a:t> </a:t>
            </a:r>
            <a:r>
              <a:rPr sz="1450" spc="-35" dirty="0">
                <a:latin typeface="Times New Roman"/>
                <a:cs typeface="Times New Roman"/>
              </a:rPr>
              <a:t>75%</a:t>
            </a:r>
            <a:r>
              <a:rPr sz="1450" spc="45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incompatibility</a:t>
            </a:r>
            <a:r>
              <a:rPr sz="1450" spc="3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or</a:t>
            </a:r>
            <a:r>
              <a:rPr sz="1450" spc="40" dirty="0">
                <a:latin typeface="Times New Roman"/>
                <a:cs typeface="Times New Roman"/>
              </a:rPr>
              <a:t> </a:t>
            </a:r>
            <a:r>
              <a:rPr sz="1450" spc="-35" dirty="0">
                <a:latin typeface="Times New Roman"/>
                <a:cs typeface="Times New Roman"/>
              </a:rPr>
              <a:t>25%</a:t>
            </a:r>
            <a:r>
              <a:rPr sz="1450" spc="35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compatibility</a:t>
            </a:r>
            <a:r>
              <a:rPr sz="1450" spc="4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in</a:t>
            </a:r>
            <a:r>
              <a:rPr sz="1450" spc="40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sibling</a:t>
            </a:r>
            <a:r>
              <a:rPr sz="1450" spc="45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pairing</a:t>
            </a:r>
            <a:r>
              <a:rPr sz="1450" spc="2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of</a:t>
            </a:r>
            <a:r>
              <a:rPr sz="1450" spc="1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spores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0034" y="939190"/>
            <a:ext cx="3815079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5" dirty="0">
                <a:latin typeface="Times New Roman"/>
                <a:cs typeface="Times New Roman"/>
              </a:rPr>
              <a:t>Sexual Reproduction in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Basidiomycota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5649" y="1849932"/>
            <a:ext cx="8095615" cy="3985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35"/>
              </a:lnSpc>
              <a:spcBef>
                <a:spcPts val="95"/>
              </a:spcBef>
            </a:pPr>
            <a:r>
              <a:rPr sz="1450" b="1" dirty="0">
                <a:latin typeface="Times New Roman"/>
                <a:cs typeface="Times New Roman"/>
              </a:rPr>
              <a:t>Bifactorial </a:t>
            </a:r>
            <a:r>
              <a:rPr sz="1450" spc="-10" dirty="0">
                <a:latin typeface="Times New Roman"/>
                <a:cs typeface="Times New Roman"/>
              </a:rPr>
              <a:t>(tetrapolar) </a:t>
            </a:r>
            <a:r>
              <a:rPr sz="1450" spc="-5" dirty="0">
                <a:latin typeface="Times New Roman"/>
                <a:cs typeface="Times New Roman"/>
              </a:rPr>
              <a:t>mating</a:t>
            </a:r>
            <a:r>
              <a:rPr sz="1450" spc="15" dirty="0">
                <a:latin typeface="Times New Roman"/>
                <a:cs typeface="Times New Roman"/>
              </a:rPr>
              <a:t> </a:t>
            </a:r>
            <a:r>
              <a:rPr sz="1450" spc="-20" dirty="0">
                <a:latin typeface="Times New Roman"/>
                <a:cs typeface="Times New Roman"/>
              </a:rPr>
              <a:t>type:</a:t>
            </a:r>
            <a:endParaRPr sz="1450">
              <a:latin typeface="Times New Roman"/>
              <a:cs typeface="Times New Roman"/>
            </a:endParaRPr>
          </a:p>
          <a:p>
            <a:pPr marL="12700" marR="492759">
              <a:lnSpc>
                <a:spcPts val="1730"/>
              </a:lnSpc>
              <a:spcBef>
                <a:spcPts val="60"/>
              </a:spcBef>
            </a:pPr>
            <a:r>
              <a:rPr sz="1450" spc="-5" dirty="0">
                <a:latin typeface="Times New Roman"/>
                <a:cs typeface="Times New Roman"/>
              </a:rPr>
              <a:t>-- two loci (= </a:t>
            </a:r>
            <a:r>
              <a:rPr sz="1450" spc="-15" dirty="0">
                <a:latin typeface="Times New Roman"/>
                <a:cs typeface="Times New Roman"/>
              </a:rPr>
              <a:t>factors) </a:t>
            </a:r>
            <a:r>
              <a:rPr sz="1450" spc="-5" dirty="0">
                <a:latin typeface="Times New Roman"/>
                <a:cs typeface="Times New Roman"/>
              </a:rPr>
              <a:t>control the mating (they are </a:t>
            </a:r>
            <a:r>
              <a:rPr sz="1450" spc="-15" dirty="0">
                <a:latin typeface="Times New Roman"/>
                <a:cs typeface="Times New Roman"/>
              </a:rPr>
              <a:t>typically </a:t>
            </a:r>
            <a:r>
              <a:rPr sz="1450" spc="-5" dirty="0">
                <a:latin typeface="Times New Roman"/>
                <a:cs typeface="Times New Roman"/>
              </a:rPr>
              <a:t>labeled A and B </a:t>
            </a:r>
            <a:r>
              <a:rPr sz="1450" spc="-15" dirty="0">
                <a:latin typeface="Times New Roman"/>
                <a:cs typeface="Times New Roman"/>
              </a:rPr>
              <a:t>factors); </a:t>
            </a:r>
            <a:r>
              <a:rPr sz="1450" spc="-5" dirty="0">
                <a:latin typeface="Times New Roman"/>
                <a:cs typeface="Times New Roman"/>
              </a:rPr>
              <a:t>these two </a:t>
            </a:r>
            <a:r>
              <a:rPr sz="1450" spc="-25" dirty="0">
                <a:latin typeface="Times New Roman"/>
                <a:cs typeface="Times New Roman"/>
              </a:rPr>
              <a:t>loci </a:t>
            </a:r>
            <a:r>
              <a:rPr sz="1450" spc="-5" dirty="0">
                <a:latin typeface="Times New Roman"/>
                <a:cs typeface="Times New Roman"/>
              </a:rPr>
              <a:t>are  generally </a:t>
            </a:r>
            <a:r>
              <a:rPr sz="1450" spc="-15" dirty="0">
                <a:latin typeface="Times New Roman"/>
                <a:cs typeface="Times New Roman"/>
              </a:rPr>
              <a:t>located </a:t>
            </a:r>
            <a:r>
              <a:rPr sz="1450" spc="-5" dirty="0">
                <a:latin typeface="Times New Roman"/>
                <a:cs typeface="Times New Roman"/>
              </a:rPr>
              <a:t>on different</a:t>
            </a:r>
            <a:r>
              <a:rPr sz="1450" spc="6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chromosomes.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670"/>
              </a:lnSpc>
            </a:pPr>
            <a:r>
              <a:rPr sz="1450" spc="-5" dirty="0">
                <a:latin typeface="Times New Roman"/>
                <a:cs typeface="Times New Roman"/>
              </a:rPr>
              <a:t>-- different alleles </a:t>
            </a:r>
            <a:r>
              <a:rPr sz="1450" spc="-15" dirty="0">
                <a:latin typeface="Times New Roman"/>
                <a:cs typeface="Times New Roman"/>
              </a:rPr>
              <a:t>required </a:t>
            </a:r>
            <a:r>
              <a:rPr sz="1450" spc="-5" dirty="0">
                <a:latin typeface="Times New Roman"/>
                <a:cs typeface="Times New Roman"/>
              </a:rPr>
              <a:t>at </a:t>
            </a:r>
            <a:r>
              <a:rPr sz="1450" spc="-25" dirty="0">
                <a:latin typeface="Times New Roman"/>
                <a:cs typeface="Times New Roman"/>
              </a:rPr>
              <a:t>both </a:t>
            </a:r>
            <a:r>
              <a:rPr sz="1450" spc="-5" dirty="0">
                <a:latin typeface="Times New Roman"/>
                <a:cs typeface="Times New Roman"/>
              </a:rPr>
              <a:t>loci for </a:t>
            </a:r>
            <a:r>
              <a:rPr sz="1450" spc="-20" dirty="0">
                <a:latin typeface="Times New Roman"/>
                <a:cs typeface="Times New Roman"/>
              </a:rPr>
              <a:t>mating</a:t>
            </a:r>
            <a:r>
              <a:rPr sz="1450" spc="30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compatibility;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  <a:spcBef>
                <a:spcPts val="10"/>
              </a:spcBef>
            </a:pPr>
            <a:r>
              <a:rPr sz="1450" spc="-5" dirty="0">
                <a:latin typeface="Times New Roman"/>
                <a:cs typeface="Times New Roman"/>
              </a:rPr>
              <a:t>---- Numerous alleles </a:t>
            </a:r>
            <a:r>
              <a:rPr sz="1450" spc="-35" dirty="0">
                <a:latin typeface="Times New Roman"/>
                <a:cs typeface="Times New Roman"/>
              </a:rPr>
              <a:t>per </a:t>
            </a:r>
            <a:r>
              <a:rPr sz="1450" spc="-5" dirty="0">
                <a:latin typeface="Times New Roman"/>
                <a:cs typeface="Times New Roman"/>
              </a:rPr>
              <a:t>locus exist within a</a:t>
            </a:r>
            <a:r>
              <a:rPr sz="1450" spc="120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specie;</a:t>
            </a:r>
            <a:endParaRPr sz="1450">
              <a:latin typeface="Times New Roman"/>
              <a:cs typeface="Times New Roman"/>
            </a:endParaRPr>
          </a:p>
          <a:p>
            <a:pPr marL="835025" marR="284480" indent="-822960">
              <a:lnSpc>
                <a:spcPts val="1730"/>
              </a:lnSpc>
              <a:spcBef>
                <a:spcPts val="60"/>
              </a:spcBef>
            </a:pPr>
            <a:r>
              <a:rPr sz="1450" spc="-5" dirty="0">
                <a:latin typeface="Times New Roman"/>
                <a:cs typeface="Times New Roman"/>
              </a:rPr>
              <a:t>---- A1B1 X A2B2 </a:t>
            </a:r>
            <a:r>
              <a:rPr sz="1450" spc="-10" dirty="0">
                <a:latin typeface="Times New Roman"/>
                <a:cs typeface="Times New Roman"/>
              </a:rPr>
              <a:t>(karyogamy) </a:t>
            </a:r>
            <a:r>
              <a:rPr sz="1450" spc="-5" dirty="0">
                <a:latin typeface="Times New Roman"/>
                <a:cs typeface="Times New Roman"/>
              </a:rPr>
              <a:t>===&gt; </a:t>
            </a:r>
            <a:r>
              <a:rPr sz="1450" spc="-15" dirty="0">
                <a:latin typeface="Times New Roman"/>
                <a:cs typeface="Times New Roman"/>
              </a:rPr>
              <a:t>A1B1A2B2 (meiosis) </a:t>
            </a:r>
            <a:r>
              <a:rPr sz="1450" spc="-5" dirty="0">
                <a:latin typeface="Times New Roman"/>
                <a:cs typeface="Times New Roman"/>
              </a:rPr>
              <a:t>====&gt; </a:t>
            </a:r>
            <a:r>
              <a:rPr sz="1450" spc="-20" dirty="0">
                <a:latin typeface="Times New Roman"/>
                <a:cs typeface="Times New Roman"/>
              </a:rPr>
              <a:t>A1B1, </a:t>
            </a:r>
            <a:r>
              <a:rPr sz="1450" spc="-5" dirty="0">
                <a:latin typeface="Times New Roman"/>
                <a:cs typeface="Times New Roman"/>
              </a:rPr>
              <a:t>A2B2 (if no </a:t>
            </a:r>
            <a:r>
              <a:rPr sz="1450" spc="-10" dirty="0">
                <a:latin typeface="Times New Roman"/>
                <a:cs typeface="Times New Roman"/>
              </a:rPr>
              <a:t>crossingover), </a:t>
            </a:r>
            <a:r>
              <a:rPr sz="1450" spc="-5" dirty="0">
                <a:latin typeface="Times New Roman"/>
                <a:cs typeface="Times New Roman"/>
              </a:rPr>
              <a:t>or  A1B1, </a:t>
            </a:r>
            <a:r>
              <a:rPr sz="1450" spc="-20" dirty="0">
                <a:latin typeface="Times New Roman"/>
                <a:cs typeface="Times New Roman"/>
              </a:rPr>
              <a:t>A2B2, A1B2, </a:t>
            </a:r>
            <a:r>
              <a:rPr sz="1450" spc="-5" dirty="0">
                <a:latin typeface="Times New Roman"/>
                <a:cs typeface="Times New Roman"/>
              </a:rPr>
              <a:t>A2B1 if</a:t>
            </a:r>
            <a:r>
              <a:rPr sz="1450" spc="6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crossingover.</a:t>
            </a:r>
            <a:endParaRPr sz="1450">
              <a:latin typeface="Times New Roman"/>
              <a:cs typeface="Times New Roman"/>
            </a:endParaRPr>
          </a:p>
          <a:p>
            <a:pPr marL="1657985">
              <a:lnSpc>
                <a:spcPts val="1670"/>
              </a:lnSpc>
            </a:pPr>
            <a:r>
              <a:rPr sz="1450" spc="-5" dirty="0">
                <a:latin typeface="Times New Roman"/>
                <a:cs typeface="Times New Roman"/>
              </a:rPr>
              <a:t>===&gt;</a:t>
            </a:r>
            <a:r>
              <a:rPr sz="1450" spc="35" dirty="0">
                <a:latin typeface="Times New Roman"/>
                <a:cs typeface="Times New Roman"/>
              </a:rPr>
              <a:t> </a:t>
            </a:r>
            <a:r>
              <a:rPr sz="1450" spc="-35" dirty="0">
                <a:latin typeface="Times New Roman"/>
                <a:cs typeface="Times New Roman"/>
              </a:rPr>
              <a:t>75%</a:t>
            </a:r>
            <a:r>
              <a:rPr sz="1450" spc="4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incompatibility</a:t>
            </a:r>
            <a:r>
              <a:rPr sz="1450" spc="4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or</a:t>
            </a:r>
            <a:r>
              <a:rPr sz="1450" spc="35" dirty="0">
                <a:latin typeface="Times New Roman"/>
                <a:cs typeface="Times New Roman"/>
              </a:rPr>
              <a:t> </a:t>
            </a:r>
            <a:r>
              <a:rPr sz="1450" spc="-35" dirty="0">
                <a:latin typeface="Times New Roman"/>
                <a:cs typeface="Times New Roman"/>
              </a:rPr>
              <a:t>25%</a:t>
            </a:r>
            <a:r>
              <a:rPr sz="1450" spc="4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compatibility</a:t>
            </a:r>
            <a:r>
              <a:rPr sz="1450" spc="3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in</a:t>
            </a:r>
            <a:r>
              <a:rPr sz="1450" spc="40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sibling</a:t>
            </a:r>
            <a:r>
              <a:rPr sz="1450" spc="45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pairing</a:t>
            </a:r>
            <a:r>
              <a:rPr sz="1450" spc="2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of</a:t>
            </a:r>
            <a:r>
              <a:rPr sz="1450" spc="1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spores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ts val="1730"/>
              </a:lnSpc>
            </a:pPr>
            <a:r>
              <a:rPr sz="1450" b="1" spc="-5" dirty="0">
                <a:latin typeface="Times New Roman"/>
                <a:cs typeface="Times New Roman"/>
              </a:rPr>
              <a:t>Function of A &amp; B alleles </a:t>
            </a:r>
            <a:r>
              <a:rPr sz="1450" spc="-5" dirty="0">
                <a:latin typeface="Times New Roman"/>
                <a:cs typeface="Times New Roman"/>
              </a:rPr>
              <a:t>discerned via partial </a:t>
            </a:r>
            <a:r>
              <a:rPr sz="1450" spc="-10" dirty="0">
                <a:latin typeface="Times New Roman"/>
                <a:cs typeface="Times New Roman"/>
              </a:rPr>
              <a:t>compatibility </a:t>
            </a:r>
            <a:r>
              <a:rPr sz="1450" spc="-5" dirty="0">
                <a:latin typeface="Times New Roman"/>
                <a:cs typeface="Times New Roman"/>
              </a:rPr>
              <a:t>crosses: ex. </a:t>
            </a:r>
            <a:r>
              <a:rPr sz="1450" spc="-50" dirty="0">
                <a:latin typeface="Times New Roman"/>
                <a:cs typeface="Times New Roman"/>
              </a:rPr>
              <a:t>in </a:t>
            </a:r>
            <a:r>
              <a:rPr sz="1450" i="1" spc="-5" dirty="0">
                <a:latin typeface="Times New Roman"/>
                <a:cs typeface="Times New Roman"/>
              </a:rPr>
              <a:t>Schizophullum </a:t>
            </a:r>
            <a:r>
              <a:rPr sz="1450" i="1" dirty="0">
                <a:latin typeface="Times New Roman"/>
                <a:cs typeface="Times New Roman"/>
              </a:rPr>
              <a:t>commune </a:t>
            </a:r>
            <a:r>
              <a:rPr sz="1450" spc="-10" dirty="0">
                <a:latin typeface="Times New Roman"/>
                <a:cs typeface="Times New Roman"/>
              </a:rPr>
              <a:t>(Raper,  </a:t>
            </a:r>
            <a:r>
              <a:rPr sz="1450" dirty="0">
                <a:latin typeface="Times New Roman"/>
                <a:cs typeface="Times New Roman"/>
              </a:rPr>
              <a:t>1966)</a:t>
            </a:r>
            <a:endParaRPr sz="1450">
              <a:latin typeface="Times New Roman"/>
              <a:cs typeface="Times New Roman"/>
            </a:endParaRPr>
          </a:p>
          <a:p>
            <a:pPr marL="121285" indent="-109220">
              <a:lnSpc>
                <a:spcPts val="1664"/>
              </a:lnSpc>
              <a:buChar char="-"/>
              <a:tabLst>
                <a:tab pos="121920" algn="l"/>
              </a:tabLst>
            </a:pPr>
            <a:r>
              <a:rPr sz="1450" spc="-5" dirty="0">
                <a:latin typeface="Times New Roman"/>
                <a:cs typeface="Times New Roman"/>
              </a:rPr>
              <a:t>cross between A1B1 X </a:t>
            </a:r>
            <a:r>
              <a:rPr sz="1450" spc="-25" dirty="0">
                <a:latin typeface="Times New Roman"/>
                <a:cs typeface="Times New Roman"/>
              </a:rPr>
              <a:t>A1B2 </a:t>
            </a:r>
            <a:r>
              <a:rPr sz="1450" spc="-15" dirty="0">
                <a:latin typeface="Times New Roman"/>
                <a:cs typeface="Times New Roman"/>
              </a:rPr>
              <a:t>(identical </a:t>
            </a:r>
            <a:r>
              <a:rPr sz="1450" spc="-5" dirty="0">
                <a:latin typeface="Times New Roman"/>
                <a:cs typeface="Times New Roman"/>
              </a:rPr>
              <a:t>A</a:t>
            </a:r>
            <a:r>
              <a:rPr sz="1450" spc="10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alleles)</a:t>
            </a:r>
            <a:endParaRPr sz="1450">
              <a:latin typeface="Times New Roman"/>
              <a:cs typeface="Times New Roman"/>
            </a:endParaRPr>
          </a:p>
          <a:p>
            <a:pPr marL="60325">
              <a:lnSpc>
                <a:spcPts val="1730"/>
              </a:lnSpc>
            </a:pPr>
            <a:r>
              <a:rPr sz="1450" spc="-5" dirty="0">
                <a:latin typeface="Times New Roman"/>
                <a:cs typeface="Times New Roman"/>
              </a:rPr>
              <a:t>===&gt; no clamp </a:t>
            </a:r>
            <a:r>
              <a:rPr sz="1450" spc="-10" dirty="0">
                <a:latin typeface="Times New Roman"/>
                <a:cs typeface="Times New Roman"/>
              </a:rPr>
              <a:t>connections </a:t>
            </a:r>
            <a:r>
              <a:rPr sz="1450" spc="-15" dirty="0">
                <a:latin typeface="Times New Roman"/>
                <a:cs typeface="Times New Roman"/>
              </a:rPr>
              <a:t>observed: </a:t>
            </a:r>
            <a:r>
              <a:rPr sz="1450" b="1" spc="-5" dirty="0">
                <a:latin typeface="Times New Roman"/>
                <a:cs typeface="Times New Roman"/>
              </a:rPr>
              <a:t>somatic</a:t>
            </a:r>
            <a:r>
              <a:rPr sz="1450" b="1" spc="60" dirty="0">
                <a:latin typeface="Times New Roman"/>
                <a:cs typeface="Times New Roman"/>
              </a:rPr>
              <a:t> </a:t>
            </a:r>
            <a:r>
              <a:rPr sz="1450" b="1" spc="-10" dirty="0">
                <a:latin typeface="Times New Roman"/>
                <a:cs typeface="Times New Roman"/>
              </a:rPr>
              <a:t>incompatibility</a:t>
            </a:r>
            <a:endParaRPr sz="1450">
              <a:latin typeface="Times New Roman"/>
              <a:cs typeface="Times New Roman"/>
            </a:endParaRPr>
          </a:p>
          <a:p>
            <a:pPr marL="121920" indent="-109855">
              <a:lnSpc>
                <a:spcPts val="1735"/>
              </a:lnSpc>
              <a:buChar char="-"/>
              <a:tabLst>
                <a:tab pos="122555" algn="l"/>
              </a:tabLst>
            </a:pPr>
            <a:r>
              <a:rPr sz="1450" spc="-5" dirty="0">
                <a:latin typeface="Times New Roman"/>
                <a:cs typeface="Times New Roman"/>
              </a:rPr>
              <a:t>fusion </a:t>
            </a:r>
            <a:r>
              <a:rPr sz="1450" spc="-15" dirty="0">
                <a:latin typeface="Times New Roman"/>
                <a:cs typeface="Times New Roman"/>
              </a:rPr>
              <a:t>between </a:t>
            </a:r>
            <a:r>
              <a:rPr sz="1450" spc="-5" dirty="0">
                <a:latin typeface="Times New Roman"/>
                <a:cs typeface="Times New Roman"/>
              </a:rPr>
              <a:t>A1B1 X A2B1 </a:t>
            </a:r>
            <a:r>
              <a:rPr sz="1450" spc="-15" dirty="0">
                <a:latin typeface="Times New Roman"/>
                <a:cs typeface="Times New Roman"/>
              </a:rPr>
              <a:t>(identical </a:t>
            </a:r>
            <a:r>
              <a:rPr sz="1450" spc="-5" dirty="0">
                <a:latin typeface="Times New Roman"/>
                <a:cs typeface="Times New Roman"/>
              </a:rPr>
              <a:t>B</a:t>
            </a:r>
            <a:r>
              <a:rPr sz="1450" spc="110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alleles)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50" spc="-5" dirty="0">
                <a:latin typeface="Times New Roman"/>
                <a:cs typeface="Times New Roman"/>
              </a:rPr>
              <a:t>===&gt; clamp </a:t>
            </a:r>
            <a:r>
              <a:rPr sz="1450" spc="-10" dirty="0">
                <a:latin typeface="Times New Roman"/>
                <a:cs typeface="Times New Roman"/>
              </a:rPr>
              <a:t>connections </a:t>
            </a:r>
            <a:r>
              <a:rPr sz="1450" spc="-5" dirty="0">
                <a:latin typeface="Times New Roman"/>
                <a:cs typeface="Times New Roman"/>
              </a:rPr>
              <a:t>formed </a:t>
            </a:r>
            <a:r>
              <a:rPr sz="1450" spc="-35" dirty="0">
                <a:latin typeface="Times New Roman"/>
                <a:cs typeface="Times New Roman"/>
              </a:rPr>
              <a:t>but </a:t>
            </a:r>
            <a:r>
              <a:rPr sz="1450" spc="-5" dirty="0">
                <a:latin typeface="Times New Roman"/>
                <a:cs typeface="Times New Roman"/>
              </a:rPr>
              <a:t>no </a:t>
            </a:r>
            <a:r>
              <a:rPr sz="1450" spc="-15" dirty="0">
                <a:latin typeface="Times New Roman"/>
                <a:cs typeface="Times New Roman"/>
              </a:rPr>
              <a:t>migration </a:t>
            </a:r>
            <a:r>
              <a:rPr sz="1450" spc="-5" dirty="0">
                <a:latin typeface="Times New Roman"/>
                <a:cs typeface="Times New Roman"/>
              </a:rPr>
              <a:t>of </a:t>
            </a:r>
            <a:r>
              <a:rPr sz="1450" spc="-15" dirty="0">
                <a:latin typeface="Times New Roman"/>
                <a:cs typeface="Times New Roman"/>
              </a:rPr>
              <a:t>nuclei: </a:t>
            </a:r>
            <a:r>
              <a:rPr sz="1450" b="1" spc="-5" dirty="0">
                <a:latin typeface="Times New Roman"/>
                <a:cs typeface="Times New Roman"/>
              </a:rPr>
              <a:t>zygotic </a:t>
            </a:r>
            <a:r>
              <a:rPr sz="1450" b="1" spc="-15" dirty="0">
                <a:latin typeface="Times New Roman"/>
                <a:cs typeface="Times New Roman"/>
              </a:rPr>
              <a:t>(nuclear)</a:t>
            </a:r>
            <a:r>
              <a:rPr sz="1450" b="1" spc="325" dirty="0">
                <a:latin typeface="Times New Roman"/>
                <a:cs typeface="Times New Roman"/>
              </a:rPr>
              <a:t> </a:t>
            </a:r>
            <a:r>
              <a:rPr sz="1450" b="1" spc="-10" dirty="0">
                <a:latin typeface="Times New Roman"/>
                <a:cs typeface="Times New Roman"/>
              </a:rPr>
              <a:t>incompatibility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50">
              <a:latin typeface="Times New Roman"/>
              <a:cs typeface="Times New Roman"/>
            </a:endParaRPr>
          </a:p>
          <a:p>
            <a:pPr marL="12700" marR="363855">
              <a:lnSpc>
                <a:spcPts val="1730"/>
              </a:lnSpc>
            </a:pPr>
            <a:r>
              <a:rPr sz="1450" spc="-5" dirty="0">
                <a:latin typeface="Times New Roman"/>
                <a:cs typeface="Times New Roman"/>
              </a:rPr>
              <a:t>The realty </a:t>
            </a:r>
            <a:r>
              <a:rPr sz="1450" spc="-50" dirty="0">
                <a:latin typeface="Times New Roman"/>
                <a:cs typeface="Times New Roman"/>
              </a:rPr>
              <a:t>is </a:t>
            </a:r>
            <a:r>
              <a:rPr sz="1450" spc="-5" dirty="0">
                <a:latin typeface="Times New Roman"/>
                <a:cs typeface="Times New Roman"/>
              </a:rPr>
              <a:t>slightly </a:t>
            </a:r>
            <a:r>
              <a:rPr sz="1450" spc="-25" dirty="0">
                <a:latin typeface="Times New Roman"/>
                <a:cs typeface="Times New Roman"/>
              </a:rPr>
              <a:t>more </a:t>
            </a:r>
            <a:r>
              <a:rPr sz="1450" spc="-5" dirty="0">
                <a:latin typeface="Times New Roman"/>
                <a:cs typeface="Times New Roman"/>
              </a:rPr>
              <a:t>complex </a:t>
            </a:r>
            <a:r>
              <a:rPr sz="1450" spc="-25" dirty="0">
                <a:latin typeface="Times New Roman"/>
                <a:cs typeface="Times New Roman"/>
              </a:rPr>
              <a:t>than </a:t>
            </a:r>
            <a:r>
              <a:rPr sz="1450" spc="-5" dirty="0">
                <a:latin typeface="Times New Roman"/>
                <a:cs typeface="Times New Roman"/>
              </a:rPr>
              <a:t>the A/B factorial system proposed </a:t>
            </a:r>
            <a:r>
              <a:rPr sz="1450" spc="-50" dirty="0">
                <a:latin typeface="Times New Roman"/>
                <a:cs typeface="Times New Roman"/>
              </a:rPr>
              <a:t>by </a:t>
            </a:r>
            <a:r>
              <a:rPr sz="1450" spc="-10" dirty="0">
                <a:latin typeface="Times New Roman"/>
                <a:cs typeface="Times New Roman"/>
              </a:rPr>
              <a:t>Raper, </a:t>
            </a:r>
            <a:r>
              <a:rPr sz="1450" spc="-5" dirty="0">
                <a:latin typeface="Times New Roman"/>
                <a:cs typeface="Times New Roman"/>
              </a:rPr>
              <a:t>but in </a:t>
            </a:r>
            <a:r>
              <a:rPr sz="1450" spc="-15" dirty="0">
                <a:latin typeface="Times New Roman"/>
                <a:cs typeface="Times New Roman"/>
              </a:rPr>
              <a:t>practice </a:t>
            </a:r>
            <a:r>
              <a:rPr sz="1450" spc="-5" dirty="0">
                <a:latin typeface="Times New Roman"/>
                <a:cs typeface="Times New Roman"/>
              </a:rPr>
              <a:t>that  system</a:t>
            </a:r>
            <a:r>
              <a:rPr sz="1450" spc="35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generally</a:t>
            </a:r>
            <a:r>
              <a:rPr sz="1450" spc="2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works</a:t>
            </a:r>
            <a:r>
              <a:rPr sz="1450" spc="2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well</a:t>
            </a:r>
            <a:r>
              <a:rPr sz="1450" spc="25" dirty="0">
                <a:latin typeface="Times New Roman"/>
                <a:cs typeface="Times New Roman"/>
              </a:rPr>
              <a:t> </a:t>
            </a:r>
            <a:r>
              <a:rPr sz="1450" spc="-50" dirty="0">
                <a:latin typeface="Times New Roman"/>
                <a:cs typeface="Times New Roman"/>
              </a:rPr>
              <a:t>to</a:t>
            </a:r>
            <a:r>
              <a:rPr sz="1450" spc="3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interpret</a:t>
            </a:r>
            <a:r>
              <a:rPr sz="1450" spc="40" dirty="0">
                <a:latin typeface="Times New Roman"/>
                <a:cs typeface="Times New Roman"/>
              </a:rPr>
              <a:t> </a:t>
            </a:r>
            <a:r>
              <a:rPr sz="1450" spc="-35" dirty="0">
                <a:latin typeface="Times New Roman"/>
                <a:cs typeface="Times New Roman"/>
              </a:rPr>
              <a:t>the</a:t>
            </a:r>
            <a:r>
              <a:rPr sz="1450" spc="2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results</a:t>
            </a:r>
            <a:r>
              <a:rPr sz="1450" spc="2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of</a:t>
            </a:r>
            <a:r>
              <a:rPr sz="1450" spc="25" dirty="0">
                <a:latin typeface="Times New Roman"/>
                <a:cs typeface="Times New Roman"/>
              </a:rPr>
              <a:t> </a:t>
            </a:r>
            <a:r>
              <a:rPr sz="1450" spc="-20" dirty="0">
                <a:latin typeface="Times New Roman"/>
                <a:cs typeface="Times New Roman"/>
              </a:rPr>
              <a:t>mating</a:t>
            </a:r>
            <a:r>
              <a:rPr sz="1450" spc="45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compatibility</a:t>
            </a:r>
            <a:r>
              <a:rPr sz="1450" spc="3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tests</a:t>
            </a:r>
            <a:r>
              <a:rPr sz="1450" spc="3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on</a:t>
            </a:r>
            <a:r>
              <a:rPr sz="1450" spc="-5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a</a:t>
            </a:r>
            <a:r>
              <a:rPr sz="1450" spc="45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genetic</a:t>
            </a:r>
            <a:r>
              <a:rPr sz="1450" spc="3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basis.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0034" y="939190"/>
            <a:ext cx="3815079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5" dirty="0">
                <a:latin typeface="Times New Roman"/>
                <a:cs typeface="Times New Roman"/>
              </a:rPr>
              <a:t>Sexual Reproduction in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Basidiomycota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2639" y="1478584"/>
            <a:ext cx="1186227" cy="1119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24830" y="3778402"/>
            <a:ext cx="1813560" cy="95313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  <a:tabLst>
                <a:tab pos="835025" algn="l"/>
                <a:tab pos="1657985" algn="l"/>
              </a:tabLst>
            </a:pPr>
            <a:r>
              <a:rPr sz="2150" spc="5" dirty="0">
                <a:latin typeface="Times New Roman"/>
                <a:cs typeface="Times New Roman"/>
              </a:rPr>
              <a:t>Ai	</a:t>
            </a:r>
            <a:r>
              <a:rPr sz="2150" dirty="0">
                <a:latin typeface="Times New Roman"/>
                <a:cs typeface="Times New Roman"/>
              </a:rPr>
              <a:t>-	</a:t>
            </a:r>
            <a:r>
              <a:rPr sz="2150" spc="5" dirty="0">
                <a:latin typeface="Times New Roman"/>
                <a:cs typeface="Times New Roman"/>
              </a:rPr>
              <a:t>+</a:t>
            </a: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  <a:tabLst>
                <a:tab pos="835025" algn="l"/>
                <a:tab pos="1657985" algn="l"/>
              </a:tabLst>
            </a:pPr>
            <a:r>
              <a:rPr sz="2150" spc="5" dirty="0">
                <a:latin typeface="Times New Roman"/>
                <a:cs typeface="Times New Roman"/>
              </a:rPr>
              <a:t>Aj	+	</a:t>
            </a:r>
            <a:r>
              <a:rPr sz="2150" dirty="0">
                <a:latin typeface="Times New Roman"/>
                <a:cs typeface="Times New Roman"/>
              </a:rPr>
              <a:t>-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18327" y="3733495"/>
            <a:ext cx="2068830" cy="0"/>
          </a:xfrm>
          <a:custGeom>
            <a:avLst/>
            <a:gdLst/>
            <a:ahLst/>
            <a:cxnLst/>
            <a:rect l="l" t="t" r="r" b="b"/>
            <a:pathLst>
              <a:path w="2068829">
                <a:moveTo>
                  <a:pt x="0" y="0"/>
                </a:moveTo>
                <a:lnTo>
                  <a:pt x="2068372" y="0"/>
                </a:lnTo>
              </a:path>
            </a:pathLst>
          </a:custGeom>
          <a:ln w="10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41033" y="3316528"/>
            <a:ext cx="0" cy="1383030"/>
          </a:xfrm>
          <a:custGeom>
            <a:avLst/>
            <a:gdLst/>
            <a:ahLst/>
            <a:cxnLst/>
            <a:rect l="l" t="t" r="r" b="b"/>
            <a:pathLst>
              <a:path h="1383029">
                <a:moveTo>
                  <a:pt x="0" y="0"/>
                </a:moveTo>
                <a:lnTo>
                  <a:pt x="0" y="1382572"/>
                </a:lnTo>
              </a:path>
            </a:pathLst>
          </a:custGeom>
          <a:ln w="10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01569" y="1213510"/>
            <a:ext cx="6463030" cy="2395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sz="1800" spc="-5" dirty="0">
                <a:latin typeface="Times New Roman"/>
                <a:cs typeface="Times New Roman"/>
              </a:rPr>
              <a:t>UNIFACTORIAL MATING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SYSTEM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Spores from the same </a:t>
            </a:r>
            <a:r>
              <a:rPr sz="1800" spc="-20" dirty="0">
                <a:latin typeface="Times New Roman"/>
                <a:cs typeface="Times New Roman"/>
              </a:rPr>
              <a:t>progeny </a:t>
            </a:r>
            <a:r>
              <a:rPr sz="1800" spc="-5" dirty="0">
                <a:latin typeface="Times New Roman"/>
                <a:cs typeface="Times New Roman"/>
              </a:rPr>
              <a:t>(e.g., from the same basidiocarp) carry  either the Ai or Aj mating allele (there are n alleles in an interbreeding  population /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species)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imes New Roman"/>
              <a:cs typeface="Times New Roman"/>
            </a:endParaRPr>
          </a:p>
          <a:p>
            <a:pPr marL="4058920">
              <a:lnSpc>
                <a:spcPct val="100000"/>
              </a:lnSpc>
              <a:tabLst>
                <a:tab pos="4881245" algn="l"/>
              </a:tabLst>
            </a:pPr>
            <a:r>
              <a:rPr sz="2150" spc="5" dirty="0">
                <a:latin typeface="Times New Roman"/>
                <a:cs typeface="Times New Roman"/>
              </a:rPr>
              <a:t>Ai	Aj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70148" y="3943005"/>
            <a:ext cx="2393315" cy="573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800" spc="-5" dirty="0">
                <a:latin typeface="Times New Roman"/>
                <a:cs typeface="Times New Roman"/>
              </a:rPr>
              <a:t>Within the same progeny,  chance of mating is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50%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2639" y="1478584"/>
            <a:ext cx="1186227" cy="1119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50509" y="3334003"/>
            <a:ext cx="62039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spc="5" dirty="0">
                <a:latin typeface="Times New Roman"/>
                <a:cs typeface="Times New Roman"/>
              </a:rPr>
              <a:t>AiBy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3001" y="3334003"/>
            <a:ext cx="62039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spc="5" dirty="0">
                <a:latin typeface="Times New Roman"/>
                <a:cs typeface="Times New Roman"/>
              </a:rPr>
              <a:t>AjBy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74891" y="3334003"/>
            <a:ext cx="62039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spc="5" dirty="0">
                <a:latin typeface="Times New Roman"/>
                <a:cs typeface="Times New Roman"/>
              </a:rPr>
              <a:t>AiBx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76781" y="3334003"/>
            <a:ext cx="62039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spc="5" dirty="0">
                <a:latin typeface="Times New Roman"/>
                <a:cs typeface="Times New Roman"/>
              </a:rPr>
              <a:t>AjBx</a:t>
            </a:r>
            <a:endParaRPr sz="215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708499" y="4034941"/>
          <a:ext cx="3747768" cy="1840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2644"/>
                <a:gridCol w="2350770"/>
                <a:gridCol w="554354"/>
              </a:tblGrid>
              <a:tr h="385065">
                <a:tc>
                  <a:txBody>
                    <a:bodyPr/>
                    <a:lstStyle/>
                    <a:p>
                      <a:pPr marL="31750">
                        <a:lnSpc>
                          <a:spcPts val="2355"/>
                        </a:lnSpc>
                      </a:pPr>
                      <a:r>
                        <a:rPr sz="2150" dirty="0">
                          <a:latin typeface="Times New Roman"/>
                          <a:cs typeface="Times New Roman"/>
                        </a:rPr>
                        <a:t>AiBy</a:t>
                      </a:r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ts val="2355"/>
                        </a:lnSpc>
                        <a:tabLst>
                          <a:tab pos="970915" algn="l"/>
                          <a:tab pos="1873250" algn="l"/>
                        </a:tabLst>
                      </a:pPr>
                      <a:r>
                        <a:rPr sz="2150" dirty="0">
                          <a:latin typeface="Times New Roman"/>
                          <a:cs typeface="Times New Roman"/>
                        </a:rPr>
                        <a:t>-	</a:t>
                      </a:r>
                      <a:r>
                        <a:rPr sz="2150" spc="5" dirty="0">
                          <a:latin typeface="Times New Roman"/>
                          <a:cs typeface="Times New Roman"/>
                        </a:rPr>
                        <a:t>~	</a:t>
                      </a:r>
                      <a:r>
                        <a:rPr sz="2150" dirty="0">
                          <a:latin typeface="Times New Roman"/>
                          <a:cs typeface="Times New Roman"/>
                        </a:rPr>
                        <a:t>-</a:t>
                      </a:r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355"/>
                        </a:lnSpc>
                      </a:pPr>
                      <a:r>
                        <a:rPr sz="2150" dirty="0">
                          <a:latin typeface="Times New Roman"/>
                          <a:cs typeface="Times New Roman"/>
                        </a:rPr>
                        <a:t>+</a:t>
                      </a:r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497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2150" dirty="0">
                          <a:latin typeface="Times New Roman"/>
                          <a:cs typeface="Times New Roman"/>
                        </a:rPr>
                        <a:t>AjBy</a:t>
                      </a:r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T="52704" marB="0"/>
                </a:tc>
                <a:tc>
                  <a:txBody>
                    <a:bodyPr/>
                    <a:lstStyle/>
                    <a:p>
                      <a:pPr marL="1017269">
                        <a:lnSpc>
                          <a:spcPct val="100000"/>
                        </a:lnSpc>
                        <a:spcBef>
                          <a:spcPts val="414"/>
                        </a:spcBef>
                        <a:tabLst>
                          <a:tab pos="1862455" algn="l"/>
                        </a:tabLst>
                      </a:pPr>
                      <a:r>
                        <a:rPr sz="2150" dirty="0">
                          <a:latin typeface="Times New Roman"/>
                          <a:cs typeface="Times New Roman"/>
                        </a:rPr>
                        <a:t>-	</a:t>
                      </a:r>
                      <a:r>
                        <a:rPr sz="2150" spc="5" dirty="0">
                          <a:latin typeface="Times New Roman"/>
                          <a:cs typeface="Times New Roman"/>
                        </a:rPr>
                        <a:t>+</a:t>
                      </a:r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T="52704" marB="0"/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2150" dirty="0">
                          <a:latin typeface="Times New Roman"/>
                          <a:cs typeface="Times New Roman"/>
                        </a:rPr>
                        <a:t>-</a:t>
                      </a:r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T="52704" marB="0"/>
                </a:tc>
              </a:tr>
              <a:tr h="46497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150" spc="5" dirty="0">
                          <a:latin typeface="Times New Roman"/>
                          <a:cs typeface="Times New Roman"/>
                        </a:rPr>
                        <a:t>AiBx</a:t>
                      </a:r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41084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150" dirty="0">
                          <a:latin typeface="Times New Roman"/>
                          <a:cs typeface="Times New Roman"/>
                        </a:rPr>
                        <a:t>-</a:t>
                      </a:r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150" dirty="0">
                          <a:latin typeface="Times New Roman"/>
                          <a:cs typeface="Times New Roman"/>
                        </a:rPr>
                        <a:t>~</a:t>
                      </a:r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/>
                </a:tc>
              </a:tr>
              <a:tr h="52598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2150" spc="5" dirty="0">
                          <a:latin typeface="Times New Roman"/>
                          <a:cs typeface="Times New Roman"/>
                        </a:rPr>
                        <a:t>AjBx</a:t>
                      </a:r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T="527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1285" algn="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2150" dirty="0">
                          <a:latin typeface="Times New Roman"/>
                          <a:cs typeface="Times New Roman"/>
                        </a:rPr>
                        <a:t>-</a:t>
                      </a:r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T="52704" marB="0"/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4652467" y="3881628"/>
            <a:ext cx="4400550" cy="0"/>
          </a:xfrm>
          <a:custGeom>
            <a:avLst/>
            <a:gdLst/>
            <a:ahLst/>
            <a:cxnLst/>
            <a:rect l="l" t="t" r="r" b="b"/>
            <a:pathLst>
              <a:path w="4400550">
                <a:moveTo>
                  <a:pt x="0" y="0"/>
                </a:moveTo>
                <a:lnTo>
                  <a:pt x="4400092" y="0"/>
                </a:lnTo>
              </a:path>
            </a:pathLst>
          </a:custGeom>
          <a:ln w="10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12333" y="3396081"/>
            <a:ext cx="0" cy="2480310"/>
          </a:xfrm>
          <a:custGeom>
            <a:avLst/>
            <a:gdLst/>
            <a:ahLst/>
            <a:cxnLst/>
            <a:rect l="l" t="t" r="r" b="b"/>
            <a:pathLst>
              <a:path h="2480310">
                <a:moveTo>
                  <a:pt x="0" y="0"/>
                </a:moveTo>
                <a:lnTo>
                  <a:pt x="0" y="2479852"/>
                </a:lnTo>
              </a:path>
            </a:pathLst>
          </a:custGeom>
          <a:ln w="10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01569" y="1213510"/>
            <a:ext cx="6233795" cy="1396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-5" dirty="0">
                <a:latin typeface="Times New Roman"/>
                <a:cs typeface="Times New Roman"/>
              </a:rPr>
              <a:t>BIFACTORIAL MATING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SYSTEM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Spores from the same </a:t>
            </a:r>
            <a:r>
              <a:rPr sz="1800" spc="-20" dirty="0">
                <a:latin typeface="Times New Roman"/>
                <a:cs typeface="Times New Roman"/>
              </a:rPr>
              <a:t>progeny </a:t>
            </a:r>
            <a:r>
              <a:rPr sz="1800" spc="-5" dirty="0">
                <a:latin typeface="Times New Roman"/>
                <a:cs typeface="Times New Roman"/>
              </a:rPr>
              <a:t>(e.g., from a same </a:t>
            </a:r>
            <a:r>
              <a:rPr sz="1800" spc="-10" dirty="0">
                <a:latin typeface="Times New Roman"/>
                <a:cs typeface="Times New Roman"/>
              </a:rPr>
              <a:t>basidiocarp) </a:t>
            </a:r>
            <a:r>
              <a:rPr sz="1800" spc="-5" dirty="0">
                <a:latin typeface="Times New Roman"/>
                <a:cs typeface="Times New Roman"/>
              </a:rPr>
              <a:t>carry  either the Ai-By or Aj-Bx mating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alleles.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5653" y="3202344"/>
            <a:ext cx="2393315" cy="573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800" spc="-5" dirty="0">
                <a:latin typeface="Times New Roman"/>
                <a:cs typeface="Times New Roman"/>
              </a:rPr>
              <a:t>Within the same progeny,  chance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of: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5653" y="4025290"/>
            <a:ext cx="3185160" cy="2219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1" spc="-5" dirty="0">
                <a:latin typeface="Times New Roman"/>
                <a:cs typeface="Times New Roman"/>
              </a:rPr>
              <a:t>+ </a:t>
            </a:r>
            <a:r>
              <a:rPr sz="1800" spc="-5" dirty="0">
                <a:latin typeface="Times New Roman"/>
                <a:cs typeface="Times New Roman"/>
              </a:rPr>
              <a:t>successful mating is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25%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269875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~ </a:t>
            </a:r>
            <a:r>
              <a:rPr sz="1800" spc="-5" dirty="0">
                <a:latin typeface="Times New Roman"/>
                <a:cs typeface="Times New Roman"/>
              </a:rPr>
              <a:t>partial compatibility </a:t>
            </a:r>
            <a:r>
              <a:rPr sz="1800" spc="-25" dirty="0">
                <a:latin typeface="Times New Roman"/>
                <a:cs typeface="Times New Roman"/>
              </a:rPr>
              <a:t>(i.e.,  </a:t>
            </a:r>
            <a:r>
              <a:rPr sz="1800" spc="-5" dirty="0">
                <a:latin typeface="Times New Roman"/>
                <a:cs typeface="Times New Roman"/>
              </a:rPr>
              <a:t>somatic fusion possible but no  nuclear migration / </a:t>
            </a:r>
            <a:r>
              <a:rPr sz="1800" spc="-10" dirty="0">
                <a:latin typeface="Times New Roman"/>
                <a:cs typeface="Times New Roman"/>
              </a:rPr>
              <a:t>karyogamy)  </a:t>
            </a:r>
            <a:r>
              <a:rPr sz="1800" spc="-5" dirty="0">
                <a:latin typeface="Times New Roman"/>
                <a:cs typeface="Times New Roman"/>
              </a:rPr>
              <a:t>is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25%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- </a:t>
            </a:r>
            <a:r>
              <a:rPr sz="1800" spc="-5" dirty="0">
                <a:latin typeface="Times New Roman"/>
                <a:cs typeface="Times New Roman"/>
              </a:rPr>
              <a:t>complete </a:t>
            </a:r>
            <a:r>
              <a:rPr sz="1800" spc="-15" dirty="0">
                <a:latin typeface="Times New Roman"/>
                <a:cs typeface="Times New Roman"/>
              </a:rPr>
              <a:t>incompatibility </a:t>
            </a:r>
            <a:r>
              <a:rPr sz="1800" spc="-5" dirty="0">
                <a:latin typeface="Times New Roman"/>
                <a:cs typeface="Times New Roman"/>
              </a:rPr>
              <a:t>is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50%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9969" y="1007770"/>
            <a:ext cx="7230745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-5" dirty="0">
                <a:latin typeface="Times New Roman"/>
                <a:cs typeface="Times New Roman"/>
              </a:rPr>
              <a:t>How to conduct a mating </a:t>
            </a:r>
            <a:r>
              <a:rPr sz="1800" spc="-15" dirty="0">
                <a:latin typeface="Times New Roman"/>
                <a:cs typeface="Times New Roman"/>
              </a:rPr>
              <a:t>compatibility </a:t>
            </a:r>
            <a:r>
              <a:rPr sz="1800" spc="-5" dirty="0">
                <a:latin typeface="Times New Roman"/>
                <a:cs typeface="Times New Roman"/>
              </a:rPr>
              <a:t>experiment - </a:t>
            </a:r>
            <a:r>
              <a:rPr sz="1800" spc="-25" dirty="0">
                <a:latin typeface="Times New Roman"/>
                <a:cs typeface="Times New Roman"/>
              </a:rPr>
              <a:t>Example </a:t>
            </a:r>
            <a:r>
              <a:rPr sz="1800" spc="-5" dirty="0">
                <a:latin typeface="Times New Roman"/>
                <a:cs typeface="Times New Roman"/>
              </a:rPr>
              <a:t>from the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agarics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5599" y="1410004"/>
            <a:ext cx="1186227" cy="1119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21509" y="2585110"/>
            <a:ext cx="70612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-5" dirty="0">
                <a:latin typeface="Times New Roman"/>
                <a:cs typeface="Times New Roman"/>
              </a:rPr>
              <a:t>strain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63393" y="2984601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0"/>
                </a:moveTo>
                <a:lnTo>
                  <a:pt x="0" y="397763"/>
                </a:lnTo>
              </a:path>
            </a:pathLst>
          </a:custGeom>
          <a:ln w="10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4016" y="3374135"/>
            <a:ext cx="99060" cy="96520"/>
          </a:xfrm>
          <a:custGeom>
            <a:avLst/>
            <a:gdLst/>
            <a:ahLst/>
            <a:cxnLst/>
            <a:rect l="l" t="t" r="r" b="b"/>
            <a:pathLst>
              <a:path w="99060" h="96520">
                <a:moveTo>
                  <a:pt x="98755" y="0"/>
                </a:moveTo>
                <a:lnTo>
                  <a:pt x="0" y="0"/>
                </a:lnTo>
                <a:lnTo>
                  <a:pt x="49377" y="96012"/>
                </a:lnTo>
                <a:lnTo>
                  <a:pt x="987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63393" y="3944721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0"/>
                </a:moveTo>
                <a:lnTo>
                  <a:pt x="0" y="397763"/>
                </a:lnTo>
              </a:path>
            </a:pathLst>
          </a:custGeom>
          <a:ln w="10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14016" y="4334255"/>
            <a:ext cx="99060" cy="96520"/>
          </a:xfrm>
          <a:custGeom>
            <a:avLst/>
            <a:gdLst/>
            <a:ahLst/>
            <a:cxnLst/>
            <a:rect l="l" t="t" r="r" b="b"/>
            <a:pathLst>
              <a:path w="99060" h="96520">
                <a:moveTo>
                  <a:pt x="98755" y="0"/>
                </a:moveTo>
                <a:lnTo>
                  <a:pt x="0" y="0"/>
                </a:lnTo>
                <a:lnTo>
                  <a:pt x="49377" y="96012"/>
                </a:lnTo>
                <a:lnTo>
                  <a:pt x="987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3359" y="1410004"/>
            <a:ext cx="1186227" cy="1119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59269" y="2585110"/>
            <a:ext cx="70612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-5" dirty="0">
                <a:latin typeface="Times New Roman"/>
                <a:cs typeface="Times New Roman"/>
              </a:rPr>
              <a:t>strain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01153" y="2984601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0"/>
                </a:moveTo>
                <a:lnTo>
                  <a:pt x="0" y="397763"/>
                </a:lnTo>
              </a:path>
            </a:pathLst>
          </a:custGeom>
          <a:ln w="10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51776" y="3374135"/>
            <a:ext cx="99060" cy="96520"/>
          </a:xfrm>
          <a:custGeom>
            <a:avLst/>
            <a:gdLst/>
            <a:ahLst/>
            <a:cxnLst/>
            <a:rect l="l" t="t" r="r" b="b"/>
            <a:pathLst>
              <a:path w="99059" h="96520">
                <a:moveTo>
                  <a:pt x="98755" y="0"/>
                </a:moveTo>
                <a:lnTo>
                  <a:pt x="0" y="0"/>
                </a:lnTo>
                <a:lnTo>
                  <a:pt x="49377" y="96012"/>
                </a:lnTo>
                <a:lnTo>
                  <a:pt x="987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1153" y="3944721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0"/>
                </a:moveTo>
                <a:lnTo>
                  <a:pt x="0" y="397763"/>
                </a:lnTo>
              </a:path>
            </a:pathLst>
          </a:custGeom>
          <a:ln w="10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51776" y="4334255"/>
            <a:ext cx="99060" cy="96520"/>
          </a:xfrm>
          <a:custGeom>
            <a:avLst/>
            <a:gdLst/>
            <a:ahLst/>
            <a:cxnLst/>
            <a:rect l="l" t="t" r="r" b="b"/>
            <a:pathLst>
              <a:path w="99059" h="96520">
                <a:moveTo>
                  <a:pt x="98755" y="0"/>
                </a:moveTo>
                <a:lnTo>
                  <a:pt x="0" y="0"/>
                </a:lnTo>
                <a:lnTo>
                  <a:pt x="49377" y="96012"/>
                </a:lnTo>
                <a:lnTo>
                  <a:pt x="987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96798" y="3545230"/>
            <a:ext cx="7957820" cy="2973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005" marR="5080">
              <a:lnSpc>
                <a:spcPct val="100000"/>
              </a:lnSpc>
              <a:spcBef>
                <a:spcPts val="90"/>
              </a:spcBef>
            </a:pPr>
            <a:r>
              <a:rPr sz="1800" spc="-5" dirty="0">
                <a:latin typeface="Times New Roman"/>
                <a:cs typeface="Times New Roman"/>
              </a:rPr>
              <a:t>Prepare single spore isolates (= </a:t>
            </a:r>
            <a:r>
              <a:rPr sz="1800" spc="-10" dirty="0">
                <a:latin typeface="Times New Roman"/>
                <a:cs typeface="Times New Roman"/>
              </a:rPr>
              <a:t>monokayons, </a:t>
            </a:r>
            <a:r>
              <a:rPr sz="1800" spc="-5" dirty="0">
                <a:latin typeface="Times New Roman"/>
                <a:cs typeface="Times New Roman"/>
              </a:rPr>
              <a:t>which don’t have clamp </a:t>
            </a:r>
            <a:r>
              <a:rPr sz="1800" spc="-15" dirty="0">
                <a:latin typeface="Times New Roman"/>
                <a:cs typeface="Times New Roman"/>
              </a:rPr>
              <a:t>connections) </a:t>
            </a:r>
            <a:r>
              <a:rPr sz="1800" spc="-5" dirty="0">
                <a:latin typeface="Times New Roman"/>
                <a:cs typeface="Times New Roman"/>
              </a:rPr>
              <a:t>on  </a:t>
            </a:r>
            <a:r>
              <a:rPr sz="1800" dirty="0">
                <a:latin typeface="Times New Roman"/>
                <a:cs typeface="Times New Roman"/>
              </a:rPr>
              <a:t>agar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 marR="160655" indent="370205">
              <a:lnSpc>
                <a:spcPct val="100000"/>
              </a:lnSpc>
              <a:spcBef>
                <a:spcPts val="1480"/>
              </a:spcBef>
            </a:pPr>
            <a:r>
              <a:rPr sz="1800" spc="-5" dirty="0">
                <a:latin typeface="Times New Roman"/>
                <a:cs typeface="Times New Roman"/>
              </a:rPr>
              <a:t>Conduct intra-strain crosses to </a:t>
            </a:r>
            <a:r>
              <a:rPr sz="1800" spc="-20" dirty="0">
                <a:latin typeface="Times New Roman"/>
                <a:cs typeface="Times New Roman"/>
              </a:rPr>
              <a:t>determine </a:t>
            </a:r>
            <a:r>
              <a:rPr sz="1800" spc="-5" dirty="0">
                <a:latin typeface="Times New Roman"/>
                <a:cs typeface="Times New Roman"/>
              </a:rPr>
              <a:t>the strain’s mating type </a:t>
            </a:r>
            <a:r>
              <a:rPr sz="1800" spc="-30" dirty="0">
                <a:latin typeface="Times New Roman"/>
                <a:cs typeface="Times New Roman"/>
              </a:rPr>
              <a:t>(i.e, </a:t>
            </a:r>
            <a:r>
              <a:rPr sz="1800" spc="-10" dirty="0">
                <a:latin typeface="Times New Roman"/>
                <a:cs typeface="Times New Roman"/>
              </a:rPr>
              <a:t>uni- </a:t>
            </a:r>
            <a:r>
              <a:rPr sz="1800" spc="-5" dirty="0">
                <a:latin typeface="Times New Roman"/>
                <a:cs typeface="Times New Roman"/>
              </a:rPr>
              <a:t>or  </a:t>
            </a:r>
            <a:r>
              <a:rPr sz="1800" spc="-10" dirty="0">
                <a:latin typeface="Times New Roman"/>
                <a:cs typeface="Times New Roman"/>
              </a:rPr>
              <a:t>bifactorial); </a:t>
            </a:r>
            <a:r>
              <a:rPr sz="1800" spc="-5" dirty="0">
                <a:latin typeface="Times New Roman"/>
                <a:cs typeface="Times New Roman"/>
              </a:rPr>
              <a:t>identify and isolate all </a:t>
            </a:r>
            <a:r>
              <a:rPr sz="1800" spc="-20" dirty="0">
                <a:latin typeface="Times New Roman"/>
                <a:cs typeface="Times New Roman"/>
              </a:rPr>
              <a:t>possible </a:t>
            </a:r>
            <a:r>
              <a:rPr sz="1800" spc="-5" dirty="0">
                <a:latin typeface="Times New Roman"/>
                <a:cs typeface="Times New Roman"/>
              </a:rPr>
              <a:t>allelic type (2 if </a:t>
            </a:r>
            <a:r>
              <a:rPr sz="1800" spc="-10" dirty="0">
                <a:latin typeface="Times New Roman"/>
                <a:cs typeface="Times New Roman"/>
              </a:rPr>
              <a:t>uni-, </a:t>
            </a:r>
            <a:r>
              <a:rPr sz="1800" spc="-5" dirty="0">
                <a:latin typeface="Times New Roman"/>
                <a:cs typeface="Times New Roman"/>
              </a:rPr>
              <a:t>and 4 if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bifactorial)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2245360" marR="2247265" indent="-2540"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Conduct inter-strain crosses in all  possible pairwise combinations of the  identified allelic types of each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strain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08876" y="6076188"/>
            <a:ext cx="398145" cy="0"/>
          </a:xfrm>
          <a:custGeom>
            <a:avLst/>
            <a:gdLst/>
            <a:ahLst/>
            <a:cxnLst/>
            <a:rect l="l" t="t" r="r" b="b"/>
            <a:pathLst>
              <a:path w="398145">
                <a:moveTo>
                  <a:pt x="0" y="0"/>
                </a:moveTo>
                <a:lnTo>
                  <a:pt x="397764" y="0"/>
                </a:lnTo>
              </a:path>
            </a:pathLst>
          </a:custGeom>
          <a:ln w="10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21093" y="6026810"/>
            <a:ext cx="96520" cy="99060"/>
          </a:xfrm>
          <a:custGeom>
            <a:avLst/>
            <a:gdLst/>
            <a:ahLst/>
            <a:cxnLst/>
            <a:rect l="l" t="t" r="r" b="b"/>
            <a:pathLst>
              <a:path w="96520" h="99060">
                <a:moveTo>
                  <a:pt x="96012" y="98755"/>
                </a:moveTo>
                <a:lnTo>
                  <a:pt x="96012" y="0"/>
                </a:lnTo>
                <a:lnTo>
                  <a:pt x="0" y="49377"/>
                </a:lnTo>
                <a:lnTo>
                  <a:pt x="96012" y="987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57907" y="6076188"/>
            <a:ext cx="398145" cy="0"/>
          </a:xfrm>
          <a:custGeom>
            <a:avLst/>
            <a:gdLst/>
            <a:ahLst/>
            <a:cxnLst/>
            <a:rect l="l" t="t" r="r" b="b"/>
            <a:pathLst>
              <a:path w="398144">
                <a:moveTo>
                  <a:pt x="0" y="0"/>
                </a:moveTo>
                <a:lnTo>
                  <a:pt x="397763" y="0"/>
                </a:lnTo>
              </a:path>
            </a:pathLst>
          </a:custGeom>
          <a:ln w="10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47441" y="6026810"/>
            <a:ext cx="96520" cy="99060"/>
          </a:xfrm>
          <a:custGeom>
            <a:avLst/>
            <a:gdLst/>
            <a:ahLst/>
            <a:cxnLst/>
            <a:rect l="l" t="t" r="r" b="b"/>
            <a:pathLst>
              <a:path w="96519" h="99060">
                <a:moveTo>
                  <a:pt x="96012" y="49377"/>
                </a:moveTo>
                <a:lnTo>
                  <a:pt x="0" y="0"/>
                </a:lnTo>
                <a:lnTo>
                  <a:pt x="0" y="98755"/>
                </a:lnTo>
                <a:lnTo>
                  <a:pt x="96012" y="49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01153" y="5384901"/>
            <a:ext cx="0" cy="697230"/>
          </a:xfrm>
          <a:custGeom>
            <a:avLst/>
            <a:gdLst/>
            <a:ahLst/>
            <a:cxnLst/>
            <a:rect l="l" t="t" r="r" b="b"/>
            <a:pathLst>
              <a:path h="697229">
                <a:moveTo>
                  <a:pt x="0" y="0"/>
                </a:moveTo>
                <a:lnTo>
                  <a:pt x="0" y="696772"/>
                </a:lnTo>
              </a:path>
            </a:pathLst>
          </a:custGeom>
          <a:ln w="10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63393" y="5384901"/>
            <a:ext cx="0" cy="697230"/>
          </a:xfrm>
          <a:custGeom>
            <a:avLst/>
            <a:gdLst/>
            <a:ahLst/>
            <a:cxnLst/>
            <a:rect l="l" t="t" r="r" b="b"/>
            <a:pathLst>
              <a:path h="697229">
                <a:moveTo>
                  <a:pt x="0" y="0"/>
                </a:moveTo>
                <a:lnTo>
                  <a:pt x="0" y="696772"/>
                </a:lnTo>
              </a:path>
            </a:pathLst>
          </a:custGeom>
          <a:ln w="10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4573" y="1846173"/>
            <a:ext cx="9189719" cy="4070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54197" y="1007770"/>
            <a:ext cx="421259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1" spc="-10" dirty="0">
                <a:latin typeface="Times New Roman"/>
                <a:cs typeface="Times New Roman"/>
              </a:rPr>
              <a:t>Basidiomycota: </a:t>
            </a:r>
            <a:r>
              <a:rPr sz="1800" b="1" spc="-5" dirty="0">
                <a:latin typeface="Times New Roman"/>
                <a:cs typeface="Times New Roman"/>
              </a:rPr>
              <a:t>major evolutionary</a:t>
            </a:r>
            <a:r>
              <a:rPr sz="1800" b="1" spc="9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groups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8344" y="6123843"/>
            <a:ext cx="3227070" cy="5232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-5" dirty="0">
                <a:latin typeface="Times New Roman"/>
                <a:cs typeface="Times New Roman"/>
              </a:rPr>
              <a:t>18S and 25S nuc rDNA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phylogeny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50" dirty="0">
                <a:latin typeface="Times New Roman"/>
                <a:cs typeface="Times New Roman"/>
              </a:rPr>
              <a:t>Lutzoni et al.,</a:t>
            </a:r>
            <a:r>
              <a:rPr sz="1450" spc="-15" dirty="0">
                <a:latin typeface="Times New Roman"/>
                <a:cs typeface="Times New Roman"/>
              </a:rPr>
              <a:t> </a:t>
            </a:r>
            <a:r>
              <a:rPr sz="1450" spc="-20" dirty="0">
                <a:latin typeface="Times New Roman"/>
                <a:cs typeface="Times New Roman"/>
              </a:rPr>
              <a:t>2004)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8736" y="1621231"/>
            <a:ext cx="3495040" cy="4455160"/>
          </a:xfrm>
          <a:custGeom>
            <a:avLst/>
            <a:gdLst/>
            <a:ahLst/>
            <a:cxnLst/>
            <a:rect l="l" t="t" r="r" b="b"/>
            <a:pathLst>
              <a:path w="3495040" h="4455160">
                <a:moveTo>
                  <a:pt x="0" y="0"/>
                </a:moveTo>
                <a:lnTo>
                  <a:pt x="0" y="4454956"/>
                </a:lnTo>
                <a:lnTo>
                  <a:pt x="3494836" y="4454956"/>
                </a:lnTo>
                <a:lnTo>
                  <a:pt x="34948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36365" y="2372867"/>
            <a:ext cx="0" cy="1645920"/>
          </a:xfrm>
          <a:custGeom>
            <a:avLst/>
            <a:gdLst/>
            <a:ahLst/>
            <a:cxnLst/>
            <a:rect l="l" t="t" r="r" b="b"/>
            <a:pathLst>
              <a:path h="1645920">
                <a:moveTo>
                  <a:pt x="0" y="0"/>
                </a:moveTo>
                <a:lnTo>
                  <a:pt x="0" y="1645920"/>
                </a:lnTo>
              </a:path>
            </a:pathLst>
          </a:custGeom>
          <a:ln w="521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8489" y="6195161"/>
            <a:ext cx="2682875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spc="-5" dirty="0">
                <a:latin typeface="Times New Roman"/>
                <a:cs typeface="Times New Roman"/>
              </a:rPr>
              <a:t>Classification in Hibbett et al., </a:t>
            </a:r>
            <a:r>
              <a:rPr sz="1450" spc="-20" dirty="0">
                <a:latin typeface="Times New Roman"/>
                <a:cs typeface="Times New Roman"/>
              </a:rPr>
              <a:t>2007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7365" y="1619859"/>
            <a:ext cx="3497579" cy="445770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949960" algn="ctr">
              <a:lnSpc>
                <a:spcPct val="100000"/>
              </a:lnSpc>
              <a:spcBef>
                <a:spcPts val="1730"/>
              </a:spcBef>
            </a:pPr>
            <a:r>
              <a:rPr sz="1800" b="1" dirty="0">
                <a:latin typeface="Times New Roman"/>
                <a:cs typeface="Times New Roman"/>
              </a:rPr>
              <a:t>Agaricomycotina</a:t>
            </a:r>
            <a:endParaRPr sz="1800">
              <a:latin typeface="Times New Roman"/>
              <a:cs typeface="Times New Roman"/>
            </a:endParaRPr>
          </a:p>
          <a:p>
            <a:pPr marL="943610" algn="ctr">
              <a:lnSpc>
                <a:spcPct val="100000"/>
              </a:lnSpc>
              <a:spcBef>
                <a:spcPts val="50"/>
              </a:spcBef>
            </a:pPr>
            <a:r>
              <a:rPr sz="1450" spc="-5" dirty="0">
                <a:latin typeface="Times New Roman"/>
                <a:cs typeface="Times New Roman"/>
              </a:rPr>
              <a:t>Macrofungi</a:t>
            </a:r>
            <a:r>
              <a:rPr sz="1450" spc="-9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(mostly)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889635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imes New Roman"/>
                <a:cs typeface="Times New Roman"/>
              </a:rPr>
              <a:t>Ustilaginomycotina</a:t>
            </a:r>
            <a:endParaRPr sz="1800">
              <a:latin typeface="Times New Roman"/>
              <a:cs typeface="Times New Roman"/>
            </a:endParaRPr>
          </a:p>
          <a:p>
            <a:pPr marL="1932305">
              <a:lnSpc>
                <a:spcPct val="100000"/>
              </a:lnSpc>
              <a:spcBef>
                <a:spcPts val="45"/>
              </a:spcBef>
            </a:pPr>
            <a:r>
              <a:rPr sz="1450" spc="-5" dirty="0">
                <a:latin typeface="Times New Roman"/>
                <a:cs typeface="Times New Roman"/>
              </a:rPr>
              <a:t>smuts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1263015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imes New Roman"/>
                <a:cs typeface="Times New Roman"/>
              </a:rPr>
              <a:t>Pucciniomycotina</a:t>
            </a:r>
            <a:endParaRPr sz="1800">
              <a:latin typeface="Times New Roman"/>
              <a:cs typeface="Times New Roman"/>
            </a:endParaRPr>
          </a:p>
          <a:p>
            <a:pPr marL="1932305">
              <a:lnSpc>
                <a:spcPct val="100000"/>
              </a:lnSpc>
              <a:spcBef>
                <a:spcPts val="45"/>
              </a:spcBef>
            </a:pPr>
            <a:r>
              <a:rPr sz="1450" spc="-5" dirty="0">
                <a:latin typeface="Times New Roman"/>
                <a:cs typeface="Times New Roman"/>
              </a:rPr>
              <a:t>rusts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4197" y="1007770"/>
            <a:ext cx="421259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10" dirty="0">
                <a:latin typeface="Times New Roman"/>
                <a:cs typeface="Times New Roman"/>
              </a:rPr>
              <a:t>Basidiomycota: </a:t>
            </a:r>
            <a:r>
              <a:rPr b="1" spc="-5" dirty="0">
                <a:latin typeface="Times New Roman"/>
                <a:cs typeface="Times New Roman"/>
              </a:rPr>
              <a:t>major evolutionary</a:t>
            </a:r>
            <a:r>
              <a:rPr b="1" spc="9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groups</a:t>
            </a:r>
          </a:p>
        </p:txBody>
      </p:sp>
      <p:sp>
        <p:nvSpPr>
          <p:cNvPr id="3" name="object 3"/>
          <p:cNvSpPr/>
          <p:nvPr/>
        </p:nvSpPr>
        <p:spPr>
          <a:xfrm>
            <a:off x="3840479" y="1824227"/>
            <a:ext cx="5823813" cy="406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00300" y="2172614"/>
            <a:ext cx="1440180" cy="721995"/>
          </a:xfrm>
          <a:prstGeom prst="rect">
            <a:avLst/>
          </a:prstGeom>
          <a:ln w="10972">
            <a:solidFill>
              <a:srgbClr val="000000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278765" indent="-198120">
              <a:lnSpc>
                <a:spcPct val="100000"/>
              </a:lnSpc>
              <a:spcBef>
                <a:spcPts val="800"/>
              </a:spcBef>
              <a:buChar char="-"/>
              <a:tabLst>
                <a:tab pos="278765" algn="l"/>
                <a:tab pos="279400" algn="l"/>
              </a:tabLst>
            </a:pPr>
            <a:r>
              <a:rPr sz="1100" spc="5" dirty="0">
                <a:latin typeface="Arial"/>
                <a:cs typeface="Arial"/>
              </a:rPr>
              <a:t>basidiomat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287020" indent="-206375">
              <a:lnSpc>
                <a:spcPct val="100000"/>
              </a:lnSpc>
              <a:spcBef>
                <a:spcPts val="105"/>
              </a:spcBef>
              <a:buChar char="-"/>
              <a:tabLst>
                <a:tab pos="287020" algn="l"/>
                <a:tab pos="287655" algn="l"/>
              </a:tabLst>
            </a:pPr>
            <a:r>
              <a:rPr sz="1100" spc="10" dirty="0">
                <a:latin typeface="Arial"/>
                <a:cs typeface="Arial"/>
              </a:rPr>
              <a:t>holobasidia</a:t>
            </a:r>
            <a:endParaRPr sz="1100">
              <a:latin typeface="Arial"/>
              <a:cs typeface="Arial"/>
            </a:endParaRPr>
          </a:p>
          <a:p>
            <a:pPr marL="226695" indent="-146050">
              <a:lnSpc>
                <a:spcPct val="100000"/>
              </a:lnSpc>
              <a:spcBef>
                <a:spcPts val="130"/>
              </a:spcBef>
              <a:buChar char="-"/>
              <a:tabLst>
                <a:tab pos="227329" algn="l"/>
              </a:tabLst>
            </a:pPr>
            <a:r>
              <a:rPr sz="1100" spc="20" dirty="0">
                <a:latin typeface="Arial"/>
                <a:cs typeface="Arial"/>
              </a:rPr>
              <a:t>dolipore </a:t>
            </a:r>
            <a:r>
              <a:rPr sz="1100" spc="5" dirty="0">
                <a:latin typeface="Arial"/>
                <a:cs typeface="Arial"/>
              </a:rPr>
              <a:t>septu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m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5829" y="1985227"/>
            <a:ext cx="1402715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10" dirty="0">
                <a:latin typeface="Arial"/>
                <a:cs typeface="Arial"/>
              </a:rPr>
              <a:t>(ca. </a:t>
            </a:r>
            <a:r>
              <a:rPr sz="950" spc="-5" dirty="0">
                <a:latin typeface="Arial"/>
                <a:cs typeface="Arial"/>
              </a:rPr>
              <a:t>11,000 </a:t>
            </a:r>
            <a:r>
              <a:rPr sz="950" spc="10" dirty="0">
                <a:latin typeface="Arial"/>
                <a:cs typeface="Arial"/>
              </a:rPr>
              <a:t>known</a:t>
            </a:r>
            <a:r>
              <a:rPr sz="950" spc="-120" dirty="0">
                <a:latin typeface="Arial"/>
                <a:cs typeface="Arial"/>
              </a:rPr>
              <a:t> </a:t>
            </a:r>
            <a:r>
              <a:rPr sz="950" spc="20" dirty="0">
                <a:latin typeface="Arial"/>
                <a:cs typeface="Arial"/>
              </a:rPr>
              <a:t>spp.)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4361" y="3338474"/>
            <a:ext cx="2765425" cy="653415"/>
          </a:xfrm>
          <a:prstGeom prst="rect">
            <a:avLst/>
          </a:prstGeom>
          <a:ln w="10972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268605" indent="-198120">
              <a:lnSpc>
                <a:spcPct val="100000"/>
              </a:lnSpc>
              <a:spcBef>
                <a:spcPts val="430"/>
              </a:spcBef>
              <a:buChar char="-"/>
              <a:tabLst>
                <a:tab pos="268605" algn="l"/>
                <a:tab pos="269240" algn="l"/>
              </a:tabLst>
            </a:pPr>
            <a:r>
              <a:rPr sz="1100" spc="5" dirty="0">
                <a:latin typeface="Arial"/>
                <a:cs typeface="Arial"/>
              </a:rPr>
              <a:t>basidiomat</a:t>
            </a:r>
            <a:r>
              <a:rPr sz="1100" spc="-19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240665" indent="-170180">
              <a:lnSpc>
                <a:spcPct val="100000"/>
              </a:lnSpc>
              <a:spcBef>
                <a:spcPts val="125"/>
              </a:spcBef>
              <a:buChar char="-"/>
              <a:tabLst>
                <a:tab pos="241300" algn="l"/>
              </a:tabLst>
            </a:pPr>
            <a:r>
              <a:rPr sz="1100" spc="5" dirty="0">
                <a:latin typeface="Arial"/>
                <a:cs typeface="Arial"/>
              </a:rPr>
              <a:t>het erobasidia</a:t>
            </a:r>
            <a:r>
              <a:rPr sz="1100" spc="31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( including</a:t>
            </a:r>
            <a:r>
              <a:rPr sz="1100" spc="22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phragmo-)</a:t>
            </a:r>
            <a:endParaRPr sz="1100">
              <a:latin typeface="Arial"/>
              <a:cs typeface="Arial"/>
            </a:endParaRPr>
          </a:p>
          <a:p>
            <a:pPr marL="205104" indent="-134620">
              <a:lnSpc>
                <a:spcPct val="100000"/>
              </a:lnSpc>
              <a:spcBef>
                <a:spcPts val="130"/>
              </a:spcBef>
              <a:buChar char="-"/>
              <a:tabLst>
                <a:tab pos="205740" algn="l"/>
              </a:tabLst>
            </a:pPr>
            <a:r>
              <a:rPr sz="1100" spc="15" dirty="0">
                <a:latin typeface="Arial"/>
                <a:cs typeface="Arial"/>
              </a:rPr>
              <a:t>dolipore </a:t>
            </a:r>
            <a:r>
              <a:rPr sz="1100" spc="10" dirty="0">
                <a:latin typeface="Arial"/>
                <a:cs typeface="Arial"/>
              </a:rPr>
              <a:t>or </a:t>
            </a:r>
            <a:r>
              <a:rPr sz="1100" spc="5" dirty="0">
                <a:latin typeface="Arial"/>
                <a:cs typeface="Arial"/>
              </a:rPr>
              <a:t>simple </a:t>
            </a:r>
            <a:r>
              <a:rPr sz="1100" spc="25" dirty="0">
                <a:latin typeface="Arial"/>
                <a:cs typeface="Arial"/>
              </a:rPr>
              <a:t>pore </a:t>
            </a:r>
            <a:r>
              <a:rPr sz="1100" spc="5" dirty="0">
                <a:latin typeface="Arial"/>
                <a:cs typeface="Arial"/>
              </a:rPr>
              <a:t>septu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m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08300" y="3151087"/>
            <a:ext cx="1327785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5" dirty="0">
                <a:latin typeface="Arial"/>
                <a:cs typeface="Arial"/>
              </a:rPr>
              <a:t>(ca. </a:t>
            </a:r>
            <a:r>
              <a:rPr sz="950" spc="-10" dirty="0">
                <a:latin typeface="Arial"/>
                <a:cs typeface="Arial"/>
              </a:rPr>
              <a:t>3,000 </a:t>
            </a:r>
            <a:r>
              <a:rPr sz="950" spc="5" dirty="0">
                <a:latin typeface="Arial"/>
                <a:cs typeface="Arial"/>
              </a:rPr>
              <a:t>known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spp.)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9672" y="4298594"/>
            <a:ext cx="2790190" cy="812165"/>
          </a:xfrm>
          <a:prstGeom prst="rect">
            <a:avLst/>
          </a:prstGeom>
          <a:ln w="10972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216535" indent="-156845">
              <a:lnSpc>
                <a:spcPct val="100000"/>
              </a:lnSpc>
              <a:spcBef>
                <a:spcPts val="355"/>
              </a:spcBef>
              <a:buChar char="-"/>
              <a:tabLst>
                <a:tab pos="217170" algn="l"/>
              </a:tabLst>
            </a:pPr>
            <a:r>
              <a:rPr sz="1100" spc="5" dirty="0">
                <a:latin typeface="Arial"/>
                <a:cs typeface="Arial"/>
              </a:rPr>
              <a:t>t </a:t>
            </a:r>
            <a:r>
              <a:rPr sz="1100" spc="15" dirty="0">
                <a:latin typeface="Arial"/>
                <a:cs typeface="Arial"/>
              </a:rPr>
              <a:t>eliospores </a:t>
            </a:r>
            <a:r>
              <a:rPr sz="1100" spc="10" dirty="0">
                <a:latin typeface="Arial"/>
                <a:cs typeface="Arial"/>
              </a:rPr>
              <a:t>inst ead </a:t>
            </a:r>
            <a:r>
              <a:rPr sz="1100" spc="5" dirty="0">
                <a:latin typeface="Arial"/>
                <a:cs typeface="Arial"/>
              </a:rPr>
              <a:t>of</a:t>
            </a:r>
            <a:r>
              <a:rPr sz="1100" spc="26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basidiomata</a:t>
            </a:r>
            <a:endParaRPr sz="1100">
              <a:latin typeface="Arial"/>
              <a:cs typeface="Arial"/>
            </a:endParaRPr>
          </a:p>
          <a:p>
            <a:pPr marL="254635" indent="-194945">
              <a:lnSpc>
                <a:spcPct val="100000"/>
              </a:lnSpc>
              <a:spcBef>
                <a:spcPts val="110"/>
              </a:spcBef>
              <a:buChar char="-"/>
              <a:tabLst>
                <a:tab pos="254635" algn="l"/>
                <a:tab pos="255270" algn="l"/>
                <a:tab pos="1108075" algn="l"/>
              </a:tabLst>
            </a:pPr>
            <a:r>
              <a:rPr sz="1100" spc="5" dirty="0">
                <a:latin typeface="Arial"/>
                <a:cs typeface="Arial"/>
              </a:rPr>
              <a:t>t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eliospores	</a:t>
            </a:r>
            <a:r>
              <a:rPr sz="1100" spc="5" dirty="0">
                <a:latin typeface="Arial"/>
                <a:cs typeface="Arial"/>
              </a:rPr>
              <a:t>t</a:t>
            </a:r>
            <a:r>
              <a:rPr sz="1100" spc="-15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erminal</a:t>
            </a:r>
            <a:endParaRPr sz="1100">
              <a:latin typeface="Arial"/>
              <a:cs typeface="Arial"/>
            </a:endParaRPr>
          </a:p>
          <a:p>
            <a:pPr marL="260350" indent="-200660">
              <a:lnSpc>
                <a:spcPct val="100000"/>
              </a:lnSpc>
              <a:spcBef>
                <a:spcPts val="125"/>
              </a:spcBef>
              <a:buChar char="-"/>
              <a:tabLst>
                <a:tab pos="260350" algn="l"/>
                <a:tab pos="260985" algn="l"/>
              </a:tabLst>
            </a:pPr>
            <a:r>
              <a:rPr sz="1100" spc="10" dirty="0">
                <a:latin typeface="Arial"/>
                <a:cs typeface="Arial"/>
              </a:rPr>
              <a:t>phragmobasidia</a:t>
            </a:r>
            <a:endParaRPr sz="1100">
              <a:latin typeface="Arial"/>
              <a:cs typeface="Arial"/>
            </a:endParaRPr>
          </a:p>
          <a:p>
            <a:pPr marL="197485" indent="-137795">
              <a:lnSpc>
                <a:spcPct val="100000"/>
              </a:lnSpc>
              <a:spcBef>
                <a:spcPts val="130"/>
              </a:spcBef>
              <a:buChar char="-"/>
              <a:tabLst>
                <a:tab pos="198120" algn="l"/>
              </a:tabLst>
            </a:pPr>
            <a:r>
              <a:rPr sz="1100" spc="5" dirty="0">
                <a:latin typeface="Arial"/>
                <a:cs typeface="Arial"/>
              </a:rPr>
              <a:t>simple </a:t>
            </a:r>
            <a:r>
              <a:rPr sz="1100" spc="20" dirty="0">
                <a:latin typeface="Arial"/>
                <a:cs typeface="Arial"/>
              </a:rPr>
              <a:t>pore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septum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4361" y="5362955"/>
            <a:ext cx="2765425" cy="776605"/>
          </a:xfrm>
          <a:prstGeom prst="rect">
            <a:avLst/>
          </a:prstGeom>
          <a:ln w="10972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216535" indent="-157480">
              <a:lnSpc>
                <a:spcPct val="100000"/>
              </a:lnSpc>
              <a:spcBef>
                <a:spcPts val="70"/>
              </a:spcBef>
              <a:buChar char="-"/>
              <a:tabLst>
                <a:tab pos="217170" algn="l"/>
              </a:tabLst>
            </a:pPr>
            <a:r>
              <a:rPr sz="1100" spc="5" dirty="0">
                <a:latin typeface="Arial"/>
                <a:cs typeface="Arial"/>
              </a:rPr>
              <a:t>t </a:t>
            </a:r>
            <a:r>
              <a:rPr sz="1100" spc="10" dirty="0">
                <a:latin typeface="Arial"/>
                <a:cs typeface="Arial"/>
              </a:rPr>
              <a:t>eliospores </a:t>
            </a:r>
            <a:r>
              <a:rPr sz="1100" spc="5" dirty="0">
                <a:latin typeface="Arial"/>
                <a:cs typeface="Arial"/>
              </a:rPr>
              <a:t>inste </a:t>
            </a:r>
            <a:r>
              <a:rPr sz="1100" spc="10" dirty="0">
                <a:latin typeface="Arial"/>
                <a:cs typeface="Arial"/>
              </a:rPr>
              <a:t>ad </a:t>
            </a:r>
            <a:r>
              <a:rPr sz="1100" spc="5" dirty="0">
                <a:latin typeface="Arial"/>
                <a:cs typeface="Arial"/>
              </a:rPr>
              <a:t>of</a:t>
            </a:r>
            <a:r>
              <a:rPr sz="1100" spc="31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basidiomat</a:t>
            </a:r>
            <a:r>
              <a:rPr sz="1100" spc="-19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240665" indent="-181610">
              <a:lnSpc>
                <a:spcPct val="100000"/>
              </a:lnSpc>
              <a:spcBef>
                <a:spcPts val="130"/>
              </a:spcBef>
              <a:buChar char="-"/>
              <a:tabLst>
                <a:tab pos="240665" algn="l"/>
                <a:tab pos="241300" algn="l"/>
                <a:tab pos="1579245" algn="l"/>
              </a:tabLst>
            </a:pPr>
            <a:r>
              <a:rPr sz="1100" spc="5" dirty="0">
                <a:latin typeface="Arial"/>
                <a:cs typeface="Arial"/>
              </a:rPr>
              <a:t>te </a:t>
            </a:r>
            <a:r>
              <a:rPr sz="1100" spc="10" dirty="0">
                <a:latin typeface="Arial"/>
                <a:cs typeface="Arial"/>
              </a:rPr>
              <a:t>liospore </a:t>
            </a:r>
            <a:r>
              <a:rPr sz="1100" spc="22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mostl</a:t>
            </a:r>
            <a:r>
              <a:rPr sz="1100" spc="-15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y	</a:t>
            </a:r>
            <a:r>
              <a:rPr sz="1100" dirty="0">
                <a:latin typeface="Arial"/>
                <a:cs typeface="Arial"/>
              </a:rPr>
              <a:t>int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ercalary</a:t>
            </a:r>
            <a:endParaRPr sz="1100">
              <a:latin typeface="Arial"/>
              <a:cs typeface="Arial"/>
            </a:endParaRPr>
          </a:p>
          <a:p>
            <a:pPr marL="260350" indent="-201295">
              <a:lnSpc>
                <a:spcPct val="100000"/>
              </a:lnSpc>
              <a:spcBef>
                <a:spcPts val="105"/>
              </a:spcBef>
              <a:buChar char="-"/>
              <a:tabLst>
                <a:tab pos="260350" algn="l"/>
                <a:tab pos="260985" algn="l"/>
              </a:tabLst>
            </a:pPr>
            <a:r>
              <a:rPr sz="1100" spc="10" dirty="0">
                <a:latin typeface="Arial"/>
                <a:cs typeface="Arial"/>
              </a:rPr>
              <a:t>phragmobasidia</a:t>
            </a:r>
            <a:endParaRPr sz="1100">
              <a:latin typeface="Arial"/>
              <a:cs typeface="Arial"/>
            </a:endParaRPr>
          </a:p>
          <a:p>
            <a:pPr marL="186055" indent="-127000">
              <a:lnSpc>
                <a:spcPct val="100000"/>
              </a:lnSpc>
              <a:spcBef>
                <a:spcPts val="125"/>
              </a:spcBef>
              <a:buChar char="-"/>
              <a:tabLst>
                <a:tab pos="186690" algn="l"/>
              </a:tabLst>
            </a:pPr>
            <a:r>
              <a:rPr sz="1100" spc="5" dirty="0">
                <a:latin typeface="Arial"/>
                <a:cs typeface="Arial"/>
              </a:rPr>
              <a:t>simple </a:t>
            </a:r>
            <a:r>
              <a:rPr sz="1100" spc="25" dirty="0">
                <a:latin typeface="Arial"/>
                <a:cs typeface="Arial"/>
              </a:rPr>
              <a:t>pore </a:t>
            </a:r>
            <a:r>
              <a:rPr sz="1100" dirty="0">
                <a:latin typeface="Arial"/>
                <a:cs typeface="Arial"/>
              </a:rPr>
              <a:t>sept </a:t>
            </a:r>
            <a:r>
              <a:rPr sz="1100" spc="15" dirty="0">
                <a:latin typeface="Arial"/>
                <a:cs typeface="Arial"/>
              </a:rPr>
              <a:t>um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08300" y="4111207"/>
            <a:ext cx="1327785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5" dirty="0">
                <a:latin typeface="Arial"/>
                <a:cs typeface="Arial"/>
              </a:rPr>
              <a:t>(ca. </a:t>
            </a:r>
            <a:r>
              <a:rPr sz="950" spc="-10" dirty="0">
                <a:latin typeface="Arial"/>
                <a:cs typeface="Arial"/>
              </a:rPr>
              <a:t>1,200 </a:t>
            </a:r>
            <a:r>
              <a:rPr sz="950" spc="5" dirty="0">
                <a:latin typeface="Arial"/>
                <a:cs typeface="Arial"/>
              </a:rPr>
              <a:t>known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spp.)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8300" y="5172829"/>
            <a:ext cx="1327785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5" dirty="0">
                <a:latin typeface="Arial"/>
                <a:cs typeface="Arial"/>
              </a:rPr>
              <a:t>(ca. </a:t>
            </a:r>
            <a:r>
              <a:rPr sz="950" spc="-10" dirty="0">
                <a:latin typeface="Arial"/>
                <a:cs typeface="Arial"/>
              </a:rPr>
              <a:t>5,000 </a:t>
            </a:r>
            <a:r>
              <a:rPr sz="950" spc="5" dirty="0">
                <a:latin typeface="Arial"/>
                <a:cs typeface="Arial"/>
              </a:rPr>
              <a:t>known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spp.)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4289" y="6310376"/>
            <a:ext cx="7355840" cy="4114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70"/>
              </a:spcBef>
            </a:pPr>
            <a:r>
              <a:rPr sz="1250" dirty="0">
                <a:latin typeface="Times New Roman"/>
                <a:cs typeface="Times New Roman"/>
              </a:rPr>
              <a:t>Urediniomycetes and Ustilaginomycetes are characterized by the formation of </a:t>
            </a:r>
            <a:r>
              <a:rPr sz="1250" b="1" dirty="0">
                <a:latin typeface="Times New Roman"/>
                <a:cs typeface="Times New Roman"/>
              </a:rPr>
              <a:t>teliospores</a:t>
            </a:r>
            <a:r>
              <a:rPr sz="1250" dirty="0">
                <a:latin typeface="Times New Roman"/>
                <a:cs typeface="Times New Roman"/>
              </a:rPr>
              <a:t>, which directly produce  phragmobasidia and basidiospores (more later) ; they fungi are also referred as</a:t>
            </a:r>
            <a:r>
              <a:rPr sz="1250" spc="180" dirty="0">
                <a:latin typeface="Times New Roman"/>
                <a:cs typeface="Times New Roman"/>
              </a:rPr>
              <a:t> </a:t>
            </a:r>
            <a:r>
              <a:rPr sz="1250" b="1" dirty="0">
                <a:latin typeface="Times New Roman"/>
                <a:cs typeface="Times New Roman"/>
              </a:rPr>
              <a:t>Teliomycetes.</a:t>
            </a:r>
            <a:endParaRPr sz="1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9022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Basidiomycota: major</a:t>
            </a:r>
            <a:r>
              <a:rPr spc="-15" dirty="0"/>
              <a:t> </a:t>
            </a:r>
            <a:r>
              <a:rPr spc="-5" dirty="0"/>
              <a:t>characteristics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7069" y="1630476"/>
            <a:ext cx="6916420" cy="2446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spc="-5" dirty="0">
                <a:latin typeface="Times New Roman"/>
                <a:cs typeface="Times New Roman"/>
              </a:rPr>
              <a:t>- Very successful </a:t>
            </a:r>
            <a:r>
              <a:rPr sz="1450" spc="-20" dirty="0">
                <a:latin typeface="Times New Roman"/>
                <a:cs typeface="Times New Roman"/>
              </a:rPr>
              <a:t>group; </a:t>
            </a:r>
            <a:r>
              <a:rPr sz="1450" spc="-15" dirty="0">
                <a:latin typeface="Times New Roman"/>
                <a:cs typeface="Times New Roman"/>
              </a:rPr>
              <a:t>approx. </a:t>
            </a:r>
            <a:r>
              <a:rPr sz="1450" spc="-5" dirty="0">
                <a:latin typeface="Times New Roman"/>
                <a:cs typeface="Times New Roman"/>
              </a:rPr>
              <a:t>30,000 known </a:t>
            </a:r>
            <a:r>
              <a:rPr sz="1450" spc="-15" dirty="0">
                <a:latin typeface="Times New Roman"/>
                <a:cs typeface="Times New Roman"/>
              </a:rPr>
              <a:t>species </a:t>
            </a:r>
            <a:r>
              <a:rPr sz="1450" spc="-5" dirty="0">
                <a:latin typeface="Times New Roman"/>
                <a:cs typeface="Times New Roman"/>
              </a:rPr>
              <a:t>out </a:t>
            </a:r>
            <a:r>
              <a:rPr sz="1450" spc="-50" dirty="0">
                <a:latin typeface="Times New Roman"/>
                <a:cs typeface="Times New Roman"/>
              </a:rPr>
              <a:t>of </a:t>
            </a:r>
            <a:r>
              <a:rPr sz="1450" spc="-5" dirty="0">
                <a:latin typeface="Times New Roman"/>
                <a:cs typeface="Times New Roman"/>
              </a:rPr>
              <a:t>the ca. </a:t>
            </a:r>
            <a:r>
              <a:rPr sz="1450" spc="-20" dirty="0">
                <a:latin typeface="Times New Roman"/>
                <a:cs typeface="Times New Roman"/>
              </a:rPr>
              <a:t>75,000</a:t>
            </a:r>
            <a:r>
              <a:rPr sz="1450" spc="30" dirty="0">
                <a:latin typeface="Times New Roman"/>
                <a:cs typeface="Times New Roman"/>
              </a:rPr>
              <a:t> </a:t>
            </a:r>
            <a:r>
              <a:rPr sz="1450" spc="-20" dirty="0">
                <a:latin typeface="Times New Roman"/>
                <a:cs typeface="Times New Roman"/>
              </a:rPr>
              <a:t>known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  <a:spcBef>
                <a:spcPts val="5"/>
              </a:spcBef>
            </a:pPr>
            <a:r>
              <a:rPr sz="1450" b="1" spc="-5" dirty="0">
                <a:latin typeface="Times New Roman"/>
                <a:cs typeface="Times New Roman"/>
              </a:rPr>
              <a:t>- Vegetative</a:t>
            </a:r>
            <a:r>
              <a:rPr sz="1450" b="1" spc="30" dirty="0">
                <a:latin typeface="Times New Roman"/>
                <a:cs typeface="Times New Roman"/>
              </a:rPr>
              <a:t> </a:t>
            </a:r>
            <a:r>
              <a:rPr sz="1450" b="1" spc="-15" dirty="0">
                <a:latin typeface="Times New Roman"/>
                <a:cs typeface="Times New Roman"/>
              </a:rPr>
              <a:t>growth: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</a:pPr>
            <a:r>
              <a:rPr sz="1450" spc="-5" dirty="0">
                <a:latin typeface="Times New Roman"/>
                <a:cs typeface="Times New Roman"/>
              </a:rPr>
              <a:t>---- mostly </a:t>
            </a:r>
            <a:r>
              <a:rPr sz="1450" spc="-10" dirty="0">
                <a:latin typeface="Times New Roman"/>
                <a:cs typeface="Times New Roman"/>
              </a:rPr>
              <a:t>filamentous, </a:t>
            </a:r>
            <a:r>
              <a:rPr sz="1450" spc="-5" dirty="0">
                <a:latin typeface="Times New Roman"/>
                <a:cs typeface="Times New Roman"/>
              </a:rPr>
              <a:t>but </a:t>
            </a:r>
            <a:r>
              <a:rPr sz="1450" spc="-20" dirty="0">
                <a:latin typeface="Times New Roman"/>
                <a:cs typeface="Times New Roman"/>
              </a:rPr>
              <a:t>yeast </a:t>
            </a:r>
            <a:r>
              <a:rPr sz="1450" spc="-5" dirty="0">
                <a:latin typeface="Times New Roman"/>
                <a:cs typeface="Times New Roman"/>
              </a:rPr>
              <a:t>forms are also</a:t>
            </a:r>
            <a:r>
              <a:rPr sz="1450" spc="210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produced;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  <a:spcBef>
                <a:spcPts val="5"/>
              </a:spcBef>
            </a:pPr>
            <a:r>
              <a:rPr sz="1450" spc="-5" dirty="0">
                <a:latin typeface="Times New Roman"/>
                <a:cs typeface="Times New Roman"/>
              </a:rPr>
              <a:t>---- </a:t>
            </a:r>
            <a:r>
              <a:rPr sz="1450" spc="-20" dirty="0">
                <a:latin typeface="Times New Roman"/>
                <a:cs typeface="Times New Roman"/>
              </a:rPr>
              <a:t>hyphal </a:t>
            </a:r>
            <a:r>
              <a:rPr sz="1450" spc="-5" dirty="0">
                <a:latin typeface="Times New Roman"/>
                <a:cs typeface="Times New Roman"/>
              </a:rPr>
              <a:t>cords </a:t>
            </a:r>
            <a:r>
              <a:rPr sz="1450" spc="-15" dirty="0">
                <a:latin typeface="Times New Roman"/>
                <a:cs typeface="Times New Roman"/>
              </a:rPr>
              <a:t>(including </a:t>
            </a:r>
            <a:r>
              <a:rPr sz="1450" spc="-10" dirty="0">
                <a:latin typeface="Times New Roman"/>
                <a:cs typeface="Times New Roman"/>
              </a:rPr>
              <a:t>rhizomorphs) </a:t>
            </a:r>
            <a:r>
              <a:rPr sz="1450" spc="-5" dirty="0">
                <a:latin typeface="Times New Roman"/>
                <a:cs typeface="Times New Roman"/>
              </a:rPr>
              <a:t>and sclerotia not</a:t>
            </a:r>
            <a:r>
              <a:rPr sz="1450" spc="215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uncommon;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</a:pPr>
            <a:r>
              <a:rPr sz="1450" spc="-5" dirty="0">
                <a:latin typeface="Times New Roman"/>
                <a:cs typeface="Times New Roman"/>
              </a:rPr>
              <a:t>---- asexual </a:t>
            </a:r>
            <a:r>
              <a:rPr sz="1450" spc="-10" dirty="0">
                <a:latin typeface="Times New Roman"/>
                <a:cs typeface="Times New Roman"/>
              </a:rPr>
              <a:t>reproduction </a:t>
            </a:r>
            <a:r>
              <a:rPr sz="1450" spc="-5" dirty="0">
                <a:latin typeface="Times New Roman"/>
                <a:cs typeface="Times New Roman"/>
              </a:rPr>
              <a:t>from </a:t>
            </a:r>
            <a:r>
              <a:rPr sz="1450" spc="-10" dirty="0">
                <a:latin typeface="Times New Roman"/>
                <a:cs typeface="Times New Roman"/>
              </a:rPr>
              <a:t>chlamydospores </a:t>
            </a:r>
            <a:r>
              <a:rPr sz="1450" spc="-5" dirty="0">
                <a:latin typeface="Times New Roman"/>
                <a:cs typeface="Times New Roman"/>
              </a:rPr>
              <a:t>or arthrospores can occur (no</a:t>
            </a:r>
            <a:r>
              <a:rPr sz="1450" spc="8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conidiospores!).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50" b="1" spc="-5" dirty="0">
                <a:latin typeface="Times New Roman"/>
                <a:cs typeface="Times New Roman"/>
              </a:rPr>
              <a:t>- Cell</a:t>
            </a:r>
            <a:r>
              <a:rPr sz="1450" b="1" spc="20" dirty="0">
                <a:latin typeface="Times New Roman"/>
                <a:cs typeface="Times New Roman"/>
              </a:rPr>
              <a:t> </a:t>
            </a:r>
            <a:r>
              <a:rPr sz="1450" b="1" spc="-15" dirty="0">
                <a:latin typeface="Times New Roman"/>
                <a:cs typeface="Times New Roman"/>
              </a:rPr>
              <a:t>wall</a:t>
            </a:r>
            <a:r>
              <a:rPr sz="1450" spc="-15" dirty="0">
                <a:latin typeface="Times New Roman"/>
                <a:cs typeface="Times New Roman"/>
              </a:rPr>
              <a:t>: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50" spc="-10" dirty="0">
                <a:latin typeface="Times New Roman"/>
                <a:cs typeface="Times New Roman"/>
              </a:rPr>
              <a:t>---- </a:t>
            </a:r>
            <a:r>
              <a:rPr sz="1450" b="1" spc="-5" dirty="0">
                <a:latin typeface="Times New Roman"/>
                <a:cs typeface="Times New Roman"/>
              </a:rPr>
              <a:t>multi-layered </a:t>
            </a:r>
            <a:r>
              <a:rPr sz="1450" spc="-5" dirty="0">
                <a:latin typeface="Times New Roman"/>
                <a:cs typeface="Times New Roman"/>
              </a:rPr>
              <a:t>(EM </a:t>
            </a:r>
            <a:r>
              <a:rPr sz="1450" spc="-10" dirty="0">
                <a:latin typeface="Times New Roman"/>
                <a:cs typeface="Times New Roman"/>
              </a:rPr>
              <a:t>observation); (two-layered </a:t>
            </a:r>
            <a:r>
              <a:rPr sz="1450" spc="-5" dirty="0">
                <a:latin typeface="Times New Roman"/>
                <a:cs typeface="Times New Roman"/>
              </a:rPr>
              <a:t>in the</a:t>
            </a:r>
            <a:r>
              <a:rPr sz="1450" spc="85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Ascomycetes);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0106" y="795527"/>
            <a:ext cx="4687261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36309" y="1213510"/>
            <a:ext cx="3082290" cy="549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1" spc="-5" dirty="0">
                <a:latin typeface="Times New Roman"/>
                <a:cs typeface="Times New Roman"/>
              </a:rPr>
              <a:t>Classification of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Basidiomycota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600" spc="5" dirty="0">
                <a:latin typeface="Times New Roman"/>
                <a:cs typeface="Times New Roman"/>
              </a:rPr>
              <a:t>Hibbett et al.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2007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9022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Basidiomycota: major</a:t>
            </a:r>
            <a:r>
              <a:rPr spc="-15" dirty="0"/>
              <a:t> </a:t>
            </a:r>
            <a:r>
              <a:rPr spc="-5" dirty="0"/>
              <a:t>characteristics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7069" y="1630476"/>
            <a:ext cx="6916420" cy="4646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spc="-5" dirty="0">
                <a:latin typeface="Times New Roman"/>
                <a:cs typeface="Times New Roman"/>
              </a:rPr>
              <a:t>- Very successful </a:t>
            </a:r>
            <a:r>
              <a:rPr sz="1450" spc="-20" dirty="0">
                <a:latin typeface="Times New Roman"/>
                <a:cs typeface="Times New Roman"/>
              </a:rPr>
              <a:t>group; </a:t>
            </a:r>
            <a:r>
              <a:rPr sz="1450" spc="-15" dirty="0">
                <a:latin typeface="Times New Roman"/>
                <a:cs typeface="Times New Roman"/>
              </a:rPr>
              <a:t>approx. </a:t>
            </a:r>
            <a:r>
              <a:rPr sz="1450" spc="-5" dirty="0">
                <a:latin typeface="Times New Roman"/>
                <a:cs typeface="Times New Roman"/>
              </a:rPr>
              <a:t>30,000 known </a:t>
            </a:r>
            <a:r>
              <a:rPr sz="1450" spc="-15" dirty="0">
                <a:latin typeface="Times New Roman"/>
                <a:cs typeface="Times New Roman"/>
              </a:rPr>
              <a:t>species </a:t>
            </a:r>
            <a:r>
              <a:rPr sz="1450" spc="-5" dirty="0">
                <a:latin typeface="Times New Roman"/>
                <a:cs typeface="Times New Roman"/>
              </a:rPr>
              <a:t>out </a:t>
            </a:r>
            <a:r>
              <a:rPr sz="1450" spc="-50" dirty="0">
                <a:latin typeface="Times New Roman"/>
                <a:cs typeface="Times New Roman"/>
              </a:rPr>
              <a:t>of </a:t>
            </a:r>
            <a:r>
              <a:rPr sz="1450" spc="-5" dirty="0">
                <a:latin typeface="Times New Roman"/>
                <a:cs typeface="Times New Roman"/>
              </a:rPr>
              <a:t>the ca. </a:t>
            </a:r>
            <a:r>
              <a:rPr sz="1450" spc="-20" dirty="0">
                <a:latin typeface="Times New Roman"/>
                <a:cs typeface="Times New Roman"/>
              </a:rPr>
              <a:t>75,000</a:t>
            </a:r>
            <a:r>
              <a:rPr sz="1450" spc="30" dirty="0">
                <a:latin typeface="Times New Roman"/>
                <a:cs typeface="Times New Roman"/>
              </a:rPr>
              <a:t> </a:t>
            </a:r>
            <a:r>
              <a:rPr sz="1450" spc="-20" dirty="0">
                <a:latin typeface="Times New Roman"/>
                <a:cs typeface="Times New Roman"/>
              </a:rPr>
              <a:t>known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  <a:spcBef>
                <a:spcPts val="5"/>
              </a:spcBef>
            </a:pPr>
            <a:r>
              <a:rPr sz="1450" b="1" spc="-5" dirty="0">
                <a:latin typeface="Times New Roman"/>
                <a:cs typeface="Times New Roman"/>
              </a:rPr>
              <a:t>- Vegetative</a:t>
            </a:r>
            <a:r>
              <a:rPr sz="1450" b="1" spc="30" dirty="0">
                <a:latin typeface="Times New Roman"/>
                <a:cs typeface="Times New Roman"/>
              </a:rPr>
              <a:t> </a:t>
            </a:r>
            <a:r>
              <a:rPr sz="1450" b="1" spc="-15" dirty="0">
                <a:latin typeface="Times New Roman"/>
                <a:cs typeface="Times New Roman"/>
              </a:rPr>
              <a:t>growth: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</a:pPr>
            <a:r>
              <a:rPr sz="1450" spc="-5" dirty="0">
                <a:latin typeface="Times New Roman"/>
                <a:cs typeface="Times New Roman"/>
              </a:rPr>
              <a:t>---- mostly </a:t>
            </a:r>
            <a:r>
              <a:rPr sz="1450" spc="-10" dirty="0">
                <a:latin typeface="Times New Roman"/>
                <a:cs typeface="Times New Roman"/>
              </a:rPr>
              <a:t>filamentous, </a:t>
            </a:r>
            <a:r>
              <a:rPr sz="1450" spc="-5" dirty="0">
                <a:latin typeface="Times New Roman"/>
                <a:cs typeface="Times New Roman"/>
              </a:rPr>
              <a:t>but </a:t>
            </a:r>
            <a:r>
              <a:rPr sz="1450" spc="-20" dirty="0">
                <a:latin typeface="Times New Roman"/>
                <a:cs typeface="Times New Roman"/>
              </a:rPr>
              <a:t>yeast </a:t>
            </a:r>
            <a:r>
              <a:rPr sz="1450" spc="-5" dirty="0">
                <a:latin typeface="Times New Roman"/>
                <a:cs typeface="Times New Roman"/>
              </a:rPr>
              <a:t>forms are also</a:t>
            </a:r>
            <a:r>
              <a:rPr sz="1450" spc="210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produced;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  <a:spcBef>
                <a:spcPts val="5"/>
              </a:spcBef>
            </a:pPr>
            <a:r>
              <a:rPr sz="1450" spc="-5" dirty="0">
                <a:latin typeface="Times New Roman"/>
                <a:cs typeface="Times New Roman"/>
              </a:rPr>
              <a:t>---- </a:t>
            </a:r>
            <a:r>
              <a:rPr sz="1450" spc="-20" dirty="0">
                <a:latin typeface="Times New Roman"/>
                <a:cs typeface="Times New Roman"/>
              </a:rPr>
              <a:t>hyphal </a:t>
            </a:r>
            <a:r>
              <a:rPr sz="1450" spc="-5" dirty="0">
                <a:latin typeface="Times New Roman"/>
                <a:cs typeface="Times New Roman"/>
              </a:rPr>
              <a:t>cords </a:t>
            </a:r>
            <a:r>
              <a:rPr sz="1450" spc="-15" dirty="0">
                <a:latin typeface="Times New Roman"/>
                <a:cs typeface="Times New Roman"/>
              </a:rPr>
              <a:t>(including </a:t>
            </a:r>
            <a:r>
              <a:rPr sz="1450" spc="-10" dirty="0">
                <a:latin typeface="Times New Roman"/>
                <a:cs typeface="Times New Roman"/>
              </a:rPr>
              <a:t>rhizomorphs) </a:t>
            </a:r>
            <a:r>
              <a:rPr sz="1450" spc="-5" dirty="0">
                <a:latin typeface="Times New Roman"/>
                <a:cs typeface="Times New Roman"/>
              </a:rPr>
              <a:t>and sclerotia not</a:t>
            </a:r>
            <a:r>
              <a:rPr sz="1450" spc="195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uncommon;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</a:pPr>
            <a:r>
              <a:rPr sz="1450" spc="-5" dirty="0">
                <a:latin typeface="Times New Roman"/>
                <a:cs typeface="Times New Roman"/>
              </a:rPr>
              <a:t>---- asexual </a:t>
            </a:r>
            <a:r>
              <a:rPr sz="1450" spc="-10" dirty="0">
                <a:latin typeface="Times New Roman"/>
                <a:cs typeface="Times New Roman"/>
              </a:rPr>
              <a:t>reproduction </a:t>
            </a:r>
            <a:r>
              <a:rPr sz="1450" spc="-5" dirty="0">
                <a:latin typeface="Times New Roman"/>
                <a:cs typeface="Times New Roman"/>
              </a:rPr>
              <a:t>from </a:t>
            </a:r>
            <a:r>
              <a:rPr sz="1450" spc="-10" dirty="0">
                <a:latin typeface="Times New Roman"/>
                <a:cs typeface="Times New Roman"/>
              </a:rPr>
              <a:t>chlamydospores </a:t>
            </a:r>
            <a:r>
              <a:rPr sz="1450" spc="-5" dirty="0">
                <a:latin typeface="Times New Roman"/>
                <a:cs typeface="Times New Roman"/>
              </a:rPr>
              <a:t>or arthrospores can occur (no</a:t>
            </a:r>
            <a:r>
              <a:rPr sz="1450" spc="8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conidiospores!).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imes New Roman"/>
              <a:cs typeface="Times New Roman"/>
            </a:endParaRPr>
          </a:p>
          <a:p>
            <a:pPr marL="121285" indent="-109220">
              <a:lnSpc>
                <a:spcPct val="100000"/>
              </a:lnSpc>
              <a:buChar char="-"/>
              <a:tabLst>
                <a:tab pos="121920" algn="l"/>
              </a:tabLst>
            </a:pPr>
            <a:r>
              <a:rPr sz="1450" b="1" spc="-5" dirty="0">
                <a:latin typeface="Times New Roman"/>
                <a:cs typeface="Times New Roman"/>
              </a:rPr>
              <a:t>Cell</a:t>
            </a:r>
            <a:r>
              <a:rPr sz="1450" b="1" spc="5" dirty="0">
                <a:latin typeface="Times New Roman"/>
                <a:cs typeface="Times New Roman"/>
              </a:rPr>
              <a:t> </a:t>
            </a:r>
            <a:r>
              <a:rPr sz="1450" b="1" spc="-15" dirty="0">
                <a:latin typeface="Times New Roman"/>
                <a:cs typeface="Times New Roman"/>
              </a:rPr>
              <a:t>wall</a:t>
            </a:r>
            <a:r>
              <a:rPr sz="1450" spc="-15" dirty="0">
                <a:latin typeface="Times New Roman"/>
                <a:cs typeface="Times New Roman"/>
              </a:rPr>
              <a:t>: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50" spc="-10" dirty="0">
                <a:latin typeface="Times New Roman"/>
                <a:cs typeface="Times New Roman"/>
              </a:rPr>
              <a:t>---- </a:t>
            </a:r>
            <a:r>
              <a:rPr sz="1450" b="1" spc="-5" dirty="0">
                <a:latin typeface="Times New Roman"/>
                <a:cs typeface="Times New Roman"/>
              </a:rPr>
              <a:t>multi-layered </a:t>
            </a:r>
            <a:r>
              <a:rPr sz="1450" spc="-5" dirty="0">
                <a:latin typeface="Times New Roman"/>
                <a:cs typeface="Times New Roman"/>
              </a:rPr>
              <a:t>(EM </a:t>
            </a:r>
            <a:r>
              <a:rPr sz="1450" spc="-10" dirty="0">
                <a:latin typeface="Times New Roman"/>
                <a:cs typeface="Times New Roman"/>
              </a:rPr>
              <a:t>observation); (two-layered </a:t>
            </a:r>
            <a:r>
              <a:rPr sz="1450" spc="-5" dirty="0">
                <a:latin typeface="Times New Roman"/>
                <a:cs typeface="Times New Roman"/>
              </a:rPr>
              <a:t>in the</a:t>
            </a:r>
            <a:r>
              <a:rPr sz="1450" spc="85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Ascomycetes);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121285" indent="-109220">
              <a:lnSpc>
                <a:spcPts val="1735"/>
              </a:lnSpc>
              <a:buChar char="-"/>
              <a:tabLst>
                <a:tab pos="121920" algn="l"/>
              </a:tabLst>
            </a:pPr>
            <a:r>
              <a:rPr sz="1450" b="1" spc="-5" dirty="0">
                <a:latin typeface="Times New Roman"/>
                <a:cs typeface="Times New Roman"/>
              </a:rPr>
              <a:t>Mycelium: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</a:pPr>
            <a:r>
              <a:rPr sz="1450" spc="-10" dirty="0">
                <a:latin typeface="Times New Roman"/>
                <a:cs typeface="Times New Roman"/>
              </a:rPr>
              <a:t>---- </a:t>
            </a:r>
            <a:r>
              <a:rPr sz="1450" b="1" spc="-5" dirty="0">
                <a:latin typeface="Times New Roman"/>
                <a:cs typeface="Times New Roman"/>
              </a:rPr>
              <a:t>Regularly septate</a:t>
            </a:r>
            <a:r>
              <a:rPr sz="1450" b="1" spc="-2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hyphae: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  <a:spcBef>
                <a:spcPts val="10"/>
              </a:spcBef>
            </a:pPr>
            <a:r>
              <a:rPr sz="1450" spc="-10" dirty="0">
                <a:latin typeface="Times New Roman"/>
                <a:cs typeface="Times New Roman"/>
              </a:rPr>
              <a:t>-------- </a:t>
            </a:r>
            <a:r>
              <a:rPr sz="1450" b="1" dirty="0">
                <a:latin typeface="Times New Roman"/>
                <a:cs typeface="Times New Roman"/>
              </a:rPr>
              <a:t>dolipore </a:t>
            </a:r>
            <a:r>
              <a:rPr sz="1450" spc="-5" dirty="0">
                <a:latin typeface="Times New Roman"/>
                <a:cs typeface="Times New Roman"/>
              </a:rPr>
              <a:t>with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parenthesome:</a:t>
            </a:r>
            <a:endParaRPr sz="1450">
              <a:latin typeface="Times New Roman"/>
              <a:cs typeface="Times New Roman"/>
            </a:endParaRPr>
          </a:p>
          <a:p>
            <a:pPr marL="561340">
              <a:lnSpc>
                <a:spcPts val="1730"/>
              </a:lnSpc>
            </a:pPr>
            <a:r>
              <a:rPr sz="1450" b="1" spc="-5" dirty="0">
                <a:latin typeface="Times New Roman"/>
                <a:cs typeface="Times New Roman"/>
              </a:rPr>
              <a:t>(</a:t>
            </a:r>
            <a:r>
              <a:rPr sz="1450" spc="-5" dirty="0">
                <a:latin typeface="Times New Roman"/>
                <a:cs typeface="Times New Roman"/>
              </a:rPr>
              <a:t>typical of </a:t>
            </a:r>
            <a:r>
              <a:rPr sz="1450" spc="-10" dirty="0">
                <a:latin typeface="Times New Roman"/>
                <a:cs typeface="Times New Roman"/>
              </a:rPr>
              <a:t>Basidiomycota, </a:t>
            </a:r>
            <a:r>
              <a:rPr sz="1450" spc="-5" dirty="0">
                <a:latin typeface="Times New Roman"/>
                <a:cs typeface="Times New Roman"/>
              </a:rPr>
              <a:t>see</a:t>
            </a:r>
            <a:r>
              <a:rPr sz="1450" spc="3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L1);</a:t>
            </a:r>
            <a:endParaRPr sz="1450">
              <a:latin typeface="Times New Roman"/>
              <a:cs typeface="Times New Roman"/>
            </a:endParaRPr>
          </a:p>
          <a:p>
            <a:pPr marL="561340" marR="3930015" indent="-549275">
              <a:lnSpc>
                <a:spcPts val="1730"/>
              </a:lnSpc>
              <a:spcBef>
                <a:spcPts val="60"/>
              </a:spcBef>
            </a:pPr>
            <a:r>
              <a:rPr sz="1450" spc="-10" dirty="0">
                <a:latin typeface="Times New Roman"/>
                <a:cs typeface="Times New Roman"/>
              </a:rPr>
              <a:t>-------- </a:t>
            </a:r>
            <a:r>
              <a:rPr sz="1450" spc="-5" dirty="0">
                <a:latin typeface="Times New Roman"/>
                <a:cs typeface="Times New Roman"/>
              </a:rPr>
              <a:t>or </a:t>
            </a:r>
            <a:r>
              <a:rPr sz="1450" b="1" spc="-5" dirty="0">
                <a:latin typeface="Times New Roman"/>
                <a:cs typeface="Times New Roman"/>
              </a:rPr>
              <a:t>simple septate </a:t>
            </a:r>
            <a:r>
              <a:rPr sz="1450" spc="-5" dirty="0">
                <a:latin typeface="Times New Roman"/>
                <a:cs typeface="Times New Roman"/>
              </a:rPr>
              <a:t>with </a:t>
            </a:r>
            <a:r>
              <a:rPr sz="1450" spc="-15" dirty="0">
                <a:latin typeface="Times New Roman"/>
                <a:cs typeface="Times New Roman"/>
              </a:rPr>
              <a:t>occlusion  </a:t>
            </a:r>
            <a:r>
              <a:rPr sz="1450" spc="-5" dirty="0">
                <a:latin typeface="Times New Roman"/>
                <a:cs typeface="Times New Roman"/>
              </a:rPr>
              <a:t>(e.g., smuts </a:t>
            </a:r>
            <a:r>
              <a:rPr sz="1450" spc="-35" dirty="0">
                <a:latin typeface="Times New Roman"/>
                <a:cs typeface="Times New Roman"/>
              </a:rPr>
              <a:t>and</a:t>
            </a:r>
            <a:r>
              <a:rPr sz="1450" spc="6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rusts)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670"/>
              </a:lnSpc>
            </a:pPr>
            <a:r>
              <a:rPr sz="1450" spc="-10" dirty="0">
                <a:latin typeface="Times New Roman"/>
                <a:cs typeface="Times New Roman"/>
              </a:rPr>
              <a:t>---- </a:t>
            </a:r>
            <a:r>
              <a:rPr sz="1450" b="1" spc="-5" dirty="0">
                <a:latin typeface="Times New Roman"/>
                <a:cs typeface="Times New Roman"/>
              </a:rPr>
              <a:t>clamp </a:t>
            </a:r>
            <a:r>
              <a:rPr sz="1450" b="1" spc="-10" dirty="0">
                <a:latin typeface="Times New Roman"/>
                <a:cs typeface="Times New Roman"/>
              </a:rPr>
              <a:t>connections </a:t>
            </a:r>
            <a:r>
              <a:rPr sz="1450" spc="-5" dirty="0">
                <a:latin typeface="Times New Roman"/>
                <a:cs typeface="Times New Roman"/>
              </a:rPr>
              <a:t>often</a:t>
            </a:r>
            <a:r>
              <a:rPr sz="1450" spc="95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present;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50" spc="-10" dirty="0">
                <a:latin typeface="Times New Roman"/>
                <a:cs typeface="Times New Roman"/>
              </a:rPr>
              <a:t>----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b="1" spc="-10" dirty="0">
                <a:latin typeface="Times New Roman"/>
                <a:cs typeface="Times New Roman"/>
              </a:rPr>
              <a:t>dikaryotic</a:t>
            </a:r>
            <a:r>
              <a:rPr sz="1450" spc="-10" dirty="0">
                <a:latin typeface="Times New Roman"/>
                <a:cs typeface="Times New Roman"/>
              </a:rPr>
              <a:t>;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32273" y="4347972"/>
            <a:ext cx="4246473" cy="2619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8489" y="1144930"/>
            <a:ext cx="7194550" cy="573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b="1" spc="-5" dirty="0">
                <a:latin typeface="Times New Roman"/>
                <a:cs typeface="Times New Roman"/>
              </a:rPr>
              <a:t>Experimentation, and reflections on evolutionary consequences of being a  basidiomycetous dikaryon</a:t>
            </a:r>
            <a:r>
              <a:rPr spc="-5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8471" y="1921256"/>
            <a:ext cx="8348980" cy="46405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143000">
              <a:lnSpc>
                <a:spcPct val="100800"/>
              </a:lnSpc>
              <a:spcBef>
                <a:spcPts val="90"/>
              </a:spcBef>
            </a:pPr>
            <a:r>
              <a:rPr sz="1250" dirty="0">
                <a:latin typeface="Times New Roman"/>
                <a:cs typeface="Times New Roman"/>
              </a:rPr>
              <a:t>Travis A. Clark, T.A &amp; J.B. Anderson. 2004. Dikaryons of the Basidiomycete Fungus </a:t>
            </a:r>
            <a:r>
              <a:rPr sz="1250" i="1" dirty="0">
                <a:latin typeface="Times New Roman"/>
                <a:cs typeface="Times New Roman"/>
              </a:rPr>
              <a:t>Schizophyllum commun</a:t>
            </a:r>
            <a:r>
              <a:rPr sz="1250" dirty="0">
                <a:latin typeface="Times New Roman"/>
                <a:cs typeface="Times New Roman"/>
              </a:rPr>
              <a:t>e:  Evolution in </a:t>
            </a:r>
            <a:r>
              <a:rPr sz="1250" spc="5" dirty="0">
                <a:latin typeface="Times New Roman"/>
                <a:cs typeface="Times New Roman"/>
              </a:rPr>
              <a:t>Long-Term </a:t>
            </a:r>
            <a:r>
              <a:rPr sz="1250" dirty="0">
                <a:latin typeface="Times New Roman"/>
                <a:cs typeface="Times New Roman"/>
              </a:rPr>
              <a:t>Culture. Genetics 167:</a:t>
            </a:r>
            <a:r>
              <a:rPr sz="1250" spc="2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1663–1675</a:t>
            </a:r>
            <a:endParaRPr sz="1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50" spc="-5" dirty="0">
                <a:latin typeface="Times New Roman"/>
                <a:cs typeface="Times New Roman"/>
              </a:rPr>
              <a:t>ABSTRACT</a:t>
            </a:r>
            <a:endParaRPr sz="1450">
              <a:latin typeface="Times New Roman"/>
              <a:cs typeface="Times New Roman"/>
            </a:endParaRPr>
          </a:p>
          <a:p>
            <a:pPr marL="12700" marR="5080">
              <a:lnSpc>
                <a:spcPts val="1730"/>
              </a:lnSpc>
              <a:spcBef>
                <a:spcPts val="75"/>
              </a:spcBef>
            </a:pPr>
            <a:r>
              <a:rPr sz="1450" spc="-5" dirty="0">
                <a:latin typeface="Times New Roman"/>
                <a:cs typeface="Times New Roman"/>
              </a:rPr>
              <a:t>The </a:t>
            </a:r>
            <a:r>
              <a:rPr sz="1450" b="1" spc="-5" dirty="0">
                <a:latin typeface="Times New Roman"/>
                <a:cs typeface="Times New Roman"/>
              </a:rPr>
              <a:t>impact of ploidy on adaptation </a:t>
            </a:r>
            <a:r>
              <a:rPr sz="1450" spc="-5" dirty="0">
                <a:latin typeface="Times New Roman"/>
                <a:cs typeface="Times New Roman"/>
              </a:rPr>
              <a:t>is a central issue in </a:t>
            </a:r>
            <a:r>
              <a:rPr sz="1450" spc="-10" dirty="0">
                <a:latin typeface="Times New Roman"/>
                <a:cs typeface="Times New Roman"/>
              </a:rPr>
              <a:t>evolutionary </a:t>
            </a:r>
            <a:r>
              <a:rPr sz="1450" spc="-15" dirty="0">
                <a:latin typeface="Times New Roman"/>
                <a:cs typeface="Times New Roman"/>
              </a:rPr>
              <a:t>biology. </a:t>
            </a:r>
            <a:r>
              <a:rPr sz="1450" spc="-5" dirty="0">
                <a:latin typeface="Times New Roman"/>
                <a:cs typeface="Times New Roman"/>
              </a:rPr>
              <a:t>While many eukaryotic  organisms </a:t>
            </a:r>
            <a:r>
              <a:rPr sz="1450" spc="-20" dirty="0">
                <a:latin typeface="Times New Roman"/>
                <a:cs typeface="Times New Roman"/>
              </a:rPr>
              <a:t>exist </a:t>
            </a:r>
            <a:r>
              <a:rPr sz="1450" spc="-5" dirty="0">
                <a:latin typeface="Times New Roman"/>
                <a:cs typeface="Times New Roman"/>
              </a:rPr>
              <a:t>as </a:t>
            </a:r>
            <a:r>
              <a:rPr sz="1450" spc="-15" dirty="0">
                <a:latin typeface="Times New Roman"/>
                <a:cs typeface="Times New Roman"/>
              </a:rPr>
              <a:t>diploids, </a:t>
            </a:r>
            <a:r>
              <a:rPr sz="1450" spc="-5" dirty="0">
                <a:latin typeface="Times New Roman"/>
                <a:cs typeface="Times New Roman"/>
              </a:rPr>
              <a:t>with two sets of gametic genomes </a:t>
            </a:r>
            <a:r>
              <a:rPr sz="1450" spc="-15" dirty="0">
                <a:latin typeface="Times New Roman"/>
                <a:cs typeface="Times New Roman"/>
              </a:rPr>
              <a:t>residing </a:t>
            </a:r>
            <a:r>
              <a:rPr sz="1450" spc="-5" dirty="0">
                <a:latin typeface="Times New Roman"/>
                <a:cs typeface="Times New Roman"/>
              </a:rPr>
              <a:t>in </a:t>
            </a:r>
            <a:r>
              <a:rPr sz="1450" spc="-35" dirty="0">
                <a:latin typeface="Times New Roman"/>
                <a:cs typeface="Times New Roman"/>
              </a:rPr>
              <a:t>the </a:t>
            </a:r>
            <a:r>
              <a:rPr sz="1450" spc="-5" dirty="0">
                <a:latin typeface="Times New Roman"/>
                <a:cs typeface="Times New Roman"/>
              </a:rPr>
              <a:t>same </a:t>
            </a:r>
            <a:r>
              <a:rPr sz="1450" spc="-15" dirty="0">
                <a:latin typeface="Times New Roman"/>
                <a:cs typeface="Times New Roman"/>
              </a:rPr>
              <a:t>nucleus, </a:t>
            </a:r>
            <a:r>
              <a:rPr sz="1450" b="1" spc="-5" dirty="0">
                <a:latin typeface="Times New Roman"/>
                <a:cs typeface="Times New Roman"/>
              </a:rPr>
              <a:t>most basidiomycete  fungi exist as dikaryons in which the two </a:t>
            </a:r>
            <a:r>
              <a:rPr sz="1450" b="1" spc="-15" dirty="0">
                <a:latin typeface="Times New Roman"/>
                <a:cs typeface="Times New Roman"/>
              </a:rPr>
              <a:t>genomes </a:t>
            </a:r>
            <a:r>
              <a:rPr sz="1450" b="1" spc="-5" dirty="0">
                <a:latin typeface="Times New Roman"/>
                <a:cs typeface="Times New Roman"/>
              </a:rPr>
              <a:t>exist in </a:t>
            </a:r>
            <a:r>
              <a:rPr sz="1450" b="1" spc="-15" dirty="0">
                <a:latin typeface="Times New Roman"/>
                <a:cs typeface="Times New Roman"/>
              </a:rPr>
              <a:t>separate </a:t>
            </a:r>
            <a:r>
              <a:rPr sz="1450" b="1" spc="-5" dirty="0">
                <a:latin typeface="Times New Roman"/>
                <a:cs typeface="Times New Roman"/>
              </a:rPr>
              <a:t>nuclei </a:t>
            </a:r>
            <a:r>
              <a:rPr sz="1450" spc="-5" dirty="0">
                <a:latin typeface="Times New Roman"/>
                <a:cs typeface="Times New Roman"/>
              </a:rPr>
              <a:t>that are </a:t>
            </a:r>
            <a:r>
              <a:rPr sz="1450" spc="-15" dirty="0">
                <a:latin typeface="Times New Roman"/>
                <a:cs typeface="Times New Roman"/>
              </a:rPr>
              <a:t>physically</a:t>
            </a:r>
            <a:r>
              <a:rPr sz="1450" spc="245" dirty="0">
                <a:latin typeface="Times New Roman"/>
                <a:cs typeface="Times New Roman"/>
              </a:rPr>
              <a:t> </a:t>
            </a:r>
            <a:r>
              <a:rPr sz="1450" spc="-20" dirty="0">
                <a:latin typeface="Times New Roman"/>
                <a:cs typeface="Times New Roman"/>
              </a:rPr>
              <a:t>paired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660"/>
              </a:lnSpc>
            </a:pPr>
            <a:r>
              <a:rPr sz="1450" spc="-5" dirty="0">
                <a:latin typeface="Times New Roman"/>
                <a:cs typeface="Times New Roman"/>
              </a:rPr>
              <a:t>and that divide in a </a:t>
            </a:r>
            <a:r>
              <a:rPr sz="1450" spc="-10" dirty="0">
                <a:latin typeface="Times New Roman"/>
                <a:cs typeface="Times New Roman"/>
              </a:rPr>
              <a:t>coordinated </a:t>
            </a:r>
            <a:r>
              <a:rPr sz="1450" spc="-5" dirty="0">
                <a:latin typeface="Times New Roman"/>
                <a:cs typeface="Times New Roman"/>
              </a:rPr>
              <a:t>manner </a:t>
            </a:r>
            <a:r>
              <a:rPr sz="1450" spc="-20" dirty="0">
                <a:latin typeface="Times New Roman"/>
                <a:cs typeface="Times New Roman"/>
              </a:rPr>
              <a:t>during </a:t>
            </a:r>
            <a:r>
              <a:rPr sz="1450" spc="-5" dirty="0">
                <a:latin typeface="Times New Roman"/>
                <a:cs typeface="Times New Roman"/>
              </a:rPr>
              <a:t>hyphal </a:t>
            </a:r>
            <a:r>
              <a:rPr sz="1450" spc="-15" dirty="0">
                <a:latin typeface="Times New Roman"/>
                <a:cs typeface="Times New Roman"/>
              </a:rPr>
              <a:t>extension. </a:t>
            </a:r>
            <a:r>
              <a:rPr sz="1450" spc="-5" dirty="0">
                <a:latin typeface="Times New Roman"/>
                <a:cs typeface="Times New Roman"/>
              </a:rPr>
              <a:t>To </a:t>
            </a:r>
            <a:r>
              <a:rPr sz="1450" spc="-15" dirty="0">
                <a:latin typeface="Times New Roman"/>
                <a:cs typeface="Times New Roman"/>
              </a:rPr>
              <a:t>determine </a:t>
            </a:r>
            <a:r>
              <a:rPr sz="1450" spc="-5" dirty="0">
                <a:latin typeface="Times New Roman"/>
                <a:cs typeface="Times New Roman"/>
              </a:rPr>
              <a:t>if </a:t>
            </a:r>
            <a:r>
              <a:rPr sz="1450" spc="-15" dirty="0">
                <a:latin typeface="Times New Roman"/>
                <a:cs typeface="Times New Roman"/>
              </a:rPr>
              <a:t>haploid </a:t>
            </a:r>
            <a:r>
              <a:rPr sz="1450" spc="25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monokaryotic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</a:pPr>
            <a:r>
              <a:rPr sz="1450" spc="5" dirty="0">
                <a:latin typeface="Times New Roman"/>
                <a:cs typeface="Times New Roman"/>
              </a:rPr>
              <a:t>and </a:t>
            </a:r>
            <a:r>
              <a:rPr sz="1450" spc="-5" dirty="0">
                <a:latin typeface="Times New Roman"/>
                <a:cs typeface="Times New Roman"/>
              </a:rPr>
              <a:t>dikaryotic mycelia </a:t>
            </a:r>
            <a:r>
              <a:rPr sz="1450" spc="-20" dirty="0">
                <a:latin typeface="Times New Roman"/>
                <a:cs typeface="Times New Roman"/>
              </a:rPr>
              <a:t>adapt </a:t>
            </a:r>
            <a:r>
              <a:rPr sz="1450" spc="-5" dirty="0">
                <a:latin typeface="Times New Roman"/>
                <a:cs typeface="Times New Roman"/>
              </a:rPr>
              <a:t>to </a:t>
            </a:r>
            <a:r>
              <a:rPr sz="1450" spc="-20" dirty="0">
                <a:latin typeface="Times New Roman"/>
                <a:cs typeface="Times New Roman"/>
              </a:rPr>
              <a:t>novel </a:t>
            </a:r>
            <a:r>
              <a:rPr sz="1450" spc="-10" dirty="0">
                <a:latin typeface="Times New Roman"/>
                <a:cs typeface="Times New Roman"/>
              </a:rPr>
              <a:t>environments </a:t>
            </a:r>
            <a:r>
              <a:rPr sz="1450" spc="-20" dirty="0">
                <a:latin typeface="Times New Roman"/>
                <a:cs typeface="Times New Roman"/>
              </a:rPr>
              <a:t>under </a:t>
            </a:r>
            <a:r>
              <a:rPr sz="1450" spc="-5" dirty="0">
                <a:latin typeface="Times New Roman"/>
                <a:cs typeface="Times New Roman"/>
              </a:rPr>
              <a:t>natural </a:t>
            </a:r>
            <a:r>
              <a:rPr sz="1450" spc="-15" dirty="0">
                <a:latin typeface="Times New Roman"/>
                <a:cs typeface="Times New Roman"/>
              </a:rPr>
              <a:t>selection, </a:t>
            </a:r>
            <a:r>
              <a:rPr sz="1450" spc="-5" dirty="0">
                <a:latin typeface="Times New Roman"/>
                <a:cs typeface="Times New Roman"/>
              </a:rPr>
              <a:t>we serially transferred</a:t>
            </a:r>
            <a:r>
              <a:rPr sz="145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replicate</a:t>
            </a:r>
            <a:endParaRPr sz="1450">
              <a:latin typeface="Times New Roman"/>
              <a:cs typeface="Times New Roman"/>
            </a:endParaRPr>
          </a:p>
          <a:p>
            <a:pPr marL="12700" marR="410845">
              <a:lnSpc>
                <a:spcPct val="99500"/>
              </a:lnSpc>
              <a:spcBef>
                <a:spcPts val="15"/>
              </a:spcBef>
            </a:pPr>
            <a:r>
              <a:rPr sz="1450" spc="-10" dirty="0">
                <a:latin typeface="Times New Roman"/>
                <a:cs typeface="Times New Roman"/>
              </a:rPr>
              <a:t>populations </a:t>
            </a:r>
            <a:r>
              <a:rPr sz="1450" spc="-5" dirty="0">
                <a:latin typeface="Times New Roman"/>
                <a:cs typeface="Times New Roman"/>
              </a:rPr>
              <a:t>of each ploidy state on </a:t>
            </a:r>
            <a:r>
              <a:rPr sz="1450" spc="-15" dirty="0">
                <a:latin typeface="Times New Roman"/>
                <a:cs typeface="Times New Roman"/>
              </a:rPr>
              <a:t>minimal </a:t>
            </a:r>
            <a:r>
              <a:rPr sz="1450" spc="-5" dirty="0">
                <a:latin typeface="Times New Roman"/>
                <a:cs typeface="Times New Roman"/>
              </a:rPr>
              <a:t>medium </a:t>
            </a:r>
            <a:r>
              <a:rPr sz="1450" spc="-35" dirty="0">
                <a:latin typeface="Times New Roman"/>
                <a:cs typeface="Times New Roman"/>
              </a:rPr>
              <a:t>for </a:t>
            </a:r>
            <a:r>
              <a:rPr sz="1450" spc="-5" dirty="0">
                <a:latin typeface="Times New Roman"/>
                <a:cs typeface="Times New Roman"/>
              </a:rPr>
              <a:t>18 months (ca. </a:t>
            </a:r>
            <a:r>
              <a:rPr sz="1450" spc="-20" dirty="0">
                <a:latin typeface="Times New Roman"/>
                <a:cs typeface="Times New Roman"/>
              </a:rPr>
              <a:t>13,000 </a:t>
            </a:r>
            <a:r>
              <a:rPr sz="1450" spc="-10" dirty="0">
                <a:latin typeface="Times New Roman"/>
                <a:cs typeface="Times New Roman"/>
              </a:rPr>
              <a:t>generations). </a:t>
            </a:r>
            <a:r>
              <a:rPr sz="1450" b="1" spc="-5" dirty="0">
                <a:latin typeface="Times New Roman"/>
                <a:cs typeface="Times New Roman"/>
              </a:rPr>
              <a:t>Dikaryotic  mycelia </a:t>
            </a:r>
            <a:r>
              <a:rPr sz="1450" b="1" spc="-15" dirty="0">
                <a:latin typeface="Times New Roman"/>
                <a:cs typeface="Times New Roman"/>
              </a:rPr>
              <a:t>responded </a:t>
            </a:r>
            <a:r>
              <a:rPr sz="1450" b="1" spc="-5" dirty="0">
                <a:latin typeface="Times New Roman"/>
                <a:cs typeface="Times New Roman"/>
              </a:rPr>
              <a:t>to selection with increases in </a:t>
            </a:r>
            <a:r>
              <a:rPr sz="1450" b="1" spc="-20" dirty="0">
                <a:latin typeface="Times New Roman"/>
                <a:cs typeface="Times New Roman"/>
              </a:rPr>
              <a:t>growth </a:t>
            </a:r>
            <a:r>
              <a:rPr sz="1450" b="1" spc="-5" dirty="0">
                <a:latin typeface="Times New Roman"/>
                <a:cs typeface="Times New Roman"/>
              </a:rPr>
              <a:t>rate, while </a:t>
            </a:r>
            <a:r>
              <a:rPr sz="1450" b="1" spc="-15" dirty="0">
                <a:latin typeface="Times New Roman"/>
                <a:cs typeface="Times New Roman"/>
              </a:rPr>
              <a:t>haploid </a:t>
            </a:r>
            <a:r>
              <a:rPr sz="1450" b="1" spc="-10" dirty="0">
                <a:latin typeface="Times New Roman"/>
                <a:cs typeface="Times New Roman"/>
              </a:rPr>
              <a:t>monokaryotic </a:t>
            </a:r>
            <a:r>
              <a:rPr sz="1450" b="1" spc="-5" dirty="0">
                <a:latin typeface="Times New Roman"/>
                <a:cs typeface="Times New Roman"/>
              </a:rPr>
              <a:t>mycelia </a:t>
            </a:r>
            <a:r>
              <a:rPr sz="1450" b="1" spc="-35" dirty="0">
                <a:latin typeface="Times New Roman"/>
                <a:cs typeface="Times New Roman"/>
              </a:rPr>
              <a:t>did  </a:t>
            </a:r>
            <a:r>
              <a:rPr sz="1450" b="1" spc="-5" dirty="0">
                <a:latin typeface="Times New Roman"/>
                <a:cs typeface="Times New Roman"/>
              </a:rPr>
              <a:t>not. </a:t>
            </a:r>
            <a:r>
              <a:rPr sz="1450" spc="-5" dirty="0">
                <a:latin typeface="Times New Roman"/>
                <a:cs typeface="Times New Roman"/>
              </a:rPr>
              <a:t>To determine if the </a:t>
            </a:r>
            <a:r>
              <a:rPr sz="1450" spc="-15" dirty="0">
                <a:latin typeface="Times New Roman"/>
                <a:cs typeface="Times New Roman"/>
              </a:rPr>
              <a:t>haploid components </a:t>
            </a:r>
            <a:r>
              <a:rPr sz="1450" spc="-5" dirty="0">
                <a:latin typeface="Times New Roman"/>
                <a:cs typeface="Times New Roman"/>
              </a:rPr>
              <a:t>of the dikaryon adapt </a:t>
            </a:r>
            <a:r>
              <a:rPr sz="1450" spc="-10" dirty="0">
                <a:latin typeface="Times New Roman"/>
                <a:cs typeface="Times New Roman"/>
              </a:rPr>
              <a:t>reciprocally </a:t>
            </a:r>
            <a:r>
              <a:rPr sz="1450" spc="-5" dirty="0">
                <a:latin typeface="Times New Roman"/>
                <a:cs typeface="Times New Roman"/>
              </a:rPr>
              <a:t>to </a:t>
            </a:r>
            <a:r>
              <a:rPr sz="1450" spc="-35" dirty="0">
                <a:latin typeface="Times New Roman"/>
                <a:cs typeface="Times New Roman"/>
              </a:rPr>
              <a:t>one </a:t>
            </a:r>
            <a:r>
              <a:rPr sz="1450" spc="-15" dirty="0">
                <a:latin typeface="Times New Roman"/>
                <a:cs typeface="Times New Roman"/>
              </a:rPr>
              <a:t>another’s </a:t>
            </a:r>
            <a:r>
              <a:rPr sz="1450" spc="-5" dirty="0">
                <a:latin typeface="Times New Roman"/>
                <a:cs typeface="Times New Roman"/>
              </a:rPr>
              <a:t>presence  over time, we recovered the intact </a:t>
            </a:r>
            <a:r>
              <a:rPr sz="1450" spc="-15" dirty="0">
                <a:latin typeface="Times New Roman"/>
                <a:cs typeface="Times New Roman"/>
              </a:rPr>
              <a:t>haploid components </a:t>
            </a:r>
            <a:r>
              <a:rPr sz="1450" spc="-5" dirty="0">
                <a:latin typeface="Times New Roman"/>
                <a:cs typeface="Times New Roman"/>
              </a:rPr>
              <a:t>of </a:t>
            </a:r>
            <a:r>
              <a:rPr sz="1450" spc="-15" dirty="0">
                <a:latin typeface="Times New Roman"/>
                <a:cs typeface="Times New Roman"/>
              </a:rPr>
              <a:t>dikaryotic </a:t>
            </a:r>
            <a:r>
              <a:rPr sz="1450" spc="-5" dirty="0">
                <a:latin typeface="Times New Roman"/>
                <a:cs typeface="Times New Roman"/>
              </a:rPr>
              <a:t>mycelia at </a:t>
            </a:r>
            <a:r>
              <a:rPr sz="1450" spc="-15" dirty="0">
                <a:latin typeface="Times New Roman"/>
                <a:cs typeface="Times New Roman"/>
              </a:rPr>
              <a:t>different </a:t>
            </a:r>
            <a:r>
              <a:rPr sz="1450" spc="-5" dirty="0">
                <a:latin typeface="Times New Roman"/>
                <a:cs typeface="Times New Roman"/>
              </a:rPr>
              <a:t>time </a:t>
            </a:r>
            <a:r>
              <a:rPr sz="1450" spc="-20" dirty="0">
                <a:latin typeface="Times New Roman"/>
                <a:cs typeface="Times New Roman"/>
              </a:rPr>
              <a:t>points  </a:t>
            </a:r>
            <a:r>
              <a:rPr sz="1450" spc="-5" dirty="0">
                <a:latin typeface="Times New Roman"/>
                <a:cs typeface="Times New Roman"/>
              </a:rPr>
              <a:t>(without </a:t>
            </a:r>
            <a:r>
              <a:rPr sz="1450" spc="-15" dirty="0">
                <a:latin typeface="Times New Roman"/>
                <a:cs typeface="Times New Roman"/>
              </a:rPr>
              <a:t>meiosis) </a:t>
            </a:r>
            <a:r>
              <a:rPr sz="1450" spc="-5" dirty="0">
                <a:latin typeface="Times New Roman"/>
                <a:cs typeface="Times New Roman"/>
              </a:rPr>
              <a:t>and mated them with </a:t>
            </a:r>
            <a:r>
              <a:rPr sz="1450" spc="-20" dirty="0">
                <a:latin typeface="Times New Roman"/>
                <a:cs typeface="Times New Roman"/>
              </a:rPr>
              <a:t>nuclei </a:t>
            </a:r>
            <a:r>
              <a:rPr sz="1450" spc="-5" dirty="0">
                <a:latin typeface="Times New Roman"/>
                <a:cs typeface="Times New Roman"/>
              </a:rPr>
              <a:t>of different </a:t>
            </a:r>
            <a:r>
              <a:rPr sz="1450" spc="-10" dirty="0">
                <a:latin typeface="Times New Roman"/>
                <a:cs typeface="Times New Roman"/>
              </a:rPr>
              <a:t>evolutionary </a:t>
            </a:r>
            <a:r>
              <a:rPr sz="1450" spc="-5" dirty="0">
                <a:latin typeface="Times New Roman"/>
                <a:cs typeface="Times New Roman"/>
              </a:rPr>
              <a:t>histories. </a:t>
            </a:r>
            <a:r>
              <a:rPr sz="1450" b="1" spc="-5" dirty="0">
                <a:latin typeface="Times New Roman"/>
                <a:cs typeface="Times New Roman"/>
              </a:rPr>
              <a:t>We found evidence for  coadaptation between nuclei in one dikaryotic </a:t>
            </a:r>
            <a:r>
              <a:rPr sz="1450" b="1" spc="-10" dirty="0">
                <a:latin typeface="Times New Roman"/>
                <a:cs typeface="Times New Roman"/>
              </a:rPr>
              <a:t>line</a:t>
            </a:r>
            <a:r>
              <a:rPr sz="1450" spc="-10" dirty="0">
                <a:latin typeface="Times New Roman"/>
                <a:cs typeface="Times New Roman"/>
              </a:rPr>
              <a:t>, </a:t>
            </a:r>
            <a:r>
              <a:rPr sz="1450" spc="-5" dirty="0">
                <a:latin typeface="Times New Roman"/>
                <a:cs typeface="Times New Roman"/>
              </a:rPr>
              <a:t>in which a </a:t>
            </a:r>
            <a:r>
              <a:rPr sz="1450" spc="-15" dirty="0">
                <a:latin typeface="Times New Roman"/>
                <a:cs typeface="Times New Roman"/>
              </a:rPr>
              <a:t>dominant </a:t>
            </a:r>
            <a:r>
              <a:rPr sz="1450" spc="-10" dirty="0">
                <a:latin typeface="Times New Roman"/>
                <a:cs typeface="Times New Roman"/>
              </a:rPr>
              <a:t>deleterious </a:t>
            </a:r>
            <a:r>
              <a:rPr sz="1450" spc="-5" dirty="0">
                <a:latin typeface="Times New Roman"/>
                <a:cs typeface="Times New Roman"/>
              </a:rPr>
              <a:t>mutation </a:t>
            </a:r>
            <a:r>
              <a:rPr sz="1450" spc="-50" dirty="0">
                <a:latin typeface="Times New Roman"/>
                <a:cs typeface="Times New Roman"/>
              </a:rPr>
              <a:t>in </a:t>
            </a:r>
            <a:r>
              <a:rPr sz="1450" spc="-5" dirty="0">
                <a:latin typeface="Times New Roman"/>
                <a:cs typeface="Times New Roman"/>
              </a:rPr>
              <a:t>one  nucleus </a:t>
            </a:r>
            <a:r>
              <a:rPr sz="1450" spc="-35" dirty="0">
                <a:latin typeface="Times New Roman"/>
                <a:cs typeface="Times New Roman"/>
              </a:rPr>
              <a:t>was </a:t>
            </a:r>
            <a:r>
              <a:rPr sz="1450" spc="-5" dirty="0">
                <a:latin typeface="Times New Roman"/>
                <a:cs typeface="Times New Roman"/>
              </a:rPr>
              <a:t>followed by a </a:t>
            </a:r>
            <a:r>
              <a:rPr sz="1450" spc="-10" dirty="0">
                <a:latin typeface="Times New Roman"/>
                <a:cs typeface="Times New Roman"/>
              </a:rPr>
              <a:t>compensatory </a:t>
            </a:r>
            <a:r>
              <a:rPr sz="1450" spc="-15" dirty="0">
                <a:latin typeface="Times New Roman"/>
                <a:cs typeface="Times New Roman"/>
              </a:rPr>
              <a:t>mutation </a:t>
            </a:r>
            <a:r>
              <a:rPr sz="1450" spc="-5" dirty="0">
                <a:latin typeface="Times New Roman"/>
                <a:cs typeface="Times New Roman"/>
              </a:rPr>
              <a:t>in the </a:t>
            </a:r>
            <a:r>
              <a:rPr sz="1450" spc="-20" dirty="0">
                <a:latin typeface="Times New Roman"/>
                <a:cs typeface="Times New Roman"/>
              </a:rPr>
              <a:t>other </a:t>
            </a:r>
            <a:r>
              <a:rPr sz="1450" spc="-15" dirty="0">
                <a:latin typeface="Times New Roman"/>
                <a:cs typeface="Times New Roman"/>
              </a:rPr>
              <a:t>nucleus; </a:t>
            </a:r>
            <a:r>
              <a:rPr sz="1450" spc="-5" dirty="0">
                <a:latin typeface="Times New Roman"/>
                <a:cs typeface="Times New Roman"/>
              </a:rPr>
              <a:t>the </a:t>
            </a:r>
            <a:r>
              <a:rPr sz="1450" spc="-20" dirty="0">
                <a:latin typeface="Times New Roman"/>
                <a:cs typeface="Times New Roman"/>
              </a:rPr>
              <a:t>mutant </a:t>
            </a:r>
            <a:r>
              <a:rPr sz="1450" spc="-5" dirty="0">
                <a:latin typeface="Times New Roman"/>
                <a:cs typeface="Times New Roman"/>
              </a:rPr>
              <a:t>nuclei </a:t>
            </a:r>
            <a:r>
              <a:rPr sz="1450" spc="-25" dirty="0">
                <a:latin typeface="Times New Roman"/>
                <a:cs typeface="Times New Roman"/>
              </a:rPr>
              <a:t>that </a:t>
            </a:r>
            <a:r>
              <a:rPr sz="1450" spc="-15" dirty="0">
                <a:latin typeface="Times New Roman"/>
                <a:cs typeface="Times New Roman"/>
              </a:rPr>
              <a:t>evolved  </a:t>
            </a:r>
            <a:r>
              <a:rPr sz="1450" spc="-5" dirty="0">
                <a:latin typeface="Times New Roman"/>
                <a:cs typeface="Times New Roman"/>
              </a:rPr>
              <a:t>together </a:t>
            </a:r>
            <a:r>
              <a:rPr sz="1450" spc="-35" dirty="0">
                <a:latin typeface="Times New Roman"/>
                <a:cs typeface="Times New Roman"/>
              </a:rPr>
              <a:t>had </a:t>
            </a:r>
            <a:r>
              <a:rPr sz="1450" spc="-5" dirty="0">
                <a:latin typeface="Times New Roman"/>
                <a:cs typeface="Times New Roman"/>
              </a:rPr>
              <a:t>the </a:t>
            </a:r>
            <a:r>
              <a:rPr sz="1450" spc="-25" dirty="0">
                <a:latin typeface="Times New Roman"/>
                <a:cs typeface="Times New Roman"/>
              </a:rPr>
              <a:t>best </a:t>
            </a:r>
            <a:r>
              <a:rPr sz="1450" spc="-5" dirty="0">
                <a:latin typeface="Times New Roman"/>
                <a:cs typeface="Times New Roman"/>
              </a:rPr>
              <a:t>overall </a:t>
            </a:r>
            <a:r>
              <a:rPr sz="1450" spc="-15" dirty="0">
                <a:latin typeface="Times New Roman"/>
                <a:cs typeface="Times New Roman"/>
              </a:rPr>
              <a:t>fitness. </a:t>
            </a:r>
            <a:r>
              <a:rPr sz="1450" spc="-5" dirty="0">
                <a:latin typeface="Times New Roman"/>
                <a:cs typeface="Times New Roman"/>
              </a:rPr>
              <a:t>In other </a:t>
            </a:r>
            <a:r>
              <a:rPr sz="1450" spc="-20" dirty="0">
                <a:latin typeface="Times New Roman"/>
                <a:cs typeface="Times New Roman"/>
              </a:rPr>
              <a:t>lines, </a:t>
            </a:r>
            <a:r>
              <a:rPr sz="1450" spc="-5" dirty="0">
                <a:latin typeface="Times New Roman"/>
                <a:cs typeface="Times New Roman"/>
              </a:rPr>
              <a:t>nuclei had equal or higher </a:t>
            </a:r>
            <a:r>
              <a:rPr sz="1450" spc="-15" dirty="0">
                <a:latin typeface="Times New Roman"/>
                <a:cs typeface="Times New Roman"/>
              </a:rPr>
              <a:t>fitness </a:t>
            </a:r>
            <a:r>
              <a:rPr sz="1450" spc="-5" dirty="0">
                <a:latin typeface="Times New Roman"/>
                <a:cs typeface="Times New Roman"/>
              </a:rPr>
              <a:t>when </a:t>
            </a:r>
            <a:r>
              <a:rPr sz="1450" spc="-20" dirty="0">
                <a:latin typeface="Times New Roman"/>
                <a:cs typeface="Times New Roman"/>
              </a:rPr>
              <a:t>paired </a:t>
            </a:r>
            <a:r>
              <a:rPr sz="1450" spc="-5" dirty="0">
                <a:latin typeface="Times New Roman"/>
                <a:cs typeface="Times New Roman"/>
              </a:rPr>
              <a:t>with  nuclei of </a:t>
            </a:r>
            <a:r>
              <a:rPr sz="1450" spc="-20" dirty="0">
                <a:latin typeface="Times New Roman"/>
                <a:cs typeface="Times New Roman"/>
              </a:rPr>
              <a:t>other </a:t>
            </a:r>
            <a:r>
              <a:rPr sz="1450" spc="-5" dirty="0">
                <a:latin typeface="Times New Roman"/>
                <a:cs typeface="Times New Roman"/>
              </a:rPr>
              <a:t>histories, indicating </a:t>
            </a:r>
            <a:r>
              <a:rPr sz="1450" b="1" spc="-5" dirty="0">
                <a:latin typeface="Times New Roman"/>
                <a:cs typeface="Times New Roman"/>
              </a:rPr>
              <a:t>a </a:t>
            </a:r>
            <a:r>
              <a:rPr sz="1450" b="1" spc="-10" dirty="0">
                <a:latin typeface="Times New Roman"/>
                <a:cs typeface="Times New Roman"/>
              </a:rPr>
              <a:t>heterozygote </a:t>
            </a:r>
            <a:r>
              <a:rPr sz="1450" b="1" spc="-15" dirty="0">
                <a:latin typeface="Times New Roman"/>
                <a:cs typeface="Times New Roman"/>
              </a:rPr>
              <a:t>advantage</a:t>
            </a:r>
            <a:r>
              <a:rPr sz="1450" spc="-15" dirty="0">
                <a:latin typeface="Times New Roman"/>
                <a:cs typeface="Times New Roman"/>
              </a:rPr>
              <a:t>. </a:t>
            </a:r>
            <a:r>
              <a:rPr sz="1450" spc="-5" dirty="0">
                <a:latin typeface="Times New Roman"/>
                <a:cs typeface="Times New Roman"/>
              </a:rPr>
              <a:t>To </a:t>
            </a:r>
            <a:r>
              <a:rPr sz="1450" spc="-15" dirty="0">
                <a:latin typeface="Times New Roman"/>
                <a:cs typeface="Times New Roman"/>
              </a:rPr>
              <a:t>determine </a:t>
            </a:r>
            <a:r>
              <a:rPr sz="1450" spc="-5" dirty="0">
                <a:latin typeface="Times New Roman"/>
                <a:cs typeface="Times New Roman"/>
              </a:rPr>
              <a:t>if genetic </a:t>
            </a:r>
            <a:r>
              <a:rPr sz="1450" spc="-15" dirty="0">
                <a:latin typeface="Times New Roman"/>
                <a:cs typeface="Times New Roman"/>
              </a:rPr>
              <a:t>exchange</a:t>
            </a:r>
            <a:r>
              <a:rPr sz="1450" spc="30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occurs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0"/>
              </a:lnSpc>
            </a:pPr>
            <a:r>
              <a:rPr sz="1450" spc="-5" dirty="0">
                <a:latin typeface="Times New Roman"/>
                <a:cs typeface="Times New Roman"/>
              </a:rPr>
              <a:t>between </a:t>
            </a:r>
            <a:r>
              <a:rPr sz="1450" spc="-35" dirty="0">
                <a:latin typeface="Times New Roman"/>
                <a:cs typeface="Times New Roman"/>
              </a:rPr>
              <a:t>the </a:t>
            </a:r>
            <a:r>
              <a:rPr sz="1450" spc="-5" dirty="0">
                <a:latin typeface="Times New Roman"/>
                <a:cs typeface="Times New Roman"/>
              </a:rPr>
              <a:t>two </a:t>
            </a:r>
            <a:r>
              <a:rPr sz="1450" spc="-20" dirty="0">
                <a:latin typeface="Times New Roman"/>
                <a:cs typeface="Times New Roman"/>
              </a:rPr>
              <a:t>nuclei </a:t>
            </a:r>
            <a:r>
              <a:rPr sz="1450" spc="-5" dirty="0">
                <a:latin typeface="Times New Roman"/>
                <a:cs typeface="Times New Roman"/>
              </a:rPr>
              <a:t>of a </a:t>
            </a:r>
            <a:r>
              <a:rPr sz="1450" spc="-10" dirty="0">
                <a:latin typeface="Times New Roman"/>
                <a:cs typeface="Times New Roman"/>
              </a:rPr>
              <a:t>dikaryon, </a:t>
            </a:r>
            <a:r>
              <a:rPr sz="1450" spc="-5" dirty="0">
                <a:latin typeface="Times New Roman"/>
                <a:cs typeface="Times New Roman"/>
              </a:rPr>
              <a:t>we </a:t>
            </a:r>
            <a:r>
              <a:rPr sz="1450" spc="-15" dirty="0">
                <a:latin typeface="Times New Roman"/>
                <a:cs typeface="Times New Roman"/>
              </a:rPr>
              <a:t>developed </a:t>
            </a:r>
            <a:r>
              <a:rPr sz="1450" spc="-5" dirty="0">
                <a:latin typeface="Times New Roman"/>
                <a:cs typeface="Times New Roman"/>
              </a:rPr>
              <a:t>a </a:t>
            </a:r>
            <a:r>
              <a:rPr sz="1450" spc="-15" dirty="0">
                <a:latin typeface="Times New Roman"/>
                <a:cs typeface="Times New Roman"/>
              </a:rPr>
              <a:t>24-locus genotyping </a:t>
            </a:r>
            <a:r>
              <a:rPr sz="1450" spc="-5" dirty="0">
                <a:latin typeface="Times New Roman"/>
                <a:cs typeface="Times New Roman"/>
              </a:rPr>
              <a:t>system based on single</a:t>
            </a:r>
            <a:r>
              <a:rPr sz="1450" spc="55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nucleotide</a:t>
            </a:r>
            <a:endParaRPr sz="1450">
              <a:latin typeface="Times New Roman"/>
              <a:cs typeface="Times New Roman"/>
            </a:endParaRPr>
          </a:p>
          <a:p>
            <a:pPr marL="12700" marR="332105">
              <a:lnSpc>
                <a:spcPts val="1730"/>
              </a:lnSpc>
              <a:spcBef>
                <a:spcPts val="75"/>
              </a:spcBef>
            </a:pPr>
            <a:r>
              <a:rPr sz="1450" spc="-10" dirty="0">
                <a:latin typeface="Times New Roman"/>
                <a:cs typeface="Times New Roman"/>
              </a:rPr>
              <a:t>polymorphisms </a:t>
            </a:r>
            <a:r>
              <a:rPr sz="1450" spc="-5" dirty="0">
                <a:latin typeface="Times New Roman"/>
                <a:cs typeface="Times New Roman"/>
              </a:rPr>
              <a:t>to </a:t>
            </a:r>
            <a:r>
              <a:rPr sz="1450" spc="-15" dirty="0">
                <a:latin typeface="Times New Roman"/>
                <a:cs typeface="Times New Roman"/>
              </a:rPr>
              <a:t>monitor </a:t>
            </a:r>
            <a:r>
              <a:rPr sz="1450" spc="-5" dirty="0">
                <a:latin typeface="Times New Roman"/>
                <a:cs typeface="Times New Roman"/>
              </a:rPr>
              <a:t>somatic </a:t>
            </a:r>
            <a:r>
              <a:rPr sz="1450" spc="-15" dirty="0">
                <a:latin typeface="Times New Roman"/>
                <a:cs typeface="Times New Roman"/>
              </a:rPr>
              <a:t>exchange. </a:t>
            </a:r>
            <a:r>
              <a:rPr sz="1450" b="1" spc="-5" dirty="0">
                <a:latin typeface="Times New Roman"/>
                <a:cs typeface="Times New Roman"/>
              </a:rPr>
              <a:t>We </a:t>
            </a:r>
            <a:r>
              <a:rPr sz="1450" b="1" spc="-15" dirty="0">
                <a:latin typeface="Times New Roman"/>
                <a:cs typeface="Times New Roman"/>
              </a:rPr>
              <a:t>observed </a:t>
            </a:r>
            <a:r>
              <a:rPr sz="1450" b="1" spc="-5" dirty="0">
                <a:latin typeface="Times New Roman"/>
                <a:cs typeface="Times New Roman"/>
              </a:rPr>
              <a:t>genetic </a:t>
            </a:r>
            <a:r>
              <a:rPr sz="1450" b="1" spc="-15" dirty="0">
                <a:latin typeface="Times New Roman"/>
                <a:cs typeface="Times New Roman"/>
              </a:rPr>
              <a:t>exchange </a:t>
            </a:r>
            <a:r>
              <a:rPr sz="1450" b="1" spc="-5" dirty="0">
                <a:latin typeface="Times New Roman"/>
                <a:cs typeface="Times New Roman"/>
              </a:rPr>
              <a:t>and </a:t>
            </a:r>
            <a:r>
              <a:rPr sz="1450" b="1" spc="-10" dirty="0">
                <a:latin typeface="Times New Roman"/>
                <a:cs typeface="Times New Roman"/>
              </a:rPr>
              <a:t>recombination </a:t>
            </a:r>
            <a:r>
              <a:rPr sz="1450" b="1" spc="-5" dirty="0">
                <a:latin typeface="Times New Roman"/>
                <a:cs typeface="Times New Roman"/>
              </a:rPr>
              <a:t>between  the nuclei of </a:t>
            </a:r>
            <a:r>
              <a:rPr sz="1450" b="1" spc="-15" dirty="0">
                <a:latin typeface="Times New Roman"/>
                <a:cs typeface="Times New Roman"/>
              </a:rPr>
              <a:t>several </a:t>
            </a:r>
            <a:r>
              <a:rPr sz="1450" b="1" spc="-5" dirty="0">
                <a:latin typeface="Times New Roman"/>
                <a:cs typeface="Times New Roman"/>
              </a:rPr>
              <a:t>different </a:t>
            </a:r>
            <a:r>
              <a:rPr sz="1450" b="1" spc="-10" dirty="0">
                <a:latin typeface="Times New Roman"/>
                <a:cs typeface="Times New Roman"/>
              </a:rPr>
              <a:t>dikaryons, </a:t>
            </a:r>
            <a:r>
              <a:rPr sz="1450" b="1" spc="-5" dirty="0">
                <a:latin typeface="Times New Roman"/>
                <a:cs typeface="Times New Roman"/>
              </a:rPr>
              <a:t>resulting in genotypic variation </a:t>
            </a:r>
            <a:r>
              <a:rPr sz="1450" b="1" spc="-50" dirty="0">
                <a:latin typeface="Times New Roman"/>
                <a:cs typeface="Times New Roman"/>
              </a:rPr>
              <a:t>in </a:t>
            </a:r>
            <a:r>
              <a:rPr sz="1450" b="1" spc="-5" dirty="0">
                <a:latin typeface="Times New Roman"/>
                <a:cs typeface="Times New Roman"/>
              </a:rPr>
              <a:t>these mitotic cell</a:t>
            </a:r>
            <a:r>
              <a:rPr sz="1450" b="1" spc="254" dirty="0">
                <a:latin typeface="Times New Roman"/>
                <a:cs typeface="Times New Roman"/>
              </a:rPr>
              <a:t> </a:t>
            </a:r>
            <a:r>
              <a:rPr sz="1450" b="1" spc="-10" dirty="0">
                <a:latin typeface="Times New Roman"/>
                <a:cs typeface="Times New Roman"/>
              </a:rPr>
              <a:t>lineages.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9022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Basidiomycota: major</a:t>
            </a:r>
            <a:r>
              <a:rPr spc="-15" dirty="0"/>
              <a:t> </a:t>
            </a:r>
            <a:r>
              <a:rPr spc="-5" dirty="0"/>
              <a:t>characteristics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7069" y="1630476"/>
            <a:ext cx="8142605" cy="2399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2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- Reproductive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structures: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200000"/>
              </a:lnSpc>
            </a:pPr>
            <a:r>
              <a:rPr sz="1600" spc="-5" dirty="0">
                <a:latin typeface="Times New Roman"/>
                <a:cs typeface="Times New Roman"/>
              </a:rPr>
              <a:t>--- many </a:t>
            </a:r>
            <a:r>
              <a:rPr sz="1600" spc="-15" dirty="0">
                <a:latin typeface="Times New Roman"/>
                <a:cs typeface="Times New Roman"/>
              </a:rPr>
              <a:t>species </a:t>
            </a:r>
            <a:r>
              <a:rPr sz="1600" spc="-5" dirty="0">
                <a:latin typeface="Times New Roman"/>
                <a:cs typeface="Times New Roman"/>
              </a:rPr>
              <a:t>form large </a:t>
            </a:r>
            <a:r>
              <a:rPr sz="1600" b="1" spc="-5" dirty="0">
                <a:latin typeface="Times New Roman"/>
                <a:cs typeface="Times New Roman"/>
              </a:rPr>
              <a:t>basidiomata </a:t>
            </a:r>
            <a:r>
              <a:rPr sz="1600" spc="-5" dirty="0">
                <a:latin typeface="Times New Roman"/>
                <a:cs typeface="Times New Roman"/>
              </a:rPr>
              <a:t>(= </a:t>
            </a:r>
            <a:r>
              <a:rPr sz="1600" spc="-10" dirty="0">
                <a:latin typeface="Times New Roman"/>
                <a:cs typeface="Times New Roman"/>
              </a:rPr>
              <a:t>basidiocarps, fructifications, </a:t>
            </a:r>
            <a:r>
              <a:rPr sz="1600" spc="-5" dirty="0">
                <a:latin typeface="Times New Roman"/>
                <a:cs typeface="Times New Roman"/>
              </a:rPr>
              <a:t>or fruiting bodies; </a:t>
            </a:r>
            <a:r>
              <a:rPr sz="1600" spc="-20" dirty="0">
                <a:latin typeface="Times New Roman"/>
                <a:cs typeface="Times New Roman"/>
              </a:rPr>
              <a:t>e.g.,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mushrooms)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200000"/>
              </a:lnSpc>
            </a:pPr>
            <a:r>
              <a:rPr sz="1600" spc="-5" dirty="0">
                <a:latin typeface="Times New Roman"/>
                <a:cs typeface="Times New Roman"/>
              </a:rPr>
              <a:t>====&gt; </a:t>
            </a:r>
            <a:r>
              <a:rPr sz="1600" spc="-15" dirty="0">
                <a:latin typeface="Times New Roman"/>
                <a:cs typeface="Times New Roman"/>
              </a:rPr>
              <a:t>includes </a:t>
            </a:r>
            <a:r>
              <a:rPr sz="1600" spc="-5" dirty="0">
                <a:latin typeface="Times New Roman"/>
                <a:cs typeface="Times New Roman"/>
              </a:rPr>
              <a:t>the bulk of </a:t>
            </a:r>
            <a:r>
              <a:rPr sz="1600" spc="-35" dirty="0">
                <a:latin typeface="Times New Roman"/>
                <a:cs typeface="Times New Roman"/>
              </a:rPr>
              <a:t>the </a:t>
            </a:r>
            <a:r>
              <a:rPr sz="1600" spc="-5" dirty="0">
                <a:latin typeface="Times New Roman"/>
                <a:cs typeface="Times New Roman"/>
              </a:rPr>
              <a:t>edible </a:t>
            </a:r>
            <a:r>
              <a:rPr sz="1600" spc="-20" dirty="0">
                <a:latin typeface="Times New Roman"/>
                <a:cs typeface="Times New Roman"/>
              </a:rPr>
              <a:t>fungal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species;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200000"/>
              </a:lnSpc>
            </a:pPr>
            <a:r>
              <a:rPr sz="1600" spc="-5" dirty="0">
                <a:latin typeface="Times New Roman"/>
                <a:cs typeface="Times New Roman"/>
              </a:rPr>
              <a:t>--- some taxa (e.g., rusts and </a:t>
            </a:r>
            <a:r>
              <a:rPr sz="1600" spc="-20" dirty="0">
                <a:latin typeface="Times New Roman"/>
                <a:cs typeface="Times New Roman"/>
              </a:rPr>
              <a:t>smuts) </a:t>
            </a:r>
            <a:r>
              <a:rPr sz="1600" spc="-5" dirty="0">
                <a:latin typeface="Times New Roman"/>
                <a:cs typeface="Times New Roman"/>
              </a:rPr>
              <a:t>do not </a:t>
            </a:r>
            <a:r>
              <a:rPr sz="1600" spc="-15" dirty="0">
                <a:latin typeface="Times New Roman"/>
                <a:cs typeface="Times New Roman"/>
              </a:rPr>
              <a:t>produce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basidiomata.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9022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Basidiomycota: major</a:t>
            </a:r>
            <a:r>
              <a:rPr spc="-15" dirty="0"/>
              <a:t> </a:t>
            </a:r>
            <a:r>
              <a:rPr spc="-5" dirty="0"/>
              <a:t>characteristics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7069" y="1630476"/>
            <a:ext cx="8142605" cy="904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35"/>
              </a:lnSpc>
              <a:spcBef>
                <a:spcPts val="95"/>
              </a:spcBef>
            </a:pPr>
            <a:r>
              <a:rPr sz="1450" b="1" spc="-5" dirty="0">
                <a:latin typeface="Times New Roman"/>
                <a:cs typeface="Times New Roman"/>
              </a:rPr>
              <a:t>- Reproductive</a:t>
            </a:r>
            <a:r>
              <a:rPr sz="1450" b="1" dirty="0">
                <a:latin typeface="Times New Roman"/>
                <a:cs typeface="Times New Roman"/>
              </a:rPr>
              <a:t> </a:t>
            </a:r>
            <a:r>
              <a:rPr sz="1450" b="1" spc="-5" dirty="0">
                <a:latin typeface="Times New Roman"/>
                <a:cs typeface="Times New Roman"/>
              </a:rPr>
              <a:t>structures: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0"/>
              </a:lnSpc>
            </a:pPr>
            <a:r>
              <a:rPr sz="1450" spc="-5" dirty="0">
                <a:latin typeface="Times New Roman"/>
                <a:cs typeface="Times New Roman"/>
              </a:rPr>
              <a:t>--- many species form </a:t>
            </a:r>
            <a:r>
              <a:rPr sz="1450" spc="-20" dirty="0">
                <a:latin typeface="Times New Roman"/>
                <a:cs typeface="Times New Roman"/>
              </a:rPr>
              <a:t>large </a:t>
            </a:r>
            <a:r>
              <a:rPr sz="1450" b="1" spc="-5" dirty="0">
                <a:latin typeface="Times New Roman"/>
                <a:cs typeface="Times New Roman"/>
              </a:rPr>
              <a:t>basidiomata </a:t>
            </a:r>
            <a:r>
              <a:rPr sz="1450" spc="-5" dirty="0">
                <a:latin typeface="Times New Roman"/>
                <a:cs typeface="Times New Roman"/>
              </a:rPr>
              <a:t>(= </a:t>
            </a:r>
            <a:r>
              <a:rPr sz="1450" spc="-10" dirty="0">
                <a:latin typeface="Times New Roman"/>
                <a:cs typeface="Times New Roman"/>
              </a:rPr>
              <a:t>basidiocarps, fructifications, </a:t>
            </a:r>
            <a:r>
              <a:rPr sz="1450" spc="-5" dirty="0">
                <a:latin typeface="Times New Roman"/>
                <a:cs typeface="Times New Roman"/>
              </a:rPr>
              <a:t>or fruiting bodies; </a:t>
            </a:r>
            <a:r>
              <a:rPr sz="1450" spc="-20" dirty="0">
                <a:latin typeface="Times New Roman"/>
                <a:cs typeface="Times New Roman"/>
              </a:rPr>
              <a:t>e.g.,</a:t>
            </a:r>
            <a:r>
              <a:rPr sz="1450" spc="2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mushrooms)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0"/>
              </a:lnSpc>
            </a:pPr>
            <a:r>
              <a:rPr sz="1450" spc="-5" dirty="0">
                <a:latin typeface="Times New Roman"/>
                <a:cs typeface="Times New Roman"/>
              </a:rPr>
              <a:t>====&gt; </a:t>
            </a:r>
            <a:r>
              <a:rPr sz="1450" spc="-15" dirty="0">
                <a:latin typeface="Times New Roman"/>
                <a:cs typeface="Times New Roman"/>
              </a:rPr>
              <a:t>includes </a:t>
            </a:r>
            <a:r>
              <a:rPr sz="1450" spc="-5" dirty="0">
                <a:latin typeface="Times New Roman"/>
                <a:cs typeface="Times New Roman"/>
              </a:rPr>
              <a:t>the bulk of </a:t>
            </a:r>
            <a:r>
              <a:rPr sz="1450" spc="-35" dirty="0">
                <a:latin typeface="Times New Roman"/>
                <a:cs typeface="Times New Roman"/>
              </a:rPr>
              <a:t>the </a:t>
            </a:r>
            <a:r>
              <a:rPr sz="1450" spc="-5" dirty="0">
                <a:latin typeface="Times New Roman"/>
                <a:cs typeface="Times New Roman"/>
              </a:rPr>
              <a:t>edible </a:t>
            </a:r>
            <a:r>
              <a:rPr sz="1450" spc="-20" dirty="0">
                <a:latin typeface="Times New Roman"/>
                <a:cs typeface="Times New Roman"/>
              </a:rPr>
              <a:t>fungal</a:t>
            </a:r>
            <a:r>
              <a:rPr sz="1450" spc="229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species;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</a:pPr>
            <a:r>
              <a:rPr sz="1450" spc="-5" dirty="0">
                <a:latin typeface="Times New Roman"/>
                <a:cs typeface="Times New Roman"/>
              </a:rPr>
              <a:t>--- some taxa (e.g., rusts </a:t>
            </a:r>
            <a:r>
              <a:rPr sz="1450" spc="-35" dirty="0">
                <a:latin typeface="Times New Roman"/>
                <a:cs typeface="Times New Roman"/>
              </a:rPr>
              <a:t>and </a:t>
            </a:r>
            <a:r>
              <a:rPr sz="1450" spc="-5" dirty="0">
                <a:latin typeface="Times New Roman"/>
                <a:cs typeface="Times New Roman"/>
              </a:rPr>
              <a:t>smuts) do </a:t>
            </a:r>
            <a:r>
              <a:rPr sz="1450" spc="-35" dirty="0">
                <a:latin typeface="Times New Roman"/>
                <a:cs typeface="Times New Roman"/>
              </a:rPr>
              <a:t>not </a:t>
            </a:r>
            <a:r>
              <a:rPr sz="1450" spc="-15" dirty="0">
                <a:latin typeface="Times New Roman"/>
                <a:cs typeface="Times New Roman"/>
              </a:rPr>
              <a:t>produce</a:t>
            </a:r>
            <a:r>
              <a:rPr sz="1450" spc="26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basidiomata.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088" y="3169387"/>
            <a:ext cx="8185150" cy="3107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b="1" spc="-5" dirty="0">
                <a:latin typeface="Times New Roman"/>
                <a:cs typeface="Times New Roman"/>
              </a:rPr>
              <a:t>- </a:t>
            </a:r>
            <a:r>
              <a:rPr sz="1450" spc="-5" dirty="0">
                <a:latin typeface="Times New Roman"/>
                <a:cs typeface="Times New Roman"/>
              </a:rPr>
              <a:t>Three </a:t>
            </a:r>
            <a:r>
              <a:rPr sz="1450" b="1" spc="-5" dirty="0">
                <a:latin typeface="Times New Roman"/>
                <a:cs typeface="Times New Roman"/>
              </a:rPr>
              <a:t>major </a:t>
            </a:r>
            <a:r>
              <a:rPr sz="1450" b="1" spc="-15" dirty="0">
                <a:latin typeface="Times New Roman"/>
                <a:cs typeface="Times New Roman"/>
              </a:rPr>
              <a:t>ecological</a:t>
            </a:r>
            <a:r>
              <a:rPr sz="1450" b="1" spc="70" dirty="0">
                <a:latin typeface="Times New Roman"/>
                <a:cs typeface="Times New Roman"/>
              </a:rPr>
              <a:t> </a:t>
            </a:r>
            <a:r>
              <a:rPr sz="1450" b="1" spc="-20" dirty="0">
                <a:latin typeface="Times New Roman"/>
                <a:cs typeface="Times New Roman"/>
              </a:rPr>
              <a:t>roles</a:t>
            </a:r>
            <a:r>
              <a:rPr sz="1450" spc="-20" dirty="0">
                <a:latin typeface="Times New Roman"/>
                <a:cs typeface="Times New Roman"/>
              </a:rPr>
              <a:t>: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50" spc="-5" dirty="0">
                <a:latin typeface="Times New Roman"/>
                <a:cs typeface="Times New Roman"/>
              </a:rPr>
              <a:t>--- </a:t>
            </a:r>
            <a:r>
              <a:rPr sz="1450" b="1" spc="-10" dirty="0">
                <a:latin typeface="Times New Roman"/>
                <a:cs typeface="Times New Roman"/>
              </a:rPr>
              <a:t>saprobic</a:t>
            </a:r>
            <a:r>
              <a:rPr sz="1450" spc="-10" dirty="0">
                <a:latin typeface="Times New Roman"/>
                <a:cs typeface="Times New Roman"/>
              </a:rPr>
              <a:t>: (=decomposer </a:t>
            </a:r>
            <a:r>
              <a:rPr sz="1450" spc="-5" dirty="0">
                <a:latin typeface="Times New Roman"/>
                <a:cs typeface="Times New Roman"/>
              </a:rPr>
              <a:t>of organic</a:t>
            </a:r>
            <a:r>
              <a:rPr sz="1450" spc="3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matter),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  <a:spcBef>
                <a:spcPts val="10"/>
              </a:spcBef>
            </a:pPr>
            <a:r>
              <a:rPr sz="1450" spc="-5" dirty="0">
                <a:latin typeface="Times New Roman"/>
                <a:cs typeface="Times New Roman"/>
              </a:rPr>
              <a:t>-------- e.g. white-rot (= </a:t>
            </a:r>
            <a:r>
              <a:rPr sz="1450" spc="-15" dirty="0">
                <a:latin typeface="Times New Roman"/>
                <a:cs typeface="Times New Roman"/>
              </a:rPr>
              <a:t>lignin-degrading) </a:t>
            </a:r>
            <a:r>
              <a:rPr sz="1450" spc="-5" dirty="0">
                <a:latin typeface="Times New Roman"/>
                <a:cs typeface="Times New Roman"/>
              </a:rPr>
              <a:t>and brown-rot of</a:t>
            </a:r>
            <a:r>
              <a:rPr sz="1450" spc="6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wood;</a:t>
            </a:r>
            <a:endParaRPr sz="1450">
              <a:latin typeface="Times New Roman"/>
              <a:cs typeface="Times New Roman"/>
            </a:endParaRPr>
          </a:p>
          <a:p>
            <a:pPr marL="561340">
              <a:lnSpc>
                <a:spcPts val="1735"/>
              </a:lnSpc>
            </a:pPr>
            <a:r>
              <a:rPr sz="1450" spc="-5" dirty="0">
                <a:latin typeface="Times New Roman"/>
                <a:cs typeface="Times New Roman"/>
              </a:rPr>
              <a:t>====&gt; </a:t>
            </a:r>
            <a:r>
              <a:rPr sz="1450" spc="-20" dirty="0">
                <a:latin typeface="Times New Roman"/>
                <a:cs typeface="Times New Roman"/>
              </a:rPr>
              <a:t>Carbon</a:t>
            </a:r>
            <a:r>
              <a:rPr sz="1450" spc="7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cycling;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  <a:spcBef>
                <a:spcPts val="5"/>
              </a:spcBef>
            </a:pPr>
            <a:r>
              <a:rPr sz="1450" spc="-5" dirty="0">
                <a:latin typeface="Times New Roman"/>
                <a:cs typeface="Times New Roman"/>
              </a:rPr>
              <a:t>---</a:t>
            </a:r>
            <a:r>
              <a:rPr sz="1450" spc="10" dirty="0">
                <a:latin typeface="Times New Roman"/>
                <a:cs typeface="Times New Roman"/>
              </a:rPr>
              <a:t> </a:t>
            </a:r>
            <a:r>
              <a:rPr sz="1450" b="1" spc="-10" dirty="0">
                <a:latin typeface="Times New Roman"/>
                <a:cs typeface="Times New Roman"/>
              </a:rPr>
              <a:t>symbiotic</a:t>
            </a:r>
            <a:r>
              <a:rPr sz="1450" spc="-10" dirty="0">
                <a:latin typeface="Times New Roman"/>
                <a:cs typeface="Times New Roman"/>
              </a:rPr>
              <a:t>: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</a:pPr>
            <a:r>
              <a:rPr sz="1450" spc="-5" dirty="0">
                <a:latin typeface="Times New Roman"/>
                <a:cs typeface="Times New Roman"/>
              </a:rPr>
              <a:t>-------- with plants: mycorrhiza (mostly </a:t>
            </a:r>
            <a:r>
              <a:rPr sz="1450" spc="-10" dirty="0">
                <a:latin typeface="Times New Roman"/>
                <a:cs typeface="Times New Roman"/>
              </a:rPr>
              <a:t>ecto-) </a:t>
            </a:r>
            <a:r>
              <a:rPr sz="1450" spc="-5" dirty="0">
                <a:latin typeface="Times New Roman"/>
                <a:cs typeface="Times New Roman"/>
              </a:rPr>
              <a:t>with trees and shrubs, </a:t>
            </a:r>
            <a:r>
              <a:rPr sz="1450" spc="-15" dirty="0">
                <a:latin typeface="Times New Roman"/>
                <a:cs typeface="Times New Roman"/>
              </a:rPr>
              <a:t>sometimes </a:t>
            </a:r>
            <a:r>
              <a:rPr sz="1450" spc="-5" dirty="0">
                <a:latin typeface="Times New Roman"/>
                <a:cs typeface="Times New Roman"/>
              </a:rPr>
              <a:t>with grassy </a:t>
            </a:r>
            <a:r>
              <a:rPr sz="1450" spc="-20" dirty="0">
                <a:latin typeface="Times New Roman"/>
                <a:cs typeface="Times New Roman"/>
              </a:rPr>
              <a:t>plants </a:t>
            </a:r>
            <a:r>
              <a:rPr sz="1450" spc="-5" dirty="0">
                <a:latin typeface="Times New Roman"/>
                <a:cs typeface="Times New Roman"/>
              </a:rPr>
              <a:t>e.g.</a:t>
            </a:r>
            <a:r>
              <a:rPr sz="1450" spc="28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orchids;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  <a:spcBef>
                <a:spcPts val="5"/>
              </a:spcBef>
            </a:pPr>
            <a:r>
              <a:rPr sz="1450" spc="-5" dirty="0">
                <a:latin typeface="Times New Roman"/>
                <a:cs typeface="Times New Roman"/>
              </a:rPr>
              <a:t>-------- with insects: fungal gardens of </a:t>
            </a:r>
            <a:r>
              <a:rPr sz="1450" spc="-25" dirty="0">
                <a:latin typeface="Times New Roman"/>
                <a:cs typeface="Times New Roman"/>
              </a:rPr>
              <a:t>ants </a:t>
            </a:r>
            <a:r>
              <a:rPr sz="1450" spc="-5" dirty="0">
                <a:latin typeface="Times New Roman"/>
                <a:cs typeface="Times New Roman"/>
              </a:rPr>
              <a:t>and termites; scale</a:t>
            </a:r>
            <a:r>
              <a:rPr sz="1450" spc="7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insects;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</a:pPr>
            <a:r>
              <a:rPr sz="1450" spc="-5" dirty="0">
                <a:latin typeface="Times New Roman"/>
                <a:cs typeface="Times New Roman"/>
              </a:rPr>
              <a:t>-------- with algae: a few </a:t>
            </a:r>
            <a:r>
              <a:rPr sz="1450" spc="-10" dirty="0">
                <a:latin typeface="Times New Roman"/>
                <a:cs typeface="Times New Roman"/>
              </a:rPr>
              <a:t>basidiolichens</a:t>
            </a:r>
            <a:r>
              <a:rPr sz="1450" spc="-2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exist.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</a:pPr>
            <a:r>
              <a:rPr sz="1450" b="1" spc="-5" dirty="0">
                <a:latin typeface="Times New Roman"/>
                <a:cs typeface="Times New Roman"/>
              </a:rPr>
              <a:t>--- parasites /</a:t>
            </a:r>
            <a:r>
              <a:rPr sz="1450" b="1" spc="35" dirty="0">
                <a:latin typeface="Times New Roman"/>
                <a:cs typeface="Times New Roman"/>
              </a:rPr>
              <a:t> </a:t>
            </a:r>
            <a:r>
              <a:rPr sz="1450" b="1" spc="-10" dirty="0">
                <a:latin typeface="Times New Roman"/>
                <a:cs typeface="Times New Roman"/>
              </a:rPr>
              <a:t>pathogenic</a:t>
            </a:r>
            <a:r>
              <a:rPr sz="1450" spc="-10" dirty="0">
                <a:latin typeface="Times New Roman"/>
                <a:cs typeface="Times New Roman"/>
              </a:rPr>
              <a:t>: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</a:pPr>
            <a:r>
              <a:rPr sz="1450" spc="-5" dirty="0">
                <a:latin typeface="Times New Roman"/>
                <a:cs typeface="Times New Roman"/>
              </a:rPr>
              <a:t>-------- mostly on plants </a:t>
            </a:r>
            <a:r>
              <a:rPr sz="1450" spc="-20" dirty="0">
                <a:latin typeface="Times New Roman"/>
                <a:cs typeface="Times New Roman"/>
              </a:rPr>
              <a:t>(e.g., </a:t>
            </a:r>
            <a:r>
              <a:rPr sz="1450" spc="-5" dirty="0">
                <a:latin typeface="Times New Roman"/>
                <a:cs typeface="Times New Roman"/>
              </a:rPr>
              <a:t>rusts and</a:t>
            </a:r>
            <a:r>
              <a:rPr sz="1450" spc="6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smuts);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50" spc="-5" dirty="0">
                <a:latin typeface="Times New Roman"/>
                <a:cs typeface="Times New Roman"/>
              </a:rPr>
              <a:t>-------- also in animals </a:t>
            </a:r>
            <a:r>
              <a:rPr sz="1450" spc="-15" dirty="0">
                <a:latin typeface="Times New Roman"/>
                <a:cs typeface="Times New Roman"/>
              </a:rPr>
              <a:t>including </a:t>
            </a:r>
            <a:r>
              <a:rPr sz="1450" spc="-20" dirty="0">
                <a:latin typeface="Times New Roman"/>
                <a:cs typeface="Times New Roman"/>
              </a:rPr>
              <a:t>humans </a:t>
            </a:r>
            <a:r>
              <a:rPr sz="1450" spc="-5" dirty="0">
                <a:latin typeface="Times New Roman"/>
                <a:cs typeface="Times New Roman"/>
              </a:rPr>
              <a:t>(e.g.,</a:t>
            </a:r>
            <a:r>
              <a:rPr sz="1450" spc="135" dirty="0">
                <a:latin typeface="Times New Roman"/>
                <a:cs typeface="Times New Roman"/>
              </a:rPr>
              <a:t> </a:t>
            </a:r>
            <a:r>
              <a:rPr sz="1450" i="1" spc="-10" dirty="0">
                <a:latin typeface="Times New Roman"/>
                <a:cs typeface="Times New Roman"/>
              </a:rPr>
              <a:t>Cryptococcus</a:t>
            </a:r>
            <a:r>
              <a:rPr sz="1450" spc="-10" dirty="0">
                <a:latin typeface="Times New Roman"/>
                <a:cs typeface="Times New Roman"/>
              </a:rPr>
              <a:t>)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8360" y="939190"/>
            <a:ext cx="4075429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The basidium (plural = </a:t>
            </a:r>
            <a:r>
              <a:rPr spc="-10" dirty="0"/>
              <a:t>basidia) </a:t>
            </a:r>
            <a:r>
              <a:rPr spc="-5" dirty="0"/>
              <a:t>-</a:t>
            </a:r>
            <a:r>
              <a:rPr spc="50" dirty="0"/>
              <a:t> </a:t>
            </a:r>
            <a:r>
              <a:rPr spc="-5" dirty="0"/>
              <a:t>definitions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8549" y="1561896"/>
            <a:ext cx="4793615" cy="904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35"/>
              </a:lnSpc>
              <a:spcBef>
                <a:spcPts val="95"/>
              </a:spcBef>
            </a:pPr>
            <a:r>
              <a:rPr sz="1450" b="1" spc="-10" dirty="0">
                <a:latin typeface="Times New Roman"/>
                <a:cs typeface="Times New Roman"/>
              </a:rPr>
              <a:t>Basidiospores</a:t>
            </a:r>
            <a:r>
              <a:rPr sz="1450" spc="-10" dirty="0">
                <a:latin typeface="Times New Roman"/>
                <a:cs typeface="Times New Roman"/>
              </a:rPr>
              <a:t>: </a:t>
            </a:r>
            <a:r>
              <a:rPr sz="1450" spc="-5" dirty="0">
                <a:latin typeface="Times New Roman"/>
                <a:cs typeface="Times New Roman"/>
              </a:rPr>
              <a:t>sexual </a:t>
            </a:r>
            <a:r>
              <a:rPr sz="1450" spc="-20" dirty="0">
                <a:latin typeface="Times New Roman"/>
                <a:cs typeface="Times New Roman"/>
              </a:rPr>
              <a:t>spores </a:t>
            </a:r>
            <a:r>
              <a:rPr sz="1450" spc="-5" dirty="0">
                <a:latin typeface="Times New Roman"/>
                <a:cs typeface="Times New Roman"/>
              </a:rPr>
              <a:t>(result of karyogamy and</a:t>
            </a:r>
            <a:r>
              <a:rPr sz="1450" spc="170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meiosis).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0"/>
              </a:lnSpc>
            </a:pPr>
            <a:r>
              <a:rPr sz="1450" b="1" spc="-10" dirty="0">
                <a:latin typeface="Times New Roman"/>
                <a:cs typeface="Times New Roman"/>
              </a:rPr>
              <a:t>Basidium: </a:t>
            </a:r>
            <a:r>
              <a:rPr sz="1450" spc="-5" dirty="0">
                <a:latin typeface="Times New Roman"/>
                <a:cs typeface="Times New Roman"/>
              </a:rPr>
              <a:t>structure </a:t>
            </a:r>
            <a:r>
              <a:rPr sz="1450" spc="-15" dirty="0">
                <a:latin typeface="Times New Roman"/>
                <a:cs typeface="Times New Roman"/>
              </a:rPr>
              <a:t>bearing </a:t>
            </a:r>
            <a:r>
              <a:rPr sz="1450" spc="-10" dirty="0">
                <a:latin typeface="Times New Roman"/>
                <a:cs typeface="Times New Roman"/>
              </a:rPr>
              <a:t>basidiospores </a:t>
            </a:r>
            <a:r>
              <a:rPr sz="1450" spc="-5" dirty="0">
                <a:latin typeface="Times New Roman"/>
                <a:cs typeface="Times New Roman"/>
              </a:rPr>
              <a:t>on its</a:t>
            </a:r>
            <a:r>
              <a:rPr sz="1450" spc="17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surface;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0"/>
              </a:lnSpc>
            </a:pPr>
            <a:r>
              <a:rPr sz="1450" spc="-10" dirty="0">
                <a:latin typeface="Times New Roman"/>
                <a:cs typeface="Times New Roman"/>
              </a:rPr>
              <a:t>--- probasidium </a:t>
            </a:r>
            <a:r>
              <a:rPr sz="1450" spc="-5" dirty="0">
                <a:latin typeface="Times New Roman"/>
                <a:cs typeface="Times New Roman"/>
              </a:rPr>
              <a:t>- site of</a:t>
            </a:r>
            <a:r>
              <a:rPr sz="1450" spc="125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karyogamy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35"/>
              </a:lnSpc>
            </a:pPr>
            <a:r>
              <a:rPr sz="1450" spc="-10" dirty="0">
                <a:latin typeface="Times New Roman"/>
                <a:cs typeface="Times New Roman"/>
              </a:rPr>
              <a:t>--- metabasidium </a:t>
            </a:r>
            <a:r>
              <a:rPr sz="1450" spc="-5" dirty="0">
                <a:latin typeface="Times New Roman"/>
                <a:cs typeface="Times New Roman"/>
              </a:rPr>
              <a:t>- site of</a:t>
            </a:r>
            <a:r>
              <a:rPr sz="1450" spc="12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meiosis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9975" y="5923576"/>
            <a:ext cx="3169920" cy="4654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160"/>
              </a:spcBef>
            </a:pPr>
            <a:r>
              <a:rPr sz="1450" b="1" spc="-10" dirty="0">
                <a:latin typeface="Times New Roman"/>
                <a:cs typeface="Times New Roman"/>
              </a:rPr>
              <a:t>Phragmobasidium: </a:t>
            </a:r>
            <a:r>
              <a:rPr sz="1450" spc="-5" dirty="0">
                <a:latin typeface="Times New Roman"/>
                <a:cs typeface="Times New Roman"/>
              </a:rPr>
              <a:t>a septate </a:t>
            </a:r>
            <a:r>
              <a:rPr sz="1450" spc="-15" dirty="0">
                <a:latin typeface="Times New Roman"/>
                <a:cs typeface="Times New Roman"/>
              </a:rPr>
              <a:t>basidium </a:t>
            </a:r>
            <a:r>
              <a:rPr sz="1450" spc="-5" dirty="0">
                <a:latin typeface="Times New Roman"/>
                <a:cs typeface="Times New Roman"/>
              </a:rPr>
              <a:t>(a  phragmobasidium </a:t>
            </a:r>
            <a:r>
              <a:rPr sz="1450" dirty="0">
                <a:latin typeface="Times New Roman"/>
                <a:cs typeface="Times New Roman"/>
              </a:rPr>
              <a:t>is an</a:t>
            </a:r>
            <a:r>
              <a:rPr sz="1450" spc="-5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heterobasidium)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9975" y="3002054"/>
            <a:ext cx="4786630" cy="272859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80645" marR="26034">
              <a:lnSpc>
                <a:spcPts val="1730"/>
              </a:lnSpc>
              <a:spcBef>
                <a:spcPts val="160"/>
              </a:spcBef>
            </a:pPr>
            <a:r>
              <a:rPr sz="1450" b="1" spc="-10" dirty="0">
                <a:latin typeface="Times New Roman"/>
                <a:cs typeface="Times New Roman"/>
              </a:rPr>
              <a:t>Holobasidium: </a:t>
            </a:r>
            <a:r>
              <a:rPr sz="1450" spc="-5" dirty="0">
                <a:latin typeface="Times New Roman"/>
                <a:cs typeface="Times New Roman"/>
              </a:rPr>
              <a:t>a </a:t>
            </a:r>
            <a:r>
              <a:rPr sz="1450" spc="-10" dirty="0">
                <a:latin typeface="Times New Roman"/>
                <a:cs typeface="Times New Roman"/>
              </a:rPr>
              <a:t>non-septate </a:t>
            </a:r>
            <a:r>
              <a:rPr sz="1450" spc="-15" dirty="0">
                <a:latin typeface="Times New Roman"/>
                <a:cs typeface="Times New Roman"/>
              </a:rPr>
              <a:t>basidium; </a:t>
            </a:r>
            <a:r>
              <a:rPr sz="1450" spc="-10" dirty="0">
                <a:latin typeface="Times New Roman"/>
                <a:cs typeface="Times New Roman"/>
              </a:rPr>
              <a:t>single-celled, typically  club-shaped, </a:t>
            </a:r>
            <a:r>
              <a:rPr sz="1450" spc="-5" dirty="0">
                <a:latin typeface="Times New Roman"/>
                <a:cs typeface="Times New Roman"/>
              </a:rPr>
              <a:t>and </a:t>
            </a:r>
            <a:r>
              <a:rPr sz="1450" spc="-15" dirty="0">
                <a:latin typeface="Times New Roman"/>
                <a:cs typeface="Times New Roman"/>
              </a:rPr>
              <a:t>bearing </a:t>
            </a:r>
            <a:r>
              <a:rPr sz="1450" spc="-5" dirty="0">
                <a:latin typeface="Times New Roman"/>
                <a:cs typeface="Times New Roman"/>
              </a:rPr>
              <a:t>sterigmata (usually</a:t>
            </a:r>
            <a:r>
              <a:rPr sz="1450" spc="85" dirty="0">
                <a:latin typeface="Times New Roman"/>
                <a:cs typeface="Times New Roman"/>
              </a:rPr>
              <a:t> </a:t>
            </a:r>
            <a:r>
              <a:rPr sz="1450" spc="-20" dirty="0">
                <a:latin typeface="Times New Roman"/>
                <a:cs typeface="Times New Roman"/>
              </a:rPr>
              <a:t>four)</a:t>
            </a:r>
            <a:endParaRPr sz="1450">
              <a:latin typeface="Times New Roman"/>
              <a:cs typeface="Times New Roman"/>
            </a:endParaRPr>
          </a:p>
          <a:p>
            <a:pPr marL="80645">
              <a:lnSpc>
                <a:spcPts val="1664"/>
              </a:lnSpc>
            </a:pPr>
            <a:r>
              <a:rPr sz="1450" b="1" spc="-10" dirty="0">
                <a:latin typeface="Times New Roman"/>
                <a:cs typeface="Times New Roman"/>
              </a:rPr>
              <a:t>--- chiastobasidium: </a:t>
            </a:r>
            <a:r>
              <a:rPr sz="1450" spc="-5" dirty="0">
                <a:latin typeface="Times New Roman"/>
                <a:cs typeface="Times New Roman"/>
              </a:rPr>
              <a:t>a </a:t>
            </a:r>
            <a:r>
              <a:rPr sz="1450" spc="-10" dirty="0">
                <a:latin typeface="Times New Roman"/>
                <a:cs typeface="Times New Roman"/>
              </a:rPr>
              <a:t>holobasidium </a:t>
            </a:r>
            <a:r>
              <a:rPr sz="1450" spc="-5" dirty="0">
                <a:latin typeface="Times New Roman"/>
                <a:cs typeface="Times New Roman"/>
              </a:rPr>
              <a:t>in which, during</a:t>
            </a:r>
            <a:r>
              <a:rPr sz="1450" spc="10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meioisis,</a:t>
            </a:r>
            <a:endParaRPr sz="1450">
              <a:latin typeface="Times New Roman"/>
              <a:cs typeface="Times New Roman"/>
            </a:endParaRPr>
          </a:p>
          <a:p>
            <a:pPr marL="80645" marR="165735">
              <a:lnSpc>
                <a:spcPts val="1730"/>
              </a:lnSpc>
              <a:spcBef>
                <a:spcPts val="60"/>
              </a:spcBef>
            </a:pPr>
            <a:r>
              <a:rPr sz="1450" spc="-5" dirty="0">
                <a:latin typeface="Times New Roman"/>
                <a:cs typeface="Times New Roman"/>
              </a:rPr>
              <a:t>the </a:t>
            </a:r>
            <a:r>
              <a:rPr sz="1450" spc="-15" dirty="0">
                <a:latin typeface="Times New Roman"/>
                <a:cs typeface="Times New Roman"/>
              </a:rPr>
              <a:t>nuclear </a:t>
            </a:r>
            <a:r>
              <a:rPr sz="1450" spc="-5" dirty="0">
                <a:latin typeface="Times New Roman"/>
                <a:cs typeface="Times New Roman"/>
              </a:rPr>
              <a:t>spindles / </a:t>
            </a:r>
            <a:r>
              <a:rPr sz="1450" spc="-10" dirty="0">
                <a:latin typeface="Times New Roman"/>
                <a:cs typeface="Times New Roman"/>
              </a:rPr>
              <a:t>microtubules </a:t>
            </a:r>
            <a:r>
              <a:rPr sz="1450" spc="-5" dirty="0">
                <a:latin typeface="Times New Roman"/>
                <a:cs typeface="Times New Roman"/>
              </a:rPr>
              <a:t>are oriented </a:t>
            </a:r>
            <a:r>
              <a:rPr sz="1450" spc="-10" dirty="0">
                <a:latin typeface="Times New Roman"/>
                <a:cs typeface="Times New Roman"/>
              </a:rPr>
              <a:t>perpendicular  </a:t>
            </a:r>
            <a:r>
              <a:rPr sz="1450" spc="-5" dirty="0">
                <a:latin typeface="Times New Roman"/>
                <a:cs typeface="Times New Roman"/>
              </a:rPr>
              <a:t>to the </a:t>
            </a:r>
            <a:r>
              <a:rPr sz="1450" spc="-25" dirty="0">
                <a:latin typeface="Times New Roman"/>
                <a:cs typeface="Times New Roman"/>
              </a:rPr>
              <a:t>long </a:t>
            </a:r>
            <a:r>
              <a:rPr sz="1450" spc="-5" dirty="0">
                <a:latin typeface="Times New Roman"/>
                <a:cs typeface="Times New Roman"/>
              </a:rPr>
              <a:t>axis </a:t>
            </a:r>
            <a:r>
              <a:rPr sz="1450" spc="-50" dirty="0">
                <a:latin typeface="Times New Roman"/>
                <a:cs typeface="Times New Roman"/>
              </a:rPr>
              <a:t>of </a:t>
            </a:r>
            <a:r>
              <a:rPr sz="1450" spc="-5" dirty="0">
                <a:latin typeface="Times New Roman"/>
                <a:cs typeface="Times New Roman"/>
              </a:rPr>
              <a:t>the </a:t>
            </a:r>
            <a:r>
              <a:rPr sz="1450" spc="-10" dirty="0">
                <a:latin typeface="Times New Roman"/>
                <a:cs typeface="Times New Roman"/>
              </a:rPr>
              <a:t>basidium, </a:t>
            </a:r>
            <a:r>
              <a:rPr sz="1450" spc="-5" dirty="0">
                <a:latin typeface="Times New Roman"/>
                <a:cs typeface="Times New Roman"/>
              </a:rPr>
              <a:t>and at </a:t>
            </a:r>
            <a:r>
              <a:rPr sz="1450" spc="-35" dirty="0">
                <a:latin typeface="Times New Roman"/>
                <a:cs typeface="Times New Roman"/>
              </a:rPr>
              <a:t>the </a:t>
            </a:r>
            <a:r>
              <a:rPr sz="1450" spc="-5" dirty="0">
                <a:latin typeface="Times New Roman"/>
                <a:cs typeface="Times New Roman"/>
              </a:rPr>
              <a:t>same</a:t>
            </a:r>
            <a:r>
              <a:rPr sz="1450" spc="4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level.</a:t>
            </a:r>
            <a:endParaRPr sz="1450">
              <a:latin typeface="Times New Roman"/>
              <a:cs typeface="Times New Roman"/>
            </a:endParaRPr>
          </a:p>
          <a:p>
            <a:pPr marL="80645" marR="492125">
              <a:lnSpc>
                <a:spcPts val="1730"/>
              </a:lnSpc>
              <a:spcBef>
                <a:spcPts val="20"/>
              </a:spcBef>
            </a:pPr>
            <a:r>
              <a:rPr sz="1450" b="1" spc="-10" dirty="0">
                <a:latin typeface="Times New Roman"/>
                <a:cs typeface="Times New Roman"/>
              </a:rPr>
              <a:t>--- </a:t>
            </a:r>
            <a:r>
              <a:rPr sz="1450" b="1" spc="-5" dirty="0">
                <a:latin typeface="Times New Roman"/>
                <a:cs typeface="Times New Roman"/>
              </a:rPr>
              <a:t>stichobasidium: </a:t>
            </a:r>
            <a:r>
              <a:rPr sz="1450" spc="-5" dirty="0">
                <a:latin typeface="Times New Roman"/>
                <a:cs typeface="Times New Roman"/>
              </a:rPr>
              <a:t>during </a:t>
            </a:r>
            <a:r>
              <a:rPr sz="1450" spc="-15" dirty="0">
                <a:latin typeface="Times New Roman"/>
                <a:cs typeface="Times New Roman"/>
              </a:rPr>
              <a:t>meiosis </a:t>
            </a:r>
            <a:r>
              <a:rPr sz="1450" spc="-5" dirty="0">
                <a:latin typeface="Times New Roman"/>
                <a:cs typeface="Times New Roman"/>
              </a:rPr>
              <a:t>the </a:t>
            </a:r>
            <a:r>
              <a:rPr sz="1450" spc="-15" dirty="0">
                <a:latin typeface="Times New Roman"/>
                <a:cs typeface="Times New Roman"/>
              </a:rPr>
              <a:t>nuclear spindles </a:t>
            </a:r>
            <a:r>
              <a:rPr sz="1450" spc="-5" dirty="0">
                <a:latin typeface="Times New Roman"/>
                <a:cs typeface="Times New Roman"/>
              </a:rPr>
              <a:t>/  </a:t>
            </a:r>
            <a:r>
              <a:rPr sz="1450" spc="-10" dirty="0">
                <a:latin typeface="Times New Roman"/>
                <a:cs typeface="Times New Roman"/>
              </a:rPr>
              <a:t>microtubules </a:t>
            </a:r>
            <a:r>
              <a:rPr sz="1450" spc="-5" dirty="0">
                <a:latin typeface="Times New Roman"/>
                <a:cs typeface="Times New Roman"/>
              </a:rPr>
              <a:t>are oriented </a:t>
            </a:r>
            <a:r>
              <a:rPr sz="1450" spc="-15" dirty="0">
                <a:latin typeface="Times New Roman"/>
                <a:cs typeface="Times New Roman"/>
              </a:rPr>
              <a:t>parallel </a:t>
            </a:r>
            <a:r>
              <a:rPr sz="1450" spc="-5" dirty="0">
                <a:latin typeface="Times New Roman"/>
                <a:cs typeface="Times New Roman"/>
              </a:rPr>
              <a:t>to </a:t>
            </a:r>
            <a:r>
              <a:rPr sz="1450" spc="-35" dirty="0">
                <a:latin typeface="Times New Roman"/>
                <a:cs typeface="Times New Roman"/>
              </a:rPr>
              <a:t>the </a:t>
            </a:r>
            <a:r>
              <a:rPr sz="1450" spc="-5" dirty="0">
                <a:latin typeface="Times New Roman"/>
                <a:cs typeface="Times New Roman"/>
              </a:rPr>
              <a:t>long </a:t>
            </a:r>
            <a:r>
              <a:rPr sz="1450" spc="-25" dirty="0">
                <a:latin typeface="Times New Roman"/>
                <a:cs typeface="Times New Roman"/>
              </a:rPr>
              <a:t>axis </a:t>
            </a:r>
            <a:r>
              <a:rPr sz="1450" spc="-5" dirty="0">
                <a:latin typeface="Times New Roman"/>
                <a:cs typeface="Times New Roman"/>
              </a:rPr>
              <a:t>of the  basidium (are not at </a:t>
            </a:r>
            <a:r>
              <a:rPr sz="1450" spc="-35" dirty="0">
                <a:latin typeface="Times New Roman"/>
                <a:cs typeface="Times New Roman"/>
              </a:rPr>
              <a:t>the </a:t>
            </a:r>
            <a:r>
              <a:rPr sz="1450" spc="-5" dirty="0">
                <a:latin typeface="Times New Roman"/>
                <a:cs typeface="Times New Roman"/>
              </a:rPr>
              <a:t>same</a:t>
            </a:r>
            <a:r>
              <a:rPr sz="1450" spc="10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level).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50">
              <a:latin typeface="Times New Roman"/>
              <a:cs typeface="Times New Roman"/>
            </a:endParaRPr>
          </a:p>
          <a:p>
            <a:pPr marL="12700" marR="1070610">
              <a:lnSpc>
                <a:spcPts val="1730"/>
              </a:lnSpc>
            </a:pPr>
            <a:r>
              <a:rPr sz="1450" b="1" spc="-10" dirty="0">
                <a:latin typeface="Times New Roman"/>
                <a:cs typeface="Times New Roman"/>
              </a:rPr>
              <a:t>Heterobasidium: </a:t>
            </a:r>
            <a:r>
              <a:rPr sz="1450" spc="-5" dirty="0">
                <a:latin typeface="Times New Roman"/>
                <a:cs typeface="Times New Roman"/>
              </a:rPr>
              <a:t>any type of basidium that differ  from a typical</a:t>
            </a:r>
            <a:r>
              <a:rPr sz="1450" spc="25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holobasidium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41033" y="1961387"/>
            <a:ext cx="2529230" cy="4002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36309" y="5953759"/>
            <a:ext cx="2787650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dirty="0">
                <a:latin typeface="Times New Roman"/>
                <a:cs typeface="Times New Roman"/>
              </a:rPr>
              <a:t>B: </a:t>
            </a:r>
            <a:r>
              <a:rPr sz="1250" dirty="0">
                <a:latin typeface="Times New Roman"/>
                <a:cs typeface="Times New Roman"/>
              </a:rPr>
              <a:t>Holobasidium; </a:t>
            </a:r>
            <a:r>
              <a:rPr sz="1250" b="1" spc="-5" dirty="0">
                <a:latin typeface="Times New Roman"/>
                <a:cs typeface="Times New Roman"/>
              </a:rPr>
              <a:t>1-4:</a:t>
            </a:r>
            <a:r>
              <a:rPr sz="1250" b="1" spc="3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basidiospores;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250" b="1" dirty="0">
                <a:latin typeface="Times New Roman"/>
                <a:cs typeface="Times New Roman"/>
              </a:rPr>
              <a:t>Arrows: </a:t>
            </a:r>
            <a:r>
              <a:rPr sz="1250" dirty="0">
                <a:latin typeface="Times New Roman"/>
                <a:cs typeface="Times New Roman"/>
              </a:rPr>
              <a:t>sterigmata </a:t>
            </a:r>
            <a:r>
              <a:rPr sz="1050" spc="15" dirty="0">
                <a:latin typeface="Times New Roman"/>
                <a:cs typeface="Times New Roman"/>
              </a:rPr>
              <a:t>(SEM, </a:t>
            </a:r>
            <a:r>
              <a:rPr sz="1050" spc="10" dirty="0">
                <a:latin typeface="Times New Roman"/>
                <a:cs typeface="Times New Roman"/>
              </a:rPr>
              <a:t>from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15" dirty="0">
                <a:latin typeface="Times New Roman"/>
                <a:cs typeface="Times New Roman"/>
              </a:rPr>
              <a:t>Alexopoulos)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0373" y="1549908"/>
            <a:ext cx="7979968" cy="4380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56549" y="1564639"/>
            <a:ext cx="871219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15" dirty="0">
                <a:latin typeface="Times New Roman"/>
                <a:cs typeface="Times New Roman"/>
              </a:rPr>
              <a:t>From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10" dirty="0">
                <a:latin typeface="Times New Roman"/>
                <a:cs typeface="Times New Roman"/>
              </a:rPr>
              <a:t>Kendrick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27733" y="5975705"/>
            <a:ext cx="4361180" cy="4654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160"/>
              </a:spcBef>
            </a:pPr>
            <a:r>
              <a:rPr sz="1450" dirty="0">
                <a:latin typeface="Times New Roman"/>
                <a:cs typeface="Times New Roman"/>
              </a:rPr>
              <a:t>A: </a:t>
            </a:r>
            <a:r>
              <a:rPr sz="1450" spc="-10" dirty="0">
                <a:latin typeface="Times New Roman"/>
                <a:cs typeface="Times New Roman"/>
              </a:rPr>
              <a:t>holobasidium; </a:t>
            </a:r>
            <a:r>
              <a:rPr sz="1450" dirty="0">
                <a:latin typeface="Times New Roman"/>
                <a:cs typeface="Times New Roman"/>
              </a:rPr>
              <a:t>B-F: </a:t>
            </a:r>
            <a:r>
              <a:rPr sz="1450" spc="-5" dirty="0">
                <a:latin typeface="Times New Roman"/>
                <a:cs typeface="Times New Roman"/>
              </a:rPr>
              <a:t>heterobasidia; </a:t>
            </a:r>
            <a:r>
              <a:rPr sz="1450" dirty="0">
                <a:latin typeface="Times New Roman"/>
                <a:cs typeface="Times New Roman"/>
              </a:rPr>
              <a:t>C-F: </a:t>
            </a:r>
            <a:r>
              <a:rPr sz="1450" spc="-5" dirty="0">
                <a:latin typeface="Times New Roman"/>
                <a:cs typeface="Times New Roman"/>
              </a:rPr>
              <a:t>phragmobasidia  F: basidia of rusts </a:t>
            </a:r>
            <a:r>
              <a:rPr sz="1450" spc="-10" dirty="0">
                <a:latin typeface="Times New Roman"/>
                <a:cs typeface="Times New Roman"/>
              </a:rPr>
              <a:t>germinating </a:t>
            </a:r>
            <a:r>
              <a:rPr sz="1450" spc="-5" dirty="0">
                <a:latin typeface="Times New Roman"/>
                <a:cs typeface="Times New Roman"/>
              </a:rPr>
              <a:t>from a</a:t>
            </a:r>
            <a:r>
              <a:rPr sz="1450" spc="3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teliospore.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61689" y="939190"/>
            <a:ext cx="2947035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Basidiomycota: types of</a:t>
            </a:r>
            <a:r>
              <a:rPr spc="-60" dirty="0"/>
              <a:t> </a:t>
            </a:r>
            <a:r>
              <a:rPr spc="-5" dirty="0"/>
              <a:t>basidia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7907" y="1138427"/>
            <a:ext cx="6314846" cy="5050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32989" y="1320495"/>
            <a:ext cx="871219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15" dirty="0">
                <a:latin typeface="Times New Roman"/>
                <a:cs typeface="Times New Roman"/>
              </a:rPr>
              <a:t>From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10" dirty="0">
                <a:latin typeface="Times New Roman"/>
                <a:cs typeface="Times New Roman"/>
              </a:rPr>
              <a:t>Kendrick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61689" y="802030"/>
            <a:ext cx="341630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Development of a </a:t>
            </a:r>
            <a:r>
              <a:rPr spc="-15" dirty="0"/>
              <a:t>4-spored</a:t>
            </a:r>
            <a:r>
              <a:rPr spc="70" dirty="0"/>
              <a:t> </a:t>
            </a:r>
            <a:r>
              <a:rPr spc="-5" dirty="0"/>
              <a:t>basidium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90089" y="6156756"/>
            <a:ext cx="7006590" cy="6851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160"/>
              </a:spcBef>
              <a:buChar char="-"/>
              <a:tabLst>
                <a:tab pos="125095" algn="l"/>
              </a:tabLst>
            </a:pPr>
            <a:r>
              <a:rPr sz="1450" spc="-10" dirty="0">
                <a:latin typeface="Times New Roman"/>
                <a:cs typeface="Times New Roman"/>
              </a:rPr>
              <a:t>Basidiospores </a:t>
            </a:r>
            <a:r>
              <a:rPr sz="1450" spc="-5" dirty="0">
                <a:latin typeface="Times New Roman"/>
                <a:cs typeface="Times New Roman"/>
              </a:rPr>
              <a:t>are </a:t>
            </a:r>
            <a:r>
              <a:rPr sz="1450" spc="-15" dirty="0">
                <a:latin typeface="Times New Roman"/>
                <a:cs typeface="Times New Roman"/>
              </a:rPr>
              <a:t>haploid, </a:t>
            </a:r>
            <a:r>
              <a:rPr sz="1450" spc="-5" dirty="0">
                <a:latin typeface="Times New Roman"/>
                <a:cs typeface="Times New Roman"/>
              </a:rPr>
              <a:t>and </a:t>
            </a:r>
            <a:r>
              <a:rPr sz="1450" spc="-15" dirty="0">
                <a:latin typeface="Times New Roman"/>
                <a:cs typeface="Times New Roman"/>
              </a:rPr>
              <a:t>generally uninucleate; binucleate </a:t>
            </a:r>
            <a:r>
              <a:rPr sz="1450" spc="-10" dirty="0">
                <a:latin typeface="Times New Roman"/>
                <a:cs typeface="Times New Roman"/>
              </a:rPr>
              <a:t>basidiospores </a:t>
            </a:r>
            <a:r>
              <a:rPr sz="1450" spc="-5" dirty="0">
                <a:latin typeface="Times New Roman"/>
                <a:cs typeface="Times New Roman"/>
              </a:rPr>
              <a:t>are sometimes  formed, when a mitosis follows the meiosis </a:t>
            </a:r>
            <a:r>
              <a:rPr sz="1450" spc="-15" dirty="0">
                <a:latin typeface="Times New Roman"/>
                <a:cs typeface="Times New Roman"/>
              </a:rPr>
              <a:t>(either </a:t>
            </a:r>
            <a:r>
              <a:rPr sz="1450" spc="-5" dirty="0">
                <a:latin typeface="Times New Roman"/>
                <a:cs typeface="Times New Roman"/>
              </a:rPr>
              <a:t>in the basidium or in the</a:t>
            </a:r>
            <a:r>
              <a:rPr sz="1450" spc="50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spore).</a:t>
            </a:r>
            <a:endParaRPr sz="1450">
              <a:latin typeface="Times New Roman"/>
              <a:cs typeface="Times New Roman"/>
            </a:endParaRPr>
          </a:p>
          <a:p>
            <a:pPr marL="121920" indent="-109855">
              <a:lnSpc>
                <a:spcPts val="1670"/>
              </a:lnSpc>
              <a:buChar char="-"/>
              <a:tabLst>
                <a:tab pos="122555" algn="l"/>
              </a:tabLst>
            </a:pPr>
            <a:r>
              <a:rPr sz="1450" spc="-5" dirty="0">
                <a:latin typeface="Times New Roman"/>
                <a:cs typeface="Times New Roman"/>
              </a:rPr>
              <a:t>2-spored and </a:t>
            </a:r>
            <a:r>
              <a:rPr sz="1450" spc="-10" dirty="0">
                <a:latin typeface="Times New Roman"/>
                <a:cs typeface="Times New Roman"/>
              </a:rPr>
              <a:t>8-spored </a:t>
            </a:r>
            <a:r>
              <a:rPr sz="1450" spc="-15" dirty="0">
                <a:latin typeface="Times New Roman"/>
                <a:cs typeface="Times New Roman"/>
              </a:rPr>
              <a:t>basidia </a:t>
            </a:r>
            <a:r>
              <a:rPr sz="1450" spc="-5" dirty="0">
                <a:latin typeface="Times New Roman"/>
                <a:cs typeface="Times New Roman"/>
              </a:rPr>
              <a:t>are sometimes formed</a:t>
            </a:r>
            <a:r>
              <a:rPr sz="1450" spc="10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(rare).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1999</Words>
  <Application>Microsoft Office PowerPoint</Application>
  <PresentationFormat>Custom</PresentationFormat>
  <Paragraphs>247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Basidiomycota: major characteristics</vt:lpstr>
      <vt:lpstr>Basidiomycota: major characteristics</vt:lpstr>
      <vt:lpstr>Experimentation, and reflections on evolutionary consequences of being a  basidiomycetous dikaryon.</vt:lpstr>
      <vt:lpstr>Basidiomycota: major characteristics</vt:lpstr>
      <vt:lpstr>Basidiomycota: major characteristics</vt:lpstr>
      <vt:lpstr>The basidium (plural = basidia) - definitions</vt:lpstr>
      <vt:lpstr>Basidiomycota: types of basidia</vt:lpstr>
      <vt:lpstr>Development of a 4-spored basidium</vt:lpstr>
      <vt:lpstr>Life-cycle of an of Basidiomycota</vt:lpstr>
      <vt:lpstr>Sexual Reproduction in Basidiomycota</vt:lpstr>
      <vt:lpstr>Sexual Reproduction in Basidiomycota</vt:lpstr>
      <vt:lpstr>Sexual Reproduction in Basidiomycota</vt:lpstr>
      <vt:lpstr>Sexual Reproduction in Basidiomycota</vt:lpstr>
      <vt:lpstr>PowerPoint Presentation</vt:lpstr>
      <vt:lpstr>PowerPoint Presentation</vt:lpstr>
      <vt:lpstr>PowerPoint Presentation</vt:lpstr>
      <vt:lpstr>PowerPoint Presentation</vt:lpstr>
      <vt:lpstr>Basidiomycota: major evolutionary groups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EEB331-08_L5_basidio1.ppt</dc:title>
  <dc:creator>jm jm</dc:creator>
  <cp:lastModifiedBy>user</cp:lastModifiedBy>
  <cp:revision>1</cp:revision>
  <dcterms:created xsi:type="dcterms:W3CDTF">2020-05-05T09:55:49Z</dcterms:created>
  <dcterms:modified xsi:type="dcterms:W3CDTF">2020-05-05T10:00:08Z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2008-09-25T00:00:00Z</vt:filetime>
  </property>
  <property fmtid="{D5CDD505-2E9C-101B-9397-08002B2CF9AE}" pid="3" name="Creator">
    <vt:lpwstr>Microsoft PowerPoint: LaserWriter 8 8.7.1</vt:lpwstr>
  </property>
  <property fmtid="{D5CDD505-2E9C-101B-9397-08002B2CF9AE}" pid="4" name="LastSaved">
    <vt:filetime>2020-05-05T00:00:00Z</vt:filetime>
  </property>
</Properties>
</file>