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8" r:id="rId26"/>
    <p:sldId id="290" r:id="rId27"/>
    <p:sldId id="291" r:id="rId28"/>
    <p:sldId id="292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697" y="192150"/>
            <a:ext cx="798860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311910"/>
            <a:ext cx="8072120" cy="344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55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58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0" y="1210055"/>
            <a:ext cx="3499104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0482" y="2209800"/>
            <a:ext cx="2924694" cy="3209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029200" y="5257800"/>
            <a:ext cx="4191000" cy="1600200"/>
          </a:xfrm>
          <a:prstGeom prst="rect">
            <a:avLst/>
          </a:prstGeom>
          <a:solidFill>
            <a:srgbClr val="83992A"/>
          </a:solidFill>
          <a:ln w="15875" cap="rnd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By</a:t>
            </a:r>
          </a:p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GB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Dr.</a:t>
            </a: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Zaryab Khalid</a:t>
            </a:r>
          </a:p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Class: BS Botany</a:t>
            </a:r>
          </a:p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Semester: 7</a:t>
            </a:r>
            <a:r>
              <a:rPr kumimoji="0" lang="en-GB" alt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Subject: Research Methodology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391413"/>
            <a:ext cx="7474584" cy="142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95"/>
              </a:spcBef>
            </a:pPr>
            <a:r>
              <a:rPr sz="2800" spc="-35" dirty="0">
                <a:latin typeface="Calibri"/>
                <a:cs typeface="Calibri"/>
              </a:rPr>
              <a:t>Vectors </a:t>
            </a:r>
            <a:r>
              <a:rPr sz="2800" spc="-20" dirty="0">
                <a:latin typeface="Calibri"/>
                <a:cs typeface="Calibri"/>
              </a:rPr>
              <a:t>perform </a:t>
            </a:r>
            <a:r>
              <a:rPr sz="2800" spc="-5" dirty="0">
                <a:latin typeface="Calibri"/>
                <a:cs typeface="Calibri"/>
              </a:rPr>
              <a:t>their functions in </a:t>
            </a:r>
            <a:r>
              <a:rPr sz="2800" spc="-10" dirty="0">
                <a:latin typeface="Calibri"/>
                <a:cs typeface="Calibri"/>
              </a:rPr>
              <a:t>two </a:t>
            </a:r>
            <a:r>
              <a:rPr sz="2800" spc="-30" dirty="0">
                <a:latin typeface="Calibri"/>
                <a:cs typeface="Calibri"/>
              </a:rPr>
              <a:t>ways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mostly:</a:t>
            </a:r>
            <a:endParaRPr sz="2800">
              <a:latin typeface="Calibri"/>
              <a:cs typeface="Calibri"/>
            </a:endParaRPr>
          </a:p>
          <a:p>
            <a:pPr marL="1290320" indent="-363855">
              <a:lnSpc>
                <a:spcPts val="3829"/>
              </a:lnSpc>
              <a:buSzPct val="96875"/>
              <a:buFont typeface="Wingdings"/>
              <a:buChar char=""/>
              <a:tabLst>
                <a:tab pos="1290955" algn="l"/>
              </a:tabLst>
            </a:pPr>
            <a:r>
              <a:rPr sz="3200" spc="-25" dirty="0">
                <a:latin typeface="Calibri"/>
                <a:cs typeface="Calibri"/>
              </a:rPr>
              <a:t>Transcription:</a:t>
            </a:r>
            <a:endParaRPr sz="3200">
              <a:latin typeface="Calibri"/>
              <a:cs typeface="Calibri"/>
            </a:endParaRPr>
          </a:p>
          <a:p>
            <a:pPr marL="1290320" indent="-363855">
              <a:lnSpc>
                <a:spcPct val="100000"/>
              </a:lnSpc>
              <a:buSzPct val="96875"/>
              <a:buFont typeface="Wingdings"/>
              <a:buChar char=""/>
              <a:tabLst>
                <a:tab pos="1290955" algn="l"/>
              </a:tabLst>
            </a:pPr>
            <a:r>
              <a:rPr sz="3200" spc="-10" dirty="0">
                <a:latin typeface="Calibri"/>
                <a:cs typeface="Calibri"/>
              </a:rPr>
              <a:t>Expression: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811344"/>
            <a:ext cx="548005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8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Prokaryotes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expression</a:t>
            </a:r>
            <a:r>
              <a:rPr sz="28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vector: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sz="2200" spc="-10" dirty="0">
                <a:latin typeface="Calibri"/>
                <a:cs typeface="Calibri"/>
              </a:rPr>
              <a:t>Promoter</a:t>
            </a:r>
            <a:endParaRPr sz="22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sz="2200" spc="-5" dirty="0">
                <a:latin typeface="Calibri"/>
                <a:cs typeface="Calibri"/>
              </a:rPr>
              <a:t>Ribosome Binding </a:t>
            </a:r>
            <a:r>
              <a:rPr sz="2200" spc="-15" dirty="0">
                <a:latin typeface="Calibri"/>
                <a:cs typeface="Calibri"/>
              </a:rPr>
              <a:t>Site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(RBS)</a:t>
            </a:r>
            <a:endParaRPr sz="22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sz="2200" spc="-25" dirty="0">
                <a:latin typeface="Calibri"/>
                <a:cs typeface="Calibri"/>
              </a:rPr>
              <a:t>Translation </a:t>
            </a:r>
            <a:r>
              <a:rPr sz="2200" spc="-5" dirty="0">
                <a:latin typeface="Calibri"/>
                <a:cs typeface="Calibri"/>
              </a:rPr>
              <a:t>initiation </a:t>
            </a:r>
            <a:r>
              <a:rPr sz="2200" spc="-15" dirty="0">
                <a:latin typeface="Calibri"/>
                <a:cs typeface="Calibri"/>
              </a:rPr>
              <a:t>site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7390" y="856488"/>
            <a:ext cx="3773714" cy="3710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760091"/>
            <a:ext cx="477202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95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10" dirty="0">
                <a:latin typeface="Calibri"/>
                <a:cs typeface="Calibri"/>
              </a:rPr>
              <a:t>there are </a:t>
            </a:r>
            <a:r>
              <a:rPr sz="2200" spc="-15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types of </a:t>
            </a:r>
            <a:r>
              <a:rPr sz="2200" spc="-10" dirty="0">
                <a:latin typeface="Calibri"/>
                <a:cs typeface="Calibri"/>
              </a:rPr>
              <a:t>expression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vector:</a:t>
            </a:r>
            <a:endParaRPr sz="2200">
              <a:latin typeface="Calibri"/>
              <a:cs typeface="Calibri"/>
            </a:endParaRPr>
          </a:p>
          <a:p>
            <a:pPr marL="1146810" lvl="1" indent="-220345">
              <a:lnSpc>
                <a:spcPct val="100000"/>
              </a:lnSpc>
              <a:buSzPct val="95454"/>
              <a:buFont typeface="Wingdings"/>
              <a:buChar char=""/>
              <a:tabLst>
                <a:tab pos="1147445" algn="l"/>
              </a:tabLst>
            </a:pPr>
            <a:r>
              <a:rPr sz="2200" b="1" spc="-15" dirty="0">
                <a:latin typeface="Calibri"/>
                <a:cs typeface="Calibri"/>
              </a:rPr>
              <a:t>Prokaryotes expression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vector</a:t>
            </a:r>
            <a:endParaRPr sz="2200">
              <a:latin typeface="Calibri"/>
              <a:cs typeface="Calibri"/>
            </a:endParaRPr>
          </a:p>
          <a:p>
            <a:pPr marL="1146810" lvl="1" indent="-220345">
              <a:lnSpc>
                <a:spcPct val="100000"/>
              </a:lnSpc>
              <a:buSzPct val="95454"/>
              <a:buFont typeface="Wingdings"/>
              <a:buChar char=""/>
              <a:tabLst>
                <a:tab pos="1147445" algn="l"/>
              </a:tabLst>
            </a:pPr>
            <a:r>
              <a:rPr sz="2200" b="1" spc="-15" dirty="0">
                <a:latin typeface="Calibri"/>
                <a:cs typeface="Calibri"/>
              </a:rPr>
              <a:t>Eukaryotes expression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vector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880" y="968949"/>
            <a:ext cx="7026081" cy="4207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47896"/>
            <a:ext cx="786384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Viruses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highly </a:t>
            </a:r>
            <a:r>
              <a:rPr sz="2400" b="1" spc="-10" dirty="0">
                <a:latin typeface="Calibri"/>
                <a:cs typeface="Calibri"/>
              </a:rPr>
              <a:t>evolved </a:t>
            </a:r>
            <a:r>
              <a:rPr sz="2400" b="1" spc="-15" dirty="0">
                <a:latin typeface="Calibri"/>
                <a:cs typeface="Calibri"/>
              </a:rPr>
              <a:t>natural </a:t>
            </a:r>
            <a:r>
              <a:rPr sz="2400" b="1" spc="-10" dirty="0">
                <a:latin typeface="Calibri"/>
                <a:cs typeface="Calibri"/>
              </a:rPr>
              <a:t>vectors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transfer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5" dirty="0">
                <a:latin typeface="Calibri"/>
                <a:cs typeface="Calibri"/>
              </a:rPr>
              <a:t>foreign </a:t>
            </a:r>
            <a:r>
              <a:rPr sz="2400" spc="-5" dirty="0">
                <a:latin typeface="Calibri"/>
                <a:cs typeface="Calibri"/>
              </a:rPr>
              <a:t>genetic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15" dirty="0">
                <a:latin typeface="Calibri"/>
                <a:cs typeface="Calibri"/>
              </a:rPr>
              <a:t>into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2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But </a:t>
            </a:r>
            <a:r>
              <a:rPr sz="2400" spc="-15" dirty="0">
                <a:latin typeface="Calibri"/>
                <a:cs typeface="Calibri"/>
              </a:rPr>
              <a:t>to improve </a:t>
            </a:r>
            <a:r>
              <a:rPr sz="2400" spc="-35" dirty="0">
                <a:latin typeface="Calibri"/>
                <a:cs typeface="Calibri"/>
              </a:rPr>
              <a:t>safety, </a:t>
            </a:r>
            <a:r>
              <a:rPr sz="2400" dirty="0">
                <a:latin typeface="Calibri"/>
                <a:cs typeface="Calibri"/>
              </a:rPr>
              <a:t>they 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b="1" spc="-10" dirty="0">
                <a:latin typeface="Calibri"/>
                <a:cs typeface="Calibri"/>
              </a:rPr>
              <a:t>replication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defective.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350">
              <a:latin typeface="Calibri"/>
              <a:cs typeface="Calibri"/>
            </a:endParaRPr>
          </a:p>
          <a:p>
            <a:pPr marL="355600" marR="21209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dirty="0">
                <a:latin typeface="Calibri"/>
                <a:cs typeface="Calibri"/>
              </a:rPr>
              <a:t>the viruses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used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vehicles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carry 'good' genes 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human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470661"/>
            <a:ext cx="52260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Eukaryotes expression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vectors: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81380" algn="l"/>
              </a:tabLst>
            </a:pPr>
            <a:r>
              <a:rPr sz="2400" spc="-5" dirty="0">
                <a:latin typeface="Calibri"/>
                <a:cs typeface="Calibri"/>
              </a:rPr>
              <a:t>These	</a:t>
            </a:r>
            <a:r>
              <a:rPr sz="2400" spc="-10" dirty="0">
                <a:latin typeface="Calibri"/>
                <a:cs typeface="Calibri"/>
              </a:rPr>
              <a:t>require </a:t>
            </a:r>
            <a:r>
              <a:rPr sz="2400" spc="-5" dirty="0">
                <a:latin typeface="Calibri"/>
                <a:cs typeface="Calibri"/>
              </a:rPr>
              <a:t>sequences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encode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for: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b="1" spc="-15" dirty="0">
                <a:latin typeface="Calibri"/>
                <a:cs typeface="Calibri"/>
              </a:rPr>
              <a:t>Polyadenylation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tail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Minimal </a:t>
            </a:r>
            <a:r>
              <a:rPr sz="2400" b="1" dirty="0">
                <a:latin typeface="Calibri"/>
                <a:cs typeface="Calibri"/>
              </a:rPr>
              <a:t>UTR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length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20" dirty="0">
                <a:latin typeface="Calibri"/>
                <a:cs typeface="Calibri"/>
              </a:rPr>
              <a:t>Kozak </a:t>
            </a:r>
            <a:r>
              <a:rPr sz="2400" b="1" dirty="0">
                <a:latin typeface="Calibri"/>
                <a:cs typeface="Calibri"/>
              </a:rPr>
              <a:t>sequenc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381000"/>
            <a:ext cx="2772155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6809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301497"/>
            <a:ext cx="71348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5" dirty="0">
                <a:solidFill>
                  <a:srgbClr val="006FC0"/>
                </a:solidFill>
                <a:latin typeface="Calibri"/>
                <a:cs typeface="Calibri"/>
              </a:rPr>
              <a:t>Key </a:t>
            </a:r>
            <a:r>
              <a:rPr sz="4400" b="0" spc="-10" dirty="0">
                <a:solidFill>
                  <a:srgbClr val="006FC0"/>
                </a:solidFill>
                <a:latin typeface="Calibri"/>
                <a:cs typeface="Calibri"/>
              </a:rPr>
              <a:t>properties </a:t>
            </a:r>
            <a:r>
              <a:rPr sz="4400" b="0" spc="-35" dirty="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sz="4400" b="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4400" b="0" spc="-20" dirty="0">
                <a:solidFill>
                  <a:srgbClr val="006FC0"/>
                </a:solidFill>
                <a:latin typeface="Calibri"/>
                <a:cs typeface="Calibri"/>
              </a:rPr>
              <a:t>viral</a:t>
            </a:r>
            <a:r>
              <a:rPr sz="4400" b="0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0" spc="-20" dirty="0">
                <a:solidFill>
                  <a:srgbClr val="006FC0"/>
                </a:solidFill>
                <a:latin typeface="Calibri"/>
                <a:cs typeface="Calibri"/>
              </a:rPr>
              <a:t>vector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505" y="1216855"/>
            <a:ext cx="2812588" cy="219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594" y="1978279"/>
            <a:ext cx="1421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4400" spc="-20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4400" spc="-110" dirty="0">
                <a:solidFill>
                  <a:srgbClr val="FFC000"/>
                </a:solidFill>
                <a:latin typeface="Calibri"/>
                <a:cs typeface="Calibri"/>
              </a:rPr>
              <a:t>f</a:t>
            </a:r>
            <a:r>
              <a:rPr sz="4400" spc="-2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4400" dirty="0">
                <a:solidFill>
                  <a:srgbClr val="FFC000"/>
                </a:solidFill>
                <a:latin typeface="Calibri"/>
                <a:cs typeface="Calibri"/>
              </a:rPr>
              <a:t>ty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8303" y="2950464"/>
            <a:ext cx="2912745" cy="3907790"/>
            <a:chOff x="908303" y="2950464"/>
            <a:chExt cx="2912745" cy="3907790"/>
          </a:xfrm>
        </p:grpSpPr>
        <p:sp>
          <p:nvSpPr>
            <p:cNvPr id="8" name="object 8"/>
            <p:cNvSpPr/>
            <p:nvPr/>
          </p:nvSpPr>
          <p:spPr>
            <a:xfrm>
              <a:off x="908303" y="2950464"/>
              <a:ext cx="2831592" cy="2221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9075" y="4703063"/>
              <a:ext cx="2831592" cy="2154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69644" y="3659504"/>
            <a:ext cx="2473325" cy="252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Low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toxicity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Calibri"/>
              <a:cs typeface="Calibri"/>
            </a:endParaRPr>
          </a:p>
          <a:p>
            <a:pPr marL="393065">
              <a:lnSpc>
                <a:spcPct val="100000"/>
              </a:lnSpc>
              <a:spcBef>
                <a:spcPts val="5"/>
              </a:spcBef>
            </a:pPr>
            <a:r>
              <a:rPr sz="4400" spc="-5" dirty="0">
                <a:latin typeface="Calibri"/>
                <a:cs typeface="Calibri"/>
              </a:rPr>
              <a:t>Stability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7284" y="1291548"/>
            <a:ext cx="3108960" cy="4721225"/>
            <a:chOff x="4177284" y="1291548"/>
            <a:chExt cx="3108960" cy="4721225"/>
          </a:xfrm>
        </p:grpSpPr>
        <p:sp>
          <p:nvSpPr>
            <p:cNvPr id="12" name="object 12"/>
            <p:cNvSpPr/>
            <p:nvPr/>
          </p:nvSpPr>
          <p:spPr>
            <a:xfrm>
              <a:off x="4189833" y="1291548"/>
              <a:ext cx="3030878" cy="24140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77284" y="3582923"/>
              <a:ext cx="3108960" cy="24292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24528" y="3613404"/>
              <a:ext cx="3014472" cy="23301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4528" y="3613404"/>
              <a:ext cx="3014980" cy="2330450"/>
            </a:xfrm>
            <a:custGeom>
              <a:avLst/>
              <a:gdLst/>
              <a:ahLst/>
              <a:cxnLst/>
              <a:rect l="l" t="t" r="r" b="b"/>
              <a:pathLst>
                <a:path w="3014979" h="2330450">
                  <a:moveTo>
                    <a:pt x="3014472" y="0"/>
                  </a:moveTo>
                  <a:lnTo>
                    <a:pt x="3014472" y="1489710"/>
                  </a:lnTo>
                  <a:lnTo>
                    <a:pt x="1507236" y="2330196"/>
                  </a:lnTo>
                  <a:lnTo>
                    <a:pt x="0" y="1489710"/>
                  </a:lnTo>
                  <a:lnTo>
                    <a:pt x="0" y="0"/>
                  </a:lnTo>
                  <a:lnTo>
                    <a:pt x="1507236" y="840486"/>
                  </a:lnTo>
                  <a:lnTo>
                    <a:pt x="3014472" y="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99152" y="2141347"/>
            <a:ext cx="16675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Cell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type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spec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2503" y="4500753"/>
            <a:ext cx="2493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Identification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6035" y="1202436"/>
            <a:ext cx="5291327" cy="1405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6274409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9357" y="62744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4004" y="1197863"/>
            <a:ext cx="2831592" cy="2221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594" y="1978279"/>
            <a:ext cx="1421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4400" spc="-20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4400" spc="-110" dirty="0">
                <a:solidFill>
                  <a:srgbClr val="FFC000"/>
                </a:solidFill>
                <a:latin typeface="Calibri"/>
                <a:cs typeface="Calibri"/>
              </a:rPr>
              <a:t>f</a:t>
            </a:r>
            <a:r>
              <a:rPr sz="4400" spc="-2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4400" dirty="0">
                <a:solidFill>
                  <a:srgbClr val="FFC000"/>
                </a:solidFill>
                <a:latin typeface="Calibri"/>
                <a:cs typeface="Calibri"/>
              </a:rPr>
              <a:t>ty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5075" y="1399159"/>
            <a:ext cx="4505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Viral </a:t>
            </a:r>
            <a:r>
              <a:rPr sz="1800" spc="-10" dirty="0">
                <a:latin typeface="Calibri"/>
                <a:cs typeface="Calibri"/>
              </a:rPr>
              <a:t>vector </a:t>
            </a:r>
            <a:r>
              <a:rPr sz="1800" spc="-5" dirty="0">
                <a:latin typeface="Calibri"/>
                <a:cs typeface="Calibri"/>
              </a:rPr>
              <a:t>should be </a:t>
            </a:r>
            <a:r>
              <a:rPr sz="1800" dirty="0">
                <a:latin typeface="Calibri"/>
                <a:cs typeface="Calibri"/>
              </a:rPr>
              <a:t>modified </a:t>
            </a:r>
            <a:r>
              <a:rPr sz="1800" spc="-5" dirty="0">
                <a:latin typeface="Calibri"/>
                <a:cs typeface="Calibri"/>
              </a:rPr>
              <a:t>in such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way 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to minimize </a:t>
            </a:r>
            <a:r>
              <a:rPr sz="1800" dirty="0">
                <a:latin typeface="Calibri"/>
                <a:cs typeface="Calibri"/>
              </a:rPr>
              <a:t>the risk </a:t>
            </a:r>
            <a:r>
              <a:rPr sz="1800" spc="-5" dirty="0">
                <a:latin typeface="Calibri"/>
                <a:cs typeface="Calibri"/>
              </a:rPr>
              <a:t>of handling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them.</a:t>
            </a:r>
            <a:endParaRPr sz="1800">
              <a:latin typeface="Calibri"/>
              <a:cs typeface="Calibri"/>
            </a:endParaRPr>
          </a:p>
          <a:p>
            <a:pPr marL="299085" marR="4064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Usually </a:t>
            </a:r>
            <a:r>
              <a:rPr sz="1800" spc="-10" dirty="0">
                <a:latin typeface="Calibri"/>
                <a:cs typeface="Calibri"/>
              </a:rPr>
              <a:t>involves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deletion </a:t>
            </a:r>
            <a:r>
              <a:rPr sz="1800" b="1" dirty="0">
                <a:latin typeface="Calibri"/>
                <a:cs typeface="Calibri"/>
              </a:rPr>
              <a:t>of a part of the  </a:t>
            </a:r>
            <a:r>
              <a:rPr sz="1800" b="1" spc="-10" dirty="0">
                <a:latin typeface="Calibri"/>
                <a:cs typeface="Calibri"/>
              </a:rPr>
              <a:t>viral </a:t>
            </a:r>
            <a:r>
              <a:rPr sz="1800" b="1" spc="-5" dirty="0">
                <a:latin typeface="Calibri"/>
                <a:cs typeface="Calibri"/>
              </a:rPr>
              <a:t>genome critical </a:t>
            </a:r>
            <a:r>
              <a:rPr sz="1800" b="1" spc="-10" dirty="0">
                <a:latin typeface="Calibri"/>
                <a:cs typeface="Calibri"/>
              </a:rPr>
              <a:t>for viral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replication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8303" y="2950464"/>
            <a:ext cx="7914640" cy="3907790"/>
            <a:chOff x="908303" y="2950464"/>
            <a:chExt cx="7914640" cy="3907790"/>
          </a:xfrm>
        </p:grpSpPr>
        <p:sp>
          <p:nvSpPr>
            <p:cNvPr id="9" name="object 9"/>
            <p:cNvSpPr/>
            <p:nvPr/>
          </p:nvSpPr>
          <p:spPr>
            <a:xfrm>
              <a:off x="3425952" y="3005328"/>
              <a:ext cx="5341620" cy="1456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8303" y="2950464"/>
              <a:ext cx="2831592" cy="2221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31108" y="4707636"/>
              <a:ext cx="5291328" cy="14051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9075" y="4703063"/>
              <a:ext cx="2831592" cy="21549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9644" y="3659504"/>
            <a:ext cx="2473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Low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toxicity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9050" y="3293490"/>
            <a:ext cx="42291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viral vector </a:t>
            </a:r>
            <a:r>
              <a:rPr sz="2000" spc="-5" dirty="0">
                <a:latin typeface="Calibri"/>
                <a:cs typeface="Calibri"/>
              </a:rPr>
              <a:t>should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minimal </a:t>
            </a:r>
            <a:r>
              <a:rPr sz="2000" b="1" spc="-15" dirty="0">
                <a:latin typeface="Calibri"/>
                <a:cs typeface="Calibri"/>
              </a:rPr>
              <a:t>effect  </a:t>
            </a:r>
            <a:r>
              <a:rPr sz="2000" b="1" dirty="0">
                <a:latin typeface="Calibri"/>
                <a:cs typeface="Calibri"/>
              </a:rPr>
              <a:t>on the </a:t>
            </a:r>
            <a:r>
              <a:rPr sz="2000" b="1" spc="-5" dirty="0">
                <a:latin typeface="Calibri"/>
                <a:cs typeface="Calibri"/>
              </a:rPr>
              <a:t>physiology </a:t>
            </a:r>
            <a:r>
              <a:rPr sz="2000" b="1" dirty="0">
                <a:latin typeface="Calibri"/>
                <a:cs typeface="Calibri"/>
              </a:rPr>
              <a:t>of the </a:t>
            </a:r>
            <a:r>
              <a:rPr sz="2000" b="1" spc="-5" dirty="0">
                <a:latin typeface="Calibri"/>
                <a:cs typeface="Calibri"/>
              </a:rPr>
              <a:t>cell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infects.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0594" y="5484063"/>
            <a:ext cx="18516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S</a:t>
            </a:r>
            <a:r>
              <a:rPr sz="4400" spc="-45" dirty="0">
                <a:latin typeface="Calibri"/>
                <a:cs typeface="Calibri"/>
              </a:rPr>
              <a:t>t</a:t>
            </a:r>
            <a:r>
              <a:rPr sz="4400" dirty="0">
                <a:latin typeface="Calibri"/>
                <a:cs typeface="Calibri"/>
              </a:rPr>
              <a:t>ability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8071" y="4666869"/>
            <a:ext cx="46424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7940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Some viruses </a:t>
            </a:r>
            <a:r>
              <a:rPr sz="1800" spc="-10" dirty="0">
                <a:latin typeface="Calibri"/>
                <a:cs typeface="Calibri"/>
              </a:rPr>
              <a:t>are genetically unstable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10" dirty="0">
                <a:latin typeface="Calibri"/>
                <a:cs typeface="Calibri"/>
              </a:rPr>
              <a:t>can  rapidly rearrange </a:t>
            </a:r>
            <a:r>
              <a:rPr sz="1800" spc="-5" dirty="0">
                <a:latin typeface="Calibri"/>
                <a:cs typeface="Calibri"/>
              </a:rPr>
              <a:t>their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genomes.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detrimental to </a:t>
            </a:r>
            <a:r>
              <a:rPr sz="1800" b="1" spc="-10" dirty="0">
                <a:latin typeface="Calibri"/>
                <a:cs typeface="Calibri"/>
              </a:rPr>
              <a:t>predictability </a:t>
            </a:r>
            <a:r>
              <a:rPr sz="1800" b="1" dirty="0">
                <a:latin typeface="Calibri"/>
                <a:cs typeface="Calibri"/>
              </a:rPr>
              <a:t>and  </a:t>
            </a:r>
            <a:r>
              <a:rPr sz="1800" b="1" spc="-10" dirty="0">
                <a:latin typeface="Calibri"/>
                <a:cs typeface="Calibri"/>
              </a:rPr>
              <a:t>reproducibility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work conducted </a:t>
            </a:r>
            <a:r>
              <a:rPr sz="1800" spc="-5" dirty="0">
                <a:latin typeface="Calibri"/>
                <a:cs typeface="Calibri"/>
              </a:rPr>
              <a:t>using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viral  vector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avoided </a:t>
            </a:r>
            <a:r>
              <a:rPr sz="1800" dirty="0">
                <a:latin typeface="Calibri"/>
                <a:cs typeface="Calibri"/>
              </a:rPr>
              <a:t>in their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6809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6155" y="1272539"/>
            <a:ext cx="8107680" cy="4739640"/>
            <a:chOff x="486155" y="1272539"/>
            <a:chExt cx="8107680" cy="4739640"/>
          </a:xfrm>
        </p:grpSpPr>
        <p:sp>
          <p:nvSpPr>
            <p:cNvPr id="5" name="object 5"/>
            <p:cNvSpPr/>
            <p:nvPr/>
          </p:nvSpPr>
          <p:spPr>
            <a:xfrm>
              <a:off x="3241548" y="1277111"/>
              <a:ext cx="5289803" cy="1635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203" y="1272539"/>
              <a:ext cx="3041904" cy="2452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2507" y="3640835"/>
              <a:ext cx="5291328" cy="15575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155" y="3582923"/>
              <a:ext cx="3108960" cy="2429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399" y="3613404"/>
              <a:ext cx="3014472" cy="23301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399" y="3613404"/>
              <a:ext cx="3014980" cy="2330450"/>
            </a:xfrm>
            <a:custGeom>
              <a:avLst/>
              <a:gdLst/>
              <a:ahLst/>
              <a:cxnLst/>
              <a:rect l="l" t="t" r="r" b="b"/>
              <a:pathLst>
                <a:path w="3014979" h="2330450">
                  <a:moveTo>
                    <a:pt x="3014472" y="0"/>
                  </a:moveTo>
                  <a:lnTo>
                    <a:pt x="3014472" y="1489710"/>
                  </a:lnTo>
                  <a:lnTo>
                    <a:pt x="1507236" y="2330196"/>
                  </a:lnTo>
                  <a:lnTo>
                    <a:pt x="0" y="1489710"/>
                  </a:lnTo>
                  <a:lnTo>
                    <a:pt x="0" y="0"/>
                  </a:lnTo>
                  <a:lnTo>
                    <a:pt x="1507236" y="840486"/>
                  </a:lnTo>
                  <a:lnTo>
                    <a:pt x="3014472" y="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07719" y="2141347"/>
            <a:ext cx="16675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Cell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type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spec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4575" y="1373885"/>
            <a:ext cx="48164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0607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Most viral </a:t>
            </a:r>
            <a:r>
              <a:rPr sz="1800" spc="-15" dirty="0">
                <a:latin typeface="Calibri"/>
                <a:cs typeface="Calibri"/>
              </a:rPr>
              <a:t>vectors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engineered </a:t>
            </a:r>
            <a:r>
              <a:rPr sz="1800" b="1" spc="-10" dirty="0">
                <a:latin typeface="Calibri"/>
                <a:cs typeface="Calibri"/>
              </a:rPr>
              <a:t>to infect </a:t>
            </a:r>
            <a:r>
              <a:rPr sz="1800" b="1" dirty="0">
                <a:latin typeface="Calibri"/>
                <a:cs typeface="Calibri"/>
              </a:rPr>
              <a:t>as  </a:t>
            </a:r>
            <a:r>
              <a:rPr sz="1800" b="1" spc="-5" dirty="0">
                <a:latin typeface="Calibri"/>
                <a:cs typeface="Calibri"/>
              </a:rPr>
              <a:t>wide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5" dirty="0">
                <a:latin typeface="Calibri"/>
                <a:cs typeface="Calibri"/>
              </a:rPr>
              <a:t>range </a:t>
            </a:r>
            <a:r>
              <a:rPr sz="1800" b="1" dirty="0">
                <a:latin typeface="Calibri"/>
                <a:cs typeface="Calibri"/>
              </a:rPr>
              <a:t>of cell types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possible.</a:t>
            </a:r>
            <a:endParaRPr sz="18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viral receptor can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dirty="0">
                <a:latin typeface="Calibri"/>
                <a:cs typeface="Calibri"/>
              </a:rPr>
              <a:t>modified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target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virus 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specific kind of cell. Viruses </a:t>
            </a:r>
            <a:r>
              <a:rPr sz="1800" dirty="0">
                <a:latin typeface="Calibri"/>
                <a:cs typeface="Calibri"/>
              </a:rPr>
              <a:t>modified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this  manner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said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pseudo</a:t>
            </a:r>
            <a:r>
              <a:rPr sz="1800" b="1" spc="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typed.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739" y="4500753"/>
            <a:ext cx="2495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I</a:t>
            </a:r>
            <a:r>
              <a:rPr sz="3600" spc="10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tifi</a:t>
            </a:r>
            <a:r>
              <a:rPr sz="3600" spc="-15" dirty="0">
                <a:latin typeface="Calibri"/>
                <a:cs typeface="Calibri"/>
              </a:rPr>
              <a:t>c</a:t>
            </a:r>
            <a:r>
              <a:rPr sz="3600" spc="-3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4900" y="3849370"/>
            <a:ext cx="44996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Viral </a:t>
            </a:r>
            <a:r>
              <a:rPr sz="2000" spc="-15" dirty="0">
                <a:latin typeface="Calibri"/>
                <a:cs typeface="Calibri"/>
              </a:rPr>
              <a:t>vectors </a:t>
            </a:r>
            <a:r>
              <a:rPr sz="2000" spc="-10" dirty="0">
                <a:latin typeface="Calibri"/>
                <a:cs typeface="Calibri"/>
              </a:rPr>
              <a:t>are often </a:t>
            </a:r>
            <a:r>
              <a:rPr sz="2000" spc="-5" dirty="0">
                <a:latin typeface="Calibri"/>
                <a:cs typeface="Calibri"/>
              </a:rPr>
              <a:t>given certain genes  that </a:t>
            </a:r>
            <a:r>
              <a:rPr sz="2000" b="1" dirty="0">
                <a:latin typeface="Calibri"/>
                <a:cs typeface="Calibri"/>
              </a:rPr>
              <a:t>help identify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cells </a:t>
            </a:r>
            <a:r>
              <a:rPr sz="2000" spc="-10" dirty="0">
                <a:latin typeface="Calibri"/>
                <a:cs typeface="Calibri"/>
              </a:rPr>
              <a:t>took </a:t>
            </a:r>
            <a:r>
              <a:rPr sz="2000" spc="-5" dirty="0">
                <a:latin typeface="Calibri"/>
                <a:cs typeface="Calibri"/>
              </a:rPr>
              <a:t>up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viral </a:t>
            </a:r>
            <a:r>
              <a:rPr sz="2000" dirty="0">
                <a:latin typeface="Calibri"/>
                <a:cs typeface="Calibri"/>
              </a:rPr>
              <a:t>genes. </a:t>
            </a:r>
            <a:r>
              <a:rPr sz="2000" spc="-5" dirty="0">
                <a:latin typeface="Calibri"/>
                <a:cs typeface="Calibri"/>
              </a:rPr>
              <a:t>These genes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called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Marker</a:t>
            </a:r>
            <a:r>
              <a:rPr sz="2000" spc="-1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6809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540" y="229869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libri"/>
                <a:cs typeface="Calibri"/>
              </a:rPr>
              <a:t>What </a:t>
            </a:r>
            <a:r>
              <a:rPr b="0" spc="-20" dirty="0">
                <a:latin typeface="Calibri"/>
                <a:cs typeface="Calibri"/>
              </a:rPr>
              <a:t>are </a:t>
            </a:r>
            <a:r>
              <a:rPr b="0" spc="-5" dirty="0">
                <a:latin typeface="Calibri"/>
                <a:cs typeface="Calibri"/>
              </a:rPr>
              <a:t>main types of </a:t>
            </a:r>
            <a:r>
              <a:rPr b="0" spc="-25" dirty="0">
                <a:latin typeface="Calibri"/>
                <a:cs typeface="Calibri"/>
              </a:rPr>
              <a:t>viral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vectors?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939" y="1268862"/>
            <a:ext cx="4613910" cy="450659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77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b="1" spc="-10" dirty="0">
                <a:latin typeface="Calibri"/>
                <a:cs typeface="Calibri"/>
              </a:rPr>
              <a:t>DNA </a:t>
            </a:r>
            <a:r>
              <a:rPr sz="2800" b="1" spc="-20" dirty="0">
                <a:latin typeface="Calibri"/>
                <a:cs typeface="Calibri"/>
              </a:rPr>
              <a:t>viral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vectors</a:t>
            </a:r>
            <a:endParaRPr sz="28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Calibri"/>
                <a:cs typeface="Calibri"/>
              </a:rPr>
              <a:t>Adenovirus</a:t>
            </a:r>
            <a:endParaRPr sz="28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Calibri"/>
                <a:cs typeface="Calibri"/>
              </a:rPr>
              <a:t>Adeno-Associated </a:t>
            </a:r>
            <a:r>
              <a:rPr sz="2800" spc="-5" dirty="0">
                <a:latin typeface="Calibri"/>
                <a:cs typeface="Calibri"/>
              </a:rPr>
              <a:t>virus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(AAV)</a:t>
            </a:r>
            <a:endParaRPr sz="28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Calibri"/>
                <a:cs typeface="Calibri"/>
              </a:rPr>
              <a:t>Herpes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virus</a:t>
            </a:r>
            <a:endParaRPr sz="28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68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b="1" spc="-10" dirty="0">
                <a:latin typeface="Calibri"/>
                <a:cs typeface="Calibri"/>
              </a:rPr>
              <a:t>RNA </a:t>
            </a:r>
            <a:r>
              <a:rPr sz="2800" b="1" spc="-20" dirty="0">
                <a:latin typeface="Calibri"/>
                <a:cs typeface="Calibri"/>
              </a:rPr>
              <a:t>viral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vectors</a:t>
            </a:r>
            <a:endParaRPr sz="28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Calibri"/>
                <a:cs typeface="Calibri"/>
              </a:rPr>
              <a:t>Lentivirus</a:t>
            </a:r>
            <a:endParaRPr sz="28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20" dirty="0">
                <a:latin typeface="Calibri"/>
                <a:cs typeface="Calibri"/>
              </a:rPr>
              <a:t>Retrovirus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00600" y="1181100"/>
            <a:ext cx="4191000" cy="5295900"/>
            <a:chOff x="4800600" y="1181100"/>
            <a:chExt cx="4191000" cy="5295900"/>
          </a:xfrm>
        </p:grpSpPr>
        <p:sp>
          <p:nvSpPr>
            <p:cNvPr id="7" name="object 7"/>
            <p:cNvSpPr/>
            <p:nvPr/>
          </p:nvSpPr>
          <p:spPr>
            <a:xfrm>
              <a:off x="5181600" y="1219200"/>
              <a:ext cx="3796816" cy="441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5400" y="1219200"/>
              <a:ext cx="3886200" cy="457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2812" y="1219200"/>
              <a:ext cx="4018788" cy="525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2812" y="1181100"/>
              <a:ext cx="4018788" cy="5295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0600" y="1181100"/>
              <a:ext cx="4191000" cy="5295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4604" y="461899"/>
            <a:ext cx="40341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000000"/>
                </a:solidFill>
                <a:latin typeface="Calibri"/>
                <a:cs typeface="Calibri"/>
              </a:rPr>
              <a:t>Retroviral</a:t>
            </a:r>
            <a:r>
              <a:rPr sz="44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50" dirty="0">
                <a:solidFill>
                  <a:srgbClr val="000000"/>
                </a:solidFill>
                <a:latin typeface="Calibri"/>
                <a:cs typeface="Calibri"/>
              </a:rPr>
              <a:t>Vectors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Retroviral </a:t>
            </a:r>
            <a:r>
              <a:rPr spc="-10" dirty="0"/>
              <a:t>vectors are </a:t>
            </a:r>
            <a:r>
              <a:rPr spc="-5" dirty="0"/>
              <a:t>commonly used </a:t>
            </a:r>
            <a:r>
              <a:rPr b="0" spc="-5" dirty="0">
                <a:latin typeface="Calibri"/>
                <a:cs typeface="Calibri"/>
              </a:rPr>
              <a:t>and known </a:t>
            </a:r>
            <a:r>
              <a:rPr b="0" spc="-20" dirty="0">
                <a:latin typeface="Calibri"/>
                <a:cs typeface="Calibri"/>
              </a:rPr>
              <a:t>to integrate into  </a:t>
            </a:r>
            <a:r>
              <a:rPr b="0" spc="-5" dirty="0">
                <a:latin typeface="Calibri"/>
                <a:cs typeface="Calibri"/>
              </a:rPr>
              <a:t>the </a:t>
            </a:r>
            <a:r>
              <a:rPr b="0" spc="-10" dirty="0">
                <a:latin typeface="Calibri"/>
                <a:cs typeface="Calibri"/>
              </a:rPr>
              <a:t>genome </a:t>
            </a:r>
            <a:r>
              <a:rPr b="0" dirty="0">
                <a:latin typeface="Calibri"/>
                <a:cs typeface="Calibri"/>
              </a:rPr>
              <a:t>of </a:t>
            </a:r>
            <a:r>
              <a:rPr b="0" spc="-5" dirty="0">
                <a:latin typeface="Calibri"/>
                <a:cs typeface="Calibri"/>
              </a:rPr>
              <a:t>the </a:t>
            </a:r>
            <a:r>
              <a:rPr b="0" spc="-20" dirty="0">
                <a:latin typeface="Calibri"/>
                <a:cs typeface="Calibri"/>
              </a:rPr>
              <a:t>infected </a:t>
            </a:r>
            <a:r>
              <a:rPr b="0" spc="-5" dirty="0">
                <a:latin typeface="Calibri"/>
                <a:cs typeface="Calibri"/>
              </a:rPr>
              <a:t>cell in </a:t>
            </a:r>
            <a:r>
              <a:rPr spc="-5" dirty="0"/>
              <a:t>a </a:t>
            </a:r>
            <a:r>
              <a:rPr spc="-15" dirty="0"/>
              <a:t>stable </a:t>
            </a:r>
            <a:r>
              <a:rPr spc="-10" dirty="0"/>
              <a:t>and permanent</a:t>
            </a:r>
            <a:r>
              <a:rPr spc="254" dirty="0"/>
              <a:t> </a:t>
            </a:r>
            <a:r>
              <a:rPr spc="-10" dirty="0"/>
              <a:t>fashion</a:t>
            </a:r>
            <a:r>
              <a:rPr b="0" spc="-10" dirty="0">
                <a:latin typeface="Calibri"/>
                <a:cs typeface="Calibri"/>
              </a:rPr>
              <a:t>.</a:t>
            </a: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0" spc="-20" dirty="0">
                <a:latin typeface="Calibri"/>
                <a:cs typeface="Calibri"/>
              </a:rPr>
              <a:t>Reverse </a:t>
            </a:r>
            <a:r>
              <a:rPr b="0" spc="-10" dirty="0">
                <a:latin typeface="Calibri"/>
                <a:cs typeface="Calibri"/>
              </a:rPr>
              <a:t>transcriptase </a:t>
            </a:r>
            <a:r>
              <a:rPr b="0" spc="-5" dirty="0">
                <a:latin typeface="Calibri"/>
                <a:cs typeface="Calibri"/>
              </a:rPr>
              <a:t>in the virus </a:t>
            </a:r>
            <a:r>
              <a:rPr b="0" spc="-10" dirty="0">
                <a:latin typeface="Calibri"/>
                <a:cs typeface="Calibri"/>
              </a:rPr>
              <a:t>allows </a:t>
            </a:r>
            <a:r>
              <a:rPr b="0" spc="-15" dirty="0">
                <a:latin typeface="Calibri"/>
                <a:cs typeface="Calibri"/>
              </a:rPr>
              <a:t>integration </a:t>
            </a:r>
            <a:r>
              <a:rPr b="0" spc="-20" dirty="0">
                <a:latin typeface="Calibri"/>
                <a:cs typeface="Calibri"/>
              </a:rPr>
              <a:t>into </a:t>
            </a:r>
            <a:r>
              <a:rPr b="0" spc="-5" dirty="0">
                <a:latin typeface="Calibri"/>
                <a:cs typeface="Calibri"/>
              </a:rPr>
              <a:t>the </a:t>
            </a:r>
            <a:r>
              <a:rPr b="0" spc="-10" dirty="0">
                <a:latin typeface="Calibri"/>
                <a:cs typeface="Calibri"/>
              </a:rPr>
              <a:t>host  genome.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76200" marR="5412740" indent="-64135">
              <a:lnSpc>
                <a:spcPct val="1201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0" spc="-10" dirty="0">
                <a:latin typeface="Calibri"/>
                <a:cs typeface="Calibri"/>
              </a:rPr>
              <a:t>There are </a:t>
            </a:r>
            <a:r>
              <a:rPr spc="-15" dirty="0"/>
              <a:t>two </a:t>
            </a:r>
            <a:r>
              <a:rPr spc="-5" dirty="0"/>
              <a:t>types  of </a:t>
            </a:r>
            <a:r>
              <a:rPr spc="-20" dirty="0"/>
              <a:t>retroviral</a:t>
            </a:r>
            <a:r>
              <a:rPr spc="30" dirty="0"/>
              <a:t> </a:t>
            </a:r>
            <a:r>
              <a:rPr spc="-15" dirty="0"/>
              <a:t>vectors: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Wingdings"/>
              <a:buChar char=""/>
              <a:tabLst>
                <a:tab pos="355600" algn="l"/>
              </a:tabLst>
            </a:pPr>
            <a:r>
              <a:rPr spc="-15" dirty="0"/>
              <a:t>replication-competent</a:t>
            </a:r>
            <a:r>
              <a:rPr spc="60" dirty="0"/>
              <a:t> </a:t>
            </a:r>
            <a:r>
              <a:rPr b="0" spc="-5" dirty="0">
                <a:latin typeface="Calibri"/>
                <a:cs typeface="Calibri"/>
              </a:rPr>
              <a:t>and</a:t>
            </a:r>
          </a:p>
          <a:p>
            <a:pPr marL="419100" indent="-407034">
              <a:lnSpc>
                <a:spcPct val="100000"/>
              </a:lnSpc>
              <a:spcBef>
                <a:spcPts val="530"/>
              </a:spcBef>
              <a:buFont typeface="Wingdings"/>
              <a:buChar char=""/>
              <a:tabLst>
                <a:tab pos="419100" algn="l"/>
                <a:tab pos="419734" algn="l"/>
              </a:tabLst>
            </a:pPr>
            <a:r>
              <a:rPr spc="-15" dirty="0"/>
              <a:t>replication</a:t>
            </a:r>
            <a:r>
              <a:rPr spc="20" dirty="0"/>
              <a:t> </a:t>
            </a:r>
            <a:r>
              <a:rPr spc="-15" dirty="0"/>
              <a:t>defective</a:t>
            </a:r>
            <a:r>
              <a:rPr b="0" spc="-15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5604459"/>
            <a:ext cx="80727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Usually </a:t>
            </a:r>
            <a:r>
              <a:rPr sz="2200" b="1" spc="-10" dirty="0">
                <a:latin typeface="Calibri"/>
                <a:cs typeface="Calibri"/>
              </a:rPr>
              <a:t>replication-defective vectors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20" dirty="0">
                <a:latin typeface="Calibri"/>
                <a:cs typeface="Calibri"/>
              </a:rPr>
              <a:t>preferred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practice </a:t>
            </a:r>
            <a:r>
              <a:rPr sz="2200" spc="-5" dirty="0">
                <a:latin typeface="Calibri"/>
                <a:cs typeface="Calibri"/>
              </a:rPr>
              <a:t>as  </a:t>
            </a:r>
            <a:r>
              <a:rPr sz="2200" spc="-10" dirty="0">
                <a:latin typeface="Calibri"/>
                <a:cs typeface="Calibri"/>
              </a:rPr>
              <a:t>they </a:t>
            </a:r>
            <a:r>
              <a:rPr sz="2200" spc="-5" dirty="0">
                <a:latin typeface="Calibri"/>
                <a:cs typeface="Calibri"/>
              </a:rPr>
              <a:t>allow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b="1" spc="-15" dirty="0">
                <a:latin typeface="Calibri"/>
                <a:cs typeface="Calibri"/>
              </a:rPr>
              <a:t>several </a:t>
            </a:r>
            <a:r>
              <a:rPr sz="2200" b="1" spc="-5" dirty="0">
                <a:latin typeface="Calibri"/>
                <a:cs typeface="Calibri"/>
              </a:rPr>
              <a:t>rounds </a:t>
            </a:r>
            <a:r>
              <a:rPr sz="2200" b="1" dirty="0">
                <a:latin typeface="Calibri"/>
                <a:cs typeface="Calibri"/>
              </a:rPr>
              <a:t>of </a:t>
            </a:r>
            <a:r>
              <a:rPr sz="2200" b="1" spc="-10" dirty="0">
                <a:latin typeface="Calibri"/>
                <a:cs typeface="Calibri"/>
              </a:rPr>
              <a:t>replication due </a:t>
            </a:r>
            <a:r>
              <a:rPr sz="2200" b="1" spc="-1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their coding  </a:t>
            </a:r>
            <a:r>
              <a:rPr sz="2200" b="1" spc="-10" dirty="0">
                <a:latin typeface="Calibri"/>
                <a:cs typeface="Calibri"/>
              </a:rPr>
              <a:t>regions.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5384" y="2450651"/>
            <a:ext cx="4928615" cy="3111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4528" y="6593738"/>
            <a:ext cx="255968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2403475" algn="l"/>
              </a:tabLst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	</a:t>
            </a:r>
            <a:r>
              <a:rPr sz="1800" baseline="-34722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800" baseline="-34722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6798"/>
            <a:ext cx="9144000" cy="1975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711"/>
            <a:ext cx="2691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Applications;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620013"/>
            <a:ext cx="8369934" cy="3788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indent="-31750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"/>
              <a:tabLst>
                <a:tab pos="482600" algn="l"/>
              </a:tabLst>
            </a:pPr>
            <a:r>
              <a:rPr sz="2800" b="1" spc="-5" dirty="0">
                <a:latin typeface="Calibri"/>
                <a:cs typeface="Calibri"/>
              </a:rPr>
              <a:t>Cancer- </a:t>
            </a:r>
            <a:r>
              <a:rPr sz="2800" spc="-25" dirty="0">
                <a:latin typeface="Calibri"/>
                <a:cs typeface="Calibri"/>
              </a:rPr>
              <a:t>transfer </a:t>
            </a:r>
            <a:r>
              <a:rPr sz="2800" spc="-10" dirty="0">
                <a:latin typeface="Calibri"/>
                <a:cs typeface="Calibri"/>
              </a:rPr>
              <a:t>suppressor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</a:t>
            </a:r>
            <a:endParaRPr sz="2800">
              <a:latin typeface="Calibri"/>
              <a:cs typeface="Calibri"/>
            </a:endParaRPr>
          </a:p>
          <a:p>
            <a:pPr marL="481965" indent="-317500">
              <a:lnSpc>
                <a:spcPct val="100000"/>
              </a:lnSpc>
              <a:buSzPct val="96428"/>
              <a:buFont typeface="Wingdings"/>
              <a:buChar char=""/>
              <a:tabLst>
                <a:tab pos="482600" algn="l"/>
              </a:tabLst>
            </a:pPr>
            <a:r>
              <a:rPr sz="2800" b="1" spc="-15" dirty="0">
                <a:latin typeface="Calibri"/>
                <a:cs typeface="Calibri"/>
              </a:rPr>
              <a:t>Immunology-</a:t>
            </a:r>
            <a:r>
              <a:rPr sz="2800" spc="-15" dirty="0">
                <a:latin typeface="Calibri"/>
                <a:cs typeface="Calibri"/>
              </a:rPr>
              <a:t>Transduce </a:t>
            </a:r>
            <a:r>
              <a:rPr sz="2800" spc="-10" dirty="0">
                <a:latin typeface="Calibri"/>
                <a:cs typeface="Calibri"/>
              </a:rPr>
              <a:t>haemotopoietic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stemcell(HSC)</a:t>
            </a:r>
            <a:endParaRPr sz="2800">
              <a:latin typeface="Calibri"/>
              <a:cs typeface="Calibri"/>
            </a:endParaRPr>
          </a:p>
          <a:p>
            <a:pPr marL="481965" indent="-317500">
              <a:lnSpc>
                <a:spcPct val="100000"/>
              </a:lnSpc>
              <a:buSzPct val="96428"/>
              <a:buFont typeface="Wingdings"/>
              <a:buChar char=""/>
              <a:tabLst>
                <a:tab pos="482600" algn="l"/>
              </a:tabLst>
            </a:pPr>
            <a:r>
              <a:rPr sz="2800" b="1" spc="-15" dirty="0">
                <a:latin typeface="Calibri"/>
                <a:cs typeface="Calibri"/>
              </a:rPr>
              <a:t>Stem </a:t>
            </a:r>
            <a:r>
              <a:rPr sz="2800" b="1" spc="-10" dirty="0">
                <a:latin typeface="Calibri"/>
                <a:cs typeface="Calibri"/>
              </a:rPr>
              <a:t>cell biology </a:t>
            </a:r>
            <a:r>
              <a:rPr sz="2800" spc="-40" dirty="0">
                <a:latin typeface="Calibri"/>
                <a:cs typeface="Calibri"/>
              </a:rPr>
              <a:t>-Transfer </a:t>
            </a:r>
            <a:r>
              <a:rPr sz="2800" spc="-10" dirty="0">
                <a:latin typeface="Calibri"/>
                <a:cs typeface="Calibri"/>
              </a:rPr>
              <a:t>Human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stemcell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3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Main </a:t>
            </a: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applications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4000" spc="-25" dirty="0">
                <a:solidFill>
                  <a:srgbClr val="001F5F"/>
                </a:solidFill>
                <a:latin typeface="Calibri"/>
                <a:cs typeface="Calibri"/>
              </a:rPr>
              <a:t>viral</a:t>
            </a:r>
            <a:r>
              <a:rPr sz="4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1F5F"/>
                </a:solidFill>
                <a:latin typeface="Calibri"/>
                <a:cs typeface="Calibri"/>
              </a:rPr>
              <a:t>vectors</a:t>
            </a:r>
            <a:endParaRPr sz="4000">
              <a:latin typeface="Calibri"/>
              <a:cs typeface="Calibri"/>
            </a:endParaRPr>
          </a:p>
          <a:p>
            <a:pPr marL="1384300" lvl="1" indent="-457834">
              <a:lnSpc>
                <a:spcPct val="100000"/>
              </a:lnSpc>
              <a:spcBef>
                <a:spcPts val="1255"/>
              </a:spcBef>
              <a:buFont typeface="Wingdings"/>
              <a:buChar char=""/>
              <a:tabLst>
                <a:tab pos="1384935" algn="l"/>
              </a:tabLst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Gene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  <a:p>
            <a:pPr marL="1308100" indent="-457834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1308735" algn="l"/>
              </a:tabLst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vaccines</a:t>
            </a:r>
            <a:r>
              <a:rPr sz="3200" spc="-10" dirty="0">
                <a:latin typeface="Calibri"/>
                <a:cs typeface="Calibri"/>
              </a:rPr>
              <a:t> production: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6809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807"/>
            <a:ext cx="4412615" cy="597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Gene</a:t>
            </a: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therapy: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Calibri"/>
              <a:cs typeface="Calibri"/>
            </a:endParaRPr>
          </a:p>
          <a:p>
            <a:pPr marL="355600" marR="48895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Gene </a:t>
            </a:r>
            <a:r>
              <a:rPr sz="2200" spc="-15" dirty="0">
                <a:latin typeface="Calibri"/>
                <a:cs typeface="Calibri"/>
              </a:rPr>
              <a:t>therapy </a:t>
            </a:r>
            <a:r>
              <a:rPr sz="2200" spc="-5" dirty="0">
                <a:latin typeface="Calibri"/>
                <a:cs typeface="Calibri"/>
              </a:rPr>
              <a:t>is a </a:t>
            </a:r>
            <a:r>
              <a:rPr sz="2200" spc="-10" dirty="0">
                <a:latin typeface="Calibri"/>
                <a:cs typeface="Calibri"/>
              </a:rPr>
              <a:t>technique </a:t>
            </a:r>
            <a:r>
              <a:rPr sz="2200" spc="-20" dirty="0">
                <a:latin typeface="Calibri"/>
                <a:cs typeface="Calibri"/>
              </a:rPr>
              <a:t>for  </a:t>
            </a:r>
            <a:r>
              <a:rPr sz="2200" b="1" spc="-10" dirty="0">
                <a:latin typeface="Calibri"/>
                <a:cs typeface="Calibri"/>
              </a:rPr>
              <a:t>correcting </a:t>
            </a:r>
            <a:r>
              <a:rPr sz="2200" b="1" spc="-15" dirty="0">
                <a:latin typeface="Calibri"/>
                <a:cs typeface="Calibri"/>
              </a:rPr>
              <a:t>defective genes  </a:t>
            </a:r>
            <a:r>
              <a:rPr sz="2200" b="1" spc="-10" dirty="0">
                <a:latin typeface="Calibri"/>
                <a:cs typeface="Calibri"/>
              </a:rPr>
              <a:t>responsible </a:t>
            </a:r>
            <a:r>
              <a:rPr sz="2200" b="1" spc="-15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disease  </a:t>
            </a:r>
            <a:r>
              <a:rPr sz="2200" b="1" spc="-10" dirty="0">
                <a:latin typeface="Calibri"/>
                <a:cs typeface="Calibri"/>
              </a:rPr>
              <a:t>development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There </a:t>
            </a:r>
            <a:r>
              <a:rPr sz="2200" spc="-10" dirty="0">
                <a:latin typeface="Calibri"/>
                <a:cs typeface="Calibri"/>
              </a:rPr>
              <a:t>are following </a:t>
            </a:r>
            <a:r>
              <a:rPr sz="2200" spc="-5" dirty="0">
                <a:latin typeface="Calibri"/>
                <a:cs typeface="Calibri"/>
              </a:rPr>
              <a:t>delivery </a:t>
            </a:r>
            <a:r>
              <a:rPr sz="2200" spc="-20" dirty="0">
                <a:latin typeface="Calibri"/>
                <a:cs typeface="Calibri"/>
              </a:rPr>
              <a:t>system  for </a:t>
            </a:r>
            <a:r>
              <a:rPr sz="2200" spc="-10" dirty="0">
                <a:latin typeface="Calibri"/>
                <a:cs typeface="Calibri"/>
              </a:rPr>
              <a:t>gene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therapy:</a:t>
            </a:r>
            <a:endParaRPr sz="22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b="1" spc="-10" dirty="0">
                <a:latin typeface="Calibri"/>
                <a:cs typeface="Calibri"/>
              </a:rPr>
              <a:t>Physical methods</a:t>
            </a:r>
            <a:endParaRPr sz="22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b="1" spc="-10" dirty="0">
                <a:latin typeface="Calibri"/>
                <a:cs typeface="Calibri"/>
              </a:rPr>
              <a:t>Non-viral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vectors</a:t>
            </a:r>
            <a:endParaRPr sz="22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b="1" spc="-15" dirty="0">
                <a:latin typeface="Calibri"/>
                <a:cs typeface="Calibri"/>
              </a:rPr>
              <a:t>Viral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vectors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355600" marR="252729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Virus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usually </a:t>
            </a:r>
            <a:r>
              <a:rPr sz="2200" b="1" spc="-20" dirty="0">
                <a:latin typeface="Calibri"/>
                <a:cs typeface="Calibri"/>
              </a:rPr>
              <a:t>“crippled” </a:t>
            </a:r>
            <a:r>
              <a:rPr sz="2200" spc="-20" dirty="0">
                <a:latin typeface="Calibri"/>
                <a:cs typeface="Calibri"/>
              </a:rPr>
              <a:t>to  </a:t>
            </a:r>
            <a:r>
              <a:rPr sz="2200" spc="-5" dirty="0">
                <a:latin typeface="Calibri"/>
                <a:cs typeface="Calibri"/>
              </a:rPr>
              <a:t>disable its ability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cause disease 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viral </a:t>
            </a:r>
            <a:r>
              <a:rPr sz="2200" spc="-5" dirty="0">
                <a:latin typeface="Calibri"/>
                <a:cs typeface="Calibri"/>
              </a:rPr>
              <a:t>methods </a:t>
            </a:r>
            <a:r>
              <a:rPr sz="2200" spc="-20" dirty="0">
                <a:latin typeface="Calibri"/>
                <a:cs typeface="Calibri"/>
              </a:rPr>
              <a:t>have proved to  </a:t>
            </a:r>
            <a:r>
              <a:rPr sz="2200" spc="-5" dirty="0">
                <a:latin typeface="Calibri"/>
                <a:cs typeface="Calibri"/>
              </a:rPr>
              <a:t>be the </a:t>
            </a:r>
            <a:r>
              <a:rPr sz="2200" spc="-10" dirty="0">
                <a:latin typeface="Calibri"/>
                <a:cs typeface="Calibri"/>
              </a:rPr>
              <a:t>most </a:t>
            </a:r>
            <a:r>
              <a:rPr sz="2200" spc="-15" dirty="0">
                <a:latin typeface="Calibri"/>
                <a:cs typeface="Calibri"/>
              </a:rPr>
              <a:t>efficient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4296" y="838200"/>
            <a:ext cx="4489704" cy="553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1583" y="556259"/>
            <a:ext cx="2472055" cy="751840"/>
            <a:chOff x="481583" y="556259"/>
            <a:chExt cx="2472055" cy="751840"/>
          </a:xfrm>
        </p:grpSpPr>
        <p:sp>
          <p:nvSpPr>
            <p:cNvPr id="3" name="object 3"/>
            <p:cNvSpPr/>
            <p:nvPr/>
          </p:nvSpPr>
          <p:spPr>
            <a:xfrm>
              <a:off x="513098" y="556259"/>
              <a:ext cx="521697" cy="620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1352" y="580008"/>
              <a:ext cx="406793" cy="486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583" y="1124711"/>
              <a:ext cx="534923" cy="1828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059" y="618362"/>
              <a:ext cx="1864804" cy="452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39" y="1149095"/>
              <a:ext cx="2404872" cy="487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7283" y="961389"/>
              <a:ext cx="23495" cy="1033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340" y="1918157"/>
            <a:ext cx="76739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400" b="0" spc="-5" dirty="0">
                <a:solidFill>
                  <a:srgbClr val="244060"/>
                </a:solidFill>
                <a:latin typeface="Calibri"/>
                <a:cs typeface="Calibri"/>
              </a:rPr>
              <a:t>vehicle </a:t>
            </a:r>
            <a:r>
              <a:rPr sz="2400" b="0" dirty="0">
                <a:solidFill>
                  <a:srgbClr val="244060"/>
                </a:solidFill>
                <a:latin typeface="Calibri"/>
                <a:cs typeface="Calibri"/>
              </a:rPr>
              <a:t>(e.g. a </a:t>
            </a:r>
            <a:r>
              <a:rPr sz="2400" b="0" spc="-5" dirty="0">
                <a:solidFill>
                  <a:srgbClr val="244060"/>
                </a:solidFill>
                <a:latin typeface="Calibri"/>
                <a:cs typeface="Calibri"/>
              </a:rPr>
              <a:t>plasmid)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used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transfer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genetic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material 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such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DNA sequences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from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00000"/>
                </a:solidFill>
              </a:rPr>
              <a:t>donor </a:t>
            </a:r>
            <a:r>
              <a:rPr sz="2400" spc="-10" dirty="0">
                <a:solidFill>
                  <a:srgbClr val="000000"/>
                </a:solidFill>
              </a:rPr>
              <a:t>organism </a:t>
            </a:r>
            <a:r>
              <a:rPr sz="2400" spc="-15" dirty="0">
                <a:solidFill>
                  <a:srgbClr val="000000"/>
                </a:solidFill>
              </a:rPr>
              <a:t>to </a:t>
            </a:r>
            <a:r>
              <a:rPr sz="2400" spc="-5" dirty="0">
                <a:solidFill>
                  <a:srgbClr val="000000"/>
                </a:solidFill>
              </a:rPr>
              <a:t>the  </a:t>
            </a:r>
            <a:r>
              <a:rPr sz="2400" spc="-15" dirty="0">
                <a:solidFill>
                  <a:srgbClr val="000000"/>
                </a:solidFill>
              </a:rPr>
              <a:t>target </a:t>
            </a:r>
            <a:r>
              <a:rPr sz="2400" dirty="0">
                <a:solidFill>
                  <a:srgbClr val="000000"/>
                </a:solidFill>
              </a:rPr>
              <a:t>cell of </a:t>
            </a:r>
            <a:r>
              <a:rPr sz="2400" spc="-5" dirty="0">
                <a:solidFill>
                  <a:srgbClr val="000000"/>
                </a:solidFill>
              </a:rPr>
              <a:t>the </a:t>
            </a:r>
            <a:r>
              <a:rPr sz="2400" spc="-10" dirty="0">
                <a:solidFill>
                  <a:srgbClr val="000000"/>
                </a:solidFill>
              </a:rPr>
              <a:t>recipient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organism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460" y="3693277"/>
            <a:ext cx="3733953" cy="26956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61228" y="5042992"/>
            <a:ext cx="2903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Schematic </a:t>
            </a:r>
            <a:r>
              <a:rPr sz="2400" spc="-10" dirty="0">
                <a:latin typeface="Calibri"/>
                <a:cs typeface="Calibri"/>
              </a:rPr>
              <a:t>diagram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generic </a:t>
            </a:r>
            <a:r>
              <a:rPr sz="2400" spc="-10" dirty="0">
                <a:latin typeface="Calibri"/>
                <a:cs typeface="Calibri"/>
              </a:rPr>
              <a:t>viral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vector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12165"/>
            <a:ext cx="8984615" cy="187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698500" algn="l"/>
              </a:tabLst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Gene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therapy: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82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If the </a:t>
            </a:r>
            <a:r>
              <a:rPr sz="2200" b="1" spc="-10" dirty="0">
                <a:latin typeface="Calibri"/>
                <a:cs typeface="Calibri"/>
              </a:rPr>
              <a:t>pathogenicity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specific </a:t>
            </a:r>
            <a:r>
              <a:rPr sz="2200" spc="-5" dirty="0">
                <a:latin typeface="Calibri"/>
                <a:cs typeface="Calibri"/>
              </a:rPr>
              <a:t>virus, </a:t>
            </a:r>
            <a:r>
              <a:rPr sz="2200" spc="-10" dirty="0">
                <a:latin typeface="Calibri"/>
                <a:cs typeface="Calibri"/>
              </a:rPr>
              <a:t>such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b="1" spc="-10" dirty="0">
                <a:latin typeface="Calibri"/>
                <a:cs typeface="Calibri"/>
              </a:rPr>
              <a:t>adenovirus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10" dirty="0">
                <a:latin typeface="Calibri"/>
                <a:cs typeface="Calibri"/>
              </a:rPr>
              <a:t>be  </a:t>
            </a:r>
            <a:r>
              <a:rPr sz="2200" b="1" spc="-15" dirty="0">
                <a:latin typeface="Calibri"/>
                <a:cs typeface="Calibri"/>
              </a:rPr>
              <a:t>eliminated </a:t>
            </a:r>
            <a:r>
              <a:rPr sz="2200" spc="-5" dirty="0">
                <a:latin typeface="Calibri"/>
                <a:cs typeface="Calibri"/>
              </a:rPr>
              <a:t>while the </a:t>
            </a:r>
            <a:r>
              <a:rPr sz="2200" b="1" spc="-5" dirty="0">
                <a:latin typeface="Calibri"/>
                <a:cs typeface="Calibri"/>
              </a:rPr>
              <a:t>efficiency of </a:t>
            </a:r>
            <a:r>
              <a:rPr sz="2200" b="1" spc="-10" dirty="0">
                <a:latin typeface="Calibri"/>
                <a:cs typeface="Calibri"/>
              </a:rPr>
              <a:t>gene </a:t>
            </a:r>
            <a:r>
              <a:rPr sz="2200" b="1" spc="-15" dirty="0">
                <a:latin typeface="Calibri"/>
                <a:cs typeface="Calibri"/>
              </a:rPr>
              <a:t>transfer </a:t>
            </a:r>
            <a:r>
              <a:rPr sz="2200" b="1" spc="-10" dirty="0">
                <a:latin typeface="Calibri"/>
                <a:cs typeface="Calibri"/>
              </a:rPr>
              <a:t>and expression </a:t>
            </a:r>
            <a:r>
              <a:rPr sz="2200" b="1" spc="-5" dirty="0">
                <a:latin typeface="Calibri"/>
                <a:cs typeface="Calibri"/>
              </a:rPr>
              <a:t>is </a:t>
            </a:r>
            <a:r>
              <a:rPr sz="2200" b="1" spc="-10" dirty="0">
                <a:latin typeface="Calibri"/>
                <a:cs typeface="Calibri"/>
              </a:rPr>
              <a:t>retained</a:t>
            </a:r>
            <a:r>
              <a:rPr sz="2200" spc="-10" dirty="0">
                <a:latin typeface="Calibri"/>
                <a:cs typeface="Calibri"/>
              </a:rPr>
              <a:t>, 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gene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well suited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gene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therapy.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900171"/>
            <a:ext cx="7315200" cy="3957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821" y="1062227"/>
            <a:ext cx="8542833" cy="4733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33498"/>
            <a:ext cx="5371702" cy="551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10053" y="224363"/>
            <a:ext cx="3934204" cy="540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63211" y="1219200"/>
            <a:ext cx="4780787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312165"/>
            <a:ext cx="8223884" cy="538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indent="-5721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660400" algn="l"/>
                <a:tab pos="661035" algn="l"/>
              </a:tabLst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In vaccines</a:t>
            </a:r>
            <a:r>
              <a:rPr sz="3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production: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2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Viruses </a:t>
            </a:r>
            <a:r>
              <a:rPr sz="2200" spc="-10" dirty="0">
                <a:latin typeface="Calibri"/>
                <a:cs typeface="Calibri"/>
              </a:rPr>
              <a:t>expressing </a:t>
            </a:r>
            <a:r>
              <a:rPr sz="2200" b="1" spc="-10" dirty="0">
                <a:latin typeface="Calibri"/>
                <a:cs typeface="Calibri"/>
              </a:rPr>
              <a:t>pathogen proteins </a:t>
            </a:r>
            <a:r>
              <a:rPr sz="2200" spc="-10" dirty="0">
                <a:latin typeface="Calibri"/>
                <a:cs typeface="Calibri"/>
              </a:rPr>
              <a:t>are currently being developed 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b="1" spc="-10" dirty="0">
                <a:latin typeface="Calibri"/>
                <a:cs typeface="Calibri"/>
              </a:rPr>
              <a:t>vaccines </a:t>
            </a:r>
            <a:r>
              <a:rPr sz="2200" spc="-10" dirty="0">
                <a:latin typeface="Calibri"/>
                <a:cs typeface="Calibri"/>
              </a:rPr>
              <a:t>against </a:t>
            </a:r>
            <a:r>
              <a:rPr sz="2200" spc="-5" dirty="0">
                <a:latin typeface="Calibri"/>
                <a:cs typeface="Calibri"/>
              </a:rPr>
              <a:t>these </a:t>
            </a:r>
            <a:r>
              <a:rPr sz="2200" spc="-10" dirty="0">
                <a:latin typeface="Calibri"/>
                <a:cs typeface="Calibri"/>
              </a:rPr>
              <a:t>pathogens, </a:t>
            </a:r>
            <a:r>
              <a:rPr sz="2200" dirty="0">
                <a:latin typeface="Calibri"/>
                <a:cs typeface="Calibri"/>
              </a:rPr>
              <a:t>based on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same </a:t>
            </a:r>
            <a:r>
              <a:rPr sz="2200" spc="-10" dirty="0">
                <a:latin typeface="Calibri"/>
                <a:cs typeface="Calibri"/>
              </a:rPr>
              <a:t>rationale </a:t>
            </a:r>
            <a:r>
              <a:rPr sz="2200" b="1" spc="-10" dirty="0">
                <a:latin typeface="Calibri"/>
                <a:cs typeface="Calibri"/>
              </a:rPr>
              <a:t>as  </a:t>
            </a:r>
            <a:r>
              <a:rPr sz="2200" b="1" spc="-5" dirty="0">
                <a:latin typeface="Calibri"/>
                <a:cs typeface="Calibri"/>
              </a:rPr>
              <a:t>DNA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vaccines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  <a:tab pos="2123440" algn="l"/>
                <a:tab pos="3335020" algn="l"/>
                <a:tab pos="3958590" algn="l"/>
                <a:tab pos="5008880" algn="l"/>
                <a:tab pos="5641340" algn="l"/>
                <a:tab pos="7165975" algn="l"/>
              </a:tabLst>
            </a:pP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-</a:t>
            </a:r>
            <a:r>
              <a:rPr sz="2200" b="1" spc="-5" dirty="0">
                <a:latin typeface="Calibri"/>
                <a:cs typeface="Calibri"/>
              </a:rPr>
              <a:t>lymphoc</a:t>
            </a:r>
            <a:r>
              <a:rPr sz="2200" b="1" spc="5" dirty="0">
                <a:latin typeface="Calibri"/>
                <a:cs typeface="Calibri"/>
              </a:rPr>
              <a:t>y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ogni</a:t>
            </a:r>
            <a:r>
              <a:rPr sz="2200" spc="-50" dirty="0"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cells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6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i</a:t>
            </a:r>
            <a:r>
              <a:rPr sz="2200" b="1" spc="-3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cellula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	p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si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based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foreign </a:t>
            </a:r>
            <a:r>
              <a:rPr sz="2200" spc="-10" dirty="0">
                <a:latin typeface="Calibri"/>
                <a:cs typeface="Calibri"/>
              </a:rPr>
              <a:t>proteins </a:t>
            </a:r>
            <a:r>
              <a:rPr sz="2200" spc="-15" dirty="0">
                <a:latin typeface="Calibri"/>
                <a:cs typeface="Calibri"/>
              </a:rPr>
              <a:t>produced </a:t>
            </a:r>
            <a:r>
              <a:rPr sz="2200" spc="-5" dirty="0">
                <a:latin typeface="Calibri"/>
                <a:cs typeface="Calibri"/>
              </a:rPr>
              <a:t>within the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cell.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viral </a:t>
            </a:r>
            <a:r>
              <a:rPr sz="2200" b="1" spc="-5" dirty="0">
                <a:latin typeface="Calibri"/>
                <a:cs typeface="Calibri"/>
              </a:rPr>
              <a:t>vaccine </a:t>
            </a:r>
            <a:r>
              <a:rPr sz="2200" spc="-5" dirty="0">
                <a:latin typeface="Calibri"/>
                <a:cs typeface="Calibri"/>
              </a:rPr>
              <a:t>induces </a:t>
            </a:r>
            <a:r>
              <a:rPr sz="2200" spc="-10" dirty="0">
                <a:latin typeface="Calibri"/>
                <a:cs typeface="Calibri"/>
              </a:rPr>
              <a:t>expression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pathogen </a:t>
            </a:r>
            <a:r>
              <a:rPr sz="2200" spc="-15" dirty="0">
                <a:latin typeface="Calibri"/>
                <a:cs typeface="Calibri"/>
              </a:rPr>
              <a:t>proteins </a:t>
            </a:r>
            <a:r>
              <a:rPr sz="2200" spc="-5" dirty="0">
                <a:latin typeface="Calibri"/>
                <a:cs typeface="Calibri"/>
              </a:rPr>
              <a:t>within </a:t>
            </a:r>
            <a:r>
              <a:rPr sz="2200" spc="-10" dirty="0">
                <a:latin typeface="Calibri"/>
                <a:cs typeface="Calibri"/>
              </a:rPr>
              <a:t>host  </a:t>
            </a:r>
            <a:r>
              <a:rPr sz="2200" spc="-5" dirty="0">
                <a:latin typeface="Calibri"/>
                <a:cs typeface="Calibri"/>
              </a:rPr>
              <a:t>cells. </a:t>
            </a:r>
            <a:r>
              <a:rPr sz="2200" spc="-10" dirty="0">
                <a:latin typeface="Calibri"/>
                <a:cs typeface="Calibri"/>
              </a:rPr>
              <a:t>Since </a:t>
            </a:r>
            <a:r>
              <a:rPr sz="2200" spc="-15" dirty="0">
                <a:latin typeface="Calibri"/>
                <a:cs typeface="Calibri"/>
              </a:rPr>
              <a:t>viral </a:t>
            </a:r>
            <a:r>
              <a:rPr sz="2200" spc="-10" dirty="0">
                <a:latin typeface="Calibri"/>
                <a:cs typeface="Calibri"/>
              </a:rPr>
              <a:t>vaccines </a:t>
            </a:r>
            <a:r>
              <a:rPr sz="2200" spc="-15" dirty="0">
                <a:latin typeface="Calibri"/>
                <a:cs typeface="Calibri"/>
              </a:rPr>
              <a:t>contain </a:t>
            </a:r>
            <a:r>
              <a:rPr sz="2200" spc="-5" dirty="0">
                <a:latin typeface="Calibri"/>
                <a:cs typeface="Calibri"/>
              </a:rPr>
              <a:t>only a </a:t>
            </a:r>
            <a:r>
              <a:rPr sz="2200" b="1" spc="-5" dirty="0">
                <a:latin typeface="Calibri"/>
                <a:cs typeface="Calibri"/>
              </a:rPr>
              <a:t>small fraction </a:t>
            </a:r>
            <a:r>
              <a:rPr sz="2200" b="1" dirty="0">
                <a:latin typeface="Calibri"/>
                <a:cs typeface="Calibri"/>
              </a:rPr>
              <a:t>of </a:t>
            </a:r>
            <a:r>
              <a:rPr sz="2200" b="1" spc="-10" dirty="0">
                <a:latin typeface="Calibri"/>
                <a:cs typeface="Calibri"/>
              </a:rPr>
              <a:t>pathogen  genes</a:t>
            </a:r>
            <a:r>
              <a:rPr sz="2200" spc="-10" dirty="0">
                <a:latin typeface="Calibri"/>
                <a:cs typeface="Calibri"/>
              </a:rPr>
              <a:t>, they are </a:t>
            </a:r>
            <a:r>
              <a:rPr sz="2200" spc="-5" dirty="0">
                <a:latin typeface="Calibri"/>
                <a:cs typeface="Calibri"/>
              </a:rPr>
              <a:t>much </a:t>
            </a:r>
            <a:r>
              <a:rPr sz="2200" spc="-15" dirty="0">
                <a:latin typeface="Calibri"/>
                <a:cs typeface="Calibri"/>
              </a:rPr>
              <a:t>safer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sporadic </a:t>
            </a:r>
            <a:r>
              <a:rPr sz="2200" spc="-10" dirty="0">
                <a:latin typeface="Calibri"/>
                <a:cs typeface="Calibri"/>
              </a:rPr>
              <a:t>infection by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pathogen </a:t>
            </a:r>
            <a:r>
              <a:rPr sz="2200" spc="-5" dirty="0">
                <a:latin typeface="Calibri"/>
                <a:cs typeface="Calibri"/>
              </a:rPr>
              <a:t>is  impossible.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b="1" spc="-10" dirty="0">
                <a:latin typeface="Calibri"/>
                <a:cs typeface="Calibri"/>
              </a:rPr>
              <a:t>Adenoviruses </a:t>
            </a:r>
            <a:r>
              <a:rPr sz="2200" b="1" spc="-15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being </a:t>
            </a:r>
            <a:r>
              <a:rPr sz="2200" b="1" spc="-10" dirty="0">
                <a:latin typeface="Calibri"/>
                <a:cs typeface="Calibri"/>
              </a:rPr>
              <a:t>actively developed </a:t>
            </a:r>
            <a:r>
              <a:rPr sz="2200" b="1" spc="-5" dirty="0">
                <a:latin typeface="Calibri"/>
                <a:cs typeface="Calibri"/>
              </a:rPr>
              <a:t>as</a:t>
            </a:r>
            <a:r>
              <a:rPr sz="2200" b="1" spc="1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vaccines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6809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715" y="290271"/>
            <a:ext cx="3559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This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vaccine approach</a:t>
            </a:r>
            <a:r>
              <a:rPr sz="22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involves: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715" y="961390"/>
            <a:ext cx="873506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62585" algn="l"/>
                <a:tab pos="363220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inserting </a:t>
            </a:r>
            <a:r>
              <a:rPr sz="2200" b="1" spc="-10" dirty="0">
                <a:latin typeface="Calibri"/>
                <a:cs typeface="Calibri"/>
              </a:rPr>
              <a:t>influenza virus </a:t>
            </a:r>
            <a:r>
              <a:rPr sz="2200" spc="-10" dirty="0">
                <a:latin typeface="Calibri"/>
                <a:cs typeface="Calibri"/>
              </a:rPr>
              <a:t>genes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different </a:t>
            </a:r>
            <a:r>
              <a:rPr sz="2200" spc="-10" dirty="0">
                <a:latin typeface="Calibri"/>
                <a:cs typeface="Calibri"/>
              </a:rPr>
              <a:t>carrier </a:t>
            </a:r>
            <a:r>
              <a:rPr sz="2200" spc="-5" dirty="0">
                <a:latin typeface="Calibri"/>
                <a:cs typeface="Calibri"/>
              </a:rPr>
              <a:t>virus,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40" dirty="0">
                <a:latin typeface="Calibri"/>
                <a:cs typeface="Calibri"/>
              </a:rPr>
              <a:t>vector, </a:t>
            </a:r>
            <a:r>
              <a:rPr sz="2200" spc="-10" dirty="0">
                <a:latin typeface="Calibri"/>
                <a:cs typeface="Calibri"/>
              </a:rPr>
              <a:t>that 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used </a:t>
            </a:r>
            <a:r>
              <a:rPr sz="2200" spc="-5" dirty="0">
                <a:latin typeface="Calibri"/>
                <a:cs typeface="Calibri"/>
              </a:rPr>
              <a:t>as 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vaccine.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DNA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RNA-encoding </a:t>
            </a:r>
            <a:r>
              <a:rPr sz="2200" spc="-15" dirty="0">
                <a:latin typeface="Calibri"/>
                <a:cs typeface="Calibri"/>
              </a:rPr>
              <a:t>influenza proteins, </a:t>
            </a:r>
            <a:r>
              <a:rPr sz="2200" spc="-10" dirty="0">
                <a:latin typeface="Calibri"/>
                <a:cs typeface="Calibri"/>
              </a:rPr>
              <a:t>such </a:t>
            </a:r>
            <a:r>
              <a:rPr sz="2200" b="1" spc="-5" dirty="0">
                <a:latin typeface="Calibri"/>
                <a:cs typeface="Calibri"/>
              </a:rPr>
              <a:t>as hemagglutinin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engineered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vector that infects </a:t>
            </a:r>
            <a:r>
              <a:rPr sz="2200" spc="-10" dirty="0">
                <a:latin typeface="Calibri"/>
                <a:cs typeface="Calibri"/>
              </a:rPr>
              <a:t>humans but </a:t>
            </a:r>
            <a:r>
              <a:rPr sz="2200" spc="-5" dirty="0">
                <a:latin typeface="Calibri"/>
                <a:cs typeface="Calibri"/>
              </a:rPr>
              <a:t>does </a:t>
            </a:r>
            <a:r>
              <a:rPr sz="2200" spc="-10" dirty="0">
                <a:latin typeface="Calibri"/>
                <a:cs typeface="Calibri"/>
              </a:rPr>
              <a:t>not cause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disease.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2743199"/>
            <a:ext cx="7766304" cy="4114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153111"/>
            <a:ext cx="7084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dbl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Retrovir</a:t>
            </a:r>
            <a:r>
              <a:rPr b="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</a:t>
            </a:r>
            <a:r>
              <a:rPr b="0" spc="-30" dirty="0">
                <a:solidFill>
                  <a:srgbClr val="C00000"/>
                </a:solidFill>
                <a:latin typeface="Calibri"/>
                <a:cs typeface="Calibri"/>
              </a:rPr>
              <a:t>l </a:t>
            </a:r>
            <a:r>
              <a:rPr b="0" spc="-15" dirty="0">
                <a:solidFill>
                  <a:srgbClr val="C00000"/>
                </a:solidFill>
                <a:latin typeface="Calibri"/>
                <a:cs typeface="Calibri"/>
              </a:rPr>
              <a:t>mediat</a:t>
            </a:r>
            <a:r>
              <a:rPr b="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</a:t>
            </a:r>
            <a:r>
              <a:rPr b="0" spc="-15" dirty="0">
                <a:solidFill>
                  <a:srgbClr val="C00000"/>
                </a:solidFill>
                <a:latin typeface="Calibri"/>
                <a:cs typeface="Calibri"/>
              </a:rPr>
              <a:t>d </a:t>
            </a:r>
            <a:r>
              <a:rPr b="0" spc="-1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b="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en</a:t>
            </a:r>
            <a:r>
              <a:rPr b="0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b="0" spc="-25" dirty="0">
                <a:solidFill>
                  <a:srgbClr val="C00000"/>
                </a:solidFill>
                <a:latin typeface="Calibri"/>
                <a:cs typeface="Calibri"/>
              </a:rPr>
              <a:t> transfer: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845005"/>
            <a:ext cx="247269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6235" algn="l"/>
              </a:tabLst>
            </a:pPr>
            <a:r>
              <a:rPr sz="2200" b="1" spc="-25" dirty="0">
                <a:latin typeface="Calibri"/>
                <a:cs typeface="Calibri"/>
              </a:rPr>
              <a:t>Transfection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Calibri"/>
                <a:cs typeface="Calibri"/>
              </a:rPr>
              <a:t>packaging cell </a:t>
            </a:r>
            <a:r>
              <a:rPr sz="2200" b="1" spc="-5" dirty="0">
                <a:latin typeface="Calibri"/>
                <a:cs typeface="Calibri"/>
              </a:rPr>
              <a:t>line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481965" indent="-469900">
              <a:lnSpc>
                <a:spcPct val="100000"/>
              </a:lnSpc>
              <a:buFont typeface="Wingdings"/>
              <a:buChar char=""/>
              <a:tabLst>
                <a:tab pos="481965" algn="l"/>
                <a:tab pos="482600" algn="l"/>
              </a:tabLst>
            </a:pPr>
            <a:r>
              <a:rPr sz="2200" b="1" spc="-10" dirty="0">
                <a:latin typeface="Calibri"/>
                <a:cs typeface="Calibri"/>
              </a:rPr>
              <a:t>Virus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Collection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Transduction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b="1" spc="-20" dirty="0">
                <a:latin typeface="Calibri"/>
                <a:cs typeface="Calibri"/>
              </a:rPr>
              <a:t>target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cells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0" y="76200"/>
            <a:ext cx="10668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00" y="1219198"/>
            <a:ext cx="5181600" cy="5638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6809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76200"/>
            <a:ext cx="10668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306069"/>
            <a:ext cx="38500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heavy" spc="-5" dirty="0"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2-</a:t>
            </a:r>
            <a:r>
              <a:rPr u="heavy" spc="-5" dirty="0">
                <a:uFill>
                  <a:solidFill>
                    <a:srgbClr val="6F2F9F"/>
                  </a:solidFill>
                </a:uFill>
              </a:rPr>
              <a:t>Virus</a:t>
            </a:r>
            <a:r>
              <a:rPr u="heavy" spc="-30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6F2F9F"/>
                  </a:solidFill>
                </a:uFill>
              </a:rPr>
              <a:t>Collection</a:t>
            </a:r>
          </a:p>
        </p:txBody>
      </p:sp>
      <p:sp>
        <p:nvSpPr>
          <p:cNvPr id="6" name="object 6"/>
          <p:cNvSpPr/>
          <p:nvPr/>
        </p:nvSpPr>
        <p:spPr>
          <a:xfrm>
            <a:off x="4343378" y="3301388"/>
            <a:ext cx="4450111" cy="1976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1540510"/>
            <a:ext cx="8454390" cy="458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61950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packaging </a:t>
            </a:r>
            <a:r>
              <a:rPr sz="2200" spc="-5" dirty="0">
                <a:latin typeface="Calibri"/>
                <a:cs typeface="Calibri"/>
              </a:rPr>
              <a:t>cells </a:t>
            </a:r>
            <a:r>
              <a:rPr sz="2200" spc="-10" dirty="0">
                <a:latin typeface="Calibri"/>
                <a:cs typeface="Calibri"/>
              </a:rPr>
              <a:t>produce </a:t>
            </a:r>
            <a:r>
              <a:rPr sz="2200" b="1" spc="-10" dirty="0">
                <a:latin typeface="Calibri"/>
                <a:cs typeface="Calibri"/>
              </a:rPr>
              <a:t>infectious </a:t>
            </a:r>
            <a:r>
              <a:rPr sz="2200" b="1" spc="-5" dirty="0">
                <a:latin typeface="Calibri"/>
                <a:cs typeface="Calibri"/>
              </a:rPr>
              <a:t>particles</a:t>
            </a:r>
            <a:r>
              <a:rPr sz="2200" spc="-5" dirty="0">
                <a:latin typeface="Calibri"/>
                <a:cs typeface="Calibri"/>
              </a:rPr>
              <a:t>, whose genome </a:t>
            </a:r>
            <a:r>
              <a:rPr sz="2200" spc="-10" dirty="0">
                <a:latin typeface="Calibri"/>
                <a:cs typeface="Calibri"/>
              </a:rPr>
              <a:t>only  encodes </a:t>
            </a:r>
            <a:r>
              <a:rPr sz="2200" spc="-5" dirty="0">
                <a:latin typeface="Calibri"/>
                <a:cs typeface="Calibri"/>
              </a:rPr>
              <a:t>sequences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transfer </a:t>
            </a:r>
            <a:r>
              <a:rPr sz="2200" spc="-10" dirty="0">
                <a:latin typeface="Calibri"/>
                <a:cs typeface="Calibri"/>
              </a:rPr>
              <a:t>plasmid,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used </a:t>
            </a:r>
            <a:r>
              <a:rPr sz="2200" spc="-35" dirty="0">
                <a:latin typeface="Calibri"/>
                <a:cs typeface="Calibri"/>
              </a:rPr>
              <a:t>to  </a:t>
            </a:r>
            <a:r>
              <a:rPr sz="2200" spc="-10" dirty="0">
                <a:latin typeface="Calibri"/>
                <a:cs typeface="Calibri"/>
              </a:rPr>
              <a:t>transduce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target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cells.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b="1" spc="-10" dirty="0">
                <a:latin typeface="Calibri"/>
                <a:cs typeface="Calibri"/>
              </a:rPr>
              <a:t>The highest concentration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0" dirty="0">
                <a:latin typeface="Calibri"/>
                <a:cs typeface="Calibri"/>
              </a:rPr>
              <a:t>virus </a:t>
            </a:r>
            <a:r>
              <a:rPr sz="2200" spc="-5" dirty="0">
                <a:latin typeface="Calibri"/>
                <a:cs typeface="Calibri"/>
              </a:rPr>
              <a:t>is typically </a:t>
            </a:r>
            <a:r>
              <a:rPr sz="2200" spc="-15" dirty="0">
                <a:latin typeface="Calibri"/>
                <a:cs typeface="Calibri"/>
              </a:rPr>
              <a:t>produced </a:t>
            </a:r>
            <a:r>
              <a:rPr sz="2200" spc="-5" dirty="0">
                <a:latin typeface="Calibri"/>
                <a:cs typeface="Calibri"/>
              </a:rPr>
              <a:t>between </a:t>
            </a:r>
            <a:r>
              <a:rPr sz="2200" b="1" spc="-5" dirty="0">
                <a:latin typeface="Calibri"/>
                <a:cs typeface="Calibri"/>
              </a:rPr>
              <a:t>48-72  </a:t>
            </a:r>
            <a:r>
              <a:rPr sz="2200" b="1" spc="-10" dirty="0">
                <a:latin typeface="Calibri"/>
                <a:cs typeface="Calibri"/>
              </a:rPr>
              <a:t>hours.</a:t>
            </a:r>
            <a:endParaRPr sz="2200">
              <a:latin typeface="Calibri"/>
              <a:cs typeface="Calibri"/>
            </a:endParaRPr>
          </a:p>
          <a:p>
            <a:pPr marL="299085" marR="4655185" indent="-287020" algn="just">
              <a:lnSpc>
                <a:spcPct val="100000"/>
              </a:lnSpc>
              <a:spcBef>
                <a:spcPts val="1560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spc="-10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collect </a:t>
            </a:r>
            <a:r>
              <a:rPr sz="2200" spc="-5" dirty="0">
                <a:latin typeface="Calibri"/>
                <a:cs typeface="Calibri"/>
              </a:rPr>
              <a:t>the virus, </a:t>
            </a:r>
            <a:r>
              <a:rPr sz="2200" b="1" spc="-15" dirty="0">
                <a:latin typeface="Calibri"/>
                <a:cs typeface="Calibri"/>
              </a:rPr>
              <a:t>remove  </a:t>
            </a:r>
            <a:r>
              <a:rPr sz="2200" b="1" spc="-10" dirty="0">
                <a:latin typeface="Calibri"/>
                <a:cs typeface="Calibri"/>
              </a:rPr>
              <a:t>the supernatant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10" dirty="0">
                <a:latin typeface="Calibri"/>
                <a:cs typeface="Calibri"/>
              </a:rPr>
              <a:t>packaging </a:t>
            </a:r>
            <a:r>
              <a:rPr sz="2200" spc="-5" dirty="0">
                <a:latin typeface="Calibri"/>
                <a:cs typeface="Calibri"/>
              </a:rPr>
              <a:t>cell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line.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299085" marR="4652645" indent="-287020" algn="just">
              <a:lnSpc>
                <a:spcPct val="100000"/>
              </a:lnSpc>
              <a:buFont typeface="Wingdings"/>
              <a:buChar char=""/>
              <a:tabLst>
                <a:tab pos="361950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purified virus </a:t>
            </a:r>
            <a:r>
              <a:rPr sz="2200" spc="-10" dirty="0">
                <a:latin typeface="Calibri"/>
                <a:cs typeface="Calibri"/>
              </a:rPr>
              <a:t>containing 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desired gene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10" dirty="0">
                <a:latin typeface="Calibri"/>
                <a:cs typeface="Calibri"/>
              </a:rPr>
              <a:t>be  </a:t>
            </a:r>
            <a:r>
              <a:rPr sz="2200" spc="-15" dirty="0">
                <a:latin typeface="Calibri"/>
                <a:cs typeface="Calibri"/>
              </a:rPr>
              <a:t>stored at </a:t>
            </a:r>
            <a:r>
              <a:rPr sz="2200" b="1" spc="-5" dirty="0">
                <a:latin typeface="Calibri"/>
                <a:cs typeface="Calibri"/>
              </a:rPr>
              <a:t>-80 °C </a:t>
            </a:r>
            <a:r>
              <a:rPr sz="2200" b="1" spc="-10" dirty="0">
                <a:latin typeface="Calibri"/>
                <a:cs typeface="Calibri"/>
              </a:rPr>
              <a:t>until</a:t>
            </a:r>
            <a:r>
              <a:rPr sz="2200" b="1" spc="-5" dirty="0">
                <a:latin typeface="Calibri"/>
                <a:cs typeface="Calibri"/>
              </a:rPr>
              <a:t> needed.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35407"/>
            <a:ext cx="4965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20" dirty="0">
                <a:uFill>
                  <a:solidFill>
                    <a:srgbClr val="6F2F9F"/>
                  </a:solidFill>
                </a:uFill>
              </a:rPr>
              <a:t>3-Transduction </a:t>
            </a:r>
            <a:r>
              <a:rPr sz="3200" u="heavy" dirty="0">
                <a:uFill>
                  <a:solidFill>
                    <a:srgbClr val="6F2F9F"/>
                  </a:solidFill>
                </a:uFill>
              </a:rPr>
              <a:t>in </a:t>
            </a:r>
            <a:r>
              <a:rPr sz="3200" u="heavy" spc="-25" dirty="0">
                <a:uFill>
                  <a:solidFill>
                    <a:srgbClr val="6F2F9F"/>
                  </a:solidFill>
                </a:uFill>
              </a:rPr>
              <a:t>target</a:t>
            </a:r>
            <a:r>
              <a:rPr sz="3200" u="heavy" spc="-55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3200" u="heavy" spc="-5" dirty="0">
                <a:uFill>
                  <a:solidFill>
                    <a:srgbClr val="6F2F9F"/>
                  </a:solidFill>
                </a:uFill>
              </a:rPr>
              <a:t>cells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235710"/>
            <a:ext cx="8056880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731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b="1" spc="-15" dirty="0">
                <a:latin typeface="Calibri"/>
                <a:cs typeface="Calibri"/>
              </a:rPr>
              <a:t>Viral Envelope glycoprotein </a:t>
            </a:r>
            <a:r>
              <a:rPr sz="2200" spc="-15" dirty="0">
                <a:latin typeface="Calibri"/>
                <a:cs typeface="Calibri"/>
              </a:rPr>
              <a:t>interacts </a:t>
            </a:r>
            <a:r>
              <a:rPr sz="2200" spc="-5" dirty="0">
                <a:latin typeface="Calibri"/>
                <a:cs typeface="Calibri"/>
              </a:rPr>
              <a:t>with the </a:t>
            </a:r>
            <a:r>
              <a:rPr sz="2200" b="1" spc="-10" dirty="0">
                <a:latin typeface="Calibri"/>
                <a:cs typeface="Calibri"/>
              </a:rPr>
              <a:t>cellular </a:t>
            </a:r>
            <a:r>
              <a:rPr sz="2200" b="1" spc="-15" dirty="0">
                <a:latin typeface="Calibri"/>
                <a:cs typeface="Calibri"/>
              </a:rPr>
              <a:t>receptor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20" dirty="0">
                <a:latin typeface="Calibri"/>
                <a:cs typeface="Calibri"/>
              </a:rPr>
              <a:t>enters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actively </a:t>
            </a:r>
            <a:r>
              <a:rPr sz="2200" spc="-5" dirty="0">
                <a:latin typeface="Calibri"/>
                <a:cs typeface="Calibri"/>
              </a:rPr>
              <a:t>dividing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cells.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viral </a:t>
            </a:r>
            <a:r>
              <a:rPr sz="2200" spc="-5" dirty="0">
                <a:latin typeface="Calibri"/>
                <a:cs typeface="Calibri"/>
              </a:rPr>
              <a:t>dsDNA of </a:t>
            </a:r>
            <a:r>
              <a:rPr sz="2200" spc="-15" dirty="0">
                <a:latin typeface="Calibri"/>
                <a:cs typeface="Calibri"/>
              </a:rPr>
              <a:t>retroviruses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not capable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passing </a:t>
            </a:r>
            <a:r>
              <a:rPr sz="2200" spc="-10" dirty="0">
                <a:latin typeface="Calibri"/>
                <a:cs typeface="Calibri"/>
              </a:rPr>
              <a:t>through </a:t>
            </a:r>
            <a:r>
              <a:rPr sz="2200" spc="-5" dirty="0">
                <a:latin typeface="Calibri"/>
                <a:cs typeface="Calibri"/>
              </a:rPr>
              <a:t>the  nuclear </a:t>
            </a:r>
            <a:r>
              <a:rPr sz="2200" spc="-10" dirty="0">
                <a:latin typeface="Calibri"/>
                <a:cs typeface="Calibri"/>
              </a:rPr>
              <a:t>pore </a:t>
            </a:r>
            <a:r>
              <a:rPr sz="2200" spc="-15" dirty="0">
                <a:latin typeface="Calibri"/>
                <a:cs typeface="Calibri"/>
              </a:rPr>
              <a:t>complex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requires </a:t>
            </a:r>
            <a:r>
              <a:rPr sz="2200" b="1" spc="-15" dirty="0">
                <a:latin typeface="Calibri"/>
                <a:cs typeface="Calibri"/>
              </a:rPr>
              <a:t>breakdown </a:t>
            </a:r>
            <a:r>
              <a:rPr sz="2200" b="1" spc="-5" dirty="0">
                <a:latin typeface="Calibri"/>
                <a:cs typeface="Calibri"/>
              </a:rPr>
              <a:t>of the nuclear  </a:t>
            </a:r>
            <a:r>
              <a:rPr sz="2200" b="1" spc="-15" dirty="0">
                <a:latin typeface="Calibri"/>
                <a:cs typeface="Calibri"/>
              </a:rPr>
              <a:t>membrane </a:t>
            </a:r>
            <a:r>
              <a:rPr sz="2200" b="1" spc="-5" dirty="0">
                <a:latin typeface="Calibri"/>
                <a:cs typeface="Calibri"/>
              </a:rPr>
              <a:t>during </a:t>
            </a:r>
            <a:r>
              <a:rPr sz="2200" b="1" spc="-10" dirty="0">
                <a:latin typeface="Calibri"/>
                <a:cs typeface="Calibri"/>
              </a:rPr>
              <a:t>mitosis </a:t>
            </a:r>
            <a:r>
              <a:rPr sz="2200" b="1" spc="-15" dirty="0">
                <a:latin typeface="Calibri"/>
                <a:cs typeface="Calibri"/>
              </a:rPr>
              <a:t>for </a:t>
            </a:r>
            <a:r>
              <a:rPr sz="2200" b="1" spc="-20" dirty="0">
                <a:latin typeface="Calibri"/>
                <a:cs typeface="Calibri"/>
              </a:rPr>
              <a:t>integration </a:t>
            </a:r>
            <a:r>
              <a:rPr sz="2200" b="1" spc="-5" dirty="0">
                <a:latin typeface="Calibri"/>
                <a:cs typeface="Calibri"/>
              </a:rPr>
              <a:t>of nucleic</a:t>
            </a:r>
            <a:r>
              <a:rPr sz="2200" b="1" spc="1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acid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299085" marR="20764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viral </a:t>
            </a:r>
            <a:r>
              <a:rPr sz="2200" spc="-10" dirty="0">
                <a:latin typeface="Calibri"/>
                <a:cs typeface="Calibri"/>
              </a:rPr>
              <a:t>genome </a:t>
            </a:r>
            <a:r>
              <a:rPr sz="2200" spc="-20" dirty="0">
                <a:latin typeface="Calibri"/>
                <a:cs typeface="Calibri"/>
              </a:rPr>
              <a:t>enters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nucleus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b="1" spc="-10" dirty="0">
                <a:latin typeface="Calibri"/>
                <a:cs typeface="Calibri"/>
              </a:rPr>
              <a:t>desired </a:t>
            </a:r>
            <a:r>
              <a:rPr sz="2200" b="1" spc="-15" dirty="0">
                <a:latin typeface="Calibri"/>
                <a:cs typeface="Calibri"/>
              </a:rPr>
              <a:t>gene </a:t>
            </a:r>
            <a:r>
              <a:rPr sz="2200" b="1" spc="-5" dirty="0">
                <a:latin typeface="Calibri"/>
                <a:cs typeface="Calibri"/>
              </a:rPr>
              <a:t>sequence </a:t>
            </a:r>
            <a:r>
              <a:rPr sz="2200" spc="-5" dirty="0">
                <a:latin typeface="Calibri"/>
                <a:cs typeface="Calibri"/>
              </a:rPr>
              <a:t>is  </a:t>
            </a:r>
            <a:r>
              <a:rPr sz="2200" spc="-20" dirty="0">
                <a:latin typeface="Calibri"/>
                <a:cs typeface="Calibri"/>
              </a:rPr>
              <a:t>integrated into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host genome </a:t>
            </a:r>
            <a:r>
              <a:rPr sz="2200" spc="-10" dirty="0">
                <a:latin typeface="Calibri"/>
                <a:cs typeface="Calibri"/>
              </a:rPr>
              <a:t>through </a:t>
            </a:r>
            <a:r>
              <a:rPr sz="2200" spc="-5" dirty="0">
                <a:latin typeface="Calibri"/>
                <a:cs typeface="Calibri"/>
              </a:rPr>
              <a:t>the activity of </a:t>
            </a:r>
            <a:r>
              <a:rPr sz="2200" b="1" spc="-10" dirty="0">
                <a:latin typeface="Calibri"/>
                <a:cs typeface="Calibri"/>
              </a:rPr>
              <a:t>restriction  enzymes and </a:t>
            </a:r>
            <a:r>
              <a:rPr sz="2200" b="1" spc="-20" dirty="0">
                <a:latin typeface="Calibri"/>
                <a:cs typeface="Calibri"/>
              </a:rPr>
              <a:t>Integrase </a:t>
            </a:r>
            <a:r>
              <a:rPr sz="2200" spc="-5" dirty="0">
                <a:latin typeface="Calibri"/>
                <a:cs typeface="Calibri"/>
              </a:rPr>
              <a:t>while the other portion of </a:t>
            </a:r>
            <a:r>
              <a:rPr sz="2200" spc="-15" dirty="0">
                <a:latin typeface="Calibri"/>
                <a:cs typeface="Calibri"/>
              </a:rPr>
              <a:t>viral </a:t>
            </a:r>
            <a:r>
              <a:rPr sz="2200" spc="-10" dirty="0">
                <a:latin typeface="Calibri"/>
                <a:cs typeface="Calibri"/>
              </a:rPr>
              <a:t>genome </a:t>
            </a:r>
            <a:r>
              <a:rPr sz="2200" spc="-5" dirty="0">
                <a:latin typeface="Calibri"/>
                <a:cs typeface="Calibri"/>
              </a:rPr>
              <a:t>is  </a:t>
            </a:r>
            <a:r>
              <a:rPr sz="2200" spc="-10" dirty="0">
                <a:latin typeface="Calibri"/>
                <a:cs typeface="Calibri"/>
              </a:rPr>
              <a:t>self </a:t>
            </a:r>
            <a:r>
              <a:rPr sz="2200" spc="-15" dirty="0">
                <a:latin typeface="Calibri"/>
                <a:cs typeface="Calibri"/>
              </a:rPr>
              <a:t>inactivated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replication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defective.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299085" marR="241935" indent="-287020" algn="just">
              <a:lnSpc>
                <a:spcPct val="100000"/>
              </a:lnSpc>
              <a:buFont typeface="Wingdings"/>
              <a:buChar char=""/>
              <a:tabLst>
                <a:tab pos="363220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Some </a:t>
            </a:r>
            <a:r>
              <a:rPr sz="2200" spc="-20" dirty="0">
                <a:latin typeface="Calibri"/>
                <a:cs typeface="Calibri"/>
              </a:rPr>
              <a:t>transfer </a:t>
            </a:r>
            <a:r>
              <a:rPr sz="2200" spc="-15" dirty="0">
                <a:latin typeface="Calibri"/>
                <a:cs typeface="Calibri"/>
              </a:rPr>
              <a:t>vectors </a:t>
            </a:r>
            <a:r>
              <a:rPr sz="2200" spc="-5" dirty="0">
                <a:latin typeface="Calibri"/>
                <a:cs typeface="Calibri"/>
              </a:rPr>
              <a:t>also </a:t>
            </a:r>
            <a:r>
              <a:rPr sz="2200" spc="-15" dirty="0">
                <a:latin typeface="Calibri"/>
                <a:cs typeface="Calibri"/>
              </a:rPr>
              <a:t>contain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b="1" spc="-20" dirty="0">
                <a:latin typeface="Calibri"/>
                <a:cs typeface="Calibri"/>
              </a:rPr>
              <a:t>marker </a:t>
            </a:r>
            <a:r>
              <a:rPr sz="2200" spc="-10" dirty="0">
                <a:latin typeface="Calibri"/>
                <a:cs typeface="Calibri"/>
              </a:rPr>
              <a:t>such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5" dirty="0">
                <a:latin typeface="Calibri"/>
                <a:cs typeface="Calibri"/>
              </a:rPr>
              <a:t>fluorescent  reporter </a:t>
            </a:r>
            <a:r>
              <a:rPr sz="2200" b="1" spc="-5" dirty="0">
                <a:latin typeface="Calibri"/>
                <a:cs typeface="Calibri"/>
              </a:rPr>
              <a:t>or drug selection </a:t>
            </a:r>
            <a:r>
              <a:rPr sz="2200" b="1" spc="-20" dirty="0">
                <a:latin typeface="Calibri"/>
                <a:cs typeface="Calibri"/>
              </a:rPr>
              <a:t>marker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the selection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transduced  </a:t>
            </a:r>
            <a:r>
              <a:rPr sz="2200" spc="-5" dirty="0">
                <a:latin typeface="Calibri"/>
                <a:cs typeface="Calibri"/>
              </a:rPr>
              <a:t>cells.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0" y="76200"/>
            <a:ext cx="10668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33945"/>
            <a:ext cx="2702740" cy="6724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5864" y="608076"/>
            <a:ext cx="3491484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0555" y="2802635"/>
            <a:ext cx="1534668" cy="214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6844" y="3901440"/>
            <a:ext cx="3048000" cy="263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7884" y="4998720"/>
            <a:ext cx="1618488" cy="213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4864" y="5362955"/>
            <a:ext cx="4256532" cy="265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0876" y="6094476"/>
            <a:ext cx="4059935" cy="265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546861"/>
            <a:ext cx="7324725" cy="455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05245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viral vector </a:t>
            </a:r>
            <a:r>
              <a:rPr sz="2400" dirty="0">
                <a:latin typeface="Calibri"/>
                <a:cs typeface="Calibri"/>
              </a:rPr>
              <a:t>is a virus which </a:t>
            </a:r>
            <a:r>
              <a:rPr sz="2400" spc="-5" dirty="0">
                <a:latin typeface="Calibri"/>
                <a:cs typeface="Calibri"/>
              </a:rPr>
              <a:t>has been </a:t>
            </a:r>
            <a:r>
              <a:rPr sz="2400" dirty="0">
                <a:latin typeface="Calibri"/>
                <a:cs typeface="Calibri"/>
              </a:rPr>
              <a:t>modified in a  labo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purpo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oducin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enetic  </a:t>
            </a:r>
            <a:r>
              <a:rPr sz="2400" spc="-5" dirty="0">
                <a:latin typeface="Calibri"/>
                <a:cs typeface="Calibri"/>
              </a:rPr>
              <a:t>material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Calibri"/>
              <a:cs typeface="Calibri"/>
            </a:endParaRPr>
          </a:p>
          <a:p>
            <a:pPr marL="508000" marR="3120390" indent="-343535">
              <a:lnSpc>
                <a:spcPct val="100000"/>
              </a:lnSpc>
              <a:buFont typeface="Wingdings"/>
              <a:buChar char=""/>
              <a:tabLst>
                <a:tab pos="508634" algn="l"/>
              </a:tabLst>
            </a:pPr>
            <a:r>
              <a:rPr sz="2400" spc="-114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form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viral </a:t>
            </a:r>
            <a:r>
              <a:rPr sz="2400" spc="-40" dirty="0">
                <a:latin typeface="Calibri"/>
                <a:cs typeface="Calibri"/>
              </a:rPr>
              <a:t>vector, </a:t>
            </a:r>
            <a:r>
              <a:rPr sz="2400" b="1" spc="-10" dirty="0">
                <a:latin typeface="Calibri"/>
                <a:cs typeface="Calibri"/>
              </a:rPr>
              <a:t>remove 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genes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the virus </a:t>
            </a:r>
            <a:r>
              <a:rPr sz="2400" b="1" spc="-10" dirty="0">
                <a:latin typeface="Calibri"/>
                <a:cs typeface="Calibri"/>
              </a:rPr>
              <a:t>that  </a:t>
            </a:r>
            <a:r>
              <a:rPr sz="2400" b="1" spc="-5" dirty="0">
                <a:latin typeface="Calibri"/>
                <a:cs typeface="Calibri"/>
              </a:rPr>
              <a:t>cause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disease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08000" marR="3029585" indent="-343535">
              <a:lnSpc>
                <a:spcPct val="100000"/>
              </a:lnSpc>
              <a:buFont typeface="Wingdings"/>
              <a:buChar char=""/>
              <a:tabLst>
                <a:tab pos="508634" algn="l"/>
              </a:tabLst>
            </a:pPr>
            <a:r>
              <a:rPr sz="2400" spc="-5" dirty="0">
                <a:latin typeface="Calibri"/>
                <a:cs typeface="Calibri"/>
              </a:rPr>
              <a:t>Then replace those </a:t>
            </a:r>
            <a:r>
              <a:rPr sz="2400" spc="-10" dirty="0">
                <a:latin typeface="Calibri"/>
                <a:cs typeface="Calibri"/>
              </a:rPr>
              <a:t>genes </a:t>
            </a:r>
            <a:r>
              <a:rPr sz="2400" dirty="0">
                <a:latin typeface="Calibri"/>
                <a:cs typeface="Calibri"/>
              </a:rPr>
              <a:t>with  </a:t>
            </a:r>
            <a:r>
              <a:rPr sz="2400" spc="-5" dirty="0">
                <a:latin typeface="Calibri"/>
                <a:cs typeface="Calibri"/>
              </a:rPr>
              <a:t>genes </a:t>
            </a:r>
            <a:r>
              <a:rPr sz="2400" b="1" spc="-5" dirty="0">
                <a:latin typeface="Calibri"/>
                <a:cs typeface="Calibri"/>
              </a:rPr>
              <a:t>encoding the desired  </a:t>
            </a:r>
            <a:r>
              <a:rPr sz="2400" b="1" spc="-10" dirty="0">
                <a:latin typeface="Calibri"/>
                <a:cs typeface="Calibri"/>
              </a:rPr>
              <a:t>effect </a:t>
            </a:r>
            <a:r>
              <a:rPr sz="2400" spc="-15" dirty="0">
                <a:latin typeface="Calibri"/>
                <a:cs typeface="Calibri"/>
              </a:rPr>
              <a:t>(for </a:t>
            </a:r>
            <a:r>
              <a:rPr sz="2400" spc="-10" dirty="0">
                <a:latin typeface="Calibri"/>
                <a:cs typeface="Calibri"/>
              </a:rPr>
              <a:t>instance, </a:t>
            </a:r>
            <a:r>
              <a:rPr sz="2400" dirty="0">
                <a:latin typeface="Calibri"/>
                <a:cs typeface="Calibri"/>
              </a:rPr>
              <a:t>insulin  </a:t>
            </a:r>
            <a:r>
              <a:rPr sz="2400" spc="-10" dirty="0">
                <a:latin typeface="Calibri"/>
                <a:cs typeface="Calibri"/>
              </a:rPr>
              <a:t>production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case of  diabetics)..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334000"/>
            <a:ext cx="8305800" cy="1201420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 marR="120650">
              <a:lnSpc>
                <a:spcPct val="100000"/>
              </a:lnSpc>
              <a:spcBef>
                <a:spcPts val="210"/>
              </a:spcBef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5" dirty="0">
                <a:latin typeface="Calibri"/>
                <a:cs typeface="Calibri"/>
              </a:rPr>
              <a:t>procedure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done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way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genes </a:t>
            </a:r>
            <a:r>
              <a:rPr sz="2400" dirty="0">
                <a:latin typeface="Calibri"/>
                <a:cs typeface="Calibri"/>
              </a:rPr>
              <a:t>which  </a:t>
            </a:r>
            <a:r>
              <a:rPr sz="2400" spc="-5" dirty="0">
                <a:latin typeface="Calibri"/>
                <a:cs typeface="Calibri"/>
              </a:rPr>
              <a:t>allow </a:t>
            </a:r>
            <a:r>
              <a:rPr sz="2400" dirty="0">
                <a:latin typeface="Calibri"/>
                <a:cs typeface="Calibri"/>
              </a:rPr>
              <a:t>the virus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insert its </a:t>
            </a:r>
            <a:r>
              <a:rPr sz="2400" spc="-5" dirty="0">
                <a:latin typeface="Calibri"/>
                <a:cs typeface="Calibri"/>
              </a:rPr>
              <a:t>genome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its </a:t>
            </a:r>
            <a:r>
              <a:rPr sz="2400" spc="-10" dirty="0">
                <a:latin typeface="Calibri"/>
                <a:cs typeface="Calibri"/>
              </a:rPr>
              <a:t>host's </a:t>
            </a:r>
            <a:r>
              <a:rPr sz="2400" spc="-5" dirty="0">
                <a:latin typeface="Calibri"/>
                <a:cs typeface="Calibri"/>
              </a:rPr>
              <a:t>genome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left  intact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1219200"/>
            <a:ext cx="3467100" cy="395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11"/>
            <a:ext cx="6578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0000"/>
                </a:solidFill>
              </a:rPr>
              <a:t>Converting </a:t>
            </a:r>
            <a:r>
              <a:rPr spc="-5" dirty="0">
                <a:solidFill>
                  <a:srgbClr val="000000"/>
                </a:solidFill>
              </a:rPr>
              <a:t>a virus </a:t>
            </a:r>
            <a:r>
              <a:rPr spc="-25" dirty="0">
                <a:solidFill>
                  <a:srgbClr val="000000"/>
                </a:solidFill>
              </a:rPr>
              <a:t>into </a:t>
            </a:r>
            <a:r>
              <a:rPr spc="-5" dirty="0">
                <a:solidFill>
                  <a:srgbClr val="000000"/>
                </a:solidFill>
              </a:rPr>
              <a:t>a</a:t>
            </a:r>
            <a:r>
              <a:rPr spc="-15" dirty="0">
                <a:solidFill>
                  <a:srgbClr val="000000"/>
                </a:solidFill>
              </a:rPr>
              <a:t> vector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7428" y="1083310"/>
            <a:ext cx="3371215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packaging (helper)  construct, </a:t>
            </a:r>
            <a:r>
              <a:rPr sz="2200" spc="-15" dirty="0">
                <a:latin typeface="Calibri"/>
                <a:cs typeface="Calibri"/>
              </a:rPr>
              <a:t>containing </a:t>
            </a:r>
            <a:r>
              <a:rPr sz="2200" b="1" spc="-15" dirty="0">
                <a:latin typeface="Calibri"/>
                <a:cs typeface="Calibri"/>
              </a:rPr>
              <a:t>viral  </a:t>
            </a:r>
            <a:r>
              <a:rPr sz="2200" b="1" spc="-10" dirty="0">
                <a:latin typeface="Calibri"/>
                <a:cs typeface="Calibri"/>
              </a:rPr>
              <a:t>genes </a:t>
            </a:r>
            <a:r>
              <a:rPr sz="2200" spc="-10" dirty="0">
                <a:latin typeface="Calibri"/>
                <a:cs typeface="Calibri"/>
              </a:rPr>
              <a:t>derived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15" dirty="0">
                <a:latin typeface="Calibri"/>
                <a:cs typeface="Calibri"/>
              </a:rPr>
              <a:t>parental </a:t>
            </a:r>
            <a:r>
              <a:rPr sz="2200" spc="-5" dirty="0">
                <a:latin typeface="Calibri"/>
                <a:cs typeface="Calibri"/>
              </a:rPr>
              <a:t>virus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b="1" spc="-10" dirty="0">
                <a:latin typeface="Calibri"/>
                <a:cs typeface="Calibri"/>
              </a:rPr>
              <a:t>encode  </a:t>
            </a:r>
            <a:r>
              <a:rPr sz="2200" b="1" spc="-15" dirty="0">
                <a:latin typeface="Calibri"/>
                <a:cs typeface="Calibri"/>
              </a:rPr>
              <a:t>structural proteins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proteins </a:t>
            </a:r>
            <a:r>
              <a:rPr sz="2200" spc="-10" dirty="0">
                <a:latin typeface="Calibri"/>
                <a:cs typeface="Calibri"/>
              </a:rPr>
              <a:t>that are </a:t>
            </a:r>
            <a:r>
              <a:rPr sz="2200" b="1" spc="-15" dirty="0">
                <a:latin typeface="Calibri"/>
                <a:cs typeface="Calibri"/>
              </a:rPr>
              <a:t>required for  vector genome </a:t>
            </a:r>
            <a:r>
              <a:rPr sz="2200" b="1" spc="-10" dirty="0">
                <a:latin typeface="Calibri"/>
                <a:cs typeface="Calibri"/>
              </a:rPr>
              <a:t>replication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is  </a:t>
            </a:r>
            <a:r>
              <a:rPr sz="2200" spc="-15" dirty="0">
                <a:latin typeface="Calibri"/>
                <a:cs typeface="Calibri"/>
              </a:rPr>
              <a:t>introduced into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packaging  </a:t>
            </a:r>
            <a:r>
              <a:rPr sz="2200" spc="-5" dirty="0">
                <a:latin typeface="Calibri"/>
                <a:cs typeface="Calibri"/>
              </a:rPr>
              <a:t>cell line along with a  </a:t>
            </a:r>
            <a:r>
              <a:rPr sz="2200" b="1" spc="-10" dirty="0">
                <a:latin typeface="Calibri"/>
                <a:cs typeface="Calibri"/>
              </a:rPr>
              <a:t>construct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15" dirty="0">
                <a:latin typeface="Calibri"/>
                <a:cs typeface="Calibri"/>
              </a:rPr>
              <a:t>contains </a:t>
            </a:r>
            <a:r>
              <a:rPr sz="2200" spc="-10" dirty="0">
                <a:latin typeface="Calibri"/>
                <a:cs typeface="Calibri"/>
              </a:rPr>
              <a:t>the  </a:t>
            </a:r>
            <a:r>
              <a:rPr sz="2200" b="1" spc="-15" dirty="0">
                <a:latin typeface="Calibri"/>
                <a:cs typeface="Calibri"/>
              </a:rPr>
              <a:t>vector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genome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5410200"/>
            <a:ext cx="7848600" cy="1201420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 marR="153035">
              <a:lnSpc>
                <a:spcPct val="100000"/>
              </a:lnSpc>
              <a:spcBef>
                <a:spcPts val="210"/>
              </a:spcBef>
            </a:pPr>
            <a:r>
              <a:rPr sz="2400" spc="-5" dirty="0">
                <a:latin typeface="Calibri"/>
                <a:cs typeface="Calibri"/>
              </a:rPr>
              <a:t>The helper DNA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delivered </a:t>
            </a:r>
            <a:r>
              <a:rPr sz="2400" b="1" dirty="0">
                <a:latin typeface="Calibri"/>
                <a:cs typeface="Calibri"/>
              </a:rPr>
              <a:t>as a </a:t>
            </a:r>
            <a:r>
              <a:rPr sz="2400" b="1" spc="-5" dirty="0">
                <a:latin typeface="Calibri"/>
                <a:cs typeface="Calibri"/>
              </a:rPr>
              <a:t>plasmid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helper  virus</a:t>
            </a:r>
            <a:r>
              <a:rPr sz="2400" spc="-5" dirty="0">
                <a:latin typeface="Calibri"/>
                <a:cs typeface="Calibri"/>
              </a:rPr>
              <a:t>, or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b="1" spc="-10" dirty="0">
                <a:latin typeface="Calibri"/>
                <a:cs typeface="Calibri"/>
              </a:rPr>
              <a:t>stably </a:t>
            </a:r>
            <a:r>
              <a:rPr sz="2400" b="1" spc="-20" dirty="0">
                <a:latin typeface="Calibri"/>
                <a:cs typeface="Calibri"/>
              </a:rPr>
              <a:t>integrated </a:t>
            </a:r>
            <a:r>
              <a:rPr sz="2400" b="1" spc="-15" dirty="0">
                <a:latin typeface="Calibri"/>
                <a:cs typeface="Calibri"/>
              </a:rPr>
              <a:t>into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chromatin </a:t>
            </a:r>
            <a:r>
              <a:rPr sz="2400" b="1" dirty="0">
                <a:latin typeface="Calibri"/>
                <a:cs typeface="Calibri"/>
              </a:rPr>
              <a:t>of the  </a:t>
            </a:r>
            <a:r>
              <a:rPr sz="2400" b="1" spc="-5" dirty="0">
                <a:latin typeface="Calibri"/>
                <a:cs typeface="Calibri"/>
              </a:rPr>
              <a:t>packaging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cell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480" y="1066800"/>
            <a:ext cx="5109465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26110"/>
            <a:ext cx="8124190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2310" algn="just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Pathogenicity </a:t>
            </a:r>
            <a:r>
              <a:rPr sz="2200" b="1" spc="-10" dirty="0">
                <a:latin typeface="Calibri"/>
                <a:cs typeface="Calibri"/>
              </a:rPr>
              <a:t>functions and </a:t>
            </a: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sequences </a:t>
            </a:r>
            <a:r>
              <a:rPr sz="2200" spc="-10" dirty="0">
                <a:latin typeface="Calibri"/>
                <a:cs typeface="Calibri"/>
              </a:rPr>
              <a:t>that are required </a:t>
            </a:r>
            <a:r>
              <a:rPr sz="2200" spc="-20" dirty="0">
                <a:latin typeface="Calibri"/>
                <a:cs typeface="Calibri"/>
              </a:rPr>
              <a:t>for  </a:t>
            </a:r>
            <a:r>
              <a:rPr sz="2200" b="1" spc="-10" dirty="0">
                <a:latin typeface="Calibri"/>
                <a:cs typeface="Calibri"/>
              </a:rPr>
              <a:t>encapsidation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b="1" spc="-15" dirty="0">
                <a:latin typeface="Calibri"/>
                <a:cs typeface="Calibri"/>
              </a:rPr>
              <a:t>eliminated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helper construct </a:t>
            </a:r>
            <a:r>
              <a:rPr sz="2200" dirty="0">
                <a:latin typeface="Calibri"/>
                <a:cs typeface="Calibri"/>
              </a:rPr>
              <a:t>so </a:t>
            </a:r>
            <a:r>
              <a:rPr sz="2200" spc="-15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it  </a:t>
            </a:r>
            <a:r>
              <a:rPr sz="2200" spc="-10" dirty="0">
                <a:latin typeface="Calibri"/>
                <a:cs typeface="Calibri"/>
              </a:rPr>
              <a:t>cannot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5" dirty="0">
                <a:latin typeface="Calibri"/>
                <a:cs typeface="Calibri"/>
              </a:rPr>
              <a:t>packaged into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viral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particle.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58419" indent="635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vector genome </a:t>
            </a:r>
            <a:r>
              <a:rPr sz="2200" spc="-15" dirty="0">
                <a:latin typeface="Calibri"/>
                <a:cs typeface="Calibri"/>
              </a:rPr>
              <a:t>contains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transgenic expression cassette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is  </a:t>
            </a:r>
            <a:r>
              <a:rPr sz="2200" spc="-20" dirty="0">
                <a:latin typeface="Calibri"/>
                <a:cs typeface="Calibri"/>
              </a:rPr>
              <a:t>flanked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15" dirty="0">
                <a:latin typeface="Calibri"/>
                <a:cs typeface="Calibri"/>
              </a:rPr>
              <a:t>inverted </a:t>
            </a:r>
            <a:r>
              <a:rPr sz="2200" spc="-5" dirty="0">
                <a:latin typeface="Calibri"/>
                <a:cs typeface="Calibri"/>
              </a:rPr>
              <a:t>terminal </a:t>
            </a:r>
            <a:r>
              <a:rPr sz="2200" spc="-10" dirty="0">
                <a:latin typeface="Calibri"/>
                <a:cs typeface="Calibri"/>
              </a:rPr>
              <a:t>repeats </a:t>
            </a:r>
            <a:r>
              <a:rPr sz="2200" spc="-5" dirty="0">
                <a:latin typeface="Calibri"/>
                <a:cs typeface="Calibri"/>
              </a:rPr>
              <a:t>and cis acting </a:t>
            </a:r>
            <a:r>
              <a:rPr sz="2200" spc="-10" dirty="0">
                <a:latin typeface="Calibri"/>
                <a:cs typeface="Calibri"/>
              </a:rPr>
              <a:t>sequences that are  required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genome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encapsidation.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2700" marR="5080" indent="635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Some </a:t>
            </a:r>
            <a:r>
              <a:rPr sz="2200" spc="-15" dirty="0">
                <a:latin typeface="Calibri"/>
                <a:cs typeface="Calibri"/>
              </a:rPr>
              <a:t>vector </a:t>
            </a:r>
            <a:r>
              <a:rPr sz="2200" spc="-10" dirty="0">
                <a:latin typeface="Calibri"/>
                <a:cs typeface="Calibri"/>
              </a:rPr>
              <a:t>genomes </a:t>
            </a:r>
            <a:r>
              <a:rPr sz="2200" b="1" spc="-15" dirty="0">
                <a:latin typeface="Calibri"/>
                <a:cs typeface="Calibri"/>
              </a:rPr>
              <a:t>retain viral </a:t>
            </a:r>
            <a:r>
              <a:rPr sz="2200" b="1" spc="-10" dirty="0">
                <a:latin typeface="Calibri"/>
                <a:cs typeface="Calibri"/>
              </a:rPr>
              <a:t>genes </a:t>
            </a:r>
            <a:r>
              <a:rPr sz="2200" spc="-10" dirty="0">
                <a:latin typeface="Calibri"/>
                <a:cs typeface="Calibri"/>
              </a:rPr>
              <a:t>that are relatively inactive, </a:t>
            </a:r>
            <a:r>
              <a:rPr sz="2200" spc="-5" dirty="0">
                <a:latin typeface="Calibri"/>
                <a:cs typeface="Calibri"/>
              </a:rPr>
              <a:t>as  a </a:t>
            </a:r>
            <a:r>
              <a:rPr sz="2200" spc="-10" dirty="0">
                <a:latin typeface="Calibri"/>
                <a:cs typeface="Calibri"/>
              </a:rPr>
              <a:t>result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0" dirty="0">
                <a:latin typeface="Calibri"/>
                <a:cs typeface="Calibri"/>
              </a:rPr>
              <a:t>elimination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viral </a:t>
            </a:r>
            <a:r>
              <a:rPr sz="2200" spc="-5" dirty="0">
                <a:latin typeface="Calibri"/>
                <a:cs typeface="Calibri"/>
              </a:rPr>
              <a:t>early </a:t>
            </a:r>
            <a:r>
              <a:rPr sz="2200" spc="-10" dirty="0">
                <a:latin typeface="Calibri"/>
                <a:cs typeface="Calibri"/>
              </a:rPr>
              <a:t>genes that are required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their  </a:t>
            </a:r>
            <a:r>
              <a:rPr sz="2200" spc="-10" dirty="0">
                <a:latin typeface="Calibri"/>
                <a:cs typeface="Calibri"/>
              </a:rPr>
              <a:t>transcription.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45085" indent="63500" algn="just">
              <a:lnSpc>
                <a:spcPct val="100000"/>
              </a:lnSpc>
            </a:pPr>
            <a:r>
              <a:rPr sz="2200" b="1" spc="-15" dirty="0">
                <a:latin typeface="Calibri"/>
                <a:cs typeface="Calibri"/>
              </a:rPr>
              <a:t>Viral structural proteins </a:t>
            </a:r>
            <a:r>
              <a:rPr sz="2200" b="1" spc="-10" dirty="0">
                <a:latin typeface="Calibri"/>
                <a:cs typeface="Calibri"/>
              </a:rPr>
              <a:t>and </a:t>
            </a:r>
            <a:r>
              <a:rPr sz="2200" b="1" spc="-15" dirty="0">
                <a:latin typeface="Calibri"/>
                <a:cs typeface="Calibri"/>
              </a:rPr>
              <a:t>proteins that are required for replication  </a:t>
            </a:r>
            <a:r>
              <a:rPr sz="2200" b="1" spc="-10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vector </a:t>
            </a:r>
            <a:r>
              <a:rPr sz="2200" b="1" spc="-5" dirty="0">
                <a:latin typeface="Calibri"/>
                <a:cs typeface="Calibri"/>
              </a:rPr>
              <a:t>DNA </a:t>
            </a:r>
            <a:r>
              <a:rPr sz="2200" spc="-10" dirty="0">
                <a:latin typeface="Calibri"/>
                <a:cs typeface="Calibri"/>
              </a:rPr>
              <a:t>are expressed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packaging construct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the  </a:t>
            </a:r>
            <a:r>
              <a:rPr sz="2200" spc="-15" dirty="0">
                <a:latin typeface="Calibri"/>
                <a:cs typeface="Calibri"/>
              </a:rPr>
              <a:t>replicated vector </a:t>
            </a:r>
            <a:r>
              <a:rPr sz="2200" spc="-10" dirty="0">
                <a:latin typeface="Calibri"/>
                <a:cs typeface="Calibri"/>
              </a:rPr>
              <a:t>genomes are </a:t>
            </a:r>
            <a:r>
              <a:rPr sz="2200" spc="-15" dirty="0">
                <a:latin typeface="Calibri"/>
                <a:cs typeface="Calibri"/>
              </a:rPr>
              <a:t>packaged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spc="-5" dirty="0">
                <a:latin typeface="Calibri"/>
                <a:cs typeface="Calibri"/>
              </a:rPr>
              <a:t>virus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particles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681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4940" y="968388"/>
            <a:ext cx="1986914" cy="1628775"/>
            <a:chOff x="1024940" y="968388"/>
            <a:chExt cx="1986914" cy="1628775"/>
          </a:xfrm>
        </p:grpSpPr>
        <p:sp>
          <p:nvSpPr>
            <p:cNvPr id="4" name="object 4"/>
            <p:cNvSpPr/>
            <p:nvPr/>
          </p:nvSpPr>
          <p:spPr>
            <a:xfrm>
              <a:off x="1024940" y="968388"/>
              <a:ext cx="1986483" cy="16285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9012" y="1348740"/>
              <a:ext cx="1488948" cy="893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562" y="991362"/>
              <a:ext cx="1882139" cy="1524000"/>
            </a:xfrm>
            <a:custGeom>
              <a:avLst/>
              <a:gdLst/>
              <a:ahLst/>
              <a:cxnLst/>
              <a:rect l="l" t="t" r="r" b="b"/>
              <a:pathLst>
                <a:path w="1882139" h="1524000">
                  <a:moveTo>
                    <a:pt x="941069" y="0"/>
                  </a:moveTo>
                  <a:lnTo>
                    <a:pt x="887673" y="1206"/>
                  </a:lnTo>
                  <a:lnTo>
                    <a:pt x="835057" y="4781"/>
                  </a:lnTo>
                  <a:lnTo>
                    <a:pt x="783302" y="10662"/>
                  </a:lnTo>
                  <a:lnTo>
                    <a:pt x="732486" y="18783"/>
                  </a:lnTo>
                  <a:lnTo>
                    <a:pt x="682690" y="29081"/>
                  </a:lnTo>
                  <a:lnTo>
                    <a:pt x="633992" y="41491"/>
                  </a:lnTo>
                  <a:lnTo>
                    <a:pt x="586472" y="55949"/>
                  </a:lnTo>
                  <a:lnTo>
                    <a:pt x="540210" y="72391"/>
                  </a:lnTo>
                  <a:lnTo>
                    <a:pt x="495285" y="90752"/>
                  </a:lnTo>
                  <a:lnTo>
                    <a:pt x="451777" y="110967"/>
                  </a:lnTo>
                  <a:lnTo>
                    <a:pt x="409765" y="132974"/>
                  </a:lnTo>
                  <a:lnTo>
                    <a:pt x="369329" y="156707"/>
                  </a:lnTo>
                  <a:lnTo>
                    <a:pt x="330548" y="182102"/>
                  </a:lnTo>
                  <a:lnTo>
                    <a:pt x="293501" y="209095"/>
                  </a:lnTo>
                  <a:lnTo>
                    <a:pt x="258268" y="237621"/>
                  </a:lnTo>
                  <a:lnTo>
                    <a:pt x="224929" y="267617"/>
                  </a:lnTo>
                  <a:lnTo>
                    <a:pt x="193563" y="299017"/>
                  </a:lnTo>
                  <a:lnTo>
                    <a:pt x="164250" y="331758"/>
                  </a:lnTo>
                  <a:lnTo>
                    <a:pt x="137068" y="365775"/>
                  </a:lnTo>
                  <a:lnTo>
                    <a:pt x="112098" y="401005"/>
                  </a:lnTo>
                  <a:lnTo>
                    <a:pt x="89419" y="437382"/>
                  </a:lnTo>
                  <a:lnTo>
                    <a:pt x="69111" y="474842"/>
                  </a:lnTo>
                  <a:lnTo>
                    <a:pt x="51252" y="513322"/>
                  </a:lnTo>
                  <a:lnTo>
                    <a:pt x="35923" y="552756"/>
                  </a:lnTo>
                  <a:lnTo>
                    <a:pt x="23202" y="593081"/>
                  </a:lnTo>
                  <a:lnTo>
                    <a:pt x="13170" y="634232"/>
                  </a:lnTo>
                  <a:lnTo>
                    <a:pt x="5906" y="676145"/>
                  </a:lnTo>
                  <a:lnTo>
                    <a:pt x="1489" y="718756"/>
                  </a:lnTo>
                  <a:lnTo>
                    <a:pt x="0" y="762000"/>
                  </a:lnTo>
                  <a:lnTo>
                    <a:pt x="1489" y="805243"/>
                  </a:lnTo>
                  <a:lnTo>
                    <a:pt x="5906" y="847854"/>
                  </a:lnTo>
                  <a:lnTo>
                    <a:pt x="13170" y="889767"/>
                  </a:lnTo>
                  <a:lnTo>
                    <a:pt x="23202" y="930918"/>
                  </a:lnTo>
                  <a:lnTo>
                    <a:pt x="35923" y="971243"/>
                  </a:lnTo>
                  <a:lnTo>
                    <a:pt x="51252" y="1010677"/>
                  </a:lnTo>
                  <a:lnTo>
                    <a:pt x="69111" y="1049157"/>
                  </a:lnTo>
                  <a:lnTo>
                    <a:pt x="89419" y="1086617"/>
                  </a:lnTo>
                  <a:lnTo>
                    <a:pt x="112098" y="1122994"/>
                  </a:lnTo>
                  <a:lnTo>
                    <a:pt x="137068" y="1158224"/>
                  </a:lnTo>
                  <a:lnTo>
                    <a:pt x="164250" y="1192241"/>
                  </a:lnTo>
                  <a:lnTo>
                    <a:pt x="193563" y="1224982"/>
                  </a:lnTo>
                  <a:lnTo>
                    <a:pt x="224929" y="1256382"/>
                  </a:lnTo>
                  <a:lnTo>
                    <a:pt x="258268" y="1286378"/>
                  </a:lnTo>
                  <a:lnTo>
                    <a:pt x="293501" y="1314904"/>
                  </a:lnTo>
                  <a:lnTo>
                    <a:pt x="330548" y="1341897"/>
                  </a:lnTo>
                  <a:lnTo>
                    <a:pt x="369329" y="1367292"/>
                  </a:lnTo>
                  <a:lnTo>
                    <a:pt x="409765" y="1391025"/>
                  </a:lnTo>
                  <a:lnTo>
                    <a:pt x="451777" y="1413032"/>
                  </a:lnTo>
                  <a:lnTo>
                    <a:pt x="495285" y="1433247"/>
                  </a:lnTo>
                  <a:lnTo>
                    <a:pt x="540210" y="1451608"/>
                  </a:lnTo>
                  <a:lnTo>
                    <a:pt x="586472" y="1468050"/>
                  </a:lnTo>
                  <a:lnTo>
                    <a:pt x="633992" y="1482508"/>
                  </a:lnTo>
                  <a:lnTo>
                    <a:pt x="682690" y="1494918"/>
                  </a:lnTo>
                  <a:lnTo>
                    <a:pt x="732486" y="1505216"/>
                  </a:lnTo>
                  <a:lnTo>
                    <a:pt x="783302" y="1513337"/>
                  </a:lnTo>
                  <a:lnTo>
                    <a:pt x="835057" y="1519218"/>
                  </a:lnTo>
                  <a:lnTo>
                    <a:pt x="887673" y="1522793"/>
                  </a:lnTo>
                  <a:lnTo>
                    <a:pt x="941069" y="1524000"/>
                  </a:lnTo>
                  <a:lnTo>
                    <a:pt x="994466" y="1522793"/>
                  </a:lnTo>
                  <a:lnTo>
                    <a:pt x="1047082" y="1519218"/>
                  </a:lnTo>
                  <a:lnTo>
                    <a:pt x="1098837" y="1513337"/>
                  </a:lnTo>
                  <a:lnTo>
                    <a:pt x="1149653" y="1505216"/>
                  </a:lnTo>
                  <a:lnTo>
                    <a:pt x="1199449" y="1494918"/>
                  </a:lnTo>
                  <a:lnTo>
                    <a:pt x="1248147" y="1482508"/>
                  </a:lnTo>
                  <a:lnTo>
                    <a:pt x="1295667" y="1468050"/>
                  </a:lnTo>
                  <a:lnTo>
                    <a:pt x="1341929" y="1451608"/>
                  </a:lnTo>
                  <a:lnTo>
                    <a:pt x="1386854" y="1433247"/>
                  </a:lnTo>
                  <a:lnTo>
                    <a:pt x="1430362" y="1413032"/>
                  </a:lnTo>
                  <a:lnTo>
                    <a:pt x="1472374" y="1391025"/>
                  </a:lnTo>
                  <a:lnTo>
                    <a:pt x="1512810" y="1367292"/>
                  </a:lnTo>
                  <a:lnTo>
                    <a:pt x="1551591" y="1341897"/>
                  </a:lnTo>
                  <a:lnTo>
                    <a:pt x="1588638" y="1314904"/>
                  </a:lnTo>
                  <a:lnTo>
                    <a:pt x="1623871" y="1286378"/>
                  </a:lnTo>
                  <a:lnTo>
                    <a:pt x="1657210" y="1256382"/>
                  </a:lnTo>
                  <a:lnTo>
                    <a:pt x="1688576" y="1224982"/>
                  </a:lnTo>
                  <a:lnTo>
                    <a:pt x="1717889" y="1192241"/>
                  </a:lnTo>
                  <a:lnTo>
                    <a:pt x="1745071" y="1158224"/>
                  </a:lnTo>
                  <a:lnTo>
                    <a:pt x="1770041" y="1122994"/>
                  </a:lnTo>
                  <a:lnTo>
                    <a:pt x="1792720" y="1086617"/>
                  </a:lnTo>
                  <a:lnTo>
                    <a:pt x="1813028" y="1049157"/>
                  </a:lnTo>
                  <a:lnTo>
                    <a:pt x="1830887" y="1010677"/>
                  </a:lnTo>
                  <a:lnTo>
                    <a:pt x="1846216" y="971243"/>
                  </a:lnTo>
                  <a:lnTo>
                    <a:pt x="1858937" y="930918"/>
                  </a:lnTo>
                  <a:lnTo>
                    <a:pt x="1868969" y="889767"/>
                  </a:lnTo>
                  <a:lnTo>
                    <a:pt x="1876233" y="847854"/>
                  </a:lnTo>
                  <a:lnTo>
                    <a:pt x="1880650" y="805243"/>
                  </a:lnTo>
                  <a:lnTo>
                    <a:pt x="1882139" y="762000"/>
                  </a:lnTo>
                  <a:lnTo>
                    <a:pt x="1880650" y="718756"/>
                  </a:lnTo>
                  <a:lnTo>
                    <a:pt x="1876233" y="676145"/>
                  </a:lnTo>
                  <a:lnTo>
                    <a:pt x="1868969" y="634232"/>
                  </a:lnTo>
                  <a:lnTo>
                    <a:pt x="1858937" y="593081"/>
                  </a:lnTo>
                  <a:lnTo>
                    <a:pt x="1846216" y="552756"/>
                  </a:lnTo>
                  <a:lnTo>
                    <a:pt x="1830887" y="513322"/>
                  </a:lnTo>
                  <a:lnTo>
                    <a:pt x="1813028" y="474842"/>
                  </a:lnTo>
                  <a:lnTo>
                    <a:pt x="1792720" y="437382"/>
                  </a:lnTo>
                  <a:lnTo>
                    <a:pt x="1770041" y="401005"/>
                  </a:lnTo>
                  <a:lnTo>
                    <a:pt x="1745071" y="365775"/>
                  </a:lnTo>
                  <a:lnTo>
                    <a:pt x="1717889" y="331758"/>
                  </a:lnTo>
                  <a:lnTo>
                    <a:pt x="1688576" y="299017"/>
                  </a:lnTo>
                  <a:lnTo>
                    <a:pt x="1657210" y="267617"/>
                  </a:lnTo>
                  <a:lnTo>
                    <a:pt x="1623871" y="237621"/>
                  </a:lnTo>
                  <a:lnTo>
                    <a:pt x="1588638" y="209095"/>
                  </a:lnTo>
                  <a:lnTo>
                    <a:pt x="1551591" y="182102"/>
                  </a:lnTo>
                  <a:lnTo>
                    <a:pt x="1512810" y="156707"/>
                  </a:lnTo>
                  <a:lnTo>
                    <a:pt x="1472374" y="132974"/>
                  </a:lnTo>
                  <a:lnTo>
                    <a:pt x="1430362" y="110967"/>
                  </a:lnTo>
                  <a:lnTo>
                    <a:pt x="1386854" y="90752"/>
                  </a:lnTo>
                  <a:lnTo>
                    <a:pt x="1341929" y="72391"/>
                  </a:lnTo>
                  <a:lnTo>
                    <a:pt x="1295667" y="55949"/>
                  </a:lnTo>
                  <a:lnTo>
                    <a:pt x="1248147" y="41491"/>
                  </a:lnTo>
                  <a:lnTo>
                    <a:pt x="1199449" y="29081"/>
                  </a:lnTo>
                  <a:lnTo>
                    <a:pt x="1149653" y="18783"/>
                  </a:lnTo>
                  <a:lnTo>
                    <a:pt x="1098837" y="10662"/>
                  </a:lnTo>
                  <a:lnTo>
                    <a:pt x="1047082" y="4781"/>
                  </a:lnTo>
                  <a:lnTo>
                    <a:pt x="994466" y="1206"/>
                  </a:lnTo>
                  <a:lnTo>
                    <a:pt x="9410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562" y="991362"/>
              <a:ext cx="1882139" cy="1524000"/>
            </a:xfrm>
            <a:custGeom>
              <a:avLst/>
              <a:gdLst/>
              <a:ahLst/>
              <a:cxnLst/>
              <a:rect l="l" t="t" r="r" b="b"/>
              <a:pathLst>
                <a:path w="1882139" h="1524000">
                  <a:moveTo>
                    <a:pt x="0" y="762000"/>
                  </a:moveTo>
                  <a:lnTo>
                    <a:pt x="1489" y="718756"/>
                  </a:lnTo>
                  <a:lnTo>
                    <a:pt x="5906" y="676145"/>
                  </a:lnTo>
                  <a:lnTo>
                    <a:pt x="13170" y="634232"/>
                  </a:lnTo>
                  <a:lnTo>
                    <a:pt x="23202" y="593081"/>
                  </a:lnTo>
                  <a:lnTo>
                    <a:pt x="35923" y="552756"/>
                  </a:lnTo>
                  <a:lnTo>
                    <a:pt x="51252" y="513322"/>
                  </a:lnTo>
                  <a:lnTo>
                    <a:pt x="69111" y="474842"/>
                  </a:lnTo>
                  <a:lnTo>
                    <a:pt x="89419" y="437382"/>
                  </a:lnTo>
                  <a:lnTo>
                    <a:pt x="112098" y="401005"/>
                  </a:lnTo>
                  <a:lnTo>
                    <a:pt x="137068" y="365775"/>
                  </a:lnTo>
                  <a:lnTo>
                    <a:pt x="164250" y="331758"/>
                  </a:lnTo>
                  <a:lnTo>
                    <a:pt x="193563" y="299017"/>
                  </a:lnTo>
                  <a:lnTo>
                    <a:pt x="224929" y="267617"/>
                  </a:lnTo>
                  <a:lnTo>
                    <a:pt x="258268" y="237621"/>
                  </a:lnTo>
                  <a:lnTo>
                    <a:pt x="293501" y="209095"/>
                  </a:lnTo>
                  <a:lnTo>
                    <a:pt x="330548" y="182102"/>
                  </a:lnTo>
                  <a:lnTo>
                    <a:pt x="369329" y="156707"/>
                  </a:lnTo>
                  <a:lnTo>
                    <a:pt x="409765" y="132974"/>
                  </a:lnTo>
                  <a:lnTo>
                    <a:pt x="451777" y="110967"/>
                  </a:lnTo>
                  <a:lnTo>
                    <a:pt x="495285" y="90752"/>
                  </a:lnTo>
                  <a:lnTo>
                    <a:pt x="540210" y="72391"/>
                  </a:lnTo>
                  <a:lnTo>
                    <a:pt x="586472" y="55949"/>
                  </a:lnTo>
                  <a:lnTo>
                    <a:pt x="633992" y="41491"/>
                  </a:lnTo>
                  <a:lnTo>
                    <a:pt x="682690" y="29081"/>
                  </a:lnTo>
                  <a:lnTo>
                    <a:pt x="732486" y="18783"/>
                  </a:lnTo>
                  <a:lnTo>
                    <a:pt x="783302" y="10662"/>
                  </a:lnTo>
                  <a:lnTo>
                    <a:pt x="835057" y="4781"/>
                  </a:lnTo>
                  <a:lnTo>
                    <a:pt x="887673" y="1206"/>
                  </a:lnTo>
                  <a:lnTo>
                    <a:pt x="941069" y="0"/>
                  </a:lnTo>
                  <a:lnTo>
                    <a:pt x="994466" y="1206"/>
                  </a:lnTo>
                  <a:lnTo>
                    <a:pt x="1047082" y="4781"/>
                  </a:lnTo>
                  <a:lnTo>
                    <a:pt x="1098837" y="10662"/>
                  </a:lnTo>
                  <a:lnTo>
                    <a:pt x="1149653" y="18783"/>
                  </a:lnTo>
                  <a:lnTo>
                    <a:pt x="1199449" y="29081"/>
                  </a:lnTo>
                  <a:lnTo>
                    <a:pt x="1248147" y="41491"/>
                  </a:lnTo>
                  <a:lnTo>
                    <a:pt x="1295667" y="55949"/>
                  </a:lnTo>
                  <a:lnTo>
                    <a:pt x="1341929" y="72391"/>
                  </a:lnTo>
                  <a:lnTo>
                    <a:pt x="1386854" y="90752"/>
                  </a:lnTo>
                  <a:lnTo>
                    <a:pt x="1430362" y="110967"/>
                  </a:lnTo>
                  <a:lnTo>
                    <a:pt x="1472374" y="132974"/>
                  </a:lnTo>
                  <a:lnTo>
                    <a:pt x="1512810" y="156707"/>
                  </a:lnTo>
                  <a:lnTo>
                    <a:pt x="1551591" y="182102"/>
                  </a:lnTo>
                  <a:lnTo>
                    <a:pt x="1588638" y="209095"/>
                  </a:lnTo>
                  <a:lnTo>
                    <a:pt x="1623871" y="237621"/>
                  </a:lnTo>
                  <a:lnTo>
                    <a:pt x="1657210" y="267617"/>
                  </a:lnTo>
                  <a:lnTo>
                    <a:pt x="1688576" y="299017"/>
                  </a:lnTo>
                  <a:lnTo>
                    <a:pt x="1717889" y="331758"/>
                  </a:lnTo>
                  <a:lnTo>
                    <a:pt x="1745071" y="365775"/>
                  </a:lnTo>
                  <a:lnTo>
                    <a:pt x="1770041" y="401005"/>
                  </a:lnTo>
                  <a:lnTo>
                    <a:pt x="1792720" y="437382"/>
                  </a:lnTo>
                  <a:lnTo>
                    <a:pt x="1813028" y="474842"/>
                  </a:lnTo>
                  <a:lnTo>
                    <a:pt x="1830887" y="513322"/>
                  </a:lnTo>
                  <a:lnTo>
                    <a:pt x="1846216" y="552756"/>
                  </a:lnTo>
                  <a:lnTo>
                    <a:pt x="1858937" y="593081"/>
                  </a:lnTo>
                  <a:lnTo>
                    <a:pt x="1868969" y="634232"/>
                  </a:lnTo>
                  <a:lnTo>
                    <a:pt x="1876233" y="676145"/>
                  </a:lnTo>
                  <a:lnTo>
                    <a:pt x="1880650" y="718756"/>
                  </a:lnTo>
                  <a:lnTo>
                    <a:pt x="1882139" y="762000"/>
                  </a:lnTo>
                  <a:lnTo>
                    <a:pt x="1880650" y="805243"/>
                  </a:lnTo>
                  <a:lnTo>
                    <a:pt x="1876233" y="847854"/>
                  </a:lnTo>
                  <a:lnTo>
                    <a:pt x="1868969" y="889767"/>
                  </a:lnTo>
                  <a:lnTo>
                    <a:pt x="1858937" y="930918"/>
                  </a:lnTo>
                  <a:lnTo>
                    <a:pt x="1846216" y="971243"/>
                  </a:lnTo>
                  <a:lnTo>
                    <a:pt x="1830887" y="1010677"/>
                  </a:lnTo>
                  <a:lnTo>
                    <a:pt x="1813028" y="1049157"/>
                  </a:lnTo>
                  <a:lnTo>
                    <a:pt x="1792720" y="1086617"/>
                  </a:lnTo>
                  <a:lnTo>
                    <a:pt x="1770041" y="1122994"/>
                  </a:lnTo>
                  <a:lnTo>
                    <a:pt x="1745071" y="1158224"/>
                  </a:lnTo>
                  <a:lnTo>
                    <a:pt x="1717889" y="1192241"/>
                  </a:lnTo>
                  <a:lnTo>
                    <a:pt x="1688576" y="1224982"/>
                  </a:lnTo>
                  <a:lnTo>
                    <a:pt x="1657210" y="1256382"/>
                  </a:lnTo>
                  <a:lnTo>
                    <a:pt x="1623871" y="1286378"/>
                  </a:lnTo>
                  <a:lnTo>
                    <a:pt x="1588638" y="1314904"/>
                  </a:lnTo>
                  <a:lnTo>
                    <a:pt x="1551591" y="1341897"/>
                  </a:lnTo>
                  <a:lnTo>
                    <a:pt x="1512810" y="1367292"/>
                  </a:lnTo>
                  <a:lnTo>
                    <a:pt x="1472374" y="1391025"/>
                  </a:lnTo>
                  <a:lnTo>
                    <a:pt x="1430362" y="1413032"/>
                  </a:lnTo>
                  <a:lnTo>
                    <a:pt x="1386854" y="1433247"/>
                  </a:lnTo>
                  <a:lnTo>
                    <a:pt x="1341929" y="1451608"/>
                  </a:lnTo>
                  <a:lnTo>
                    <a:pt x="1295667" y="1468050"/>
                  </a:lnTo>
                  <a:lnTo>
                    <a:pt x="1248147" y="1482508"/>
                  </a:lnTo>
                  <a:lnTo>
                    <a:pt x="1199449" y="1494918"/>
                  </a:lnTo>
                  <a:lnTo>
                    <a:pt x="1149653" y="1505216"/>
                  </a:lnTo>
                  <a:lnTo>
                    <a:pt x="1098837" y="1513337"/>
                  </a:lnTo>
                  <a:lnTo>
                    <a:pt x="1047082" y="1519218"/>
                  </a:lnTo>
                  <a:lnTo>
                    <a:pt x="994466" y="1522793"/>
                  </a:lnTo>
                  <a:lnTo>
                    <a:pt x="941069" y="1524000"/>
                  </a:lnTo>
                  <a:lnTo>
                    <a:pt x="887673" y="1522793"/>
                  </a:lnTo>
                  <a:lnTo>
                    <a:pt x="835057" y="1519218"/>
                  </a:lnTo>
                  <a:lnTo>
                    <a:pt x="783302" y="1513337"/>
                  </a:lnTo>
                  <a:lnTo>
                    <a:pt x="732486" y="1505216"/>
                  </a:lnTo>
                  <a:lnTo>
                    <a:pt x="682690" y="1494918"/>
                  </a:lnTo>
                  <a:lnTo>
                    <a:pt x="633992" y="1482508"/>
                  </a:lnTo>
                  <a:lnTo>
                    <a:pt x="586472" y="1468050"/>
                  </a:lnTo>
                  <a:lnTo>
                    <a:pt x="540210" y="1451608"/>
                  </a:lnTo>
                  <a:lnTo>
                    <a:pt x="495285" y="1433247"/>
                  </a:lnTo>
                  <a:lnTo>
                    <a:pt x="451777" y="1413032"/>
                  </a:lnTo>
                  <a:lnTo>
                    <a:pt x="409765" y="1391025"/>
                  </a:lnTo>
                  <a:lnTo>
                    <a:pt x="369329" y="1367292"/>
                  </a:lnTo>
                  <a:lnTo>
                    <a:pt x="330548" y="1341897"/>
                  </a:lnTo>
                  <a:lnTo>
                    <a:pt x="293501" y="1314904"/>
                  </a:lnTo>
                  <a:lnTo>
                    <a:pt x="258268" y="1286378"/>
                  </a:lnTo>
                  <a:lnTo>
                    <a:pt x="224929" y="1256382"/>
                  </a:lnTo>
                  <a:lnTo>
                    <a:pt x="193563" y="1224982"/>
                  </a:lnTo>
                  <a:lnTo>
                    <a:pt x="164250" y="1192241"/>
                  </a:lnTo>
                  <a:lnTo>
                    <a:pt x="137068" y="1158224"/>
                  </a:lnTo>
                  <a:lnTo>
                    <a:pt x="112098" y="1122994"/>
                  </a:lnTo>
                  <a:lnTo>
                    <a:pt x="89419" y="1086617"/>
                  </a:lnTo>
                  <a:lnTo>
                    <a:pt x="69111" y="1049157"/>
                  </a:lnTo>
                  <a:lnTo>
                    <a:pt x="51252" y="1010677"/>
                  </a:lnTo>
                  <a:lnTo>
                    <a:pt x="35923" y="971243"/>
                  </a:lnTo>
                  <a:lnTo>
                    <a:pt x="23202" y="930918"/>
                  </a:lnTo>
                  <a:lnTo>
                    <a:pt x="13170" y="889767"/>
                  </a:lnTo>
                  <a:lnTo>
                    <a:pt x="5906" y="847854"/>
                  </a:lnTo>
                  <a:lnTo>
                    <a:pt x="1489" y="805243"/>
                  </a:lnTo>
                  <a:lnTo>
                    <a:pt x="0" y="762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21383" y="1418589"/>
            <a:ext cx="112458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Origin of 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epl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1272" y="2709672"/>
            <a:ext cx="1972310" cy="1747520"/>
            <a:chOff x="271272" y="2709672"/>
            <a:chExt cx="1972310" cy="1747520"/>
          </a:xfrm>
        </p:grpSpPr>
        <p:sp>
          <p:nvSpPr>
            <p:cNvPr id="10" name="object 10"/>
            <p:cNvSpPr/>
            <p:nvPr/>
          </p:nvSpPr>
          <p:spPr>
            <a:xfrm>
              <a:off x="287189" y="2764409"/>
              <a:ext cx="1940221" cy="1692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1272" y="2709672"/>
              <a:ext cx="1972055" cy="17434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" y="2819400"/>
              <a:ext cx="1752600" cy="1524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000" y="2819400"/>
              <a:ext cx="1752600" cy="1524000"/>
            </a:xfrm>
            <a:custGeom>
              <a:avLst/>
              <a:gdLst/>
              <a:ahLst/>
              <a:cxnLst/>
              <a:rect l="l" t="t" r="r" b="b"/>
              <a:pathLst>
                <a:path w="1752600" h="1524000">
                  <a:moveTo>
                    <a:pt x="0" y="762000"/>
                  </a:moveTo>
                  <a:lnTo>
                    <a:pt x="1487" y="717223"/>
                  </a:lnTo>
                  <a:lnTo>
                    <a:pt x="5895" y="673127"/>
                  </a:lnTo>
                  <a:lnTo>
                    <a:pt x="13141" y="629785"/>
                  </a:lnTo>
                  <a:lnTo>
                    <a:pt x="23143" y="587268"/>
                  </a:lnTo>
                  <a:lnTo>
                    <a:pt x="35819" y="545647"/>
                  </a:lnTo>
                  <a:lnTo>
                    <a:pt x="51086" y="504994"/>
                  </a:lnTo>
                  <a:lnTo>
                    <a:pt x="68863" y="465379"/>
                  </a:lnTo>
                  <a:lnTo>
                    <a:pt x="89067" y="426875"/>
                  </a:lnTo>
                  <a:lnTo>
                    <a:pt x="111616" y="389553"/>
                  </a:lnTo>
                  <a:lnTo>
                    <a:pt x="136428" y="353484"/>
                  </a:lnTo>
                  <a:lnTo>
                    <a:pt x="163420" y="318740"/>
                  </a:lnTo>
                  <a:lnTo>
                    <a:pt x="192511" y="285392"/>
                  </a:lnTo>
                  <a:lnTo>
                    <a:pt x="223619" y="253512"/>
                  </a:lnTo>
                  <a:lnTo>
                    <a:pt x="256660" y="223170"/>
                  </a:lnTo>
                  <a:lnTo>
                    <a:pt x="291554" y="194439"/>
                  </a:lnTo>
                  <a:lnTo>
                    <a:pt x="328217" y="167391"/>
                  </a:lnTo>
                  <a:lnTo>
                    <a:pt x="366567" y="142095"/>
                  </a:lnTo>
                  <a:lnTo>
                    <a:pt x="406523" y="118625"/>
                  </a:lnTo>
                  <a:lnTo>
                    <a:pt x="448003" y="97050"/>
                  </a:lnTo>
                  <a:lnTo>
                    <a:pt x="490923" y="77444"/>
                  </a:lnTo>
                  <a:lnTo>
                    <a:pt x="535202" y="59876"/>
                  </a:lnTo>
                  <a:lnTo>
                    <a:pt x="580758" y="44419"/>
                  </a:lnTo>
                  <a:lnTo>
                    <a:pt x="627508" y="31144"/>
                  </a:lnTo>
                  <a:lnTo>
                    <a:pt x="675371" y="20123"/>
                  </a:lnTo>
                  <a:lnTo>
                    <a:pt x="724263" y="11426"/>
                  </a:lnTo>
                  <a:lnTo>
                    <a:pt x="774104" y="5126"/>
                  </a:lnTo>
                  <a:lnTo>
                    <a:pt x="824810" y="1293"/>
                  </a:lnTo>
                  <a:lnTo>
                    <a:pt x="876300" y="0"/>
                  </a:lnTo>
                  <a:lnTo>
                    <a:pt x="927792" y="1293"/>
                  </a:lnTo>
                  <a:lnTo>
                    <a:pt x="978500" y="5126"/>
                  </a:lnTo>
                  <a:lnTo>
                    <a:pt x="1028342" y="11426"/>
                  </a:lnTo>
                  <a:lnTo>
                    <a:pt x="1077236" y="20123"/>
                  </a:lnTo>
                  <a:lnTo>
                    <a:pt x="1125100" y="31144"/>
                  </a:lnTo>
                  <a:lnTo>
                    <a:pt x="1171851" y="44419"/>
                  </a:lnTo>
                  <a:lnTo>
                    <a:pt x="1217408" y="59876"/>
                  </a:lnTo>
                  <a:lnTo>
                    <a:pt x="1261687" y="77444"/>
                  </a:lnTo>
                  <a:lnTo>
                    <a:pt x="1304608" y="97050"/>
                  </a:lnTo>
                  <a:lnTo>
                    <a:pt x="1346087" y="118625"/>
                  </a:lnTo>
                  <a:lnTo>
                    <a:pt x="1386043" y="142095"/>
                  </a:lnTo>
                  <a:lnTo>
                    <a:pt x="1424393" y="167391"/>
                  </a:lnTo>
                  <a:lnTo>
                    <a:pt x="1461056" y="194439"/>
                  </a:lnTo>
                  <a:lnTo>
                    <a:pt x="1495948" y="223170"/>
                  </a:lnTo>
                  <a:lnTo>
                    <a:pt x="1528989" y="253512"/>
                  </a:lnTo>
                  <a:lnTo>
                    <a:pt x="1560096" y="285392"/>
                  </a:lnTo>
                  <a:lnTo>
                    <a:pt x="1589186" y="318740"/>
                  </a:lnTo>
                  <a:lnTo>
                    <a:pt x="1616177" y="353484"/>
                  </a:lnTo>
                  <a:lnTo>
                    <a:pt x="1640988" y="389553"/>
                  </a:lnTo>
                  <a:lnTo>
                    <a:pt x="1663537" y="426875"/>
                  </a:lnTo>
                  <a:lnTo>
                    <a:pt x="1683740" y="465379"/>
                  </a:lnTo>
                  <a:lnTo>
                    <a:pt x="1701516" y="504994"/>
                  </a:lnTo>
                  <a:lnTo>
                    <a:pt x="1716782" y="545647"/>
                  </a:lnTo>
                  <a:lnTo>
                    <a:pt x="1729457" y="587268"/>
                  </a:lnTo>
                  <a:lnTo>
                    <a:pt x="1739459" y="629785"/>
                  </a:lnTo>
                  <a:lnTo>
                    <a:pt x="1746704" y="673127"/>
                  </a:lnTo>
                  <a:lnTo>
                    <a:pt x="1751112" y="717223"/>
                  </a:lnTo>
                  <a:lnTo>
                    <a:pt x="1752600" y="762000"/>
                  </a:lnTo>
                  <a:lnTo>
                    <a:pt x="1751112" y="806776"/>
                  </a:lnTo>
                  <a:lnTo>
                    <a:pt x="1746704" y="850872"/>
                  </a:lnTo>
                  <a:lnTo>
                    <a:pt x="1739459" y="894214"/>
                  </a:lnTo>
                  <a:lnTo>
                    <a:pt x="1729457" y="936731"/>
                  </a:lnTo>
                  <a:lnTo>
                    <a:pt x="1716782" y="978352"/>
                  </a:lnTo>
                  <a:lnTo>
                    <a:pt x="1701516" y="1019005"/>
                  </a:lnTo>
                  <a:lnTo>
                    <a:pt x="1683740" y="1058620"/>
                  </a:lnTo>
                  <a:lnTo>
                    <a:pt x="1663537" y="1097124"/>
                  </a:lnTo>
                  <a:lnTo>
                    <a:pt x="1640988" y="1134446"/>
                  </a:lnTo>
                  <a:lnTo>
                    <a:pt x="1616177" y="1170515"/>
                  </a:lnTo>
                  <a:lnTo>
                    <a:pt x="1589186" y="1205259"/>
                  </a:lnTo>
                  <a:lnTo>
                    <a:pt x="1560096" y="1238607"/>
                  </a:lnTo>
                  <a:lnTo>
                    <a:pt x="1528989" y="1270487"/>
                  </a:lnTo>
                  <a:lnTo>
                    <a:pt x="1495948" y="1300829"/>
                  </a:lnTo>
                  <a:lnTo>
                    <a:pt x="1461056" y="1329560"/>
                  </a:lnTo>
                  <a:lnTo>
                    <a:pt x="1424393" y="1356608"/>
                  </a:lnTo>
                  <a:lnTo>
                    <a:pt x="1386043" y="1381904"/>
                  </a:lnTo>
                  <a:lnTo>
                    <a:pt x="1346087" y="1405374"/>
                  </a:lnTo>
                  <a:lnTo>
                    <a:pt x="1304608" y="1426949"/>
                  </a:lnTo>
                  <a:lnTo>
                    <a:pt x="1261687" y="1446555"/>
                  </a:lnTo>
                  <a:lnTo>
                    <a:pt x="1217408" y="1464123"/>
                  </a:lnTo>
                  <a:lnTo>
                    <a:pt x="1171851" y="1479580"/>
                  </a:lnTo>
                  <a:lnTo>
                    <a:pt x="1125100" y="1492855"/>
                  </a:lnTo>
                  <a:lnTo>
                    <a:pt x="1077236" y="1503876"/>
                  </a:lnTo>
                  <a:lnTo>
                    <a:pt x="1028342" y="1512573"/>
                  </a:lnTo>
                  <a:lnTo>
                    <a:pt x="978500" y="1518873"/>
                  </a:lnTo>
                  <a:lnTo>
                    <a:pt x="927792" y="1522706"/>
                  </a:lnTo>
                  <a:lnTo>
                    <a:pt x="876300" y="1524000"/>
                  </a:lnTo>
                  <a:lnTo>
                    <a:pt x="824810" y="1522706"/>
                  </a:lnTo>
                  <a:lnTo>
                    <a:pt x="774104" y="1518873"/>
                  </a:lnTo>
                  <a:lnTo>
                    <a:pt x="724263" y="1512573"/>
                  </a:lnTo>
                  <a:lnTo>
                    <a:pt x="675371" y="1503876"/>
                  </a:lnTo>
                  <a:lnTo>
                    <a:pt x="627508" y="1492855"/>
                  </a:lnTo>
                  <a:lnTo>
                    <a:pt x="580758" y="1479580"/>
                  </a:lnTo>
                  <a:lnTo>
                    <a:pt x="535202" y="1464123"/>
                  </a:lnTo>
                  <a:lnTo>
                    <a:pt x="490923" y="1446555"/>
                  </a:lnTo>
                  <a:lnTo>
                    <a:pt x="448003" y="1426949"/>
                  </a:lnTo>
                  <a:lnTo>
                    <a:pt x="406523" y="1405374"/>
                  </a:lnTo>
                  <a:lnTo>
                    <a:pt x="366567" y="1381904"/>
                  </a:lnTo>
                  <a:lnTo>
                    <a:pt x="328217" y="1356608"/>
                  </a:lnTo>
                  <a:lnTo>
                    <a:pt x="291554" y="1329560"/>
                  </a:lnTo>
                  <a:lnTo>
                    <a:pt x="256660" y="1300829"/>
                  </a:lnTo>
                  <a:lnTo>
                    <a:pt x="223619" y="1270487"/>
                  </a:lnTo>
                  <a:lnTo>
                    <a:pt x="192511" y="1238607"/>
                  </a:lnTo>
                  <a:lnTo>
                    <a:pt x="163420" y="1205259"/>
                  </a:lnTo>
                  <a:lnTo>
                    <a:pt x="136428" y="1170515"/>
                  </a:lnTo>
                  <a:lnTo>
                    <a:pt x="111616" y="1134446"/>
                  </a:lnTo>
                  <a:lnTo>
                    <a:pt x="89067" y="1097124"/>
                  </a:lnTo>
                  <a:lnTo>
                    <a:pt x="68863" y="1058620"/>
                  </a:lnTo>
                  <a:lnTo>
                    <a:pt x="51086" y="1019005"/>
                  </a:lnTo>
                  <a:lnTo>
                    <a:pt x="35819" y="978352"/>
                  </a:lnTo>
                  <a:lnTo>
                    <a:pt x="23143" y="936731"/>
                  </a:lnTo>
                  <a:lnTo>
                    <a:pt x="13141" y="894214"/>
                  </a:lnTo>
                  <a:lnTo>
                    <a:pt x="5895" y="850872"/>
                  </a:lnTo>
                  <a:lnTo>
                    <a:pt x="1487" y="806776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6381" y="3384626"/>
            <a:ext cx="10350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Promoter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6293" y="4712548"/>
            <a:ext cx="1822012" cy="1593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6381" y="5089397"/>
            <a:ext cx="9550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Cloning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07238"/>
            <a:ext cx="9144000" cy="5465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7377" y="5079863"/>
            <a:ext cx="2117308" cy="16558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53710" y="5399328"/>
            <a:ext cx="12128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Protein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tion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tags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16040" y="1044588"/>
            <a:ext cx="2087880" cy="1628775"/>
            <a:chOff x="6416040" y="1044588"/>
            <a:chExt cx="2087880" cy="1628775"/>
          </a:xfrm>
        </p:grpSpPr>
        <p:sp>
          <p:nvSpPr>
            <p:cNvPr id="21" name="object 21"/>
            <p:cNvSpPr/>
            <p:nvPr/>
          </p:nvSpPr>
          <p:spPr>
            <a:xfrm>
              <a:off x="6416040" y="1044588"/>
              <a:ext cx="2087880" cy="16285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30924" y="1348740"/>
              <a:ext cx="1615440" cy="109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77762" y="1067562"/>
              <a:ext cx="1964689" cy="1524000"/>
            </a:xfrm>
            <a:custGeom>
              <a:avLst/>
              <a:gdLst/>
              <a:ahLst/>
              <a:cxnLst/>
              <a:rect l="l" t="t" r="r" b="b"/>
              <a:pathLst>
                <a:path w="1964690" h="1524000">
                  <a:moveTo>
                    <a:pt x="982217" y="0"/>
                  </a:moveTo>
                  <a:lnTo>
                    <a:pt x="928330" y="1127"/>
                  </a:lnTo>
                  <a:lnTo>
                    <a:pt x="875202" y="4470"/>
                  </a:lnTo>
                  <a:lnTo>
                    <a:pt x="822908" y="9972"/>
                  </a:lnTo>
                  <a:lnTo>
                    <a:pt x="771523" y="17573"/>
                  </a:lnTo>
                  <a:lnTo>
                    <a:pt x="721121" y="27216"/>
                  </a:lnTo>
                  <a:lnTo>
                    <a:pt x="671779" y="38843"/>
                  </a:lnTo>
                  <a:lnTo>
                    <a:pt x="623570" y="52396"/>
                  </a:lnTo>
                  <a:lnTo>
                    <a:pt x="576569" y="67816"/>
                  </a:lnTo>
                  <a:lnTo>
                    <a:pt x="530853" y="85046"/>
                  </a:lnTo>
                  <a:lnTo>
                    <a:pt x="486494" y="104027"/>
                  </a:lnTo>
                  <a:lnTo>
                    <a:pt x="443569" y="124701"/>
                  </a:lnTo>
                  <a:lnTo>
                    <a:pt x="402153" y="147011"/>
                  </a:lnTo>
                  <a:lnTo>
                    <a:pt x="362319" y="170897"/>
                  </a:lnTo>
                  <a:lnTo>
                    <a:pt x="324144" y="196303"/>
                  </a:lnTo>
                  <a:lnTo>
                    <a:pt x="287702" y="223170"/>
                  </a:lnTo>
                  <a:lnTo>
                    <a:pt x="253068" y="251440"/>
                  </a:lnTo>
                  <a:lnTo>
                    <a:pt x="220317" y="281055"/>
                  </a:lnTo>
                  <a:lnTo>
                    <a:pt x="189524" y="311956"/>
                  </a:lnTo>
                  <a:lnTo>
                    <a:pt x="160764" y="344086"/>
                  </a:lnTo>
                  <a:lnTo>
                    <a:pt x="134112" y="377387"/>
                  </a:lnTo>
                  <a:lnTo>
                    <a:pt x="109642" y="411800"/>
                  </a:lnTo>
                  <a:lnTo>
                    <a:pt x="87430" y="447268"/>
                  </a:lnTo>
                  <a:lnTo>
                    <a:pt x="67550" y="483732"/>
                  </a:lnTo>
                  <a:lnTo>
                    <a:pt x="50078" y="521134"/>
                  </a:lnTo>
                  <a:lnTo>
                    <a:pt x="35089" y="559417"/>
                  </a:lnTo>
                  <a:lnTo>
                    <a:pt x="22656" y="598521"/>
                  </a:lnTo>
                  <a:lnTo>
                    <a:pt x="12856" y="638390"/>
                  </a:lnTo>
                  <a:lnTo>
                    <a:pt x="5764" y="678965"/>
                  </a:lnTo>
                  <a:lnTo>
                    <a:pt x="1453" y="720187"/>
                  </a:lnTo>
                  <a:lnTo>
                    <a:pt x="0" y="762000"/>
                  </a:lnTo>
                  <a:lnTo>
                    <a:pt x="1453" y="803812"/>
                  </a:lnTo>
                  <a:lnTo>
                    <a:pt x="5764" y="845034"/>
                  </a:lnTo>
                  <a:lnTo>
                    <a:pt x="12856" y="885609"/>
                  </a:lnTo>
                  <a:lnTo>
                    <a:pt x="22656" y="925478"/>
                  </a:lnTo>
                  <a:lnTo>
                    <a:pt x="35089" y="964582"/>
                  </a:lnTo>
                  <a:lnTo>
                    <a:pt x="50078" y="1002865"/>
                  </a:lnTo>
                  <a:lnTo>
                    <a:pt x="67550" y="1040267"/>
                  </a:lnTo>
                  <a:lnTo>
                    <a:pt x="87430" y="1076731"/>
                  </a:lnTo>
                  <a:lnTo>
                    <a:pt x="109642" y="1112199"/>
                  </a:lnTo>
                  <a:lnTo>
                    <a:pt x="134112" y="1146612"/>
                  </a:lnTo>
                  <a:lnTo>
                    <a:pt x="160764" y="1179913"/>
                  </a:lnTo>
                  <a:lnTo>
                    <a:pt x="189524" y="1212043"/>
                  </a:lnTo>
                  <a:lnTo>
                    <a:pt x="220317" y="1242944"/>
                  </a:lnTo>
                  <a:lnTo>
                    <a:pt x="253068" y="1272559"/>
                  </a:lnTo>
                  <a:lnTo>
                    <a:pt x="287702" y="1300829"/>
                  </a:lnTo>
                  <a:lnTo>
                    <a:pt x="324144" y="1327696"/>
                  </a:lnTo>
                  <a:lnTo>
                    <a:pt x="362319" y="1353102"/>
                  </a:lnTo>
                  <a:lnTo>
                    <a:pt x="402153" y="1376988"/>
                  </a:lnTo>
                  <a:lnTo>
                    <a:pt x="443569" y="1399298"/>
                  </a:lnTo>
                  <a:lnTo>
                    <a:pt x="486494" y="1419972"/>
                  </a:lnTo>
                  <a:lnTo>
                    <a:pt x="530853" y="1438953"/>
                  </a:lnTo>
                  <a:lnTo>
                    <a:pt x="576569" y="1456183"/>
                  </a:lnTo>
                  <a:lnTo>
                    <a:pt x="623570" y="1471603"/>
                  </a:lnTo>
                  <a:lnTo>
                    <a:pt x="671779" y="1485156"/>
                  </a:lnTo>
                  <a:lnTo>
                    <a:pt x="721121" y="1496783"/>
                  </a:lnTo>
                  <a:lnTo>
                    <a:pt x="771523" y="1506426"/>
                  </a:lnTo>
                  <a:lnTo>
                    <a:pt x="822908" y="1514027"/>
                  </a:lnTo>
                  <a:lnTo>
                    <a:pt x="875202" y="1519529"/>
                  </a:lnTo>
                  <a:lnTo>
                    <a:pt x="928330" y="1522872"/>
                  </a:lnTo>
                  <a:lnTo>
                    <a:pt x="982217" y="1524000"/>
                  </a:lnTo>
                  <a:lnTo>
                    <a:pt x="1036105" y="1522872"/>
                  </a:lnTo>
                  <a:lnTo>
                    <a:pt x="1089233" y="1519529"/>
                  </a:lnTo>
                  <a:lnTo>
                    <a:pt x="1141527" y="1514027"/>
                  </a:lnTo>
                  <a:lnTo>
                    <a:pt x="1192912" y="1506426"/>
                  </a:lnTo>
                  <a:lnTo>
                    <a:pt x="1243314" y="1496783"/>
                  </a:lnTo>
                  <a:lnTo>
                    <a:pt x="1292656" y="1485156"/>
                  </a:lnTo>
                  <a:lnTo>
                    <a:pt x="1340865" y="1471603"/>
                  </a:lnTo>
                  <a:lnTo>
                    <a:pt x="1387866" y="1456183"/>
                  </a:lnTo>
                  <a:lnTo>
                    <a:pt x="1433582" y="1438953"/>
                  </a:lnTo>
                  <a:lnTo>
                    <a:pt x="1477941" y="1419972"/>
                  </a:lnTo>
                  <a:lnTo>
                    <a:pt x="1520866" y="1399298"/>
                  </a:lnTo>
                  <a:lnTo>
                    <a:pt x="1562282" y="1376988"/>
                  </a:lnTo>
                  <a:lnTo>
                    <a:pt x="1602116" y="1353102"/>
                  </a:lnTo>
                  <a:lnTo>
                    <a:pt x="1640291" y="1327696"/>
                  </a:lnTo>
                  <a:lnTo>
                    <a:pt x="1676733" y="1300829"/>
                  </a:lnTo>
                  <a:lnTo>
                    <a:pt x="1711367" y="1272559"/>
                  </a:lnTo>
                  <a:lnTo>
                    <a:pt x="1744118" y="1242944"/>
                  </a:lnTo>
                  <a:lnTo>
                    <a:pt x="1774911" y="1212043"/>
                  </a:lnTo>
                  <a:lnTo>
                    <a:pt x="1803671" y="1179913"/>
                  </a:lnTo>
                  <a:lnTo>
                    <a:pt x="1830323" y="1146612"/>
                  </a:lnTo>
                  <a:lnTo>
                    <a:pt x="1854793" y="1112199"/>
                  </a:lnTo>
                  <a:lnTo>
                    <a:pt x="1877005" y="1076731"/>
                  </a:lnTo>
                  <a:lnTo>
                    <a:pt x="1896885" y="1040267"/>
                  </a:lnTo>
                  <a:lnTo>
                    <a:pt x="1914357" y="1002865"/>
                  </a:lnTo>
                  <a:lnTo>
                    <a:pt x="1929346" y="964582"/>
                  </a:lnTo>
                  <a:lnTo>
                    <a:pt x="1941779" y="925478"/>
                  </a:lnTo>
                  <a:lnTo>
                    <a:pt x="1951579" y="885609"/>
                  </a:lnTo>
                  <a:lnTo>
                    <a:pt x="1958671" y="845034"/>
                  </a:lnTo>
                  <a:lnTo>
                    <a:pt x="1962982" y="803812"/>
                  </a:lnTo>
                  <a:lnTo>
                    <a:pt x="1964436" y="762000"/>
                  </a:lnTo>
                  <a:lnTo>
                    <a:pt x="1962982" y="720187"/>
                  </a:lnTo>
                  <a:lnTo>
                    <a:pt x="1958671" y="678965"/>
                  </a:lnTo>
                  <a:lnTo>
                    <a:pt x="1951579" y="638390"/>
                  </a:lnTo>
                  <a:lnTo>
                    <a:pt x="1941779" y="598521"/>
                  </a:lnTo>
                  <a:lnTo>
                    <a:pt x="1929346" y="559417"/>
                  </a:lnTo>
                  <a:lnTo>
                    <a:pt x="1914357" y="521134"/>
                  </a:lnTo>
                  <a:lnTo>
                    <a:pt x="1896885" y="483732"/>
                  </a:lnTo>
                  <a:lnTo>
                    <a:pt x="1877005" y="447268"/>
                  </a:lnTo>
                  <a:lnTo>
                    <a:pt x="1854793" y="411800"/>
                  </a:lnTo>
                  <a:lnTo>
                    <a:pt x="1830323" y="377387"/>
                  </a:lnTo>
                  <a:lnTo>
                    <a:pt x="1803671" y="344086"/>
                  </a:lnTo>
                  <a:lnTo>
                    <a:pt x="1774911" y="311956"/>
                  </a:lnTo>
                  <a:lnTo>
                    <a:pt x="1744118" y="281055"/>
                  </a:lnTo>
                  <a:lnTo>
                    <a:pt x="1711367" y="251440"/>
                  </a:lnTo>
                  <a:lnTo>
                    <a:pt x="1676733" y="223170"/>
                  </a:lnTo>
                  <a:lnTo>
                    <a:pt x="1640291" y="196303"/>
                  </a:lnTo>
                  <a:lnTo>
                    <a:pt x="1602116" y="170897"/>
                  </a:lnTo>
                  <a:lnTo>
                    <a:pt x="1562282" y="147011"/>
                  </a:lnTo>
                  <a:lnTo>
                    <a:pt x="1520866" y="124701"/>
                  </a:lnTo>
                  <a:lnTo>
                    <a:pt x="1477941" y="104027"/>
                  </a:lnTo>
                  <a:lnTo>
                    <a:pt x="1433582" y="85046"/>
                  </a:lnTo>
                  <a:lnTo>
                    <a:pt x="1387866" y="67816"/>
                  </a:lnTo>
                  <a:lnTo>
                    <a:pt x="1340865" y="52396"/>
                  </a:lnTo>
                  <a:lnTo>
                    <a:pt x="1292656" y="38843"/>
                  </a:lnTo>
                  <a:lnTo>
                    <a:pt x="1243314" y="27216"/>
                  </a:lnTo>
                  <a:lnTo>
                    <a:pt x="1192912" y="17573"/>
                  </a:lnTo>
                  <a:lnTo>
                    <a:pt x="1141527" y="9972"/>
                  </a:lnTo>
                  <a:lnTo>
                    <a:pt x="1089233" y="4470"/>
                  </a:lnTo>
                  <a:lnTo>
                    <a:pt x="1036105" y="1127"/>
                  </a:lnTo>
                  <a:lnTo>
                    <a:pt x="9822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77762" y="1067562"/>
              <a:ext cx="1964689" cy="1524000"/>
            </a:xfrm>
            <a:custGeom>
              <a:avLst/>
              <a:gdLst/>
              <a:ahLst/>
              <a:cxnLst/>
              <a:rect l="l" t="t" r="r" b="b"/>
              <a:pathLst>
                <a:path w="1964690" h="1524000">
                  <a:moveTo>
                    <a:pt x="0" y="762000"/>
                  </a:moveTo>
                  <a:lnTo>
                    <a:pt x="1453" y="720187"/>
                  </a:lnTo>
                  <a:lnTo>
                    <a:pt x="5764" y="678965"/>
                  </a:lnTo>
                  <a:lnTo>
                    <a:pt x="12856" y="638390"/>
                  </a:lnTo>
                  <a:lnTo>
                    <a:pt x="22656" y="598521"/>
                  </a:lnTo>
                  <a:lnTo>
                    <a:pt x="35089" y="559417"/>
                  </a:lnTo>
                  <a:lnTo>
                    <a:pt x="50078" y="521134"/>
                  </a:lnTo>
                  <a:lnTo>
                    <a:pt x="67550" y="483732"/>
                  </a:lnTo>
                  <a:lnTo>
                    <a:pt x="87430" y="447268"/>
                  </a:lnTo>
                  <a:lnTo>
                    <a:pt x="109642" y="411800"/>
                  </a:lnTo>
                  <a:lnTo>
                    <a:pt x="134112" y="377387"/>
                  </a:lnTo>
                  <a:lnTo>
                    <a:pt x="160764" y="344086"/>
                  </a:lnTo>
                  <a:lnTo>
                    <a:pt x="189524" y="311956"/>
                  </a:lnTo>
                  <a:lnTo>
                    <a:pt x="220317" y="281055"/>
                  </a:lnTo>
                  <a:lnTo>
                    <a:pt x="253068" y="251440"/>
                  </a:lnTo>
                  <a:lnTo>
                    <a:pt x="287702" y="223170"/>
                  </a:lnTo>
                  <a:lnTo>
                    <a:pt x="324144" y="196303"/>
                  </a:lnTo>
                  <a:lnTo>
                    <a:pt x="362319" y="170897"/>
                  </a:lnTo>
                  <a:lnTo>
                    <a:pt x="402153" y="147011"/>
                  </a:lnTo>
                  <a:lnTo>
                    <a:pt x="443569" y="124701"/>
                  </a:lnTo>
                  <a:lnTo>
                    <a:pt x="486494" y="104027"/>
                  </a:lnTo>
                  <a:lnTo>
                    <a:pt x="530853" y="85046"/>
                  </a:lnTo>
                  <a:lnTo>
                    <a:pt x="576569" y="67816"/>
                  </a:lnTo>
                  <a:lnTo>
                    <a:pt x="623570" y="52396"/>
                  </a:lnTo>
                  <a:lnTo>
                    <a:pt x="671779" y="38843"/>
                  </a:lnTo>
                  <a:lnTo>
                    <a:pt x="721121" y="27216"/>
                  </a:lnTo>
                  <a:lnTo>
                    <a:pt x="771523" y="17573"/>
                  </a:lnTo>
                  <a:lnTo>
                    <a:pt x="822908" y="9972"/>
                  </a:lnTo>
                  <a:lnTo>
                    <a:pt x="875202" y="4470"/>
                  </a:lnTo>
                  <a:lnTo>
                    <a:pt x="928330" y="1127"/>
                  </a:lnTo>
                  <a:lnTo>
                    <a:pt x="982217" y="0"/>
                  </a:lnTo>
                  <a:lnTo>
                    <a:pt x="1036105" y="1127"/>
                  </a:lnTo>
                  <a:lnTo>
                    <a:pt x="1089233" y="4470"/>
                  </a:lnTo>
                  <a:lnTo>
                    <a:pt x="1141527" y="9972"/>
                  </a:lnTo>
                  <a:lnTo>
                    <a:pt x="1192912" y="17573"/>
                  </a:lnTo>
                  <a:lnTo>
                    <a:pt x="1243314" y="27216"/>
                  </a:lnTo>
                  <a:lnTo>
                    <a:pt x="1292656" y="38843"/>
                  </a:lnTo>
                  <a:lnTo>
                    <a:pt x="1340865" y="52396"/>
                  </a:lnTo>
                  <a:lnTo>
                    <a:pt x="1387866" y="67816"/>
                  </a:lnTo>
                  <a:lnTo>
                    <a:pt x="1433582" y="85046"/>
                  </a:lnTo>
                  <a:lnTo>
                    <a:pt x="1477941" y="104027"/>
                  </a:lnTo>
                  <a:lnTo>
                    <a:pt x="1520866" y="124701"/>
                  </a:lnTo>
                  <a:lnTo>
                    <a:pt x="1562282" y="147011"/>
                  </a:lnTo>
                  <a:lnTo>
                    <a:pt x="1602116" y="170897"/>
                  </a:lnTo>
                  <a:lnTo>
                    <a:pt x="1640291" y="196303"/>
                  </a:lnTo>
                  <a:lnTo>
                    <a:pt x="1676733" y="223170"/>
                  </a:lnTo>
                  <a:lnTo>
                    <a:pt x="1711367" y="251440"/>
                  </a:lnTo>
                  <a:lnTo>
                    <a:pt x="1744118" y="281055"/>
                  </a:lnTo>
                  <a:lnTo>
                    <a:pt x="1774911" y="311956"/>
                  </a:lnTo>
                  <a:lnTo>
                    <a:pt x="1803671" y="344086"/>
                  </a:lnTo>
                  <a:lnTo>
                    <a:pt x="1830323" y="377387"/>
                  </a:lnTo>
                  <a:lnTo>
                    <a:pt x="1854793" y="411800"/>
                  </a:lnTo>
                  <a:lnTo>
                    <a:pt x="1877005" y="447268"/>
                  </a:lnTo>
                  <a:lnTo>
                    <a:pt x="1896885" y="483732"/>
                  </a:lnTo>
                  <a:lnTo>
                    <a:pt x="1914357" y="521134"/>
                  </a:lnTo>
                  <a:lnTo>
                    <a:pt x="1929346" y="559417"/>
                  </a:lnTo>
                  <a:lnTo>
                    <a:pt x="1941779" y="598521"/>
                  </a:lnTo>
                  <a:lnTo>
                    <a:pt x="1951579" y="638390"/>
                  </a:lnTo>
                  <a:lnTo>
                    <a:pt x="1958671" y="678965"/>
                  </a:lnTo>
                  <a:lnTo>
                    <a:pt x="1962982" y="720187"/>
                  </a:lnTo>
                  <a:lnTo>
                    <a:pt x="1964436" y="762000"/>
                  </a:lnTo>
                  <a:lnTo>
                    <a:pt x="1962982" y="803812"/>
                  </a:lnTo>
                  <a:lnTo>
                    <a:pt x="1958671" y="845034"/>
                  </a:lnTo>
                  <a:lnTo>
                    <a:pt x="1951579" y="885609"/>
                  </a:lnTo>
                  <a:lnTo>
                    <a:pt x="1941779" y="925478"/>
                  </a:lnTo>
                  <a:lnTo>
                    <a:pt x="1929346" y="964582"/>
                  </a:lnTo>
                  <a:lnTo>
                    <a:pt x="1914357" y="1002865"/>
                  </a:lnTo>
                  <a:lnTo>
                    <a:pt x="1896885" y="1040267"/>
                  </a:lnTo>
                  <a:lnTo>
                    <a:pt x="1877005" y="1076731"/>
                  </a:lnTo>
                  <a:lnTo>
                    <a:pt x="1854793" y="1112199"/>
                  </a:lnTo>
                  <a:lnTo>
                    <a:pt x="1830323" y="1146612"/>
                  </a:lnTo>
                  <a:lnTo>
                    <a:pt x="1803671" y="1179913"/>
                  </a:lnTo>
                  <a:lnTo>
                    <a:pt x="1774911" y="1212043"/>
                  </a:lnTo>
                  <a:lnTo>
                    <a:pt x="1744118" y="1242944"/>
                  </a:lnTo>
                  <a:lnTo>
                    <a:pt x="1711367" y="1272559"/>
                  </a:lnTo>
                  <a:lnTo>
                    <a:pt x="1676733" y="1300829"/>
                  </a:lnTo>
                  <a:lnTo>
                    <a:pt x="1640291" y="1327696"/>
                  </a:lnTo>
                  <a:lnTo>
                    <a:pt x="1602116" y="1353102"/>
                  </a:lnTo>
                  <a:lnTo>
                    <a:pt x="1562282" y="1376988"/>
                  </a:lnTo>
                  <a:lnTo>
                    <a:pt x="1520866" y="1399298"/>
                  </a:lnTo>
                  <a:lnTo>
                    <a:pt x="1477941" y="1419972"/>
                  </a:lnTo>
                  <a:lnTo>
                    <a:pt x="1433582" y="1438953"/>
                  </a:lnTo>
                  <a:lnTo>
                    <a:pt x="1387866" y="1456183"/>
                  </a:lnTo>
                  <a:lnTo>
                    <a:pt x="1340865" y="1471603"/>
                  </a:lnTo>
                  <a:lnTo>
                    <a:pt x="1292656" y="1485156"/>
                  </a:lnTo>
                  <a:lnTo>
                    <a:pt x="1243314" y="1496783"/>
                  </a:lnTo>
                  <a:lnTo>
                    <a:pt x="1192912" y="1506426"/>
                  </a:lnTo>
                  <a:lnTo>
                    <a:pt x="1141527" y="1514027"/>
                  </a:lnTo>
                  <a:lnTo>
                    <a:pt x="1089233" y="1519529"/>
                  </a:lnTo>
                  <a:lnTo>
                    <a:pt x="1036105" y="1522872"/>
                  </a:lnTo>
                  <a:lnTo>
                    <a:pt x="982217" y="1524000"/>
                  </a:lnTo>
                  <a:lnTo>
                    <a:pt x="928330" y="1522872"/>
                  </a:lnTo>
                  <a:lnTo>
                    <a:pt x="875202" y="1519529"/>
                  </a:lnTo>
                  <a:lnTo>
                    <a:pt x="822908" y="1514027"/>
                  </a:lnTo>
                  <a:lnTo>
                    <a:pt x="771523" y="1506426"/>
                  </a:lnTo>
                  <a:lnTo>
                    <a:pt x="721121" y="1496783"/>
                  </a:lnTo>
                  <a:lnTo>
                    <a:pt x="671779" y="1485156"/>
                  </a:lnTo>
                  <a:lnTo>
                    <a:pt x="623570" y="1471603"/>
                  </a:lnTo>
                  <a:lnTo>
                    <a:pt x="576569" y="1456183"/>
                  </a:lnTo>
                  <a:lnTo>
                    <a:pt x="530853" y="1438953"/>
                  </a:lnTo>
                  <a:lnTo>
                    <a:pt x="486494" y="1419972"/>
                  </a:lnTo>
                  <a:lnTo>
                    <a:pt x="443569" y="1399298"/>
                  </a:lnTo>
                  <a:lnTo>
                    <a:pt x="402153" y="1376988"/>
                  </a:lnTo>
                  <a:lnTo>
                    <a:pt x="362319" y="1353102"/>
                  </a:lnTo>
                  <a:lnTo>
                    <a:pt x="324144" y="1327696"/>
                  </a:lnTo>
                  <a:lnTo>
                    <a:pt x="287702" y="1300829"/>
                  </a:lnTo>
                  <a:lnTo>
                    <a:pt x="253068" y="1272559"/>
                  </a:lnTo>
                  <a:lnTo>
                    <a:pt x="220317" y="1242944"/>
                  </a:lnTo>
                  <a:lnTo>
                    <a:pt x="189524" y="1212043"/>
                  </a:lnTo>
                  <a:lnTo>
                    <a:pt x="160764" y="1179913"/>
                  </a:lnTo>
                  <a:lnTo>
                    <a:pt x="134112" y="1146612"/>
                  </a:lnTo>
                  <a:lnTo>
                    <a:pt x="109642" y="1112199"/>
                  </a:lnTo>
                  <a:lnTo>
                    <a:pt x="87430" y="1076731"/>
                  </a:lnTo>
                  <a:lnTo>
                    <a:pt x="67550" y="1040267"/>
                  </a:lnTo>
                  <a:lnTo>
                    <a:pt x="50078" y="1002865"/>
                  </a:lnTo>
                  <a:lnTo>
                    <a:pt x="35089" y="964582"/>
                  </a:lnTo>
                  <a:lnTo>
                    <a:pt x="22656" y="925478"/>
                  </a:lnTo>
                  <a:lnTo>
                    <a:pt x="12856" y="885609"/>
                  </a:lnTo>
                  <a:lnTo>
                    <a:pt x="5764" y="845034"/>
                  </a:lnTo>
                  <a:lnTo>
                    <a:pt x="1453" y="803812"/>
                  </a:lnTo>
                  <a:lnTo>
                    <a:pt x="0" y="762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844410" y="1430782"/>
            <a:ext cx="11239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epor</a:t>
            </a:r>
            <a:r>
              <a:rPr sz="2400" b="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er  </a:t>
            </a:r>
            <a:r>
              <a:rPr sz="2400" b="0" spc="-5" dirty="0">
                <a:solidFill>
                  <a:srgbClr val="FFFFFF"/>
                </a:solidFill>
                <a:latin typeface="Calibri"/>
                <a:cs typeface="Calibri"/>
              </a:rPr>
              <a:t>genes: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24471" y="2785872"/>
            <a:ext cx="1972310" cy="1747520"/>
            <a:chOff x="6824471" y="2785872"/>
            <a:chExt cx="1972310" cy="1747520"/>
          </a:xfrm>
        </p:grpSpPr>
        <p:sp>
          <p:nvSpPr>
            <p:cNvPr id="27" name="object 27"/>
            <p:cNvSpPr/>
            <p:nvPr/>
          </p:nvSpPr>
          <p:spPr>
            <a:xfrm>
              <a:off x="6840389" y="2840609"/>
              <a:ext cx="1940221" cy="16926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21651" y="3063240"/>
              <a:ext cx="1435607" cy="8930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24471" y="2785872"/>
              <a:ext cx="1972055" cy="17434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34199" y="2895600"/>
              <a:ext cx="1752600" cy="1524000"/>
            </a:xfrm>
            <a:custGeom>
              <a:avLst/>
              <a:gdLst/>
              <a:ahLst/>
              <a:cxnLst/>
              <a:rect l="l" t="t" r="r" b="b"/>
              <a:pathLst>
                <a:path w="1752600" h="1524000">
                  <a:moveTo>
                    <a:pt x="876300" y="0"/>
                  </a:moveTo>
                  <a:lnTo>
                    <a:pt x="824807" y="1293"/>
                  </a:lnTo>
                  <a:lnTo>
                    <a:pt x="774099" y="5126"/>
                  </a:lnTo>
                  <a:lnTo>
                    <a:pt x="724257" y="11426"/>
                  </a:lnTo>
                  <a:lnTo>
                    <a:pt x="675363" y="20123"/>
                  </a:lnTo>
                  <a:lnTo>
                    <a:pt x="627499" y="31144"/>
                  </a:lnTo>
                  <a:lnTo>
                    <a:pt x="580748" y="44419"/>
                  </a:lnTo>
                  <a:lnTo>
                    <a:pt x="535191" y="59876"/>
                  </a:lnTo>
                  <a:lnTo>
                    <a:pt x="490912" y="77444"/>
                  </a:lnTo>
                  <a:lnTo>
                    <a:pt x="447991" y="97050"/>
                  </a:lnTo>
                  <a:lnTo>
                    <a:pt x="406512" y="118625"/>
                  </a:lnTo>
                  <a:lnTo>
                    <a:pt x="366556" y="142095"/>
                  </a:lnTo>
                  <a:lnTo>
                    <a:pt x="328206" y="167391"/>
                  </a:lnTo>
                  <a:lnTo>
                    <a:pt x="291543" y="194439"/>
                  </a:lnTo>
                  <a:lnTo>
                    <a:pt x="256651" y="223170"/>
                  </a:lnTo>
                  <a:lnTo>
                    <a:pt x="223610" y="253512"/>
                  </a:lnTo>
                  <a:lnTo>
                    <a:pt x="192503" y="285392"/>
                  </a:lnTo>
                  <a:lnTo>
                    <a:pt x="163413" y="318740"/>
                  </a:lnTo>
                  <a:lnTo>
                    <a:pt x="136422" y="353484"/>
                  </a:lnTo>
                  <a:lnTo>
                    <a:pt x="111611" y="389553"/>
                  </a:lnTo>
                  <a:lnTo>
                    <a:pt x="89062" y="426875"/>
                  </a:lnTo>
                  <a:lnTo>
                    <a:pt x="68859" y="465379"/>
                  </a:lnTo>
                  <a:lnTo>
                    <a:pt x="51083" y="504994"/>
                  </a:lnTo>
                  <a:lnTo>
                    <a:pt x="35817" y="545647"/>
                  </a:lnTo>
                  <a:lnTo>
                    <a:pt x="23142" y="587268"/>
                  </a:lnTo>
                  <a:lnTo>
                    <a:pt x="13140" y="629785"/>
                  </a:lnTo>
                  <a:lnTo>
                    <a:pt x="5895" y="673127"/>
                  </a:lnTo>
                  <a:lnTo>
                    <a:pt x="1487" y="717223"/>
                  </a:lnTo>
                  <a:lnTo>
                    <a:pt x="0" y="762000"/>
                  </a:lnTo>
                  <a:lnTo>
                    <a:pt x="1487" y="806776"/>
                  </a:lnTo>
                  <a:lnTo>
                    <a:pt x="5895" y="850872"/>
                  </a:lnTo>
                  <a:lnTo>
                    <a:pt x="13140" y="894214"/>
                  </a:lnTo>
                  <a:lnTo>
                    <a:pt x="23142" y="936731"/>
                  </a:lnTo>
                  <a:lnTo>
                    <a:pt x="35817" y="978352"/>
                  </a:lnTo>
                  <a:lnTo>
                    <a:pt x="51083" y="1019005"/>
                  </a:lnTo>
                  <a:lnTo>
                    <a:pt x="68859" y="1058620"/>
                  </a:lnTo>
                  <a:lnTo>
                    <a:pt x="89062" y="1097124"/>
                  </a:lnTo>
                  <a:lnTo>
                    <a:pt x="111611" y="1134446"/>
                  </a:lnTo>
                  <a:lnTo>
                    <a:pt x="136422" y="1170515"/>
                  </a:lnTo>
                  <a:lnTo>
                    <a:pt x="163413" y="1205259"/>
                  </a:lnTo>
                  <a:lnTo>
                    <a:pt x="192503" y="1238607"/>
                  </a:lnTo>
                  <a:lnTo>
                    <a:pt x="223610" y="1270487"/>
                  </a:lnTo>
                  <a:lnTo>
                    <a:pt x="256651" y="1300829"/>
                  </a:lnTo>
                  <a:lnTo>
                    <a:pt x="291543" y="1329560"/>
                  </a:lnTo>
                  <a:lnTo>
                    <a:pt x="328206" y="1356608"/>
                  </a:lnTo>
                  <a:lnTo>
                    <a:pt x="366556" y="1381904"/>
                  </a:lnTo>
                  <a:lnTo>
                    <a:pt x="406512" y="1405374"/>
                  </a:lnTo>
                  <a:lnTo>
                    <a:pt x="447991" y="1426949"/>
                  </a:lnTo>
                  <a:lnTo>
                    <a:pt x="490912" y="1446555"/>
                  </a:lnTo>
                  <a:lnTo>
                    <a:pt x="535191" y="1464123"/>
                  </a:lnTo>
                  <a:lnTo>
                    <a:pt x="580748" y="1479580"/>
                  </a:lnTo>
                  <a:lnTo>
                    <a:pt x="627499" y="1492855"/>
                  </a:lnTo>
                  <a:lnTo>
                    <a:pt x="675363" y="1503876"/>
                  </a:lnTo>
                  <a:lnTo>
                    <a:pt x="724257" y="1512573"/>
                  </a:lnTo>
                  <a:lnTo>
                    <a:pt x="774099" y="1518873"/>
                  </a:lnTo>
                  <a:lnTo>
                    <a:pt x="824807" y="1522706"/>
                  </a:lnTo>
                  <a:lnTo>
                    <a:pt x="876300" y="1524000"/>
                  </a:lnTo>
                  <a:lnTo>
                    <a:pt x="927792" y="1522706"/>
                  </a:lnTo>
                  <a:lnTo>
                    <a:pt x="978500" y="1518873"/>
                  </a:lnTo>
                  <a:lnTo>
                    <a:pt x="1028342" y="1512573"/>
                  </a:lnTo>
                  <a:lnTo>
                    <a:pt x="1077236" y="1503876"/>
                  </a:lnTo>
                  <a:lnTo>
                    <a:pt x="1125100" y="1492855"/>
                  </a:lnTo>
                  <a:lnTo>
                    <a:pt x="1171851" y="1479580"/>
                  </a:lnTo>
                  <a:lnTo>
                    <a:pt x="1217408" y="1464123"/>
                  </a:lnTo>
                  <a:lnTo>
                    <a:pt x="1261687" y="1446555"/>
                  </a:lnTo>
                  <a:lnTo>
                    <a:pt x="1304608" y="1426949"/>
                  </a:lnTo>
                  <a:lnTo>
                    <a:pt x="1346087" y="1405374"/>
                  </a:lnTo>
                  <a:lnTo>
                    <a:pt x="1386043" y="1381904"/>
                  </a:lnTo>
                  <a:lnTo>
                    <a:pt x="1424393" y="1356608"/>
                  </a:lnTo>
                  <a:lnTo>
                    <a:pt x="1461056" y="1329560"/>
                  </a:lnTo>
                  <a:lnTo>
                    <a:pt x="1495948" y="1300829"/>
                  </a:lnTo>
                  <a:lnTo>
                    <a:pt x="1528989" y="1270487"/>
                  </a:lnTo>
                  <a:lnTo>
                    <a:pt x="1560096" y="1238607"/>
                  </a:lnTo>
                  <a:lnTo>
                    <a:pt x="1589186" y="1205259"/>
                  </a:lnTo>
                  <a:lnTo>
                    <a:pt x="1616177" y="1170515"/>
                  </a:lnTo>
                  <a:lnTo>
                    <a:pt x="1640988" y="1134446"/>
                  </a:lnTo>
                  <a:lnTo>
                    <a:pt x="1663537" y="1097124"/>
                  </a:lnTo>
                  <a:lnTo>
                    <a:pt x="1683740" y="1058620"/>
                  </a:lnTo>
                  <a:lnTo>
                    <a:pt x="1701516" y="1019005"/>
                  </a:lnTo>
                  <a:lnTo>
                    <a:pt x="1716782" y="978352"/>
                  </a:lnTo>
                  <a:lnTo>
                    <a:pt x="1729457" y="936731"/>
                  </a:lnTo>
                  <a:lnTo>
                    <a:pt x="1739459" y="894214"/>
                  </a:lnTo>
                  <a:lnTo>
                    <a:pt x="1746704" y="850872"/>
                  </a:lnTo>
                  <a:lnTo>
                    <a:pt x="1751112" y="806776"/>
                  </a:lnTo>
                  <a:lnTo>
                    <a:pt x="1752600" y="762000"/>
                  </a:lnTo>
                  <a:lnTo>
                    <a:pt x="1751112" y="717223"/>
                  </a:lnTo>
                  <a:lnTo>
                    <a:pt x="1746704" y="673127"/>
                  </a:lnTo>
                  <a:lnTo>
                    <a:pt x="1739459" y="629785"/>
                  </a:lnTo>
                  <a:lnTo>
                    <a:pt x="1729457" y="587268"/>
                  </a:lnTo>
                  <a:lnTo>
                    <a:pt x="1716782" y="545647"/>
                  </a:lnTo>
                  <a:lnTo>
                    <a:pt x="1701516" y="504994"/>
                  </a:lnTo>
                  <a:lnTo>
                    <a:pt x="1683740" y="465379"/>
                  </a:lnTo>
                  <a:lnTo>
                    <a:pt x="1663537" y="426875"/>
                  </a:lnTo>
                  <a:lnTo>
                    <a:pt x="1640988" y="389553"/>
                  </a:lnTo>
                  <a:lnTo>
                    <a:pt x="1616177" y="353484"/>
                  </a:lnTo>
                  <a:lnTo>
                    <a:pt x="1589186" y="318740"/>
                  </a:lnTo>
                  <a:lnTo>
                    <a:pt x="1560096" y="285392"/>
                  </a:lnTo>
                  <a:lnTo>
                    <a:pt x="1528989" y="253512"/>
                  </a:lnTo>
                  <a:lnTo>
                    <a:pt x="1495948" y="223170"/>
                  </a:lnTo>
                  <a:lnTo>
                    <a:pt x="1461056" y="194439"/>
                  </a:lnTo>
                  <a:lnTo>
                    <a:pt x="1424393" y="167391"/>
                  </a:lnTo>
                  <a:lnTo>
                    <a:pt x="1386043" y="142095"/>
                  </a:lnTo>
                  <a:lnTo>
                    <a:pt x="1346087" y="118625"/>
                  </a:lnTo>
                  <a:lnTo>
                    <a:pt x="1304608" y="97050"/>
                  </a:lnTo>
                  <a:lnTo>
                    <a:pt x="1261687" y="77444"/>
                  </a:lnTo>
                  <a:lnTo>
                    <a:pt x="1217408" y="59876"/>
                  </a:lnTo>
                  <a:lnTo>
                    <a:pt x="1171851" y="44419"/>
                  </a:lnTo>
                  <a:lnTo>
                    <a:pt x="1125100" y="31144"/>
                  </a:lnTo>
                  <a:lnTo>
                    <a:pt x="1077236" y="20123"/>
                  </a:lnTo>
                  <a:lnTo>
                    <a:pt x="1028342" y="11426"/>
                  </a:lnTo>
                  <a:lnTo>
                    <a:pt x="978500" y="5126"/>
                  </a:lnTo>
                  <a:lnTo>
                    <a:pt x="927792" y="1293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34199" y="2895600"/>
              <a:ext cx="1752600" cy="1524000"/>
            </a:xfrm>
            <a:custGeom>
              <a:avLst/>
              <a:gdLst/>
              <a:ahLst/>
              <a:cxnLst/>
              <a:rect l="l" t="t" r="r" b="b"/>
              <a:pathLst>
                <a:path w="1752600" h="1524000">
                  <a:moveTo>
                    <a:pt x="0" y="762000"/>
                  </a:moveTo>
                  <a:lnTo>
                    <a:pt x="1487" y="717223"/>
                  </a:lnTo>
                  <a:lnTo>
                    <a:pt x="5895" y="673127"/>
                  </a:lnTo>
                  <a:lnTo>
                    <a:pt x="13140" y="629785"/>
                  </a:lnTo>
                  <a:lnTo>
                    <a:pt x="23142" y="587268"/>
                  </a:lnTo>
                  <a:lnTo>
                    <a:pt x="35817" y="545647"/>
                  </a:lnTo>
                  <a:lnTo>
                    <a:pt x="51083" y="504994"/>
                  </a:lnTo>
                  <a:lnTo>
                    <a:pt x="68859" y="465379"/>
                  </a:lnTo>
                  <a:lnTo>
                    <a:pt x="89062" y="426875"/>
                  </a:lnTo>
                  <a:lnTo>
                    <a:pt x="111611" y="389553"/>
                  </a:lnTo>
                  <a:lnTo>
                    <a:pt x="136422" y="353484"/>
                  </a:lnTo>
                  <a:lnTo>
                    <a:pt x="163413" y="318740"/>
                  </a:lnTo>
                  <a:lnTo>
                    <a:pt x="192503" y="285392"/>
                  </a:lnTo>
                  <a:lnTo>
                    <a:pt x="223610" y="253512"/>
                  </a:lnTo>
                  <a:lnTo>
                    <a:pt x="256651" y="223170"/>
                  </a:lnTo>
                  <a:lnTo>
                    <a:pt x="291543" y="194439"/>
                  </a:lnTo>
                  <a:lnTo>
                    <a:pt x="328206" y="167391"/>
                  </a:lnTo>
                  <a:lnTo>
                    <a:pt x="366556" y="142095"/>
                  </a:lnTo>
                  <a:lnTo>
                    <a:pt x="406512" y="118625"/>
                  </a:lnTo>
                  <a:lnTo>
                    <a:pt x="447991" y="97050"/>
                  </a:lnTo>
                  <a:lnTo>
                    <a:pt x="490912" y="77444"/>
                  </a:lnTo>
                  <a:lnTo>
                    <a:pt x="535191" y="59876"/>
                  </a:lnTo>
                  <a:lnTo>
                    <a:pt x="580748" y="44419"/>
                  </a:lnTo>
                  <a:lnTo>
                    <a:pt x="627499" y="31144"/>
                  </a:lnTo>
                  <a:lnTo>
                    <a:pt x="675363" y="20123"/>
                  </a:lnTo>
                  <a:lnTo>
                    <a:pt x="724257" y="11426"/>
                  </a:lnTo>
                  <a:lnTo>
                    <a:pt x="774099" y="5126"/>
                  </a:lnTo>
                  <a:lnTo>
                    <a:pt x="824807" y="1293"/>
                  </a:lnTo>
                  <a:lnTo>
                    <a:pt x="876300" y="0"/>
                  </a:lnTo>
                  <a:lnTo>
                    <a:pt x="927792" y="1293"/>
                  </a:lnTo>
                  <a:lnTo>
                    <a:pt x="978500" y="5126"/>
                  </a:lnTo>
                  <a:lnTo>
                    <a:pt x="1028342" y="11426"/>
                  </a:lnTo>
                  <a:lnTo>
                    <a:pt x="1077236" y="20123"/>
                  </a:lnTo>
                  <a:lnTo>
                    <a:pt x="1125100" y="31144"/>
                  </a:lnTo>
                  <a:lnTo>
                    <a:pt x="1171851" y="44419"/>
                  </a:lnTo>
                  <a:lnTo>
                    <a:pt x="1217408" y="59876"/>
                  </a:lnTo>
                  <a:lnTo>
                    <a:pt x="1261687" y="77444"/>
                  </a:lnTo>
                  <a:lnTo>
                    <a:pt x="1304608" y="97050"/>
                  </a:lnTo>
                  <a:lnTo>
                    <a:pt x="1346087" y="118625"/>
                  </a:lnTo>
                  <a:lnTo>
                    <a:pt x="1386043" y="142095"/>
                  </a:lnTo>
                  <a:lnTo>
                    <a:pt x="1424393" y="167391"/>
                  </a:lnTo>
                  <a:lnTo>
                    <a:pt x="1461056" y="194439"/>
                  </a:lnTo>
                  <a:lnTo>
                    <a:pt x="1495948" y="223170"/>
                  </a:lnTo>
                  <a:lnTo>
                    <a:pt x="1528989" y="253512"/>
                  </a:lnTo>
                  <a:lnTo>
                    <a:pt x="1560096" y="285392"/>
                  </a:lnTo>
                  <a:lnTo>
                    <a:pt x="1589186" y="318740"/>
                  </a:lnTo>
                  <a:lnTo>
                    <a:pt x="1616177" y="353484"/>
                  </a:lnTo>
                  <a:lnTo>
                    <a:pt x="1640988" y="389553"/>
                  </a:lnTo>
                  <a:lnTo>
                    <a:pt x="1663537" y="426875"/>
                  </a:lnTo>
                  <a:lnTo>
                    <a:pt x="1683740" y="465379"/>
                  </a:lnTo>
                  <a:lnTo>
                    <a:pt x="1701516" y="504994"/>
                  </a:lnTo>
                  <a:lnTo>
                    <a:pt x="1716782" y="545647"/>
                  </a:lnTo>
                  <a:lnTo>
                    <a:pt x="1729457" y="587268"/>
                  </a:lnTo>
                  <a:lnTo>
                    <a:pt x="1739459" y="629785"/>
                  </a:lnTo>
                  <a:lnTo>
                    <a:pt x="1746704" y="673127"/>
                  </a:lnTo>
                  <a:lnTo>
                    <a:pt x="1751112" y="717223"/>
                  </a:lnTo>
                  <a:lnTo>
                    <a:pt x="1752600" y="762000"/>
                  </a:lnTo>
                  <a:lnTo>
                    <a:pt x="1751112" y="806776"/>
                  </a:lnTo>
                  <a:lnTo>
                    <a:pt x="1746704" y="850872"/>
                  </a:lnTo>
                  <a:lnTo>
                    <a:pt x="1739459" y="894214"/>
                  </a:lnTo>
                  <a:lnTo>
                    <a:pt x="1729457" y="936731"/>
                  </a:lnTo>
                  <a:lnTo>
                    <a:pt x="1716782" y="978352"/>
                  </a:lnTo>
                  <a:lnTo>
                    <a:pt x="1701516" y="1019005"/>
                  </a:lnTo>
                  <a:lnTo>
                    <a:pt x="1683740" y="1058620"/>
                  </a:lnTo>
                  <a:lnTo>
                    <a:pt x="1663537" y="1097124"/>
                  </a:lnTo>
                  <a:lnTo>
                    <a:pt x="1640988" y="1134446"/>
                  </a:lnTo>
                  <a:lnTo>
                    <a:pt x="1616177" y="1170515"/>
                  </a:lnTo>
                  <a:lnTo>
                    <a:pt x="1589186" y="1205259"/>
                  </a:lnTo>
                  <a:lnTo>
                    <a:pt x="1560096" y="1238607"/>
                  </a:lnTo>
                  <a:lnTo>
                    <a:pt x="1528989" y="1270487"/>
                  </a:lnTo>
                  <a:lnTo>
                    <a:pt x="1495948" y="1300829"/>
                  </a:lnTo>
                  <a:lnTo>
                    <a:pt x="1461056" y="1329560"/>
                  </a:lnTo>
                  <a:lnTo>
                    <a:pt x="1424393" y="1356608"/>
                  </a:lnTo>
                  <a:lnTo>
                    <a:pt x="1386043" y="1381904"/>
                  </a:lnTo>
                  <a:lnTo>
                    <a:pt x="1346087" y="1405374"/>
                  </a:lnTo>
                  <a:lnTo>
                    <a:pt x="1304608" y="1426949"/>
                  </a:lnTo>
                  <a:lnTo>
                    <a:pt x="1261687" y="1446555"/>
                  </a:lnTo>
                  <a:lnTo>
                    <a:pt x="1217408" y="1464123"/>
                  </a:lnTo>
                  <a:lnTo>
                    <a:pt x="1171851" y="1479580"/>
                  </a:lnTo>
                  <a:lnTo>
                    <a:pt x="1125100" y="1492855"/>
                  </a:lnTo>
                  <a:lnTo>
                    <a:pt x="1077236" y="1503876"/>
                  </a:lnTo>
                  <a:lnTo>
                    <a:pt x="1028342" y="1512573"/>
                  </a:lnTo>
                  <a:lnTo>
                    <a:pt x="978500" y="1518873"/>
                  </a:lnTo>
                  <a:lnTo>
                    <a:pt x="927792" y="1522706"/>
                  </a:lnTo>
                  <a:lnTo>
                    <a:pt x="876300" y="1524000"/>
                  </a:lnTo>
                  <a:lnTo>
                    <a:pt x="824807" y="1522706"/>
                  </a:lnTo>
                  <a:lnTo>
                    <a:pt x="774099" y="1518873"/>
                  </a:lnTo>
                  <a:lnTo>
                    <a:pt x="724257" y="1512573"/>
                  </a:lnTo>
                  <a:lnTo>
                    <a:pt x="675363" y="1503876"/>
                  </a:lnTo>
                  <a:lnTo>
                    <a:pt x="627499" y="1492855"/>
                  </a:lnTo>
                  <a:lnTo>
                    <a:pt x="580748" y="1479580"/>
                  </a:lnTo>
                  <a:lnTo>
                    <a:pt x="535191" y="1464123"/>
                  </a:lnTo>
                  <a:lnTo>
                    <a:pt x="490912" y="1446555"/>
                  </a:lnTo>
                  <a:lnTo>
                    <a:pt x="447991" y="1426949"/>
                  </a:lnTo>
                  <a:lnTo>
                    <a:pt x="406512" y="1405374"/>
                  </a:lnTo>
                  <a:lnTo>
                    <a:pt x="366556" y="1381904"/>
                  </a:lnTo>
                  <a:lnTo>
                    <a:pt x="328206" y="1356608"/>
                  </a:lnTo>
                  <a:lnTo>
                    <a:pt x="291543" y="1329560"/>
                  </a:lnTo>
                  <a:lnTo>
                    <a:pt x="256651" y="1300829"/>
                  </a:lnTo>
                  <a:lnTo>
                    <a:pt x="223610" y="1270487"/>
                  </a:lnTo>
                  <a:lnTo>
                    <a:pt x="192503" y="1238607"/>
                  </a:lnTo>
                  <a:lnTo>
                    <a:pt x="163413" y="1205259"/>
                  </a:lnTo>
                  <a:lnTo>
                    <a:pt x="136422" y="1170515"/>
                  </a:lnTo>
                  <a:lnTo>
                    <a:pt x="111611" y="1134446"/>
                  </a:lnTo>
                  <a:lnTo>
                    <a:pt x="89062" y="1097124"/>
                  </a:lnTo>
                  <a:lnTo>
                    <a:pt x="68859" y="1058620"/>
                  </a:lnTo>
                  <a:lnTo>
                    <a:pt x="51083" y="1019005"/>
                  </a:lnTo>
                  <a:lnTo>
                    <a:pt x="35817" y="978352"/>
                  </a:lnTo>
                  <a:lnTo>
                    <a:pt x="23142" y="936731"/>
                  </a:lnTo>
                  <a:lnTo>
                    <a:pt x="13140" y="894214"/>
                  </a:lnTo>
                  <a:lnTo>
                    <a:pt x="5895" y="850872"/>
                  </a:lnTo>
                  <a:lnTo>
                    <a:pt x="1487" y="806776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304658" y="3133470"/>
            <a:ext cx="1014094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>
              <a:lnSpc>
                <a:spcPts val="2280"/>
              </a:lnSpc>
              <a:spcBef>
                <a:spcPts val="105"/>
              </a:spcBef>
            </a:pPr>
            <a:r>
              <a:rPr sz="2000" spc="-25" dirty="0">
                <a:latin typeface="Calibri"/>
                <a:cs typeface="Calibri"/>
              </a:rPr>
              <a:t>Targeting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sequence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47871" y="880872"/>
            <a:ext cx="2100580" cy="1747520"/>
            <a:chOff x="3547871" y="880872"/>
            <a:chExt cx="2100580" cy="1747520"/>
          </a:xfrm>
        </p:grpSpPr>
        <p:sp>
          <p:nvSpPr>
            <p:cNvPr id="34" name="object 34"/>
            <p:cNvSpPr/>
            <p:nvPr/>
          </p:nvSpPr>
          <p:spPr>
            <a:xfrm>
              <a:off x="3582632" y="935609"/>
              <a:ext cx="2049528" cy="16926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29811" y="1348740"/>
              <a:ext cx="1447800" cy="92354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7871" y="880872"/>
              <a:ext cx="2100072" cy="17434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7599" y="990600"/>
              <a:ext cx="1880615" cy="15240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57599" y="990600"/>
              <a:ext cx="1880870" cy="1524000"/>
            </a:xfrm>
            <a:custGeom>
              <a:avLst/>
              <a:gdLst/>
              <a:ahLst/>
              <a:cxnLst/>
              <a:rect l="l" t="t" r="r" b="b"/>
              <a:pathLst>
                <a:path w="1880870" h="1524000">
                  <a:moveTo>
                    <a:pt x="0" y="762000"/>
                  </a:moveTo>
                  <a:lnTo>
                    <a:pt x="1488" y="718756"/>
                  </a:lnTo>
                  <a:lnTo>
                    <a:pt x="5901" y="676145"/>
                  </a:lnTo>
                  <a:lnTo>
                    <a:pt x="13158" y="634232"/>
                  </a:lnTo>
                  <a:lnTo>
                    <a:pt x="23181" y="593081"/>
                  </a:lnTo>
                  <a:lnTo>
                    <a:pt x="35891" y="552756"/>
                  </a:lnTo>
                  <a:lnTo>
                    <a:pt x="51206" y="513322"/>
                  </a:lnTo>
                  <a:lnTo>
                    <a:pt x="69049" y="474842"/>
                  </a:lnTo>
                  <a:lnTo>
                    <a:pt x="89340" y="437382"/>
                  </a:lnTo>
                  <a:lnTo>
                    <a:pt x="112000" y="401005"/>
                  </a:lnTo>
                  <a:lnTo>
                    <a:pt x="136948" y="365775"/>
                  </a:lnTo>
                  <a:lnTo>
                    <a:pt x="164106" y="331758"/>
                  </a:lnTo>
                  <a:lnTo>
                    <a:pt x="193395" y="299017"/>
                  </a:lnTo>
                  <a:lnTo>
                    <a:pt x="224734" y="267617"/>
                  </a:lnTo>
                  <a:lnTo>
                    <a:pt x="258045" y="237621"/>
                  </a:lnTo>
                  <a:lnTo>
                    <a:pt x="293248" y="209095"/>
                  </a:lnTo>
                  <a:lnTo>
                    <a:pt x="330264" y="182102"/>
                  </a:lnTo>
                  <a:lnTo>
                    <a:pt x="369013" y="156707"/>
                  </a:lnTo>
                  <a:lnTo>
                    <a:pt x="409416" y="132974"/>
                  </a:lnTo>
                  <a:lnTo>
                    <a:pt x="451394" y="110967"/>
                  </a:lnTo>
                  <a:lnTo>
                    <a:pt x="494867" y="90752"/>
                  </a:lnTo>
                  <a:lnTo>
                    <a:pt x="539756" y="72391"/>
                  </a:lnTo>
                  <a:lnTo>
                    <a:pt x="585981" y="55949"/>
                  </a:lnTo>
                  <a:lnTo>
                    <a:pt x="633463" y="41491"/>
                  </a:lnTo>
                  <a:lnTo>
                    <a:pt x="682123" y="29081"/>
                  </a:lnTo>
                  <a:lnTo>
                    <a:pt x="731881" y="18783"/>
                  </a:lnTo>
                  <a:lnTo>
                    <a:pt x="782658" y="10662"/>
                  </a:lnTo>
                  <a:lnTo>
                    <a:pt x="834374" y="4781"/>
                  </a:lnTo>
                  <a:lnTo>
                    <a:pt x="886950" y="1206"/>
                  </a:lnTo>
                  <a:lnTo>
                    <a:pt x="940308" y="0"/>
                  </a:lnTo>
                  <a:lnTo>
                    <a:pt x="993665" y="1206"/>
                  </a:lnTo>
                  <a:lnTo>
                    <a:pt x="1046241" y="4781"/>
                  </a:lnTo>
                  <a:lnTo>
                    <a:pt x="1097957" y="10662"/>
                  </a:lnTo>
                  <a:lnTo>
                    <a:pt x="1148734" y="18783"/>
                  </a:lnTo>
                  <a:lnTo>
                    <a:pt x="1198492" y="29081"/>
                  </a:lnTo>
                  <a:lnTo>
                    <a:pt x="1247152" y="41491"/>
                  </a:lnTo>
                  <a:lnTo>
                    <a:pt x="1294634" y="55949"/>
                  </a:lnTo>
                  <a:lnTo>
                    <a:pt x="1340859" y="72391"/>
                  </a:lnTo>
                  <a:lnTo>
                    <a:pt x="1385748" y="90752"/>
                  </a:lnTo>
                  <a:lnTo>
                    <a:pt x="1429221" y="110967"/>
                  </a:lnTo>
                  <a:lnTo>
                    <a:pt x="1471199" y="132974"/>
                  </a:lnTo>
                  <a:lnTo>
                    <a:pt x="1511602" y="156707"/>
                  </a:lnTo>
                  <a:lnTo>
                    <a:pt x="1550351" y="182102"/>
                  </a:lnTo>
                  <a:lnTo>
                    <a:pt x="1587367" y="209095"/>
                  </a:lnTo>
                  <a:lnTo>
                    <a:pt x="1622570" y="237621"/>
                  </a:lnTo>
                  <a:lnTo>
                    <a:pt x="1655881" y="267617"/>
                  </a:lnTo>
                  <a:lnTo>
                    <a:pt x="1687220" y="299017"/>
                  </a:lnTo>
                  <a:lnTo>
                    <a:pt x="1716509" y="331758"/>
                  </a:lnTo>
                  <a:lnTo>
                    <a:pt x="1743667" y="365775"/>
                  </a:lnTo>
                  <a:lnTo>
                    <a:pt x="1768615" y="401005"/>
                  </a:lnTo>
                  <a:lnTo>
                    <a:pt x="1791275" y="437382"/>
                  </a:lnTo>
                  <a:lnTo>
                    <a:pt x="1811566" y="474842"/>
                  </a:lnTo>
                  <a:lnTo>
                    <a:pt x="1829409" y="513322"/>
                  </a:lnTo>
                  <a:lnTo>
                    <a:pt x="1844724" y="552756"/>
                  </a:lnTo>
                  <a:lnTo>
                    <a:pt x="1857434" y="593081"/>
                  </a:lnTo>
                  <a:lnTo>
                    <a:pt x="1867457" y="634232"/>
                  </a:lnTo>
                  <a:lnTo>
                    <a:pt x="1874714" y="676145"/>
                  </a:lnTo>
                  <a:lnTo>
                    <a:pt x="1879127" y="718756"/>
                  </a:lnTo>
                  <a:lnTo>
                    <a:pt x="1880615" y="762000"/>
                  </a:lnTo>
                  <a:lnTo>
                    <a:pt x="1879127" y="805243"/>
                  </a:lnTo>
                  <a:lnTo>
                    <a:pt x="1874714" y="847854"/>
                  </a:lnTo>
                  <a:lnTo>
                    <a:pt x="1867457" y="889767"/>
                  </a:lnTo>
                  <a:lnTo>
                    <a:pt x="1857434" y="930918"/>
                  </a:lnTo>
                  <a:lnTo>
                    <a:pt x="1844724" y="971243"/>
                  </a:lnTo>
                  <a:lnTo>
                    <a:pt x="1829409" y="1010677"/>
                  </a:lnTo>
                  <a:lnTo>
                    <a:pt x="1811566" y="1049157"/>
                  </a:lnTo>
                  <a:lnTo>
                    <a:pt x="1791275" y="1086617"/>
                  </a:lnTo>
                  <a:lnTo>
                    <a:pt x="1768615" y="1122994"/>
                  </a:lnTo>
                  <a:lnTo>
                    <a:pt x="1743667" y="1158224"/>
                  </a:lnTo>
                  <a:lnTo>
                    <a:pt x="1716509" y="1192241"/>
                  </a:lnTo>
                  <a:lnTo>
                    <a:pt x="1687220" y="1224982"/>
                  </a:lnTo>
                  <a:lnTo>
                    <a:pt x="1655881" y="1256382"/>
                  </a:lnTo>
                  <a:lnTo>
                    <a:pt x="1622570" y="1286378"/>
                  </a:lnTo>
                  <a:lnTo>
                    <a:pt x="1587367" y="1314904"/>
                  </a:lnTo>
                  <a:lnTo>
                    <a:pt x="1550351" y="1341897"/>
                  </a:lnTo>
                  <a:lnTo>
                    <a:pt x="1511602" y="1367292"/>
                  </a:lnTo>
                  <a:lnTo>
                    <a:pt x="1471199" y="1391025"/>
                  </a:lnTo>
                  <a:lnTo>
                    <a:pt x="1429221" y="1413032"/>
                  </a:lnTo>
                  <a:lnTo>
                    <a:pt x="1385748" y="1433247"/>
                  </a:lnTo>
                  <a:lnTo>
                    <a:pt x="1340859" y="1451608"/>
                  </a:lnTo>
                  <a:lnTo>
                    <a:pt x="1294634" y="1468050"/>
                  </a:lnTo>
                  <a:lnTo>
                    <a:pt x="1247152" y="1482508"/>
                  </a:lnTo>
                  <a:lnTo>
                    <a:pt x="1198492" y="1494918"/>
                  </a:lnTo>
                  <a:lnTo>
                    <a:pt x="1148734" y="1505216"/>
                  </a:lnTo>
                  <a:lnTo>
                    <a:pt x="1097957" y="1513337"/>
                  </a:lnTo>
                  <a:lnTo>
                    <a:pt x="1046241" y="1519218"/>
                  </a:lnTo>
                  <a:lnTo>
                    <a:pt x="993665" y="1522793"/>
                  </a:lnTo>
                  <a:lnTo>
                    <a:pt x="940308" y="1524000"/>
                  </a:lnTo>
                  <a:lnTo>
                    <a:pt x="886950" y="1522793"/>
                  </a:lnTo>
                  <a:lnTo>
                    <a:pt x="834374" y="1519218"/>
                  </a:lnTo>
                  <a:lnTo>
                    <a:pt x="782658" y="1513337"/>
                  </a:lnTo>
                  <a:lnTo>
                    <a:pt x="731881" y="1505216"/>
                  </a:lnTo>
                  <a:lnTo>
                    <a:pt x="682123" y="1494918"/>
                  </a:lnTo>
                  <a:lnTo>
                    <a:pt x="633463" y="1482508"/>
                  </a:lnTo>
                  <a:lnTo>
                    <a:pt x="585981" y="1468050"/>
                  </a:lnTo>
                  <a:lnTo>
                    <a:pt x="539756" y="1451608"/>
                  </a:lnTo>
                  <a:lnTo>
                    <a:pt x="494867" y="1433247"/>
                  </a:lnTo>
                  <a:lnTo>
                    <a:pt x="451394" y="1413032"/>
                  </a:lnTo>
                  <a:lnTo>
                    <a:pt x="409416" y="1391025"/>
                  </a:lnTo>
                  <a:lnTo>
                    <a:pt x="369013" y="1367292"/>
                  </a:lnTo>
                  <a:lnTo>
                    <a:pt x="330264" y="1341897"/>
                  </a:lnTo>
                  <a:lnTo>
                    <a:pt x="293248" y="1314904"/>
                  </a:lnTo>
                  <a:lnTo>
                    <a:pt x="258045" y="1286378"/>
                  </a:lnTo>
                  <a:lnTo>
                    <a:pt x="224734" y="1256382"/>
                  </a:lnTo>
                  <a:lnTo>
                    <a:pt x="193395" y="1224982"/>
                  </a:lnTo>
                  <a:lnTo>
                    <a:pt x="164106" y="1192241"/>
                  </a:lnTo>
                  <a:lnTo>
                    <a:pt x="136948" y="1158224"/>
                  </a:lnTo>
                  <a:lnTo>
                    <a:pt x="112000" y="1122994"/>
                  </a:lnTo>
                  <a:lnTo>
                    <a:pt x="89340" y="1086617"/>
                  </a:lnTo>
                  <a:lnTo>
                    <a:pt x="69049" y="1049157"/>
                  </a:lnTo>
                  <a:lnTo>
                    <a:pt x="51206" y="1010677"/>
                  </a:lnTo>
                  <a:lnTo>
                    <a:pt x="35891" y="971243"/>
                  </a:lnTo>
                  <a:lnTo>
                    <a:pt x="23181" y="930918"/>
                  </a:lnTo>
                  <a:lnTo>
                    <a:pt x="13158" y="889767"/>
                  </a:lnTo>
                  <a:lnTo>
                    <a:pt x="5901" y="847854"/>
                  </a:lnTo>
                  <a:lnTo>
                    <a:pt x="1488" y="805243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012438" y="1418589"/>
            <a:ext cx="10636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Antibiotic 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27493" y="5322143"/>
            <a:ext cx="1822012" cy="15358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697860" y="5900115"/>
            <a:ext cx="818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Epitope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66204" y="5007864"/>
            <a:ext cx="1840992" cy="16123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374763" y="5394147"/>
            <a:ext cx="10255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095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Genetic  ma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977895" y="2749295"/>
            <a:ext cx="3493135" cy="1973580"/>
            <a:chOff x="2977895" y="2749295"/>
            <a:chExt cx="3493135" cy="1973580"/>
          </a:xfrm>
        </p:grpSpPr>
        <p:sp>
          <p:nvSpPr>
            <p:cNvPr id="45" name="object 45"/>
            <p:cNvSpPr/>
            <p:nvPr/>
          </p:nvSpPr>
          <p:spPr>
            <a:xfrm>
              <a:off x="2993800" y="2784940"/>
              <a:ext cx="3461198" cy="193734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77895" y="2749295"/>
              <a:ext cx="3493007" cy="1969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24199" y="2895599"/>
              <a:ext cx="3200400" cy="1676400"/>
            </a:xfrm>
            <a:custGeom>
              <a:avLst/>
              <a:gdLst/>
              <a:ahLst/>
              <a:cxnLst/>
              <a:rect l="l" t="t" r="r" b="b"/>
              <a:pathLst>
                <a:path w="3200400" h="1676400">
                  <a:moveTo>
                    <a:pt x="1600200" y="0"/>
                  </a:moveTo>
                  <a:lnTo>
                    <a:pt x="1537364" y="634"/>
                  </a:lnTo>
                  <a:lnTo>
                    <a:pt x="1475141" y="2521"/>
                  </a:lnTo>
                  <a:lnTo>
                    <a:pt x="1413577" y="5639"/>
                  </a:lnTo>
                  <a:lnTo>
                    <a:pt x="1352716" y="9963"/>
                  </a:lnTo>
                  <a:lnTo>
                    <a:pt x="1292602" y="15470"/>
                  </a:lnTo>
                  <a:lnTo>
                    <a:pt x="1233280" y="22137"/>
                  </a:lnTo>
                  <a:lnTo>
                    <a:pt x="1174794" y="29942"/>
                  </a:lnTo>
                  <a:lnTo>
                    <a:pt x="1117188" y="38859"/>
                  </a:lnTo>
                  <a:lnTo>
                    <a:pt x="1060507" y="48866"/>
                  </a:lnTo>
                  <a:lnTo>
                    <a:pt x="1004796" y="59941"/>
                  </a:lnTo>
                  <a:lnTo>
                    <a:pt x="950099" y="72059"/>
                  </a:lnTo>
                  <a:lnTo>
                    <a:pt x="896460" y="85197"/>
                  </a:lnTo>
                  <a:lnTo>
                    <a:pt x="843924" y="99332"/>
                  </a:lnTo>
                  <a:lnTo>
                    <a:pt x="792536" y="114441"/>
                  </a:lnTo>
                  <a:lnTo>
                    <a:pt x="742339" y="130500"/>
                  </a:lnTo>
                  <a:lnTo>
                    <a:pt x="693379" y="147486"/>
                  </a:lnTo>
                  <a:lnTo>
                    <a:pt x="645699" y="165376"/>
                  </a:lnTo>
                  <a:lnTo>
                    <a:pt x="599345" y="184146"/>
                  </a:lnTo>
                  <a:lnTo>
                    <a:pt x="554360" y="203773"/>
                  </a:lnTo>
                  <a:lnTo>
                    <a:pt x="510789" y="224235"/>
                  </a:lnTo>
                  <a:lnTo>
                    <a:pt x="468677" y="245506"/>
                  </a:lnTo>
                  <a:lnTo>
                    <a:pt x="428068" y="267566"/>
                  </a:lnTo>
                  <a:lnTo>
                    <a:pt x="389007" y="290389"/>
                  </a:lnTo>
                  <a:lnTo>
                    <a:pt x="351537" y="313952"/>
                  </a:lnTo>
                  <a:lnTo>
                    <a:pt x="315704" y="338234"/>
                  </a:lnTo>
                  <a:lnTo>
                    <a:pt x="281552" y="363209"/>
                  </a:lnTo>
                  <a:lnTo>
                    <a:pt x="249125" y="388855"/>
                  </a:lnTo>
                  <a:lnTo>
                    <a:pt x="218468" y="415148"/>
                  </a:lnTo>
                  <a:lnTo>
                    <a:pt x="189625" y="442066"/>
                  </a:lnTo>
                  <a:lnTo>
                    <a:pt x="162641" y="469585"/>
                  </a:lnTo>
                  <a:lnTo>
                    <a:pt x="114427" y="526332"/>
                  </a:lnTo>
                  <a:lnTo>
                    <a:pt x="74182" y="585202"/>
                  </a:lnTo>
                  <a:lnTo>
                    <a:pt x="42261" y="646011"/>
                  </a:lnTo>
                  <a:lnTo>
                    <a:pt x="19019" y="708571"/>
                  </a:lnTo>
                  <a:lnTo>
                    <a:pt x="4814" y="772696"/>
                  </a:lnTo>
                  <a:lnTo>
                    <a:pt x="0" y="838200"/>
                  </a:lnTo>
                  <a:lnTo>
                    <a:pt x="1210" y="871112"/>
                  </a:lnTo>
                  <a:lnTo>
                    <a:pt x="10765" y="935949"/>
                  </a:lnTo>
                  <a:lnTo>
                    <a:pt x="29533" y="999315"/>
                  </a:lnTo>
                  <a:lnTo>
                    <a:pt x="57158" y="1061023"/>
                  </a:lnTo>
                  <a:lnTo>
                    <a:pt x="93286" y="1120886"/>
                  </a:lnTo>
                  <a:lnTo>
                    <a:pt x="137560" y="1178718"/>
                  </a:lnTo>
                  <a:lnTo>
                    <a:pt x="189625" y="1234333"/>
                  </a:lnTo>
                  <a:lnTo>
                    <a:pt x="218468" y="1261251"/>
                  </a:lnTo>
                  <a:lnTo>
                    <a:pt x="249125" y="1287544"/>
                  </a:lnTo>
                  <a:lnTo>
                    <a:pt x="281552" y="1313190"/>
                  </a:lnTo>
                  <a:lnTo>
                    <a:pt x="315704" y="1338165"/>
                  </a:lnTo>
                  <a:lnTo>
                    <a:pt x="351537" y="1362447"/>
                  </a:lnTo>
                  <a:lnTo>
                    <a:pt x="389007" y="1386010"/>
                  </a:lnTo>
                  <a:lnTo>
                    <a:pt x="428068" y="1408833"/>
                  </a:lnTo>
                  <a:lnTo>
                    <a:pt x="468677" y="1430893"/>
                  </a:lnTo>
                  <a:lnTo>
                    <a:pt x="510789" y="1452164"/>
                  </a:lnTo>
                  <a:lnTo>
                    <a:pt x="554360" y="1472626"/>
                  </a:lnTo>
                  <a:lnTo>
                    <a:pt x="599345" y="1492253"/>
                  </a:lnTo>
                  <a:lnTo>
                    <a:pt x="645699" y="1511023"/>
                  </a:lnTo>
                  <a:lnTo>
                    <a:pt x="693379" y="1528913"/>
                  </a:lnTo>
                  <a:lnTo>
                    <a:pt x="742339" y="1545899"/>
                  </a:lnTo>
                  <a:lnTo>
                    <a:pt x="792536" y="1561958"/>
                  </a:lnTo>
                  <a:lnTo>
                    <a:pt x="843924" y="1577067"/>
                  </a:lnTo>
                  <a:lnTo>
                    <a:pt x="896460" y="1591202"/>
                  </a:lnTo>
                  <a:lnTo>
                    <a:pt x="950099" y="1604340"/>
                  </a:lnTo>
                  <a:lnTo>
                    <a:pt x="1004796" y="1616458"/>
                  </a:lnTo>
                  <a:lnTo>
                    <a:pt x="1060507" y="1627533"/>
                  </a:lnTo>
                  <a:lnTo>
                    <a:pt x="1117188" y="1637540"/>
                  </a:lnTo>
                  <a:lnTo>
                    <a:pt x="1174794" y="1646457"/>
                  </a:lnTo>
                  <a:lnTo>
                    <a:pt x="1233280" y="1654262"/>
                  </a:lnTo>
                  <a:lnTo>
                    <a:pt x="1292602" y="1660929"/>
                  </a:lnTo>
                  <a:lnTo>
                    <a:pt x="1352716" y="1666436"/>
                  </a:lnTo>
                  <a:lnTo>
                    <a:pt x="1413577" y="1670760"/>
                  </a:lnTo>
                  <a:lnTo>
                    <a:pt x="1475141" y="1673878"/>
                  </a:lnTo>
                  <a:lnTo>
                    <a:pt x="1537364" y="1675765"/>
                  </a:lnTo>
                  <a:lnTo>
                    <a:pt x="1600200" y="1676400"/>
                  </a:lnTo>
                  <a:lnTo>
                    <a:pt x="1663035" y="1675765"/>
                  </a:lnTo>
                  <a:lnTo>
                    <a:pt x="1725258" y="1673878"/>
                  </a:lnTo>
                  <a:lnTo>
                    <a:pt x="1786822" y="1670760"/>
                  </a:lnTo>
                  <a:lnTo>
                    <a:pt x="1847683" y="1666436"/>
                  </a:lnTo>
                  <a:lnTo>
                    <a:pt x="1907797" y="1660929"/>
                  </a:lnTo>
                  <a:lnTo>
                    <a:pt x="1967119" y="1654262"/>
                  </a:lnTo>
                  <a:lnTo>
                    <a:pt x="2025605" y="1646457"/>
                  </a:lnTo>
                  <a:lnTo>
                    <a:pt x="2083211" y="1637540"/>
                  </a:lnTo>
                  <a:lnTo>
                    <a:pt x="2139892" y="1627533"/>
                  </a:lnTo>
                  <a:lnTo>
                    <a:pt x="2195603" y="1616458"/>
                  </a:lnTo>
                  <a:lnTo>
                    <a:pt x="2250300" y="1604340"/>
                  </a:lnTo>
                  <a:lnTo>
                    <a:pt x="2303939" y="1591202"/>
                  </a:lnTo>
                  <a:lnTo>
                    <a:pt x="2356475" y="1577067"/>
                  </a:lnTo>
                  <a:lnTo>
                    <a:pt x="2407863" y="1561958"/>
                  </a:lnTo>
                  <a:lnTo>
                    <a:pt x="2458060" y="1545899"/>
                  </a:lnTo>
                  <a:lnTo>
                    <a:pt x="2507020" y="1528913"/>
                  </a:lnTo>
                  <a:lnTo>
                    <a:pt x="2554700" y="1511023"/>
                  </a:lnTo>
                  <a:lnTo>
                    <a:pt x="2601054" y="1492253"/>
                  </a:lnTo>
                  <a:lnTo>
                    <a:pt x="2646039" y="1472626"/>
                  </a:lnTo>
                  <a:lnTo>
                    <a:pt x="2689610" y="1452164"/>
                  </a:lnTo>
                  <a:lnTo>
                    <a:pt x="2731722" y="1430893"/>
                  </a:lnTo>
                  <a:lnTo>
                    <a:pt x="2772331" y="1408833"/>
                  </a:lnTo>
                  <a:lnTo>
                    <a:pt x="2811392" y="1386010"/>
                  </a:lnTo>
                  <a:lnTo>
                    <a:pt x="2848862" y="1362447"/>
                  </a:lnTo>
                  <a:lnTo>
                    <a:pt x="2884695" y="1338165"/>
                  </a:lnTo>
                  <a:lnTo>
                    <a:pt x="2918847" y="1313190"/>
                  </a:lnTo>
                  <a:lnTo>
                    <a:pt x="2951274" y="1287544"/>
                  </a:lnTo>
                  <a:lnTo>
                    <a:pt x="2981931" y="1261251"/>
                  </a:lnTo>
                  <a:lnTo>
                    <a:pt x="3010774" y="1234333"/>
                  </a:lnTo>
                  <a:lnTo>
                    <a:pt x="3037758" y="1206814"/>
                  </a:lnTo>
                  <a:lnTo>
                    <a:pt x="3085972" y="1150067"/>
                  </a:lnTo>
                  <a:lnTo>
                    <a:pt x="3126217" y="1091197"/>
                  </a:lnTo>
                  <a:lnTo>
                    <a:pt x="3158138" y="1030388"/>
                  </a:lnTo>
                  <a:lnTo>
                    <a:pt x="3181380" y="967828"/>
                  </a:lnTo>
                  <a:lnTo>
                    <a:pt x="3195585" y="903703"/>
                  </a:lnTo>
                  <a:lnTo>
                    <a:pt x="3200400" y="838200"/>
                  </a:lnTo>
                  <a:lnTo>
                    <a:pt x="3199189" y="805287"/>
                  </a:lnTo>
                  <a:lnTo>
                    <a:pt x="3189634" y="740450"/>
                  </a:lnTo>
                  <a:lnTo>
                    <a:pt x="3170866" y="677084"/>
                  </a:lnTo>
                  <a:lnTo>
                    <a:pt x="3143241" y="615376"/>
                  </a:lnTo>
                  <a:lnTo>
                    <a:pt x="3107113" y="555513"/>
                  </a:lnTo>
                  <a:lnTo>
                    <a:pt x="3062839" y="497681"/>
                  </a:lnTo>
                  <a:lnTo>
                    <a:pt x="3010774" y="442066"/>
                  </a:lnTo>
                  <a:lnTo>
                    <a:pt x="2981931" y="415148"/>
                  </a:lnTo>
                  <a:lnTo>
                    <a:pt x="2951274" y="388855"/>
                  </a:lnTo>
                  <a:lnTo>
                    <a:pt x="2918847" y="363209"/>
                  </a:lnTo>
                  <a:lnTo>
                    <a:pt x="2884695" y="338234"/>
                  </a:lnTo>
                  <a:lnTo>
                    <a:pt x="2848862" y="313952"/>
                  </a:lnTo>
                  <a:lnTo>
                    <a:pt x="2811392" y="290389"/>
                  </a:lnTo>
                  <a:lnTo>
                    <a:pt x="2772331" y="267566"/>
                  </a:lnTo>
                  <a:lnTo>
                    <a:pt x="2731722" y="245506"/>
                  </a:lnTo>
                  <a:lnTo>
                    <a:pt x="2689610" y="224235"/>
                  </a:lnTo>
                  <a:lnTo>
                    <a:pt x="2646039" y="203773"/>
                  </a:lnTo>
                  <a:lnTo>
                    <a:pt x="2601054" y="184146"/>
                  </a:lnTo>
                  <a:lnTo>
                    <a:pt x="2554700" y="165376"/>
                  </a:lnTo>
                  <a:lnTo>
                    <a:pt x="2507020" y="147486"/>
                  </a:lnTo>
                  <a:lnTo>
                    <a:pt x="2458060" y="130500"/>
                  </a:lnTo>
                  <a:lnTo>
                    <a:pt x="2407863" y="114441"/>
                  </a:lnTo>
                  <a:lnTo>
                    <a:pt x="2356475" y="99332"/>
                  </a:lnTo>
                  <a:lnTo>
                    <a:pt x="2303939" y="85197"/>
                  </a:lnTo>
                  <a:lnTo>
                    <a:pt x="2250300" y="72059"/>
                  </a:lnTo>
                  <a:lnTo>
                    <a:pt x="2195603" y="59941"/>
                  </a:lnTo>
                  <a:lnTo>
                    <a:pt x="2139892" y="48866"/>
                  </a:lnTo>
                  <a:lnTo>
                    <a:pt x="2083211" y="38859"/>
                  </a:lnTo>
                  <a:lnTo>
                    <a:pt x="2025605" y="29942"/>
                  </a:lnTo>
                  <a:lnTo>
                    <a:pt x="1967119" y="22137"/>
                  </a:lnTo>
                  <a:lnTo>
                    <a:pt x="1907797" y="15470"/>
                  </a:lnTo>
                  <a:lnTo>
                    <a:pt x="1847683" y="9963"/>
                  </a:lnTo>
                  <a:lnTo>
                    <a:pt x="1786822" y="5639"/>
                  </a:lnTo>
                  <a:lnTo>
                    <a:pt x="1725258" y="2521"/>
                  </a:lnTo>
                  <a:lnTo>
                    <a:pt x="1663035" y="634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24199" y="2895599"/>
              <a:ext cx="3200400" cy="1676400"/>
            </a:xfrm>
            <a:custGeom>
              <a:avLst/>
              <a:gdLst/>
              <a:ahLst/>
              <a:cxnLst/>
              <a:rect l="l" t="t" r="r" b="b"/>
              <a:pathLst>
                <a:path w="3200400" h="1676400">
                  <a:moveTo>
                    <a:pt x="0" y="838200"/>
                  </a:moveTo>
                  <a:lnTo>
                    <a:pt x="4814" y="772696"/>
                  </a:lnTo>
                  <a:lnTo>
                    <a:pt x="19019" y="708571"/>
                  </a:lnTo>
                  <a:lnTo>
                    <a:pt x="42261" y="646011"/>
                  </a:lnTo>
                  <a:lnTo>
                    <a:pt x="74182" y="585202"/>
                  </a:lnTo>
                  <a:lnTo>
                    <a:pt x="114427" y="526332"/>
                  </a:lnTo>
                  <a:lnTo>
                    <a:pt x="162641" y="469585"/>
                  </a:lnTo>
                  <a:lnTo>
                    <a:pt x="189625" y="442066"/>
                  </a:lnTo>
                  <a:lnTo>
                    <a:pt x="218468" y="415148"/>
                  </a:lnTo>
                  <a:lnTo>
                    <a:pt x="249125" y="388855"/>
                  </a:lnTo>
                  <a:lnTo>
                    <a:pt x="281552" y="363209"/>
                  </a:lnTo>
                  <a:lnTo>
                    <a:pt x="315704" y="338234"/>
                  </a:lnTo>
                  <a:lnTo>
                    <a:pt x="351537" y="313952"/>
                  </a:lnTo>
                  <a:lnTo>
                    <a:pt x="389007" y="290389"/>
                  </a:lnTo>
                  <a:lnTo>
                    <a:pt x="428068" y="267566"/>
                  </a:lnTo>
                  <a:lnTo>
                    <a:pt x="468677" y="245506"/>
                  </a:lnTo>
                  <a:lnTo>
                    <a:pt x="510789" y="224235"/>
                  </a:lnTo>
                  <a:lnTo>
                    <a:pt x="554360" y="203773"/>
                  </a:lnTo>
                  <a:lnTo>
                    <a:pt x="599345" y="184146"/>
                  </a:lnTo>
                  <a:lnTo>
                    <a:pt x="645699" y="165376"/>
                  </a:lnTo>
                  <a:lnTo>
                    <a:pt x="693379" y="147486"/>
                  </a:lnTo>
                  <a:lnTo>
                    <a:pt x="742339" y="130500"/>
                  </a:lnTo>
                  <a:lnTo>
                    <a:pt x="792536" y="114441"/>
                  </a:lnTo>
                  <a:lnTo>
                    <a:pt x="843924" y="99332"/>
                  </a:lnTo>
                  <a:lnTo>
                    <a:pt x="896460" y="85197"/>
                  </a:lnTo>
                  <a:lnTo>
                    <a:pt x="950099" y="72059"/>
                  </a:lnTo>
                  <a:lnTo>
                    <a:pt x="1004796" y="59941"/>
                  </a:lnTo>
                  <a:lnTo>
                    <a:pt x="1060507" y="48866"/>
                  </a:lnTo>
                  <a:lnTo>
                    <a:pt x="1117188" y="38859"/>
                  </a:lnTo>
                  <a:lnTo>
                    <a:pt x="1174794" y="29942"/>
                  </a:lnTo>
                  <a:lnTo>
                    <a:pt x="1233280" y="22137"/>
                  </a:lnTo>
                  <a:lnTo>
                    <a:pt x="1292602" y="15470"/>
                  </a:lnTo>
                  <a:lnTo>
                    <a:pt x="1352716" y="9963"/>
                  </a:lnTo>
                  <a:lnTo>
                    <a:pt x="1413577" y="5639"/>
                  </a:lnTo>
                  <a:lnTo>
                    <a:pt x="1475141" y="2521"/>
                  </a:lnTo>
                  <a:lnTo>
                    <a:pt x="1537364" y="634"/>
                  </a:lnTo>
                  <a:lnTo>
                    <a:pt x="1600200" y="0"/>
                  </a:lnTo>
                  <a:lnTo>
                    <a:pt x="1663035" y="634"/>
                  </a:lnTo>
                  <a:lnTo>
                    <a:pt x="1725258" y="2521"/>
                  </a:lnTo>
                  <a:lnTo>
                    <a:pt x="1786822" y="5639"/>
                  </a:lnTo>
                  <a:lnTo>
                    <a:pt x="1847683" y="9963"/>
                  </a:lnTo>
                  <a:lnTo>
                    <a:pt x="1907797" y="15470"/>
                  </a:lnTo>
                  <a:lnTo>
                    <a:pt x="1967119" y="22137"/>
                  </a:lnTo>
                  <a:lnTo>
                    <a:pt x="2025605" y="29942"/>
                  </a:lnTo>
                  <a:lnTo>
                    <a:pt x="2083211" y="38859"/>
                  </a:lnTo>
                  <a:lnTo>
                    <a:pt x="2139892" y="48866"/>
                  </a:lnTo>
                  <a:lnTo>
                    <a:pt x="2195603" y="59941"/>
                  </a:lnTo>
                  <a:lnTo>
                    <a:pt x="2250300" y="72059"/>
                  </a:lnTo>
                  <a:lnTo>
                    <a:pt x="2303939" y="85197"/>
                  </a:lnTo>
                  <a:lnTo>
                    <a:pt x="2356475" y="99332"/>
                  </a:lnTo>
                  <a:lnTo>
                    <a:pt x="2407863" y="114441"/>
                  </a:lnTo>
                  <a:lnTo>
                    <a:pt x="2458060" y="130500"/>
                  </a:lnTo>
                  <a:lnTo>
                    <a:pt x="2507020" y="147486"/>
                  </a:lnTo>
                  <a:lnTo>
                    <a:pt x="2554700" y="165376"/>
                  </a:lnTo>
                  <a:lnTo>
                    <a:pt x="2601054" y="184146"/>
                  </a:lnTo>
                  <a:lnTo>
                    <a:pt x="2646039" y="203773"/>
                  </a:lnTo>
                  <a:lnTo>
                    <a:pt x="2689610" y="224235"/>
                  </a:lnTo>
                  <a:lnTo>
                    <a:pt x="2731722" y="245506"/>
                  </a:lnTo>
                  <a:lnTo>
                    <a:pt x="2772331" y="267566"/>
                  </a:lnTo>
                  <a:lnTo>
                    <a:pt x="2811392" y="290389"/>
                  </a:lnTo>
                  <a:lnTo>
                    <a:pt x="2848862" y="313952"/>
                  </a:lnTo>
                  <a:lnTo>
                    <a:pt x="2884695" y="338234"/>
                  </a:lnTo>
                  <a:lnTo>
                    <a:pt x="2918847" y="363209"/>
                  </a:lnTo>
                  <a:lnTo>
                    <a:pt x="2951274" y="388855"/>
                  </a:lnTo>
                  <a:lnTo>
                    <a:pt x="2981931" y="415148"/>
                  </a:lnTo>
                  <a:lnTo>
                    <a:pt x="3010774" y="442066"/>
                  </a:lnTo>
                  <a:lnTo>
                    <a:pt x="3037758" y="469585"/>
                  </a:lnTo>
                  <a:lnTo>
                    <a:pt x="3085972" y="526332"/>
                  </a:lnTo>
                  <a:lnTo>
                    <a:pt x="3126217" y="585202"/>
                  </a:lnTo>
                  <a:lnTo>
                    <a:pt x="3158138" y="646011"/>
                  </a:lnTo>
                  <a:lnTo>
                    <a:pt x="3181380" y="708571"/>
                  </a:lnTo>
                  <a:lnTo>
                    <a:pt x="3195585" y="772696"/>
                  </a:lnTo>
                  <a:lnTo>
                    <a:pt x="3200400" y="838200"/>
                  </a:lnTo>
                  <a:lnTo>
                    <a:pt x="3199189" y="871112"/>
                  </a:lnTo>
                  <a:lnTo>
                    <a:pt x="3189634" y="935949"/>
                  </a:lnTo>
                  <a:lnTo>
                    <a:pt x="3170866" y="999315"/>
                  </a:lnTo>
                  <a:lnTo>
                    <a:pt x="3143241" y="1061023"/>
                  </a:lnTo>
                  <a:lnTo>
                    <a:pt x="3107113" y="1120886"/>
                  </a:lnTo>
                  <a:lnTo>
                    <a:pt x="3062839" y="1178718"/>
                  </a:lnTo>
                  <a:lnTo>
                    <a:pt x="3010774" y="1234333"/>
                  </a:lnTo>
                  <a:lnTo>
                    <a:pt x="2981931" y="1261251"/>
                  </a:lnTo>
                  <a:lnTo>
                    <a:pt x="2951274" y="1287544"/>
                  </a:lnTo>
                  <a:lnTo>
                    <a:pt x="2918847" y="1313190"/>
                  </a:lnTo>
                  <a:lnTo>
                    <a:pt x="2884695" y="1338165"/>
                  </a:lnTo>
                  <a:lnTo>
                    <a:pt x="2848862" y="1362447"/>
                  </a:lnTo>
                  <a:lnTo>
                    <a:pt x="2811392" y="1386010"/>
                  </a:lnTo>
                  <a:lnTo>
                    <a:pt x="2772331" y="1408833"/>
                  </a:lnTo>
                  <a:lnTo>
                    <a:pt x="2731722" y="1430893"/>
                  </a:lnTo>
                  <a:lnTo>
                    <a:pt x="2689610" y="1452164"/>
                  </a:lnTo>
                  <a:lnTo>
                    <a:pt x="2646039" y="1472626"/>
                  </a:lnTo>
                  <a:lnTo>
                    <a:pt x="2601054" y="1492253"/>
                  </a:lnTo>
                  <a:lnTo>
                    <a:pt x="2554700" y="1511023"/>
                  </a:lnTo>
                  <a:lnTo>
                    <a:pt x="2507020" y="1528913"/>
                  </a:lnTo>
                  <a:lnTo>
                    <a:pt x="2458060" y="1545899"/>
                  </a:lnTo>
                  <a:lnTo>
                    <a:pt x="2407863" y="1561958"/>
                  </a:lnTo>
                  <a:lnTo>
                    <a:pt x="2356475" y="1577067"/>
                  </a:lnTo>
                  <a:lnTo>
                    <a:pt x="2303939" y="1591202"/>
                  </a:lnTo>
                  <a:lnTo>
                    <a:pt x="2250300" y="1604340"/>
                  </a:lnTo>
                  <a:lnTo>
                    <a:pt x="2195603" y="1616458"/>
                  </a:lnTo>
                  <a:lnTo>
                    <a:pt x="2139892" y="1627533"/>
                  </a:lnTo>
                  <a:lnTo>
                    <a:pt x="2083211" y="1637540"/>
                  </a:lnTo>
                  <a:lnTo>
                    <a:pt x="2025605" y="1646457"/>
                  </a:lnTo>
                  <a:lnTo>
                    <a:pt x="1967119" y="1654262"/>
                  </a:lnTo>
                  <a:lnTo>
                    <a:pt x="1907797" y="1660929"/>
                  </a:lnTo>
                  <a:lnTo>
                    <a:pt x="1847683" y="1666436"/>
                  </a:lnTo>
                  <a:lnTo>
                    <a:pt x="1786822" y="1670760"/>
                  </a:lnTo>
                  <a:lnTo>
                    <a:pt x="1725258" y="1673878"/>
                  </a:lnTo>
                  <a:lnTo>
                    <a:pt x="1663035" y="1675765"/>
                  </a:lnTo>
                  <a:lnTo>
                    <a:pt x="1600200" y="1676400"/>
                  </a:lnTo>
                  <a:lnTo>
                    <a:pt x="1537364" y="1675765"/>
                  </a:lnTo>
                  <a:lnTo>
                    <a:pt x="1475141" y="1673878"/>
                  </a:lnTo>
                  <a:lnTo>
                    <a:pt x="1413577" y="1670760"/>
                  </a:lnTo>
                  <a:lnTo>
                    <a:pt x="1352716" y="1666436"/>
                  </a:lnTo>
                  <a:lnTo>
                    <a:pt x="1292602" y="1660929"/>
                  </a:lnTo>
                  <a:lnTo>
                    <a:pt x="1233280" y="1654262"/>
                  </a:lnTo>
                  <a:lnTo>
                    <a:pt x="1174794" y="1646457"/>
                  </a:lnTo>
                  <a:lnTo>
                    <a:pt x="1117188" y="1637540"/>
                  </a:lnTo>
                  <a:lnTo>
                    <a:pt x="1060507" y="1627533"/>
                  </a:lnTo>
                  <a:lnTo>
                    <a:pt x="1004796" y="1616458"/>
                  </a:lnTo>
                  <a:lnTo>
                    <a:pt x="950099" y="1604340"/>
                  </a:lnTo>
                  <a:lnTo>
                    <a:pt x="896460" y="1591202"/>
                  </a:lnTo>
                  <a:lnTo>
                    <a:pt x="843924" y="1577067"/>
                  </a:lnTo>
                  <a:lnTo>
                    <a:pt x="792536" y="1561958"/>
                  </a:lnTo>
                  <a:lnTo>
                    <a:pt x="742339" y="1545899"/>
                  </a:lnTo>
                  <a:lnTo>
                    <a:pt x="693379" y="1528913"/>
                  </a:lnTo>
                  <a:lnTo>
                    <a:pt x="645699" y="1511023"/>
                  </a:lnTo>
                  <a:lnTo>
                    <a:pt x="599345" y="1492253"/>
                  </a:lnTo>
                  <a:lnTo>
                    <a:pt x="554360" y="1472626"/>
                  </a:lnTo>
                  <a:lnTo>
                    <a:pt x="510789" y="1452164"/>
                  </a:lnTo>
                  <a:lnTo>
                    <a:pt x="468677" y="1430893"/>
                  </a:lnTo>
                  <a:lnTo>
                    <a:pt x="428068" y="1408833"/>
                  </a:lnTo>
                  <a:lnTo>
                    <a:pt x="389007" y="1386010"/>
                  </a:lnTo>
                  <a:lnTo>
                    <a:pt x="351537" y="1362447"/>
                  </a:lnTo>
                  <a:lnTo>
                    <a:pt x="315704" y="1338165"/>
                  </a:lnTo>
                  <a:lnTo>
                    <a:pt x="281552" y="1313190"/>
                  </a:lnTo>
                  <a:lnTo>
                    <a:pt x="249125" y="1287544"/>
                  </a:lnTo>
                  <a:lnTo>
                    <a:pt x="218468" y="1261251"/>
                  </a:lnTo>
                  <a:lnTo>
                    <a:pt x="189625" y="1234333"/>
                  </a:lnTo>
                  <a:lnTo>
                    <a:pt x="162641" y="1206814"/>
                  </a:lnTo>
                  <a:lnTo>
                    <a:pt x="114427" y="1150067"/>
                  </a:lnTo>
                  <a:lnTo>
                    <a:pt x="74182" y="1091197"/>
                  </a:lnTo>
                  <a:lnTo>
                    <a:pt x="42261" y="1030388"/>
                  </a:lnTo>
                  <a:lnTo>
                    <a:pt x="19019" y="967828"/>
                  </a:lnTo>
                  <a:lnTo>
                    <a:pt x="4814" y="903703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77411" y="3515867"/>
              <a:ext cx="2039112" cy="4648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31259" y="3534282"/>
              <a:ext cx="1932177" cy="3586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681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729220" cy="1896110"/>
            <a:chOff x="0" y="0"/>
            <a:chExt cx="7729220" cy="1896110"/>
          </a:xfrm>
        </p:grpSpPr>
        <p:sp>
          <p:nvSpPr>
            <p:cNvPr id="4" name="object 4"/>
            <p:cNvSpPr/>
            <p:nvPr/>
          </p:nvSpPr>
          <p:spPr>
            <a:xfrm>
              <a:off x="1643630" y="473100"/>
              <a:ext cx="6085339" cy="10990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231136" cy="18958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9084" y="516382"/>
            <a:ext cx="134366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 spc="-5" dirty="0">
                <a:solidFill>
                  <a:srgbClr val="FFFFFF"/>
                </a:solidFill>
                <a:latin typeface="Calibri"/>
                <a:cs typeface="Calibri"/>
              </a:rPr>
              <a:t>Origin of  </a:t>
            </a:r>
            <a:r>
              <a:rPr sz="2400" b="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epli</a:t>
            </a:r>
            <a:r>
              <a:rPr sz="2400" b="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7827" y="1959864"/>
            <a:ext cx="8126095" cy="1841500"/>
            <a:chOff x="147827" y="1959864"/>
            <a:chExt cx="8126095" cy="1841500"/>
          </a:xfrm>
        </p:grpSpPr>
        <p:sp>
          <p:nvSpPr>
            <p:cNvPr id="8" name="object 8"/>
            <p:cNvSpPr/>
            <p:nvPr/>
          </p:nvSpPr>
          <p:spPr>
            <a:xfrm>
              <a:off x="147827" y="2388785"/>
              <a:ext cx="6562348" cy="1156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4203" y="1959864"/>
              <a:ext cx="2069592" cy="1840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18223" y="2624454"/>
            <a:ext cx="1233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6804" y="4245864"/>
            <a:ext cx="7597140" cy="1841500"/>
            <a:chOff x="336804" y="4245864"/>
            <a:chExt cx="7597140" cy="1841500"/>
          </a:xfrm>
        </p:grpSpPr>
        <p:sp>
          <p:nvSpPr>
            <p:cNvPr id="12" name="object 12"/>
            <p:cNvSpPr/>
            <p:nvPr/>
          </p:nvSpPr>
          <p:spPr>
            <a:xfrm>
              <a:off x="1286251" y="4610769"/>
              <a:ext cx="6647696" cy="12132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804" y="4245864"/>
              <a:ext cx="2221992" cy="1840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2464" y="4746117"/>
            <a:ext cx="9518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Cloning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7394" y="586485"/>
            <a:ext cx="430339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replication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maintenance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0" dirty="0">
                <a:latin typeface="Calibri"/>
                <a:cs typeface="Calibri"/>
              </a:rPr>
              <a:t>vector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host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740" y="2328189"/>
            <a:ext cx="5854700" cy="10312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52400" indent="-140335">
              <a:lnSpc>
                <a:spcPct val="100000"/>
              </a:lnSpc>
              <a:spcBef>
                <a:spcPts val="229"/>
              </a:spcBef>
              <a:buSzPct val="95454"/>
              <a:buChar char="•"/>
              <a:tabLst>
                <a:tab pos="153035" algn="l"/>
                <a:tab pos="2956560" algn="l"/>
              </a:tabLst>
            </a:pP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drive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transcription </a:t>
            </a:r>
            <a:r>
              <a:rPr sz="2200" spc="-5" dirty="0">
                <a:latin typeface="Calibri"/>
                <a:cs typeface="Calibri"/>
              </a:rPr>
              <a:t>of	</a:t>
            </a:r>
            <a:r>
              <a:rPr sz="2200" spc="-10" dirty="0">
                <a:latin typeface="Calibri"/>
                <a:cs typeface="Calibri"/>
              </a:rPr>
              <a:t>vector's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transgene</a:t>
            </a:r>
            <a:endParaRPr sz="2200">
              <a:latin typeface="Calibri"/>
              <a:cs typeface="Calibri"/>
            </a:endParaRPr>
          </a:p>
          <a:p>
            <a:pPr marL="127000" marR="5080" indent="-114300">
              <a:lnSpc>
                <a:spcPts val="2380"/>
              </a:lnSpc>
              <a:spcBef>
                <a:spcPts val="430"/>
              </a:spcBef>
              <a:buSzPct val="95454"/>
              <a:buChar char="•"/>
              <a:tabLst>
                <a:tab pos="153035" algn="l"/>
              </a:tabLst>
            </a:pPr>
            <a:r>
              <a:rPr sz="2200" spc="-5" dirty="0">
                <a:latin typeface="Calibri"/>
                <a:cs typeface="Calibri"/>
              </a:rPr>
              <a:t>Also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drive transcription </a:t>
            </a:r>
            <a:r>
              <a:rPr sz="2200" spc="-5" dirty="0">
                <a:latin typeface="Calibri"/>
                <a:cs typeface="Calibri"/>
              </a:rPr>
              <a:t>of other </a:t>
            </a:r>
            <a:r>
              <a:rPr sz="2200" spc="-10" dirty="0">
                <a:latin typeface="Calibri"/>
                <a:cs typeface="Calibri"/>
              </a:rPr>
              <a:t>genes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vector  </a:t>
            </a:r>
            <a:r>
              <a:rPr sz="2200" spc="-10" dirty="0">
                <a:latin typeface="Calibri"/>
                <a:cs typeface="Calibri"/>
              </a:rPr>
              <a:t>such </a:t>
            </a:r>
            <a:r>
              <a:rPr sz="2200" spc="-5" dirty="0">
                <a:latin typeface="Calibri"/>
                <a:cs typeface="Calibri"/>
              </a:rPr>
              <a:t>as the antibiotic </a:t>
            </a:r>
            <a:r>
              <a:rPr sz="2200" spc="-10" dirty="0">
                <a:latin typeface="Calibri"/>
                <a:cs typeface="Calibri"/>
              </a:rPr>
              <a:t>resistance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gene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7394" y="4655946"/>
            <a:ext cx="418084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0" marR="5080" indent="-114300">
              <a:lnSpc>
                <a:spcPct val="90000"/>
              </a:lnSpc>
              <a:spcBef>
                <a:spcPts val="385"/>
              </a:spcBef>
              <a:buSzPct val="95833"/>
              <a:buChar char="•"/>
              <a:tabLst>
                <a:tab pos="165735" algn="l"/>
              </a:tabLst>
            </a:pPr>
            <a:r>
              <a:rPr sz="2400" spc="-5" dirty="0">
                <a:latin typeface="Calibri"/>
                <a:cs typeface="Calibri"/>
              </a:rPr>
              <a:t>allow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insertion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foreign  </a:t>
            </a:r>
            <a:r>
              <a:rPr sz="2400" spc="-5" dirty="0">
                <a:latin typeface="Calibri"/>
                <a:cs typeface="Calibri"/>
              </a:rPr>
              <a:t>DNA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vector through  ligation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681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4404" y="4550664"/>
            <a:ext cx="7897495" cy="1917700"/>
            <a:chOff x="184404" y="4550664"/>
            <a:chExt cx="7897495" cy="1917700"/>
          </a:xfrm>
        </p:grpSpPr>
        <p:sp>
          <p:nvSpPr>
            <p:cNvPr id="4" name="object 4"/>
            <p:cNvSpPr/>
            <p:nvPr/>
          </p:nvSpPr>
          <p:spPr>
            <a:xfrm>
              <a:off x="1863840" y="4875627"/>
              <a:ext cx="6217943" cy="1462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404" y="4550664"/>
              <a:ext cx="2526792" cy="1917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4565" y="5000320"/>
            <a:ext cx="12128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Protein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tion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tags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7394" y="4966792"/>
            <a:ext cx="5139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05100" algn="l"/>
              </a:tabLst>
            </a:pPr>
            <a:r>
              <a:rPr sz="2400" spc="-5" dirty="0">
                <a:latin typeface="Calibri"/>
                <a:cs typeface="Calibri"/>
              </a:rPr>
              <a:t>Some </a:t>
            </a:r>
            <a:r>
              <a:rPr sz="2400" spc="-10" dirty="0">
                <a:latin typeface="Calibri"/>
                <a:cs typeface="Calibri"/>
              </a:rPr>
              <a:t>expression </a:t>
            </a:r>
            <a:r>
              <a:rPr sz="2400" spc="-15" dirty="0">
                <a:latin typeface="Calibri"/>
                <a:cs typeface="Calibri"/>
              </a:rPr>
              <a:t>vectors </a:t>
            </a:r>
            <a:r>
              <a:rPr sz="2400" dirty="0">
                <a:latin typeface="Calibri"/>
                <a:cs typeface="Calibri"/>
              </a:rPr>
              <a:t>include </a:t>
            </a:r>
            <a:r>
              <a:rPr sz="2400" spc="-10" dirty="0">
                <a:latin typeface="Calibri"/>
                <a:cs typeface="Calibri"/>
              </a:rPr>
              <a:t>proteins  </a:t>
            </a:r>
            <a:r>
              <a:rPr sz="2400" spc="-5" dirty="0">
                <a:latin typeface="Calibri"/>
                <a:cs typeface="Calibri"/>
              </a:rPr>
              <a:t>or peptide sequences </a:t>
            </a:r>
            <a:r>
              <a:rPr sz="2400" spc="-10" dirty="0">
                <a:latin typeface="Calibri"/>
                <a:cs typeface="Calibri"/>
              </a:rPr>
              <a:t>that allows </a:t>
            </a:r>
            <a:r>
              <a:rPr sz="2400" spc="-25" dirty="0">
                <a:latin typeface="Calibri"/>
                <a:cs typeface="Calibri"/>
              </a:rPr>
              <a:t>for  </a:t>
            </a:r>
            <a:r>
              <a:rPr sz="2400" spc="-5" dirty="0">
                <a:latin typeface="Calibri"/>
                <a:cs typeface="Calibri"/>
              </a:rPr>
              <a:t>easier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purification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	</a:t>
            </a:r>
            <a:r>
              <a:rPr sz="2400" spc="-10" dirty="0">
                <a:latin typeface="Calibri"/>
                <a:cs typeface="Calibri"/>
              </a:rPr>
              <a:t>expressed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4004" y="207263"/>
            <a:ext cx="7914640" cy="1993900"/>
            <a:chOff x="794004" y="207263"/>
            <a:chExt cx="7914640" cy="1993900"/>
          </a:xfrm>
        </p:grpSpPr>
        <p:sp>
          <p:nvSpPr>
            <p:cNvPr id="9" name="object 9"/>
            <p:cNvSpPr/>
            <p:nvPr/>
          </p:nvSpPr>
          <p:spPr>
            <a:xfrm>
              <a:off x="2351498" y="712385"/>
              <a:ext cx="6357044" cy="1156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4004" y="207263"/>
              <a:ext cx="2183892" cy="19933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3873" y="783082"/>
            <a:ext cx="1124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b="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er  </a:t>
            </a:r>
            <a:r>
              <a:rPr sz="2400" b="0" spc="-5" dirty="0">
                <a:solidFill>
                  <a:srgbClr val="FFFFFF"/>
                </a:solidFill>
                <a:latin typeface="Calibri"/>
                <a:cs typeface="Calibri"/>
              </a:rPr>
              <a:t>genes: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2545" y="2569464"/>
            <a:ext cx="8674735" cy="1841500"/>
            <a:chOff x="132545" y="2569464"/>
            <a:chExt cx="8674735" cy="1841500"/>
          </a:xfrm>
        </p:grpSpPr>
        <p:sp>
          <p:nvSpPr>
            <p:cNvPr id="13" name="object 13"/>
            <p:cNvSpPr/>
            <p:nvPr/>
          </p:nvSpPr>
          <p:spPr>
            <a:xfrm>
              <a:off x="132545" y="2812475"/>
              <a:ext cx="6821512" cy="13857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04203" y="2569464"/>
              <a:ext cx="2602992" cy="1840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01433" y="2840863"/>
            <a:ext cx="12090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2860">
              <a:lnSpc>
                <a:spcPts val="2590"/>
              </a:lnSpc>
              <a:spcBef>
                <a:spcPts val="42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Targeting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sequ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175" y="851661"/>
            <a:ext cx="4747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55320" algn="l"/>
              </a:tabLst>
            </a:pP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allow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identification 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plasmid  </a:t>
            </a:r>
            <a:r>
              <a:rPr sz="2400" spc="-10" dirty="0">
                <a:latin typeface="Calibri"/>
                <a:cs typeface="Calibri"/>
              </a:rPr>
              <a:t>that	contains </a:t>
            </a:r>
            <a:r>
              <a:rPr sz="2400" spc="-5" dirty="0">
                <a:latin typeface="Calibri"/>
                <a:cs typeface="Calibri"/>
              </a:rPr>
              <a:t>inserted DNA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sequence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2985642"/>
            <a:ext cx="57346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that directs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expressed </a:t>
            </a:r>
            <a:r>
              <a:rPr sz="2400" spc="-15" dirty="0">
                <a:latin typeface="Calibri"/>
                <a:cs typeface="Calibri"/>
              </a:rPr>
              <a:t>protein 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specific  </a:t>
            </a:r>
            <a:r>
              <a:rPr sz="2400" spc="-15" dirty="0">
                <a:latin typeface="Calibri"/>
                <a:cs typeface="Calibri"/>
              </a:rPr>
              <a:t>organelle </a:t>
            </a:r>
            <a:r>
              <a:rPr sz="2400" dirty="0">
                <a:latin typeface="Calibri"/>
                <a:cs typeface="Calibri"/>
              </a:rPr>
              <a:t>in the cell </a:t>
            </a:r>
            <a:r>
              <a:rPr sz="2400" spc="-5" dirty="0">
                <a:latin typeface="Calibri"/>
                <a:cs typeface="Calibri"/>
              </a:rPr>
              <a:t>or specific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681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8808" y="292608"/>
            <a:ext cx="8775700" cy="1931035"/>
            <a:chOff x="368808" y="292608"/>
            <a:chExt cx="8775700" cy="1931035"/>
          </a:xfrm>
        </p:grpSpPr>
        <p:sp>
          <p:nvSpPr>
            <p:cNvPr id="4" name="object 4"/>
            <p:cNvSpPr/>
            <p:nvPr/>
          </p:nvSpPr>
          <p:spPr>
            <a:xfrm>
              <a:off x="1869932" y="735252"/>
              <a:ext cx="7274067" cy="12806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762" y="305562"/>
              <a:ext cx="2097405" cy="1905000"/>
            </a:xfrm>
            <a:custGeom>
              <a:avLst/>
              <a:gdLst/>
              <a:ahLst/>
              <a:cxnLst/>
              <a:rect l="l" t="t" r="r" b="b"/>
              <a:pathLst>
                <a:path w="2097405" h="1905000">
                  <a:moveTo>
                    <a:pt x="1048512" y="0"/>
                  </a:moveTo>
                  <a:lnTo>
                    <a:pt x="997710" y="1098"/>
                  </a:lnTo>
                  <a:lnTo>
                    <a:pt x="947532" y="4360"/>
                  </a:lnTo>
                  <a:lnTo>
                    <a:pt x="898033" y="9736"/>
                  </a:lnTo>
                  <a:lnTo>
                    <a:pt x="849269" y="17175"/>
                  </a:lnTo>
                  <a:lnTo>
                    <a:pt x="801292" y="26628"/>
                  </a:lnTo>
                  <a:lnTo>
                    <a:pt x="754160" y="38046"/>
                  </a:lnTo>
                  <a:lnTo>
                    <a:pt x="707927" y="51377"/>
                  </a:lnTo>
                  <a:lnTo>
                    <a:pt x="662647" y="66573"/>
                  </a:lnTo>
                  <a:lnTo>
                    <a:pt x="618375" y="83583"/>
                  </a:lnTo>
                  <a:lnTo>
                    <a:pt x="575167" y="102357"/>
                  </a:lnTo>
                  <a:lnTo>
                    <a:pt x="533077" y="122846"/>
                  </a:lnTo>
                  <a:lnTo>
                    <a:pt x="492161" y="144999"/>
                  </a:lnTo>
                  <a:lnTo>
                    <a:pt x="452472" y="168767"/>
                  </a:lnTo>
                  <a:lnTo>
                    <a:pt x="414067" y="194099"/>
                  </a:lnTo>
                  <a:lnTo>
                    <a:pt x="377000" y="220947"/>
                  </a:lnTo>
                  <a:lnTo>
                    <a:pt x="341326" y="249259"/>
                  </a:lnTo>
                  <a:lnTo>
                    <a:pt x="307100" y="278987"/>
                  </a:lnTo>
                  <a:lnTo>
                    <a:pt x="274376" y="310079"/>
                  </a:lnTo>
                  <a:lnTo>
                    <a:pt x="243211" y="342487"/>
                  </a:lnTo>
                  <a:lnTo>
                    <a:pt x="213658" y="376160"/>
                  </a:lnTo>
                  <a:lnTo>
                    <a:pt x="185772" y="411049"/>
                  </a:lnTo>
                  <a:lnTo>
                    <a:pt x="159609" y="447103"/>
                  </a:lnTo>
                  <a:lnTo>
                    <a:pt x="135223" y="484273"/>
                  </a:lnTo>
                  <a:lnTo>
                    <a:pt x="112670" y="522508"/>
                  </a:lnTo>
                  <a:lnTo>
                    <a:pt x="92004" y="561760"/>
                  </a:lnTo>
                  <a:lnTo>
                    <a:pt x="73280" y="601977"/>
                  </a:lnTo>
                  <a:lnTo>
                    <a:pt x="56554" y="643110"/>
                  </a:lnTo>
                  <a:lnTo>
                    <a:pt x="41879" y="685110"/>
                  </a:lnTo>
                  <a:lnTo>
                    <a:pt x="29311" y="727925"/>
                  </a:lnTo>
                  <a:lnTo>
                    <a:pt x="18906" y="771507"/>
                  </a:lnTo>
                  <a:lnTo>
                    <a:pt x="10717" y="815805"/>
                  </a:lnTo>
                  <a:lnTo>
                    <a:pt x="4799" y="860770"/>
                  </a:lnTo>
                  <a:lnTo>
                    <a:pt x="1209" y="906351"/>
                  </a:lnTo>
                  <a:lnTo>
                    <a:pt x="0" y="952500"/>
                  </a:lnTo>
                  <a:lnTo>
                    <a:pt x="1209" y="998648"/>
                  </a:lnTo>
                  <a:lnTo>
                    <a:pt x="4799" y="1044229"/>
                  </a:lnTo>
                  <a:lnTo>
                    <a:pt x="10717" y="1089194"/>
                  </a:lnTo>
                  <a:lnTo>
                    <a:pt x="18906" y="1133492"/>
                  </a:lnTo>
                  <a:lnTo>
                    <a:pt x="29311" y="1177074"/>
                  </a:lnTo>
                  <a:lnTo>
                    <a:pt x="41879" y="1219889"/>
                  </a:lnTo>
                  <a:lnTo>
                    <a:pt x="56554" y="1261889"/>
                  </a:lnTo>
                  <a:lnTo>
                    <a:pt x="73280" y="1303022"/>
                  </a:lnTo>
                  <a:lnTo>
                    <a:pt x="92004" y="1343239"/>
                  </a:lnTo>
                  <a:lnTo>
                    <a:pt x="112670" y="1382491"/>
                  </a:lnTo>
                  <a:lnTo>
                    <a:pt x="135223" y="1420726"/>
                  </a:lnTo>
                  <a:lnTo>
                    <a:pt x="159609" y="1457896"/>
                  </a:lnTo>
                  <a:lnTo>
                    <a:pt x="185772" y="1493950"/>
                  </a:lnTo>
                  <a:lnTo>
                    <a:pt x="213658" y="1528839"/>
                  </a:lnTo>
                  <a:lnTo>
                    <a:pt x="243211" y="1562512"/>
                  </a:lnTo>
                  <a:lnTo>
                    <a:pt x="274376" y="1594920"/>
                  </a:lnTo>
                  <a:lnTo>
                    <a:pt x="307100" y="1626012"/>
                  </a:lnTo>
                  <a:lnTo>
                    <a:pt x="341326" y="1655740"/>
                  </a:lnTo>
                  <a:lnTo>
                    <a:pt x="377000" y="1684052"/>
                  </a:lnTo>
                  <a:lnTo>
                    <a:pt x="414067" y="1710900"/>
                  </a:lnTo>
                  <a:lnTo>
                    <a:pt x="452472" y="1736232"/>
                  </a:lnTo>
                  <a:lnTo>
                    <a:pt x="492161" y="1760000"/>
                  </a:lnTo>
                  <a:lnTo>
                    <a:pt x="533077" y="1782153"/>
                  </a:lnTo>
                  <a:lnTo>
                    <a:pt x="575167" y="1802642"/>
                  </a:lnTo>
                  <a:lnTo>
                    <a:pt x="618375" y="1821416"/>
                  </a:lnTo>
                  <a:lnTo>
                    <a:pt x="662647" y="1838426"/>
                  </a:lnTo>
                  <a:lnTo>
                    <a:pt x="707927" y="1853622"/>
                  </a:lnTo>
                  <a:lnTo>
                    <a:pt x="754160" y="1866953"/>
                  </a:lnTo>
                  <a:lnTo>
                    <a:pt x="801292" y="1878371"/>
                  </a:lnTo>
                  <a:lnTo>
                    <a:pt x="849269" y="1887824"/>
                  </a:lnTo>
                  <a:lnTo>
                    <a:pt x="898033" y="1895263"/>
                  </a:lnTo>
                  <a:lnTo>
                    <a:pt x="947532" y="1900639"/>
                  </a:lnTo>
                  <a:lnTo>
                    <a:pt x="997710" y="1903901"/>
                  </a:lnTo>
                  <a:lnTo>
                    <a:pt x="1048512" y="1905000"/>
                  </a:lnTo>
                  <a:lnTo>
                    <a:pt x="1099316" y="1903901"/>
                  </a:lnTo>
                  <a:lnTo>
                    <a:pt x="1149497" y="1900639"/>
                  </a:lnTo>
                  <a:lnTo>
                    <a:pt x="1198998" y="1895263"/>
                  </a:lnTo>
                  <a:lnTo>
                    <a:pt x="1247765" y="1887824"/>
                  </a:lnTo>
                  <a:lnTo>
                    <a:pt x="1295743" y="1878371"/>
                  </a:lnTo>
                  <a:lnTo>
                    <a:pt x="1342876" y="1866953"/>
                  </a:lnTo>
                  <a:lnTo>
                    <a:pt x="1389111" y="1853622"/>
                  </a:lnTo>
                  <a:lnTo>
                    <a:pt x="1434392" y="1838426"/>
                  </a:lnTo>
                  <a:lnTo>
                    <a:pt x="1478664" y="1821416"/>
                  </a:lnTo>
                  <a:lnTo>
                    <a:pt x="1521873" y="1802642"/>
                  </a:lnTo>
                  <a:lnTo>
                    <a:pt x="1563963" y="1782153"/>
                  </a:lnTo>
                  <a:lnTo>
                    <a:pt x="1604879" y="1760000"/>
                  </a:lnTo>
                  <a:lnTo>
                    <a:pt x="1644567" y="1736232"/>
                  </a:lnTo>
                  <a:lnTo>
                    <a:pt x="1682972" y="1710900"/>
                  </a:lnTo>
                  <a:lnTo>
                    <a:pt x="1720039" y="1684052"/>
                  </a:lnTo>
                  <a:lnTo>
                    <a:pt x="1755712" y="1655740"/>
                  </a:lnTo>
                  <a:lnTo>
                    <a:pt x="1789938" y="1626012"/>
                  </a:lnTo>
                  <a:lnTo>
                    <a:pt x="1822660" y="1594920"/>
                  </a:lnTo>
                  <a:lnTo>
                    <a:pt x="1853825" y="1562512"/>
                  </a:lnTo>
                  <a:lnTo>
                    <a:pt x="1883377" y="1528839"/>
                  </a:lnTo>
                  <a:lnTo>
                    <a:pt x="1911261" y="1493950"/>
                  </a:lnTo>
                  <a:lnTo>
                    <a:pt x="1937423" y="1457896"/>
                  </a:lnTo>
                  <a:lnTo>
                    <a:pt x="1961808" y="1420726"/>
                  </a:lnTo>
                  <a:lnTo>
                    <a:pt x="1984360" y="1382491"/>
                  </a:lnTo>
                  <a:lnTo>
                    <a:pt x="2005025" y="1343239"/>
                  </a:lnTo>
                  <a:lnTo>
                    <a:pt x="2023747" y="1303022"/>
                  </a:lnTo>
                  <a:lnTo>
                    <a:pt x="2040473" y="1261889"/>
                  </a:lnTo>
                  <a:lnTo>
                    <a:pt x="2055147" y="1219889"/>
                  </a:lnTo>
                  <a:lnTo>
                    <a:pt x="2067714" y="1177074"/>
                  </a:lnTo>
                  <a:lnTo>
                    <a:pt x="2078119" y="1133492"/>
                  </a:lnTo>
                  <a:lnTo>
                    <a:pt x="2086307" y="1089194"/>
                  </a:lnTo>
                  <a:lnTo>
                    <a:pt x="2092224" y="1044229"/>
                  </a:lnTo>
                  <a:lnTo>
                    <a:pt x="2095815" y="998648"/>
                  </a:lnTo>
                  <a:lnTo>
                    <a:pt x="2097024" y="952500"/>
                  </a:lnTo>
                  <a:lnTo>
                    <a:pt x="2095815" y="906351"/>
                  </a:lnTo>
                  <a:lnTo>
                    <a:pt x="2092224" y="860770"/>
                  </a:lnTo>
                  <a:lnTo>
                    <a:pt x="2086307" y="815805"/>
                  </a:lnTo>
                  <a:lnTo>
                    <a:pt x="2078119" y="771507"/>
                  </a:lnTo>
                  <a:lnTo>
                    <a:pt x="2067714" y="727925"/>
                  </a:lnTo>
                  <a:lnTo>
                    <a:pt x="2055147" y="685110"/>
                  </a:lnTo>
                  <a:lnTo>
                    <a:pt x="2040473" y="643110"/>
                  </a:lnTo>
                  <a:lnTo>
                    <a:pt x="2023747" y="601977"/>
                  </a:lnTo>
                  <a:lnTo>
                    <a:pt x="2005025" y="561760"/>
                  </a:lnTo>
                  <a:lnTo>
                    <a:pt x="1984360" y="522508"/>
                  </a:lnTo>
                  <a:lnTo>
                    <a:pt x="1961808" y="484273"/>
                  </a:lnTo>
                  <a:lnTo>
                    <a:pt x="1937423" y="447103"/>
                  </a:lnTo>
                  <a:lnTo>
                    <a:pt x="1911261" y="411049"/>
                  </a:lnTo>
                  <a:lnTo>
                    <a:pt x="1883377" y="376160"/>
                  </a:lnTo>
                  <a:lnTo>
                    <a:pt x="1853825" y="342487"/>
                  </a:lnTo>
                  <a:lnTo>
                    <a:pt x="1822660" y="310079"/>
                  </a:lnTo>
                  <a:lnTo>
                    <a:pt x="1789938" y="278987"/>
                  </a:lnTo>
                  <a:lnTo>
                    <a:pt x="1755712" y="249259"/>
                  </a:lnTo>
                  <a:lnTo>
                    <a:pt x="1720039" y="220947"/>
                  </a:lnTo>
                  <a:lnTo>
                    <a:pt x="1682972" y="194099"/>
                  </a:lnTo>
                  <a:lnTo>
                    <a:pt x="1644567" y="168767"/>
                  </a:lnTo>
                  <a:lnTo>
                    <a:pt x="1604879" y="144999"/>
                  </a:lnTo>
                  <a:lnTo>
                    <a:pt x="1563963" y="122846"/>
                  </a:lnTo>
                  <a:lnTo>
                    <a:pt x="1521873" y="102357"/>
                  </a:lnTo>
                  <a:lnTo>
                    <a:pt x="1478664" y="83583"/>
                  </a:lnTo>
                  <a:lnTo>
                    <a:pt x="1434392" y="66573"/>
                  </a:lnTo>
                  <a:lnTo>
                    <a:pt x="1389111" y="51377"/>
                  </a:lnTo>
                  <a:lnTo>
                    <a:pt x="1342876" y="38046"/>
                  </a:lnTo>
                  <a:lnTo>
                    <a:pt x="1295743" y="26628"/>
                  </a:lnTo>
                  <a:lnTo>
                    <a:pt x="1247765" y="17175"/>
                  </a:lnTo>
                  <a:lnTo>
                    <a:pt x="1198998" y="9736"/>
                  </a:lnTo>
                  <a:lnTo>
                    <a:pt x="1149497" y="4360"/>
                  </a:lnTo>
                  <a:lnTo>
                    <a:pt x="1099316" y="1098"/>
                  </a:lnTo>
                  <a:lnTo>
                    <a:pt x="1048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" y="305562"/>
              <a:ext cx="2097405" cy="1905000"/>
            </a:xfrm>
            <a:custGeom>
              <a:avLst/>
              <a:gdLst/>
              <a:ahLst/>
              <a:cxnLst/>
              <a:rect l="l" t="t" r="r" b="b"/>
              <a:pathLst>
                <a:path w="2097405" h="1905000">
                  <a:moveTo>
                    <a:pt x="0" y="952500"/>
                  </a:moveTo>
                  <a:lnTo>
                    <a:pt x="1209" y="906351"/>
                  </a:lnTo>
                  <a:lnTo>
                    <a:pt x="4799" y="860770"/>
                  </a:lnTo>
                  <a:lnTo>
                    <a:pt x="10717" y="815805"/>
                  </a:lnTo>
                  <a:lnTo>
                    <a:pt x="18906" y="771507"/>
                  </a:lnTo>
                  <a:lnTo>
                    <a:pt x="29311" y="727925"/>
                  </a:lnTo>
                  <a:lnTo>
                    <a:pt x="41879" y="685110"/>
                  </a:lnTo>
                  <a:lnTo>
                    <a:pt x="56554" y="643110"/>
                  </a:lnTo>
                  <a:lnTo>
                    <a:pt x="73280" y="601977"/>
                  </a:lnTo>
                  <a:lnTo>
                    <a:pt x="92004" y="561760"/>
                  </a:lnTo>
                  <a:lnTo>
                    <a:pt x="112670" y="522508"/>
                  </a:lnTo>
                  <a:lnTo>
                    <a:pt x="135223" y="484273"/>
                  </a:lnTo>
                  <a:lnTo>
                    <a:pt x="159609" y="447103"/>
                  </a:lnTo>
                  <a:lnTo>
                    <a:pt x="185772" y="411049"/>
                  </a:lnTo>
                  <a:lnTo>
                    <a:pt x="213658" y="376160"/>
                  </a:lnTo>
                  <a:lnTo>
                    <a:pt x="243211" y="342487"/>
                  </a:lnTo>
                  <a:lnTo>
                    <a:pt x="274376" y="310079"/>
                  </a:lnTo>
                  <a:lnTo>
                    <a:pt x="307100" y="278987"/>
                  </a:lnTo>
                  <a:lnTo>
                    <a:pt x="341326" y="249259"/>
                  </a:lnTo>
                  <a:lnTo>
                    <a:pt x="377000" y="220947"/>
                  </a:lnTo>
                  <a:lnTo>
                    <a:pt x="414067" y="194099"/>
                  </a:lnTo>
                  <a:lnTo>
                    <a:pt x="452472" y="168767"/>
                  </a:lnTo>
                  <a:lnTo>
                    <a:pt x="492161" y="144999"/>
                  </a:lnTo>
                  <a:lnTo>
                    <a:pt x="533077" y="122846"/>
                  </a:lnTo>
                  <a:lnTo>
                    <a:pt x="575167" y="102357"/>
                  </a:lnTo>
                  <a:lnTo>
                    <a:pt x="618375" y="83583"/>
                  </a:lnTo>
                  <a:lnTo>
                    <a:pt x="662647" y="66573"/>
                  </a:lnTo>
                  <a:lnTo>
                    <a:pt x="707927" y="51377"/>
                  </a:lnTo>
                  <a:lnTo>
                    <a:pt x="754160" y="38046"/>
                  </a:lnTo>
                  <a:lnTo>
                    <a:pt x="801292" y="26628"/>
                  </a:lnTo>
                  <a:lnTo>
                    <a:pt x="849269" y="17175"/>
                  </a:lnTo>
                  <a:lnTo>
                    <a:pt x="898033" y="9736"/>
                  </a:lnTo>
                  <a:lnTo>
                    <a:pt x="947532" y="4360"/>
                  </a:lnTo>
                  <a:lnTo>
                    <a:pt x="997710" y="1098"/>
                  </a:lnTo>
                  <a:lnTo>
                    <a:pt x="1048512" y="0"/>
                  </a:lnTo>
                  <a:lnTo>
                    <a:pt x="1099316" y="1098"/>
                  </a:lnTo>
                  <a:lnTo>
                    <a:pt x="1149497" y="4360"/>
                  </a:lnTo>
                  <a:lnTo>
                    <a:pt x="1198998" y="9736"/>
                  </a:lnTo>
                  <a:lnTo>
                    <a:pt x="1247765" y="17175"/>
                  </a:lnTo>
                  <a:lnTo>
                    <a:pt x="1295743" y="26628"/>
                  </a:lnTo>
                  <a:lnTo>
                    <a:pt x="1342876" y="38046"/>
                  </a:lnTo>
                  <a:lnTo>
                    <a:pt x="1389111" y="51377"/>
                  </a:lnTo>
                  <a:lnTo>
                    <a:pt x="1434392" y="66573"/>
                  </a:lnTo>
                  <a:lnTo>
                    <a:pt x="1478664" y="83583"/>
                  </a:lnTo>
                  <a:lnTo>
                    <a:pt x="1521873" y="102357"/>
                  </a:lnTo>
                  <a:lnTo>
                    <a:pt x="1563963" y="122846"/>
                  </a:lnTo>
                  <a:lnTo>
                    <a:pt x="1604879" y="144999"/>
                  </a:lnTo>
                  <a:lnTo>
                    <a:pt x="1644567" y="168767"/>
                  </a:lnTo>
                  <a:lnTo>
                    <a:pt x="1682972" y="194099"/>
                  </a:lnTo>
                  <a:lnTo>
                    <a:pt x="1720039" y="220947"/>
                  </a:lnTo>
                  <a:lnTo>
                    <a:pt x="1755712" y="249259"/>
                  </a:lnTo>
                  <a:lnTo>
                    <a:pt x="1789938" y="278987"/>
                  </a:lnTo>
                  <a:lnTo>
                    <a:pt x="1822660" y="310079"/>
                  </a:lnTo>
                  <a:lnTo>
                    <a:pt x="1853825" y="342487"/>
                  </a:lnTo>
                  <a:lnTo>
                    <a:pt x="1883377" y="376160"/>
                  </a:lnTo>
                  <a:lnTo>
                    <a:pt x="1911261" y="411049"/>
                  </a:lnTo>
                  <a:lnTo>
                    <a:pt x="1937423" y="447103"/>
                  </a:lnTo>
                  <a:lnTo>
                    <a:pt x="1961808" y="484273"/>
                  </a:lnTo>
                  <a:lnTo>
                    <a:pt x="1984360" y="522508"/>
                  </a:lnTo>
                  <a:lnTo>
                    <a:pt x="2005025" y="561760"/>
                  </a:lnTo>
                  <a:lnTo>
                    <a:pt x="2023747" y="601977"/>
                  </a:lnTo>
                  <a:lnTo>
                    <a:pt x="2040473" y="643110"/>
                  </a:lnTo>
                  <a:lnTo>
                    <a:pt x="2055147" y="685110"/>
                  </a:lnTo>
                  <a:lnTo>
                    <a:pt x="2067714" y="727925"/>
                  </a:lnTo>
                  <a:lnTo>
                    <a:pt x="2078119" y="771507"/>
                  </a:lnTo>
                  <a:lnTo>
                    <a:pt x="2086307" y="815805"/>
                  </a:lnTo>
                  <a:lnTo>
                    <a:pt x="2092224" y="860770"/>
                  </a:lnTo>
                  <a:lnTo>
                    <a:pt x="2095815" y="906351"/>
                  </a:lnTo>
                  <a:lnTo>
                    <a:pt x="2097024" y="952500"/>
                  </a:lnTo>
                  <a:lnTo>
                    <a:pt x="2095815" y="998648"/>
                  </a:lnTo>
                  <a:lnTo>
                    <a:pt x="2092224" y="1044229"/>
                  </a:lnTo>
                  <a:lnTo>
                    <a:pt x="2086307" y="1089194"/>
                  </a:lnTo>
                  <a:lnTo>
                    <a:pt x="2078119" y="1133492"/>
                  </a:lnTo>
                  <a:lnTo>
                    <a:pt x="2067714" y="1177074"/>
                  </a:lnTo>
                  <a:lnTo>
                    <a:pt x="2055147" y="1219889"/>
                  </a:lnTo>
                  <a:lnTo>
                    <a:pt x="2040473" y="1261889"/>
                  </a:lnTo>
                  <a:lnTo>
                    <a:pt x="2023747" y="1303022"/>
                  </a:lnTo>
                  <a:lnTo>
                    <a:pt x="2005025" y="1343239"/>
                  </a:lnTo>
                  <a:lnTo>
                    <a:pt x="1984360" y="1382491"/>
                  </a:lnTo>
                  <a:lnTo>
                    <a:pt x="1961808" y="1420726"/>
                  </a:lnTo>
                  <a:lnTo>
                    <a:pt x="1937423" y="1457896"/>
                  </a:lnTo>
                  <a:lnTo>
                    <a:pt x="1911261" y="1493950"/>
                  </a:lnTo>
                  <a:lnTo>
                    <a:pt x="1883377" y="1528839"/>
                  </a:lnTo>
                  <a:lnTo>
                    <a:pt x="1853825" y="1562512"/>
                  </a:lnTo>
                  <a:lnTo>
                    <a:pt x="1822660" y="1594920"/>
                  </a:lnTo>
                  <a:lnTo>
                    <a:pt x="1789938" y="1626012"/>
                  </a:lnTo>
                  <a:lnTo>
                    <a:pt x="1755712" y="1655740"/>
                  </a:lnTo>
                  <a:lnTo>
                    <a:pt x="1720039" y="1684052"/>
                  </a:lnTo>
                  <a:lnTo>
                    <a:pt x="1682972" y="1710900"/>
                  </a:lnTo>
                  <a:lnTo>
                    <a:pt x="1644567" y="1736232"/>
                  </a:lnTo>
                  <a:lnTo>
                    <a:pt x="1604879" y="1760000"/>
                  </a:lnTo>
                  <a:lnTo>
                    <a:pt x="1563963" y="1782153"/>
                  </a:lnTo>
                  <a:lnTo>
                    <a:pt x="1521873" y="1802642"/>
                  </a:lnTo>
                  <a:lnTo>
                    <a:pt x="1478664" y="1821416"/>
                  </a:lnTo>
                  <a:lnTo>
                    <a:pt x="1434392" y="1838426"/>
                  </a:lnTo>
                  <a:lnTo>
                    <a:pt x="1389111" y="1853622"/>
                  </a:lnTo>
                  <a:lnTo>
                    <a:pt x="1342876" y="1866953"/>
                  </a:lnTo>
                  <a:lnTo>
                    <a:pt x="1295743" y="1878371"/>
                  </a:lnTo>
                  <a:lnTo>
                    <a:pt x="1247765" y="1887824"/>
                  </a:lnTo>
                  <a:lnTo>
                    <a:pt x="1198998" y="1895263"/>
                  </a:lnTo>
                  <a:lnTo>
                    <a:pt x="1149497" y="1900639"/>
                  </a:lnTo>
                  <a:lnTo>
                    <a:pt x="1099316" y="1903901"/>
                  </a:lnTo>
                  <a:lnTo>
                    <a:pt x="1048512" y="1905000"/>
                  </a:lnTo>
                  <a:lnTo>
                    <a:pt x="997710" y="1903901"/>
                  </a:lnTo>
                  <a:lnTo>
                    <a:pt x="947532" y="1900639"/>
                  </a:lnTo>
                  <a:lnTo>
                    <a:pt x="898033" y="1895263"/>
                  </a:lnTo>
                  <a:lnTo>
                    <a:pt x="849269" y="1887824"/>
                  </a:lnTo>
                  <a:lnTo>
                    <a:pt x="801292" y="1878371"/>
                  </a:lnTo>
                  <a:lnTo>
                    <a:pt x="754160" y="1866953"/>
                  </a:lnTo>
                  <a:lnTo>
                    <a:pt x="707927" y="1853622"/>
                  </a:lnTo>
                  <a:lnTo>
                    <a:pt x="662647" y="1838426"/>
                  </a:lnTo>
                  <a:lnTo>
                    <a:pt x="618375" y="1821416"/>
                  </a:lnTo>
                  <a:lnTo>
                    <a:pt x="575167" y="1802642"/>
                  </a:lnTo>
                  <a:lnTo>
                    <a:pt x="533077" y="1782153"/>
                  </a:lnTo>
                  <a:lnTo>
                    <a:pt x="492161" y="1760000"/>
                  </a:lnTo>
                  <a:lnTo>
                    <a:pt x="452472" y="1736232"/>
                  </a:lnTo>
                  <a:lnTo>
                    <a:pt x="414067" y="1710900"/>
                  </a:lnTo>
                  <a:lnTo>
                    <a:pt x="377000" y="1684052"/>
                  </a:lnTo>
                  <a:lnTo>
                    <a:pt x="341326" y="1655740"/>
                  </a:lnTo>
                  <a:lnTo>
                    <a:pt x="307100" y="1626012"/>
                  </a:lnTo>
                  <a:lnTo>
                    <a:pt x="274376" y="1594920"/>
                  </a:lnTo>
                  <a:lnTo>
                    <a:pt x="243211" y="1562512"/>
                  </a:lnTo>
                  <a:lnTo>
                    <a:pt x="213658" y="1528839"/>
                  </a:lnTo>
                  <a:lnTo>
                    <a:pt x="185772" y="1493950"/>
                  </a:lnTo>
                  <a:lnTo>
                    <a:pt x="159609" y="1457896"/>
                  </a:lnTo>
                  <a:lnTo>
                    <a:pt x="135223" y="1420726"/>
                  </a:lnTo>
                  <a:lnTo>
                    <a:pt x="112670" y="1382491"/>
                  </a:lnTo>
                  <a:lnTo>
                    <a:pt x="92004" y="1343239"/>
                  </a:lnTo>
                  <a:lnTo>
                    <a:pt x="73280" y="1303022"/>
                  </a:lnTo>
                  <a:lnTo>
                    <a:pt x="56554" y="1261889"/>
                  </a:lnTo>
                  <a:lnTo>
                    <a:pt x="41879" y="1219889"/>
                  </a:lnTo>
                  <a:lnTo>
                    <a:pt x="29311" y="1177074"/>
                  </a:lnTo>
                  <a:lnTo>
                    <a:pt x="18906" y="1133492"/>
                  </a:lnTo>
                  <a:lnTo>
                    <a:pt x="10717" y="1089194"/>
                  </a:lnTo>
                  <a:lnTo>
                    <a:pt x="4799" y="1044229"/>
                  </a:lnTo>
                  <a:lnTo>
                    <a:pt x="1209" y="998648"/>
                  </a:lnTo>
                  <a:lnTo>
                    <a:pt x="0" y="95250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6978" y="923289"/>
            <a:ext cx="10636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Antibiotic 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8497" y="2549651"/>
            <a:ext cx="7821295" cy="1876425"/>
            <a:chOff x="928497" y="2549651"/>
            <a:chExt cx="7821295" cy="1876425"/>
          </a:xfrm>
        </p:grpSpPr>
        <p:sp>
          <p:nvSpPr>
            <p:cNvPr id="9" name="object 9"/>
            <p:cNvSpPr/>
            <p:nvPr/>
          </p:nvSpPr>
          <p:spPr>
            <a:xfrm>
              <a:off x="928497" y="3051355"/>
              <a:ext cx="6591679" cy="1011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92240" y="2549651"/>
              <a:ext cx="2257043" cy="1876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3961" y="2591561"/>
              <a:ext cx="2133600" cy="1752600"/>
            </a:xfrm>
            <a:custGeom>
              <a:avLst/>
              <a:gdLst/>
              <a:ahLst/>
              <a:cxnLst/>
              <a:rect l="l" t="t" r="r" b="b"/>
              <a:pathLst>
                <a:path w="2133600" h="1752600">
                  <a:moveTo>
                    <a:pt x="1066800" y="0"/>
                  </a:moveTo>
                  <a:lnTo>
                    <a:pt x="1013558" y="1072"/>
                  </a:lnTo>
                  <a:lnTo>
                    <a:pt x="960991" y="4255"/>
                  </a:lnTo>
                  <a:lnTo>
                    <a:pt x="909161" y="9500"/>
                  </a:lnTo>
                  <a:lnTo>
                    <a:pt x="858129" y="16756"/>
                  </a:lnTo>
                  <a:lnTo>
                    <a:pt x="807956" y="25972"/>
                  </a:lnTo>
                  <a:lnTo>
                    <a:pt x="758702" y="37099"/>
                  </a:lnTo>
                  <a:lnTo>
                    <a:pt x="710430" y="50086"/>
                  </a:lnTo>
                  <a:lnTo>
                    <a:pt x="663201" y="64883"/>
                  </a:lnTo>
                  <a:lnTo>
                    <a:pt x="617074" y="81440"/>
                  </a:lnTo>
                  <a:lnTo>
                    <a:pt x="572112" y="99707"/>
                  </a:lnTo>
                  <a:lnTo>
                    <a:pt x="528376" y="119633"/>
                  </a:lnTo>
                  <a:lnTo>
                    <a:pt x="485926" y="141169"/>
                  </a:lnTo>
                  <a:lnTo>
                    <a:pt x="444825" y="164264"/>
                  </a:lnTo>
                  <a:lnTo>
                    <a:pt x="405133" y="188868"/>
                  </a:lnTo>
                  <a:lnTo>
                    <a:pt x="366910" y="214931"/>
                  </a:lnTo>
                  <a:lnTo>
                    <a:pt x="330219" y="242402"/>
                  </a:lnTo>
                  <a:lnTo>
                    <a:pt x="295121" y="271232"/>
                  </a:lnTo>
                  <a:lnTo>
                    <a:pt x="261676" y="301370"/>
                  </a:lnTo>
                  <a:lnTo>
                    <a:pt x="229946" y="332766"/>
                  </a:lnTo>
                  <a:lnTo>
                    <a:pt x="199991" y="365370"/>
                  </a:lnTo>
                  <a:lnTo>
                    <a:pt x="171874" y="399132"/>
                  </a:lnTo>
                  <a:lnTo>
                    <a:pt x="145654" y="434001"/>
                  </a:lnTo>
                  <a:lnTo>
                    <a:pt x="121394" y="469927"/>
                  </a:lnTo>
                  <a:lnTo>
                    <a:pt x="99155" y="506861"/>
                  </a:lnTo>
                  <a:lnTo>
                    <a:pt x="78996" y="544751"/>
                  </a:lnTo>
                  <a:lnTo>
                    <a:pt x="60981" y="583548"/>
                  </a:lnTo>
                  <a:lnTo>
                    <a:pt x="45169" y="623202"/>
                  </a:lnTo>
                  <a:lnTo>
                    <a:pt x="31622" y="663661"/>
                  </a:lnTo>
                  <a:lnTo>
                    <a:pt x="20401" y="704878"/>
                  </a:lnTo>
                  <a:lnTo>
                    <a:pt x="11567" y="746800"/>
                  </a:lnTo>
                  <a:lnTo>
                    <a:pt x="5181" y="789377"/>
                  </a:lnTo>
                  <a:lnTo>
                    <a:pt x="1305" y="832561"/>
                  </a:lnTo>
                  <a:lnTo>
                    <a:pt x="0" y="876300"/>
                  </a:lnTo>
                  <a:lnTo>
                    <a:pt x="1305" y="920038"/>
                  </a:lnTo>
                  <a:lnTo>
                    <a:pt x="5181" y="963222"/>
                  </a:lnTo>
                  <a:lnTo>
                    <a:pt x="11567" y="1005799"/>
                  </a:lnTo>
                  <a:lnTo>
                    <a:pt x="20401" y="1047721"/>
                  </a:lnTo>
                  <a:lnTo>
                    <a:pt x="31622" y="1088938"/>
                  </a:lnTo>
                  <a:lnTo>
                    <a:pt x="45169" y="1129397"/>
                  </a:lnTo>
                  <a:lnTo>
                    <a:pt x="60981" y="1169051"/>
                  </a:lnTo>
                  <a:lnTo>
                    <a:pt x="78996" y="1207848"/>
                  </a:lnTo>
                  <a:lnTo>
                    <a:pt x="99155" y="1245738"/>
                  </a:lnTo>
                  <a:lnTo>
                    <a:pt x="121394" y="1282672"/>
                  </a:lnTo>
                  <a:lnTo>
                    <a:pt x="145654" y="1318598"/>
                  </a:lnTo>
                  <a:lnTo>
                    <a:pt x="171874" y="1353467"/>
                  </a:lnTo>
                  <a:lnTo>
                    <a:pt x="199991" y="1387229"/>
                  </a:lnTo>
                  <a:lnTo>
                    <a:pt x="229946" y="1419833"/>
                  </a:lnTo>
                  <a:lnTo>
                    <a:pt x="261676" y="1451229"/>
                  </a:lnTo>
                  <a:lnTo>
                    <a:pt x="295121" y="1481367"/>
                  </a:lnTo>
                  <a:lnTo>
                    <a:pt x="330219" y="1510197"/>
                  </a:lnTo>
                  <a:lnTo>
                    <a:pt x="366910" y="1537668"/>
                  </a:lnTo>
                  <a:lnTo>
                    <a:pt x="405133" y="1563731"/>
                  </a:lnTo>
                  <a:lnTo>
                    <a:pt x="444825" y="1588335"/>
                  </a:lnTo>
                  <a:lnTo>
                    <a:pt x="485926" y="1611430"/>
                  </a:lnTo>
                  <a:lnTo>
                    <a:pt x="528376" y="1632966"/>
                  </a:lnTo>
                  <a:lnTo>
                    <a:pt x="572112" y="1652892"/>
                  </a:lnTo>
                  <a:lnTo>
                    <a:pt x="617074" y="1671159"/>
                  </a:lnTo>
                  <a:lnTo>
                    <a:pt x="663201" y="1687716"/>
                  </a:lnTo>
                  <a:lnTo>
                    <a:pt x="710430" y="1702513"/>
                  </a:lnTo>
                  <a:lnTo>
                    <a:pt x="758702" y="1715500"/>
                  </a:lnTo>
                  <a:lnTo>
                    <a:pt x="807956" y="1726627"/>
                  </a:lnTo>
                  <a:lnTo>
                    <a:pt x="858129" y="1735843"/>
                  </a:lnTo>
                  <a:lnTo>
                    <a:pt x="909161" y="1743099"/>
                  </a:lnTo>
                  <a:lnTo>
                    <a:pt x="960991" y="1748344"/>
                  </a:lnTo>
                  <a:lnTo>
                    <a:pt x="1013558" y="1751527"/>
                  </a:lnTo>
                  <a:lnTo>
                    <a:pt x="1066800" y="1752600"/>
                  </a:lnTo>
                  <a:lnTo>
                    <a:pt x="1120041" y="1751527"/>
                  </a:lnTo>
                  <a:lnTo>
                    <a:pt x="1172608" y="1748344"/>
                  </a:lnTo>
                  <a:lnTo>
                    <a:pt x="1224438" y="1743099"/>
                  </a:lnTo>
                  <a:lnTo>
                    <a:pt x="1275470" y="1735843"/>
                  </a:lnTo>
                  <a:lnTo>
                    <a:pt x="1325643" y="1726627"/>
                  </a:lnTo>
                  <a:lnTo>
                    <a:pt x="1374897" y="1715500"/>
                  </a:lnTo>
                  <a:lnTo>
                    <a:pt x="1423169" y="1702513"/>
                  </a:lnTo>
                  <a:lnTo>
                    <a:pt x="1470398" y="1687716"/>
                  </a:lnTo>
                  <a:lnTo>
                    <a:pt x="1516525" y="1671159"/>
                  </a:lnTo>
                  <a:lnTo>
                    <a:pt x="1561487" y="1652892"/>
                  </a:lnTo>
                  <a:lnTo>
                    <a:pt x="1605223" y="1632966"/>
                  </a:lnTo>
                  <a:lnTo>
                    <a:pt x="1647673" y="1611430"/>
                  </a:lnTo>
                  <a:lnTo>
                    <a:pt x="1688774" y="1588335"/>
                  </a:lnTo>
                  <a:lnTo>
                    <a:pt x="1728466" y="1563731"/>
                  </a:lnTo>
                  <a:lnTo>
                    <a:pt x="1766689" y="1537668"/>
                  </a:lnTo>
                  <a:lnTo>
                    <a:pt x="1803380" y="1510197"/>
                  </a:lnTo>
                  <a:lnTo>
                    <a:pt x="1838478" y="1481367"/>
                  </a:lnTo>
                  <a:lnTo>
                    <a:pt x="1871923" y="1451229"/>
                  </a:lnTo>
                  <a:lnTo>
                    <a:pt x="1903653" y="1419833"/>
                  </a:lnTo>
                  <a:lnTo>
                    <a:pt x="1933608" y="1387229"/>
                  </a:lnTo>
                  <a:lnTo>
                    <a:pt x="1961725" y="1353467"/>
                  </a:lnTo>
                  <a:lnTo>
                    <a:pt x="1987945" y="1318598"/>
                  </a:lnTo>
                  <a:lnTo>
                    <a:pt x="2012205" y="1282672"/>
                  </a:lnTo>
                  <a:lnTo>
                    <a:pt x="2034444" y="1245738"/>
                  </a:lnTo>
                  <a:lnTo>
                    <a:pt x="2054603" y="1207848"/>
                  </a:lnTo>
                  <a:lnTo>
                    <a:pt x="2072618" y="1169051"/>
                  </a:lnTo>
                  <a:lnTo>
                    <a:pt x="2088430" y="1129397"/>
                  </a:lnTo>
                  <a:lnTo>
                    <a:pt x="2101977" y="1088938"/>
                  </a:lnTo>
                  <a:lnTo>
                    <a:pt x="2113198" y="1047721"/>
                  </a:lnTo>
                  <a:lnTo>
                    <a:pt x="2122032" y="1005799"/>
                  </a:lnTo>
                  <a:lnTo>
                    <a:pt x="2128418" y="963222"/>
                  </a:lnTo>
                  <a:lnTo>
                    <a:pt x="2132294" y="920038"/>
                  </a:lnTo>
                  <a:lnTo>
                    <a:pt x="2133600" y="876300"/>
                  </a:lnTo>
                  <a:lnTo>
                    <a:pt x="2132294" y="832561"/>
                  </a:lnTo>
                  <a:lnTo>
                    <a:pt x="2128418" y="789377"/>
                  </a:lnTo>
                  <a:lnTo>
                    <a:pt x="2122032" y="746800"/>
                  </a:lnTo>
                  <a:lnTo>
                    <a:pt x="2113198" y="704878"/>
                  </a:lnTo>
                  <a:lnTo>
                    <a:pt x="2101977" y="663661"/>
                  </a:lnTo>
                  <a:lnTo>
                    <a:pt x="2088430" y="623202"/>
                  </a:lnTo>
                  <a:lnTo>
                    <a:pt x="2072618" y="583548"/>
                  </a:lnTo>
                  <a:lnTo>
                    <a:pt x="2054603" y="544751"/>
                  </a:lnTo>
                  <a:lnTo>
                    <a:pt x="2034444" y="506861"/>
                  </a:lnTo>
                  <a:lnTo>
                    <a:pt x="2012205" y="469927"/>
                  </a:lnTo>
                  <a:lnTo>
                    <a:pt x="1987945" y="434001"/>
                  </a:lnTo>
                  <a:lnTo>
                    <a:pt x="1961725" y="399132"/>
                  </a:lnTo>
                  <a:lnTo>
                    <a:pt x="1933608" y="365370"/>
                  </a:lnTo>
                  <a:lnTo>
                    <a:pt x="1903653" y="332766"/>
                  </a:lnTo>
                  <a:lnTo>
                    <a:pt x="1871923" y="301370"/>
                  </a:lnTo>
                  <a:lnTo>
                    <a:pt x="1838478" y="271232"/>
                  </a:lnTo>
                  <a:lnTo>
                    <a:pt x="1803380" y="242402"/>
                  </a:lnTo>
                  <a:lnTo>
                    <a:pt x="1766689" y="214931"/>
                  </a:lnTo>
                  <a:lnTo>
                    <a:pt x="1728466" y="188868"/>
                  </a:lnTo>
                  <a:lnTo>
                    <a:pt x="1688774" y="164264"/>
                  </a:lnTo>
                  <a:lnTo>
                    <a:pt x="1647673" y="141169"/>
                  </a:lnTo>
                  <a:lnTo>
                    <a:pt x="1605223" y="119634"/>
                  </a:lnTo>
                  <a:lnTo>
                    <a:pt x="1561487" y="99707"/>
                  </a:lnTo>
                  <a:lnTo>
                    <a:pt x="1516525" y="81440"/>
                  </a:lnTo>
                  <a:lnTo>
                    <a:pt x="1470398" y="64883"/>
                  </a:lnTo>
                  <a:lnTo>
                    <a:pt x="1423169" y="50086"/>
                  </a:lnTo>
                  <a:lnTo>
                    <a:pt x="1374897" y="37099"/>
                  </a:lnTo>
                  <a:lnTo>
                    <a:pt x="1325643" y="25972"/>
                  </a:lnTo>
                  <a:lnTo>
                    <a:pt x="1275470" y="16756"/>
                  </a:lnTo>
                  <a:lnTo>
                    <a:pt x="1224438" y="9500"/>
                  </a:lnTo>
                  <a:lnTo>
                    <a:pt x="1172608" y="4255"/>
                  </a:lnTo>
                  <a:lnTo>
                    <a:pt x="1120041" y="1072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3961" y="2591561"/>
              <a:ext cx="2133600" cy="1752600"/>
            </a:xfrm>
            <a:custGeom>
              <a:avLst/>
              <a:gdLst/>
              <a:ahLst/>
              <a:cxnLst/>
              <a:rect l="l" t="t" r="r" b="b"/>
              <a:pathLst>
                <a:path w="2133600" h="1752600">
                  <a:moveTo>
                    <a:pt x="0" y="876300"/>
                  </a:moveTo>
                  <a:lnTo>
                    <a:pt x="1305" y="832561"/>
                  </a:lnTo>
                  <a:lnTo>
                    <a:pt x="5181" y="789377"/>
                  </a:lnTo>
                  <a:lnTo>
                    <a:pt x="11567" y="746800"/>
                  </a:lnTo>
                  <a:lnTo>
                    <a:pt x="20401" y="704878"/>
                  </a:lnTo>
                  <a:lnTo>
                    <a:pt x="31622" y="663661"/>
                  </a:lnTo>
                  <a:lnTo>
                    <a:pt x="45169" y="623202"/>
                  </a:lnTo>
                  <a:lnTo>
                    <a:pt x="60981" y="583548"/>
                  </a:lnTo>
                  <a:lnTo>
                    <a:pt x="78996" y="544751"/>
                  </a:lnTo>
                  <a:lnTo>
                    <a:pt x="99155" y="506861"/>
                  </a:lnTo>
                  <a:lnTo>
                    <a:pt x="121394" y="469927"/>
                  </a:lnTo>
                  <a:lnTo>
                    <a:pt x="145654" y="434001"/>
                  </a:lnTo>
                  <a:lnTo>
                    <a:pt x="171874" y="399132"/>
                  </a:lnTo>
                  <a:lnTo>
                    <a:pt x="199991" y="365370"/>
                  </a:lnTo>
                  <a:lnTo>
                    <a:pt x="229946" y="332766"/>
                  </a:lnTo>
                  <a:lnTo>
                    <a:pt x="261676" y="301370"/>
                  </a:lnTo>
                  <a:lnTo>
                    <a:pt x="295121" y="271232"/>
                  </a:lnTo>
                  <a:lnTo>
                    <a:pt x="330219" y="242402"/>
                  </a:lnTo>
                  <a:lnTo>
                    <a:pt x="366910" y="214931"/>
                  </a:lnTo>
                  <a:lnTo>
                    <a:pt x="405133" y="188868"/>
                  </a:lnTo>
                  <a:lnTo>
                    <a:pt x="444825" y="164264"/>
                  </a:lnTo>
                  <a:lnTo>
                    <a:pt x="485926" y="141169"/>
                  </a:lnTo>
                  <a:lnTo>
                    <a:pt x="528376" y="119633"/>
                  </a:lnTo>
                  <a:lnTo>
                    <a:pt x="572112" y="99707"/>
                  </a:lnTo>
                  <a:lnTo>
                    <a:pt x="617074" y="81440"/>
                  </a:lnTo>
                  <a:lnTo>
                    <a:pt x="663201" y="64883"/>
                  </a:lnTo>
                  <a:lnTo>
                    <a:pt x="710430" y="50086"/>
                  </a:lnTo>
                  <a:lnTo>
                    <a:pt x="758702" y="37099"/>
                  </a:lnTo>
                  <a:lnTo>
                    <a:pt x="807956" y="25972"/>
                  </a:lnTo>
                  <a:lnTo>
                    <a:pt x="858129" y="16756"/>
                  </a:lnTo>
                  <a:lnTo>
                    <a:pt x="909161" y="9500"/>
                  </a:lnTo>
                  <a:lnTo>
                    <a:pt x="960991" y="4255"/>
                  </a:lnTo>
                  <a:lnTo>
                    <a:pt x="1013558" y="1072"/>
                  </a:lnTo>
                  <a:lnTo>
                    <a:pt x="1066800" y="0"/>
                  </a:lnTo>
                  <a:lnTo>
                    <a:pt x="1120041" y="1072"/>
                  </a:lnTo>
                  <a:lnTo>
                    <a:pt x="1172608" y="4255"/>
                  </a:lnTo>
                  <a:lnTo>
                    <a:pt x="1224438" y="9500"/>
                  </a:lnTo>
                  <a:lnTo>
                    <a:pt x="1275470" y="16756"/>
                  </a:lnTo>
                  <a:lnTo>
                    <a:pt x="1325643" y="25972"/>
                  </a:lnTo>
                  <a:lnTo>
                    <a:pt x="1374897" y="37099"/>
                  </a:lnTo>
                  <a:lnTo>
                    <a:pt x="1423169" y="50086"/>
                  </a:lnTo>
                  <a:lnTo>
                    <a:pt x="1470398" y="64883"/>
                  </a:lnTo>
                  <a:lnTo>
                    <a:pt x="1516525" y="81440"/>
                  </a:lnTo>
                  <a:lnTo>
                    <a:pt x="1561487" y="99707"/>
                  </a:lnTo>
                  <a:lnTo>
                    <a:pt x="1605223" y="119634"/>
                  </a:lnTo>
                  <a:lnTo>
                    <a:pt x="1647673" y="141169"/>
                  </a:lnTo>
                  <a:lnTo>
                    <a:pt x="1688774" y="164264"/>
                  </a:lnTo>
                  <a:lnTo>
                    <a:pt x="1728466" y="188868"/>
                  </a:lnTo>
                  <a:lnTo>
                    <a:pt x="1766689" y="214931"/>
                  </a:lnTo>
                  <a:lnTo>
                    <a:pt x="1803380" y="242402"/>
                  </a:lnTo>
                  <a:lnTo>
                    <a:pt x="1838478" y="271232"/>
                  </a:lnTo>
                  <a:lnTo>
                    <a:pt x="1871923" y="301370"/>
                  </a:lnTo>
                  <a:lnTo>
                    <a:pt x="1903653" y="332766"/>
                  </a:lnTo>
                  <a:lnTo>
                    <a:pt x="1933608" y="365370"/>
                  </a:lnTo>
                  <a:lnTo>
                    <a:pt x="1961725" y="399132"/>
                  </a:lnTo>
                  <a:lnTo>
                    <a:pt x="1987945" y="434001"/>
                  </a:lnTo>
                  <a:lnTo>
                    <a:pt x="2012205" y="469927"/>
                  </a:lnTo>
                  <a:lnTo>
                    <a:pt x="2034444" y="506861"/>
                  </a:lnTo>
                  <a:lnTo>
                    <a:pt x="2054603" y="544751"/>
                  </a:lnTo>
                  <a:lnTo>
                    <a:pt x="2072618" y="583548"/>
                  </a:lnTo>
                  <a:lnTo>
                    <a:pt x="2088430" y="623202"/>
                  </a:lnTo>
                  <a:lnTo>
                    <a:pt x="2101977" y="663661"/>
                  </a:lnTo>
                  <a:lnTo>
                    <a:pt x="2113198" y="704878"/>
                  </a:lnTo>
                  <a:lnTo>
                    <a:pt x="2122032" y="746800"/>
                  </a:lnTo>
                  <a:lnTo>
                    <a:pt x="2128418" y="789377"/>
                  </a:lnTo>
                  <a:lnTo>
                    <a:pt x="2132294" y="832561"/>
                  </a:lnTo>
                  <a:lnTo>
                    <a:pt x="2133600" y="876300"/>
                  </a:lnTo>
                  <a:lnTo>
                    <a:pt x="2132294" y="920038"/>
                  </a:lnTo>
                  <a:lnTo>
                    <a:pt x="2128418" y="963222"/>
                  </a:lnTo>
                  <a:lnTo>
                    <a:pt x="2122032" y="1005799"/>
                  </a:lnTo>
                  <a:lnTo>
                    <a:pt x="2113198" y="1047721"/>
                  </a:lnTo>
                  <a:lnTo>
                    <a:pt x="2101977" y="1088938"/>
                  </a:lnTo>
                  <a:lnTo>
                    <a:pt x="2088430" y="1129397"/>
                  </a:lnTo>
                  <a:lnTo>
                    <a:pt x="2072618" y="1169051"/>
                  </a:lnTo>
                  <a:lnTo>
                    <a:pt x="2054603" y="1207848"/>
                  </a:lnTo>
                  <a:lnTo>
                    <a:pt x="2034444" y="1245738"/>
                  </a:lnTo>
                  <a:lnTo>
                    <a:pt x="2012205" y="1282672"/>
                  </a:lnTo>
                  <a:lnTo>
                    <a:pt x="1987945" y="1318598"/>
                  </a:lnTo>
                  <a:lnTo>
                    <a:pt x="1961725" y="1353467"/>
                  </a:lnTo>
                  <a:lnTo>
                    <a:pt x="1933608" y="1387229"/>
                  </a:lnTo>
                  <a:lnTo>
                    <a:pt x="1903653" y="1419833"/>
                  </a:lnTo>
                  <a:lnTo>
                    <a:pt x="1871923" y="1451229"/>
                  </a:lnTo>
                  <a:lnTo>
                    <a:pt x="1838478" y="1481367"/>
                  </a:lnTo>
                  <a:lnTo>
                    <a:pt x="1803380" y="1510197"/>
                  </a:lnTo>
                  <a:lnTo>
                    <a:pt x="1766689" y="1537668"/>
                  </a:lnTo>
                  <a:lnTo>
                    <a:pt x="1728466" y="1563731"/>
                  </a:lnTo>
                  <a:lnTo>
                    <a:pt x="1688774" y="1588335"/>
                  </a:lnTo>
                  <a:lnTo>
                    <a:pt x="1647673" y="1611430"/>
                  </a:lnTo>
                  <a:lnTo>
                    <a:pt x="1605223" y="1632966"/>
                  </a:lnTo>
                  <a:lnTo>
                    <a:pt x="1561487" y="1652892"/>
                  </a:lnTo>
                  <a:lnTo>
                    <a:pt x="1516525" y="1671159"/>
                  </a:lnTo>
                  <a:lnTo>
                    <a:pt x="1470398" y="1687716"/>
                  </a:lnTo>
                  <a:lnTo>
                    <a:pt x="1423169" y="1702513"/>
                  </a:lnTo>
                  <a:lnTo>
                    <a:pt x="1374897" y="1715500"/>
                  </a:lnTo>
                  <a:lnTo>
                    <a:pt x="1325643" y="1726627"/>
                  </a:lnTo>
                  <a:lnTo>
                    <a:pt x="1275470" y="1735843"/>
                  </a:lnTo>
                  <a:lnTo>
                    <a:pt x="1224438" y="1743099"/>
                  </a:lnTo>
                  <a:lnTo>
                    <a:pt x="1172608" y="1748344"/>
                  </a:lnTo>
                  <a:lnTo>
                    <a:pt x="1120041" y="1751527"/>
                  </a:lnTo>
                  <a:lnTo>
                    <a:pt x="1066800" y="1752600"/>
                  </a:lnTo>
                  <a:lnTo>
                    <a:pt x="1013558" y="1751527"/>
                  </a:lnTo>
                  <a:lnTo>
                    <a:pt x="960991" y="1748344"/>
                  </a:lnTo>
                  <a:lnTo>
                    <a:pt x="909161" y="1743099"/>
                  </a:lnTo>
                  <a:lnTo>
                    <a:pt x="858129" y="1735843"/>
                  </a:lnTo>
                  <a:lnTo>
                    <a:pt x="807956" y="1726627"/>
                  </a:lnTo>
                  <a:lnTo>
                    <a:pt x="758702" y="1715500"/>
                  </a:lnTo>
                  <a:lnTo>
                    <a:pt x="710430" y="1702513"/>
                  </a:lnTo>
                  <a:lnTo>
                    <a:pt x="663201" y="1687716"/>
                  </a:lnTo>
                  <a:lnTo>
                    <a:pt x="617074" y="1671159"/>
                  </a:lnTo>
                  <a:lnTo>
                    <a:pt x="572112" y="1652892"/>
                  </a:lnTo>
                  <a:lnTo>
                    <a:pt x="528376" y="1632966"/>
                  </a:lnTo>
                  <a:lnTo>
                    <a:pt x="485926" y="1611430"/>
                  </a:lnTo>
                  <a:lnTo>
                    <a:pt x="444825" y="1588335"/>
                  </a:lnTo>
                  <a:lnTo>
                    <a:pt x="405133" y="1563731"/>
                  </a:lnTo>
                  <a:lnTo>
                    <a:pt x="366910" y="1537668"/>
                  </a:lnTo>
                  <a:lnTo>
                    <a:pt x="330219" y="1510197"/>
                  </a:lnTo>
                  <a:lnTo>
                    <a:pt x="295121" y="1481367"/>
                  </a:lnTo>
                  <a:lnTo>
                    <a:pt x="261676" y="1451229"/>
                  </a:lnTo>
                  <a:lnTo>
                    <a:pt x="229946" y="1419833"/>
                  </a:lnTo>
                  <a:lnTo>
                    <a:pt x="199991" y="1387229"/>
                  </a:lnTo>
                  <a:lnTo>
                    <a:pt x="171874" y="1353467"/>
                  </a:lnTo>
                  <a:lnTo>
                    <a:pt x="145654" y="1318598"/>
                  </a:lnTo>
                  <a:lnTo>
                    <a:pt x="121394" y="1282672"/>
                  </a:lnTo>
                  <a:lnTo>
                    <a:pt x="99155" y="1245738"/>
                  </a:lnTo>
                  <a:lnTo>
                    <a:pt x="78996" y="1207848"/>
                  </a:lnTo>
                  <a:lnTo>
                    <a:pt x="60981" y="1169051"/>
                  </a:lnTo>
                  <a:lnTo>
                    <a:pt x="45169" y="1129397"/>
                  </a:lnTo>
                  <a:lnTo>
                    <a:pt x="31622" y="1088938"/>
                  </a:lnTo>
                  <a:lnTo>
                    <a:pt x="20401" y="1047721"/>
                  </a:lnTo>
                  <a:lnTo>
                    <a:pt x="11567" y="1005799"/>
                  </a:lnTo>
                  <a:lnTo>
                    <a:pt x="5181" y="963222"/>
                  </a:lnTo>
                  <a:lnTo>
                    <a:pt x="1305" y="920038"/>
                  </a:lnTo>
                  <a:lnTo>
                    <a:pt x="0" y="8763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45630" y="3270630"/>
            <a:ext cx="818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Epitope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69794" y="699261"/>
            <a:ext cx="5909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allow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survival of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cells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that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have taken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up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the 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vector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growth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media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containing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antibiotics 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through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selection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8194" y="3138042"/>
            <a:ext cx="50260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allows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antibody identification of </a:t>
            </a:r>
            <a:r>
              <a:rPr sz="2400" dirty="0">
                <a:latin typeface="Calibri"/>
                <a:cs typeface="Calibri"/>
              </a:rPr>
              <a:t>cells  </a:t>
            </a:r>
            <a:r>
              <a:rPr sz="2400" spc="-10" dirty="0">
                <a:latin typeface="Calibri"/>
                <a:cs typeface="Calibri"/>
              </a:rPr>
              <a:t>expressing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target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8640" y="4302252"/>
            <a:ext cx="8256270" cy="2028825"/>
            <a:chOff x="548640" y="4302252"/>
            <a:chExt cx="8256270" cy="2028825"/>
          </a:xfrm>
        </p:grpSpPr>
        <p:sp>
          <p:nvSpPr>
            <p:cNvPr id="17" name="object 17"/>
            <p:cNvSpPr/>
            <p:nvPr/>
          </p:nvSpPr>
          <p:spPr>
            <a:xfrm>
              <a:off x="1661540" y="4750615"/>
              <a:ext cx="7143370" cy="10585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8640" y="4302252"/>
              <a:ext cx="2240280" cy="2028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362" y="4344162"/>
              <a:ext cx="2117090" cy="1905000"/>
            </a:xfrm>
            <a:custGeom>
              <a:avLst/>
              <a:gdLst/>
              <a:ahLst/>
              <a:cxnLst/>
              <a:rect l="l" t="t" r="r" b="b"/>
              <a:pathLst>
                <a:path w="2117090" h="1905000">
                  <a:moveTo>
                    <a:pt x="1058418" y="0"/>
                  </a:moveTo>
                  <a:lnTo>
                    <a:pt x="1007137" y="1098"/>
                  </a:lnTo>
                  <a:lnTo>
                    <a:pt x="956486" y="4360"/>
                  </a:lnTo>
                  <a:lnTo>
                    <a:pt x="906520" y="9736"/>
                  </a:lnTo>
                  <a:lnTo>
                    <a:pt x="857295" y="17175"/>
                  </a:lnTo>
                  <a:lnTo>
                    <a:pt x="808866" y="26628"/>
                  </a:lnTo>
                  <a:lnTo>
                    <a:pt x="761289" y="38046"/>
                  </a:lnTo>
                  <a:lnTo>
                    <a:pt x="714619" y="51377"/>
                  </a:lnTo>
                  <a:lnTo>
                    <a:pt x="668911" y="66573"/>
                  </a:lnTo>
                  <a:lnTo>
                    <a:pt x="624222" y="83583"/>
                  </a:lnTo>
                  <a:lnTo>
                    <a:pt x="580605" y="102357"/>
                  </a:lnTo>
                  <a:lnTo>
                    <a:pt x="538118" y="122846"/>
                  </a:lnTo>
                  <a:lnTo>
                    <a:pt x="496815" y="144999"/>
                  </a:lnTo>
                  <a:lnTo>
                    <a:pt x="456752" y="168767"/>
                  </a:lnTo>
                  <a:lnTo>
                    <a:pt x="417984" y="194099"/>
                  </a:lnTo>
                  <a:lnTo>
                    <a:pt x="380566" y="220947"/>
                  </a:lnTo>
                  <a:lnTo>
                    <a:pt x="344555" y="249259"/>
                  </a:lnTo>
                  <a:lnTo>
                    <a:pt x="310005" y="278987"/>
                  </a:lnTo>
                  <a:lnTo>
                    <a:pt x="276972" y="310079"/>
                  </a:lnTo>
                  <a:lnTo>
                    <a:pt x="245512" y="342487"/>
                  </a:lnTo>
                  <a:lnTo>
                    <a:pt x="215679" y="376160"/>
                  </a:lnTo>
                  <a:lnTo>
                    <a:pt x="187530" y="411049"/>
                  </a:lnTo>
                  <a:lnTo>
                    <a:pt x="161119" y="447103"/>
                  </a:lnTo>
                  <a:lnTo>
                    <a:pt x="136503" y="484273"/>
                  </a:lnTo>
                  <a:lnTo>
                    <a:pt x="113736" y="522508"/>
                  </a:lnTo>
                  <a:lnTo>
                    <a:pt x="92875" y="561760"/>
                  </a:lnTo>
                  <a:lnTo>
                    <a:pt x="73974" y="601977"/>
                  </a:lnTo>
                  <a:lnTo>
                    <a:pt x="57089" y="643110"/>
                  </a:lnTo>
                  <a:lnTo>
                    <a:pt x="42276" y="685110"/>
                  </a:lnTo>
                  <a:lnTo>
                    <a:pt x="29589" y="727925"/>
                  </a:lnTo>
                  <a:lnTo>
                    <a:pt x="19085" y="771507"/>
                  </a:lnTo>
                  <a:lnTo>
                    <a:pt x="10818" y="815805"/>
                  </a:lnTo>
                  <a:lnTo>
                    <a:pt x="4845" y="860770"/>
                  </a:lnTo>
                  <a:lnTo>
                    <a:pt x="1220" y="906351"/>
                  </a:lnTo>
                  <a:lnTo>
                    <a:pt x="0" y="952500"/>
                  </a:lnTo>
                  <a:lnTo>
                    <a:pt x="1220" y="998649"/>
                  </a:lnTo>
                  <a:lnTo>
                    <a:pt x="4845" y="1044231"/>
                  </a:lnTo>
                  <a:lnTo>
                    <a:pt x="10818" y="1089196"/>
                  </a:lnTo>
                  <a:lnTo>
                    <a:pt x="19085" y="1133495"/>
                  </a:lnTo>
                  <a:lnTo>
                    <a:pt x="29589" y="1177078"/>
                  </a:lnTo>
                  <a:lnTo>
                    <a:pt x="42276" y="1219894"/>
                  </a:lnTo>
                  <a:lnTo>
                    <a:pt x="57089" y="1261894"/>
                  </a:lnTo>
                  <a:lnTo>
                    <a:pt x="73974" y="1303027"/>
                  </a:lnTo>
                  <a:lnTo>
                    <a:pt x="92875" y="1343245"/>
                  </a:lnTo>
                  <a:lnTo>
                    <a:pt x="113736" y="1382496"/>
                  </a:lnTo>
                  <a:lnTo>
                    <a:pt x="136503" y="1420732"/>
                  </a:lnTo>
                  <a:lnTo>
                    <a:pt x="161119" y="1457901"/>
                  </a:lnTo>
                  <a:lnTo>
                    <a:pt x="187530" y="1493956"/>
                  </a:lnTo>
                  <a:lnTo>
                    <a:pt x="215679" y="1528844"/>
                  </a:lnTo>
                  <a:lnTo>
                    <a:pt x="245512" y="1562517"/>
                  </a:lnTo>
                  <a:lnTo>
                    <a:pt x="276972" y="1594925"/>
                  </a:lnTo>
                  <a:lnTo>
                    <a:pt x="310005" y="1626017"/>
                  </a:lnTo>
                  <a:lnTo>
                    <a:pt x="344555" y="1655744"/>
                  </a:lnTo>
                  <a:lnTo>
                    <a:pt x="380566" y="1684056"/>
                  </a:lnTo>
                  <a:lnTo>
                    <a:pt x="417984" y="1710903"/>
                  </a:lnTo>
                  <a:lnTo>
                    <a:pt x="456752" y="1736236"/>
                  </a:lnTo>
                  <a:lnTo>
                    <a:pt x="496815" y="1760003"/>
                  </a:lnTo>
                  <a:lnTo>
                    <a:pt x="538118" y="1782156"/>
                  </a:lnTo>
                  <a:lnTo>
                    <a:pt x="580605" y="1802644"/>
                  </a:lnTo>
                  <a:lnTo>
                    <a:pt x="624222" y="1821418"/>
                  </a:lnTo>
                  <a:lnTo>
                    <a:pt x="668911" y="1838428"/>
                  </a:lnTo>
                  <a:lnTo>
                    <a:pt x="714619" y="1853623"/>
                  </a:lnTo>
                  <a:lnTo>
                    <a:pt x="761289" y="1866954"/>
                  </a:lnTo>
                  <a:lnTo>
                    <a:pt x="808866" y="1878371"/>
                  </a:lnTo>
                  <a:lnTo>
                    <a:pt x="857295" y="1887824"/>
                  </a:lnTo>
                  <a:lnTo>
                    <a:pt x="906520" y="1895264"/>
                  </a:lnTo>
                  <a:lnTo>
                    <a:pt x="956486" y="1900639"/>
                  </a:lnTo>
                  <a:lnTo>
                    <a:pt x="1007137" y="1903901"/>
                  </a:lnTo>
                  <a:lnTo>
                    <a:pt x="1058418" y="1905000"/>
                  </a:lnTo>
                  <a:lnTo>
                    <a:pt x="1109702" y="1903901"/>
                  </a:lnTo>
                  <a:lnTo>
                    <a:pt x="1160355" y="1900639"/>
                  </a:lnTo>
                  <a:lnTo>
                    <a:pt x="1210324" y="1895264"/>
                  </a:lnTo>
                  <a:lnTo>
                    <a:pt x="1259551" y="1887824"/>
                  </a:lnTo>
                  <a:lnTo>
                    <a:pt x="1307981" y="1878371"/>
                  </a:lnTo>
                  <a:lnTo>
                    <a:pt x="1355560" y="1866954"/>
                  </a:lnTo>
                  <a:lnTo>
                    <a:pt x="1402231" y="1853623"/>
                  </a:lnTo>
                  <a:lnTo>
                    <a:pt x="1447940" y="1838428"/>
                  </a:lnTo>
                  <a:lnTo>
                    <a:pt x="1492630" y="1821418"/>
                  </a:lnTo>
                  <a:lnTo>
                    <a:pt x="1536246" y="1802644"/>
                  </a:lnTo>
                  <a:lnTo>
                    <a:pt x="1578734" y="1782156"/>
                  </a:lnTo>
                  <a:lnTo>
                    <a:pt x="1620037" y="1760003"/>
                  </a:lnTo>
                  <a:lnTo>
                    <a:pt x="1660100" y="1736236"/>
                  </a:lnTo>
                  <a:lnTo>
                    <a:pt x="1698868" y="1710903"/>
                  </a:lnTo>
                  <a:lnTo>
                    <a:pt x="1736285" y="1684056"/>
                  </a:lnTo>
                  <a:lnTo>
                    <a:pt x="1772295" y="1655744"/>
                  </a:lnTo>
                  <a:lnTo>
                    <a:pt x="1806844" y="1626017"/>
                  </a:lnTo>
                  <a:lnTo>
                    <a:pt x="1839876" y="1594925"/>
                  </a:lnTo>
                  <a:lnTo>
                    <a:pt x="1871336" y="1562517"/>
                  </a:lnTo>
                  <a:lnTo>
                    <a:pt x="1901167" y="1528844"/>
                  </a:lnTo>
                  <a:lnTo>
                    <a:pt x="1929315" y="1493956"/>
                  </a:lnTo>
                  <a:lnTo>
                    <a:pt x="1955725" y="1457901"/>
                  </a:lnTo>
                  <a:lnTo>
                    <a:pt x="1980340" y="1420732"/>
                  </a:lnTo>
                  <a:lnTo>
                    <a:pt x="2003105" y="1382496"/>
                  </a:lnTo>
                  <a:lnTo>
                    <a:pt x="2023966" y="1343245"/>
                  </a:lnTo>
                  <a:lnTo>
                    <a:pt x="2042866" y="1303027"/>
                  </a:lnTo>
                  <a:lnTo>
                    <a:pt x="2059750" y="1261894"/>
                  </a:lnTo>
                  <a:lnTo>
                    <a:pt x="2074562" y="1219894"/>
                  </a:lnTo>
                  <a:lnTo>
                    <a:pt x="2087248" y="1177078"/>
                  </a:lnTo>
                  <a:lnTo>
                    <a:pt x="2097752" y="1133495"/>
                  </a:lnTo>
                  <a:lnTo>
                    <a:pt x="2106018" y="1089196"/>
                  </a:lnTo>
                  <a:lnTo>
                    <a:pt x="2111991" y="1044231"/>
                  </a:lnTo>
                  <a:lnTo>
                    <a:pt x="2115615" y="998649"/>
                  </a:lnTo>
                  <a:lnTo>
                    <a:pt x="2116836" y="952500"/>
                  </a:lnTo>
                  <a:lnTo>
                    <a:pt x="2115615" y="906351"/>
                  </a:lnTo>
                  <a:lnTo>
                    <a:pt x="2111991" y="860770"/>
                  </a:lnTo>
                  <a:lnTo>
                    <a:pt x="2106018" y="815805"/>
                  </a:lnTo>
                  <a:lnTo>
                    <a:pt x="2097752" y="771507"/>
                  </a:lnTo>
                  <a:lnTo>
                    <a:pt x="2087248" y="727925"/>
                  </a:lnTo>
                  <a:lnTo>
                    <a:pt x="2074562" y="685110"/>
                  </a:lnTo>
                  <a:lnTo>
                    <a:pt x="2059750" y="643110"/>
                  </a:lnTo>
                  <a:lnTo>
                    <a:pt x="2042866" y="601977"/>
                  </a:lnTo>
                  <a:lnTo>
                    <a:pt x="2023966" y="561760"/>
                  </a:lnTo>
                  <a:lnTo>
                    <a:pt x="2003105" y="522508"/>
                  </a:lnTo>
                  <a:lnTo>
                    <a:pt x="1980340" y="484273"/>
                  </a:lnTo>
                  <a:lnTo>
                    <a:pt x="1955725" y="447103"/>
                  </a:lnTo>
                  <a:lnTo>
                    <a:pt x="1929315" y="411049"/>
                  </a:lnTo>
                  <a:lnTo>
                    <a:pt x="1901167" y="376160"/>
                  </a:lnTo>
                  <a:lnTo>
                    <a:pt x="1871336" y="342487"/>
                  </a:lnTo>
                  <a:lnTo>
                    <a:pt x="1839876" y="310079"/>
                  </a:lnTo>
                  <a:lnTo>
                    <a:pt x="1806844" y="278987"/>
                  </a:lnTo>
                  <a:lnTo>
                    <a:pt x="1772295" y="249259"/>
                  </a:lnTo>
                  <a:lnTo>
                    <a:pt x="1736285" y="220947"/>
                  </a:lnTo>
                  <a:lnTo>
                    <a:pt x="1698868" y="194099"/>
                  </a:lnTo>
                  <a:lnTo>
                    <a:pt x="1660100" y="168767"/>
                  </a:lnTo>
                  <a:lnTo>
                    <a:pt x="1620037" y="144999"/>
                  </a:lnTo>
                  <a:lnTo>
                    <a:pt x="1578734" y="122846"/>
                  </a:lnTo>
                  <a:lnTo>
                    <a:pt x="1536246" y="102357"/>
                  </a:lnTo>
                  <a:lnTo>
                    <a:pt x="1492630" y="83583"/>
                  </a:lnTo>
                  <a:lnTo>
                    <a:pt x="1447940" y="66573"/>
                  </a:lnTo>
                  <a:lnTo>
                    <a:pt x="1402231" y="51377"/>
                  </a:lnTo>
                  <a:lnTo>
                    <a:pt x="1355560" y="38046"/>
                  </a:lnTo>
                  <a:lnTo>
                    <a:pt x="1307981" y="26628"/>
                  </a:lnTo>
                  <a:lnTo>
                    <a:pt x="1259551" y="17175"/>
                  </a:lnTo>
                  <a:lnTo>
                    <a:pt x="1210324" y="9736"/>
                  </a:lnTo>
                  <a:lnTo>
                    <a:pt x="1160355" y="4360"/>
                  </a:lnTo>
                  <a:lnTo>
                    <a:pt x="1109702" y="1098"/>
                  </a:lnTo>
                  <a:lnTo>
                    <a:pt x="105841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362" y="4344162"/>
              <a:ext cx="2117090" cy="1905000"/>
            </a:xfrm>
            <a:custGeom>
              <a:avLst/>
              <a:gdLst/>
              <a:ahLst/>
              <a:cxnLst/>
              <a:rect l="l" t="t" r="r" b="b"/>
              <a:pathLst>
                <a:path w="2117090" h="1905000">
                  <a:moveTo>
                    <a:pt x="0" y="952500"/>
                  </a:moveTo>
                  <a:lnTo>
                    <a:pt x="1220" y="906351"/>
                  </a:lnTo>
                  <a:lnTo>
                    <a:pt x="4845" y="860770"/>
                  </a:lnTo>
                  <a:lnTo>
                    <a:pt x="10818" y="815805"/>
                  </a:lnTo>
                  <a:lnTo>
                    <a:pt x="19085" y="771507"/>
                  </a:lnTo>
                  <a:lnTo>
                    <a:pt x="29589" y="727925"/>
                  </a:lnTo>
                  <a:lnTo>
                    <a:pt x="42276" y="685110"/>
                  </a:lnTo>
                  <a:lnTo>
                    <a:pt x="57089" y="643110"/>
                  </a:lnTo>
                  <a:lnTo>
                    <a:pt x="73974" y="601977"/>
                  </a:lnTo>
                  <a:lnTo>
                    <a:pt x="92875" y="561760"/>
                  </a:lnTo>
                  <a:lnTo>
                    <a:pt x="113736" y="522508"/>
                  </a:lnTo>
                  <a:lnTo>
                    <a:pt x="136503" y="484273"/>
                  </a:lnTo>
                  <a:lnTo>
                    <a:pt x="161119" y="447103"/>
                  </a:lnTo>
                  <a:lnTo>
                    <a:pt x="187530" y="411049"/>
                  </a:lnTo>
                  <a:lnTo>
                    <a:pt x="215679" y="376160"/>
                  </a:lnTo>
                  <a:lnTo>
                    <a:pt x="245512" y="342487"/>
                  </a:lnTo>
                  <a:lnTo>
                    <a:pt x="276972" y="310079"/>
                  </a:lnTo>
                  <a:lnTo>
                    <a:pt x="310005" y="278987"/>
                  </a:lnTo>
                  <a:lnTo>
                    <a:pt x="344555" y="249259"/>
                  </a:lnTo>
                  <a:lnTo>
                    <a:pt x="380566" y="220947"/>
                  </a:lnTo>
                  <a:lnTo>
                    <a:pt x="417984" y="194099"/>
                  </a:lnTo>
                  <a:lnTo>
                    <a:pt x="456752" y="168767"/>
                  </a:lnTo>
                  <a:lnTo>
                    <a:pt x="496815" y="144999"/>
                  </a:lnTo>
                  <a:lnTo>
                    <a:pt x="538118" y="122846"/>
                  </a:lnTo>
                  <a:lnTo>
                    <a:pt x="580605" y="102357"/>
                  </a:lnTo>
                  <a:lnTo>
                    <a:pt x="624222" y="83583"/>
                  </a:lnTo>
                  <a:lnTo>
                    <a:pt x="668911" y="66573"/>
                  </a:lnTo>
                  <a:lnTo>
                    <a:pt x="714619" y="51377"/>
                  </a:lnTo>
                  <a:lnTo>
                    <a:pt x="761289" y="38046"/>
                  </a:lnTo>
                  <a:lnTo>
                    <a:pt x="808866" y="26628"/>
                  </a:lnTo>
                  <a:lnTo>
                    <a:pt x="857295" y="17175"/>
                  </a:lnTo>
                  <a:lnTo>
                    <a:pt x="906520" y="9736"/>
                  </a:lnTo>
                  <a:lnTo>
                    <a:pt x="956486" y="4360"/>
                  </a:lnTo>
                  <a:lnTo>
                    <a:pt x="1007137" y="1098"/>
                  </a:lnTo>
                  <a:lnTo>
                    <a:pt x="1058418" y="0"/>
                  </a:lnTo>
                  <a:lnTo>
                    <a:pt x="1109702" y="1098"/>
                  </a:lnTo>
                  <a:lnTo>
                    <a:pt x="1160355" y="4360"/>
                  </a:lnTo>
                  <a:lnTo>
                    <a:pt x="1210324" y="9736"/>
                  </a:lnTo>
                  <a:lnTo>
                    <a:pt x="1259551" y="17175"/>
                  </a:lnTo>
                  <a:lnTo>
                    <a:pt x="1307981" y="26628"/>
                  </a:lnTo>
                  <a:lnTo>
                    <a:pt x="1355560" y="38046"/>
                  </a:lnTo>
                  <a:lnTo>
                    <a:pt x="1402231" y="51377"/>
                  </a:lnTo>
                  <a:lnTo>
                    <a:pt x="1447940" y="66573"/>
                  </a:lnTo>
                  <a:lnTo>
                    <a:pt x="1492630" y="83583"/>
                  </a:lnTo>
                  <a:lnTo>
                    <a:pt x="1536246" y="102357"/>
                  </a:lnTo>
                  <a:lnTo>
                    <a:pt x="1578734" y="122846"/>
                  </a:lnTo>
                  <a:lnTo>
                    <a:pt x="1620037" y="144999"/>
                  </a:lnTo>
                  <a:lnTo>
                    <a:pt x="1660100" y="168767"/>
                  </a:lnTo>
                  <a:lnTo>
                    <a:pt x="1698868" y="194099"/>
                  </a:lnTo>
                  <a:lnTo>
                    <a:pt x="1736285" y="220947"/>
                  </a:lnTo>
                  <a:lnTo>
                    <a:pt x="1772295" y="249259"/>
                  </a:lnTo>
                  <a:lnTo>
                    <a:pt x="1806844" y="278987"/>
                  </a:lnTo>
                  <a:lnTo>
                    <a:pt x="1839876" y="310079"/>
                  </a:lnTo>
                  <a:lnTo>
                    <a:pt x="1871336" y="342487"/>
                  </a:lnTo>
                  <a:lnTo>
                    <a:pt x="1901167" y="376160"/>
                  </a:lnTo>
                  <a:lnTo>
                    <a:pt x="1929315" y="411049"/>
                  </a:lnTo>
                  <a:lnTo>
                    <a:pt x="1955725" y="447103"/>
                  </a:lnTo>
                  <a:lnTo>
                    <a:pt x="1980340" y="484273"/>
                  </a:lnTo>
                  <a:lnTo>
                    <a:pt x="2003105" y="522508"/>
                  </a:lnTo>
                  <a:lnTo>
                    <a:pt x="2023966" y="561760"/>
                  </a:lnTo>
                  <a:lnTo>
                    <a:pt x="2042866" y="601977"/>
                  </a:lnTo>
                  <a:lnTo>
                    <a:pt x="2059750" y="643110"/>
                  </a:lnTo>
                  <a:lnTo>
                    <a:pt x="2074562" y="685110"/>
                  </a:lnTo>
                  <a:lnTo>
                    <a:pt x="2087248" y="727925"/>
                  </a:lnTo>
                  <a:lnTo>
                    <a:pt x="2097752" y="771507"/>
                  </a:lnTo>
                  <a:lnTo>
                    <a:pt x="2106018" y="815805"/>
                  </a:lnTo>
                  <a:lnTo>
                    <a:pt x="2111991" y="860770"/>
                  </a:lnTo>
                  <a:lnTo>
                    <a:pt x="2115615" y="906351"/>
                  </a:lnTo>
                  <a:lnTo>
                    <a:pt x="2116836" y="952500"/>
                  </a:lnTo>
                  <a:lnTo>
                    <a:pt x="2115615" y="998649"/>
                  </a:lnTo>
                  <a:lnTo>
                    <a:pt x="2111991" y="1044231"/>
                  </a:lnTo>
                  <a:lnTo>
                    <a:pt x="2106018" y="1089196"/>
                  </a:lnTo>
                  <a:lnTo>
                    <a:pt x="2097752" y="1133495"/>
                  </a:lnTo>
                  <a:lnTo>
                    <a:pt x="2087248" y="1177078"/>
                  </a:lnTo>
                  <a:lnTo>
                    <a:pt x="2074562" y="1219894"/>
                  </a:lnTo>
                  <a:lnTo>
                    <a:pt x="2059750" y="1261894"/>
                  </a:lnTo>
                  <a:lnTo>
                    <a:pt x="2042866" y="1303027"/>
                  </a:lnTo>
                  <a:lnTo>
                    <a:pt x="2023966" y="1343245"/>
                  </a:lnTo>
                  <a:lnTo>
                    <a:pt x="2003105" y="1382496"/>
                  </a:lnTo>
                  <a:lnTo>
                    <a:pt x="1980340" y="1420732"/>
                  </a:lnTo>
                  <a:lnTo>
                    <a:pt x="1955725" y="1457901"/>
                  </a:lnTo>
                  <a:lnTo>
                    <a:pt x="1929315" y="1493956"/>
                  </a:lnTo>
                  <a:lnTo>
                    <a:pt x="1901167" y="1528844"/>
                  </a:lnTo>
                  <a:lnTo>
                    <a:pt x="1871336" y="1562517"/>
                  </a:lnTo>
                  <a:lnTo>
                    <a:pt x="1839876" y="1594925"/>
                  </a:lnTo>
                  <a:lnTo>
                    <a:pt x="1806844" y="1626017"/>
                  </a:lnTo>
                  <a:lnTo>
                    <a:pt x="1772295" y="1655744"/>
                  </a:lnTo>
                  <a:lnTo>
                    <a:pt x="1736285" y="1684056"/>
                  </a:lnTo>
                  <a:lnTo>
                    <a:pt x="1698868" y="1710903"/>
                  </a:lnTo>
                  <a:lnTo>
                    <a:pt x="1660100" y="1736236"/>
                  </a:lnTo>
                  <a:lnTo>
                    <a:pt x="1620037" y="1760003"/>
                  </a:lnTo>
                  <a:lnTo>
                    <a:pt x="1578734" y="1782156"/>
                  </a:lnTo>
                  <a:lnTo>
                    <a:pt x="1536246" y="1802644"/>
                  </a:lnTo>
                  <a:lnTo>
                    <a:pt x="1492630" y="1821418"/>
                  </a:lnTo>
                  <a:lnTo>
                    <a:pt x="1447940" y="1838428"/>
                  </a:lnTo>
                  <a:lnTo>
                    <a:pt x="1402231" y="1853623"/>
                  </a:lnTo>
                  <a:lnTo>
                    <a:pt x="1355560" y="1866954"/>
                  </a:lnTo>
                  <a:lnTo>
                    <a:pt x="1307981" y="1878371"/>
                  </a:lnTo>
                  <a:lnTo>
                    <a:pt x="1259551" y="1887824"/>
                  </a:lnTo>
                  <a:lnTo>
                    <a:pt x="1210324" y="1895264"/>
                  </a:lnTo>
                  <a:lnTo>
                    <a:pt x="1160355" y="1900639"/>
                  </a:lnTo>
                  <a:lnTo>
                    <a:pt x="1109702" y="1903901"/>
                  </a:lnTo>
                  <a:lnTo>
                    <a:pt x="1058418" y="1905000"/>
                  </a:lnTo>
                  <a:lnTo>
                    <a:pt x="1007137" y="1903901"/>
                  </a:lnTo>
                  <a:lnTo>
                    <a:pt x="956486" y="1900639"/>
                  </a:lnTo>
                  <a:lnTo>
                    <a:pt x="906520" y="1895264"/>
                  </a:lnTo>
                  <a:lnTo>
                    <a:pt x="857295" y="1887824"/>
                  </a:lnTo>
                  <a:lnTo>
                    <a:pt x="808866" y="1878371"/>
                  </a:lnTo>
                  <a:lnTo>
                    <a:pt x="761289" y="1866954"/>
                  </a:lnTo>
                  <a:lnTo>
                    <a:pt x="714619" y="1853623"/>
                  </a:lnTo>
                  <a:lnTo>
                    <a:pt x="668911" y="1838428"/>
                  </a:lnTo>
                  <a:lnTo>
                    <a:pt x="624222" y="1821418"/>
                  </a:lnTo>
                  <a:lnTo>
                    <a:pt x="580605" y="1802644"/>
                  </a:lnTo>
                  <a:lnTo>
                    <a:pt x="538118" y="1782156"/>
                  </a:lnTo>
                  <a:lnTo>
                    <a:pt x="496815" y="1760003"/>
                  </a:lnTo>
                  <a:lnTo>
                    <a:pt x="456752" y="1736236"/>
                  </a:lnTo>
                  <a:lnTo>
                    <a:pt x="417984" y="1710903"/>
                  </a:lnTo>
                  <a:lnTo>
                    <a:pt x="380566" y="1684056"/>
                  </a:lnTo>
                  <a:lnTo>
                    <a:pt x="344555" y="1655744"/>
                  </a:lnTo>
                  <a:lnTo>
                    <a:pt x="310005" y="1626017"/>
                  </a:lnTo>
                  <a:lnTo>
                    <a:pt x="276972" y="1594925"/>
                  </a:lnTo>
                  <a:lnTo>
                    <a:pt x="245512" y="1562517"/>
                  </a:lnTo>
                  <a:lnTo>
                    <a:pt x="215679" y="1528844"/>
                  </a:lnTo>
                  <a:lnTo>
                    <a:pt x="187530" y="1493956"/>
                  </a:lnTo>
                  <a:lnTo>
                    <a:pt x="161119" y="1457901"/>
                  </a:lnTo>
                  <a:lnTo>
                    <a:pt x="136503" y="1420732"/>
                  </a:lnTo>
                  <a:lnTo>
                    <a:pt x="113736" y="1382496"/>
                  </a:lnTo>
                  <a:lnTo>
                    <a:pt x="92875" y="1343245"/>
                  </a:lnTo>
                  <a:lnTo>
                    <a:pt x="73974" y="1303027"/>
                  </a:lnTo>
                  <a:lnTo>
                    <a:pt x="57089" y="1261894"/>
                  </a:lnTo>
                  <a:lnTo>
                    <a:pt x="42276" y="1219894"/>
                  </a:lnTo>
                  <a:lnTo>
                    <a:pt x="29589" y="1177078"/>
                  </a:lnTo>
                  <a:lnTo>
                    <a:pt x="19085" y="1133495"/>
                  </a:lnTo>
                  <a:lnTo>
                    <a:pt x="10818" y="1089196"/>
                  </a:lnTo>
                  <a:lnTo>
                    <a:pt x="4845" y="1044231"/>
                  </a:lnTo>
                  <a:lnTo>
                    <a:pt x="1220" y="998649"/>
                  </a:lnTo>
                  <a:lnTo>
                    <a:pt x="0" y="9525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54074" y="4898212"/>
            <a:ext cx="102552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Genetic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5726" y="4848225"/>
            <a:ext cx="517652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1135" marR="5080" indent="-17907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allow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confirmation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vector </a:t>
            </a:r>
            <a:r>
              <a:rPr sz="2400" spc="-5" dirty="0">
                <a:latin typeface="Calibri"/>
                <a:cs typeface="Calibri"/>
              </a:rPr>
              <a:t>has  </a:t>
            </a:r>
            <a:r>
              <a:rPr sz="2400" spc="-15" dirty="0">
                <a:latin typeface="Calibri"/>
                <a:cs typeface="Calibri"/>
              </a:rPr>
              <a:t>integrated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15" dirty="0">
                <a:latin typeface="Calibri"/>
                <a:cs typeface="Calibri"/>
              </a:rPr>
              <a:t>host </a:t>
            </a:r>
            <a:r>
              <a:rPr sz="2400" spc="-5" dirty="0">
                <a:latin typeface="Calibri"/>
                <a:cs typeface="Calibri"/>
              </a:rPr>
              <a:t>genomic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DNA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1080</Words>
  <Application>Microsoft Office PowerPoint</Application>
  <PresentationFormat>On-screen Show (4:3)</PresentationFormat>
  <Paragraphs>193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Wingdings</vt:lpstr>
      <vt:lpstr>Office Theme</vt:lpstr>
      <vt:lpstr>PowerPoint Presentation</vt:lpstr>
      <vt:lpstr>A vehicle (e.g. a plasmid) used to transfer the genetic material  such as DNA sequences from the donor organism to the  target cell of the recipient organism</vt:lpstr>
      <vt:lpstr>PowerPoint Presentation</vt:lpstr>
      <vt:lpstr>Converting a virus into a vector</vt:lpstr>
      <vt:lpstr>PowerPoint Presentation</vt:lpstr>
      <vt:lpstr>Reporter  genes:</vt:lpstr>
      <vt:lpstr>Origin of  replication</vt:lpstr>
      <vt:lpstr>Reporter  genes:</vt:lpstr>
      <vt:lpstr>allow for survival of cells that have taken up the  vector in growth media containing antibiotics  through antibiotic selection.</vt:lpstr>
      <vt:lpstr>PowerPoint Presentation</vt:lpstr>
      <vt:lpstr>PowerPoint Presentation</vt:lpstr>
      <vt:lpstr>PowerPoint Presentation</vt:lpstr>
      <vt:lpstr>Key properties for a viral vector</vt:lpstr>
      <vt:lpstr>PowerPoint Presentation</vt:lpstr>
      <vt:lpstr>PowerPoint Presentation</vt:lpstr>
      <vt:lpstr>What are main types of viral vectors?</vt:lpstr>
      <vt:lpstr>Retroviral Vectors</vt:lpstr>
      <vt:lpstr>Applications;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vaccine approach involves:</vt:lpstr>
      <vt:lpstr>Retroviral mediated gene transfer:</vt:lpstr>
      <vt:lpstr>2-Virus Collection</vt:lpstr>
      <vt:lpstr>3-Transduction in target cells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Zaryab SIal</cp:lastModifiedBy>
  <cp:revision>2</cp:revision>
  <dcterms:created xsi:type="dcterms:W3CDTF">2020-09-14T18:24:30Z</dcterms:created>
  <dcterms:modified xsi:type="dcterms:W3CDTF">2020-09-14T18:30:17Z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2020-09-14T00:00:00Z</vt:filetime>
  </property>
</Properties>
</file>