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085" y="2072385"/>
            <a:ext cx="625982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6427" y="4268495"/>
            <a:ext cx="11439144" cy="108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3D5C8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572" y="393903"/>
            <a:ext cx="176276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hyperlink" Target="https://en.wikipedia.org/wiki/Richard_B._Flavell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jp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54333" y="5912611"/>
            <a:ext cx="146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1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9896" y="1078991"/>
            <a:ext cx="3602736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5096" y="341375"/>
            <a:ext cx="1059179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2859" y="341375"/>
            <a:ext cx="893063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508" y="341375"/>
            <a:ext cx="2764536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7628" y="341375"/>
            <a:ext cx="1321307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7519" y="341375"/>
            <a:ext cx="819912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6975" y="424942"/>
            <a:ext cx="3580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465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4000" b="1" u="heavy" spc="-19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4000" b="1" u="heavy" spc="484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4000" b="1" u="heavy" spc="-565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4000" b="1" u="heavy" spc="-835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4000" b="1" u="heavy" spc="-52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4000" b="1" u="heavy" spc="-47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4000" b="1" u="heavy" spc="-31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4000" b="1" u="heavy" spc="-375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4000" b="1" u="heavy" spc="-11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4000" b="1" u="heavy" spc="-7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4000" b="1" u="heavy" spc="-14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4000" b="1" u="heavy" spc="-63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4000" b="1" u="heavy" spc="-5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4000" b="1" u="heavy" spc="-60" dirty="0">
                <a:solidFill>
                  <a:srgbClr val="7D31AF"/>
                </a:solidFill>
                <a:uFill>
                  <a:solidFill>
                    <a:srgbClr val="7D31AF"/>
                  </a:solidFill>
                </a:uFill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672793"/>
            <a:ext cx="12034520" cy="434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20" dirty="0">
                <a:latin typeface="Times New Roman"/>
                <a:cs typeface="Times New Roman"/>
              </a:rPr>
              <a:t>Plasmid </a:t>
            </a:r>
            <a:r>
              <a:rPr sz="3000" spc="-50" dirty="0">
                <a:latin typeface="Times New Roman"/>
                <a:cs typeface="Times New Roman"/>
              </a:rPr>
              <a:t>is </a:t>
            </a:r>
            <a:r>
              <a:rPr sz="3000" spc="75" dirty="0">
                <a:latin typeface="Times New Roman"/>
                <a:cs typeface="Times New Roman"/>
              </a:rPr>
              <a:t>a </a:t>
            </a:r>
            <a:r>
              <a:rPr sz="3000" spc="5" dirty="0">
                <a:latin typeface="Times New Roman"/>
                <a:cs typeface="Times New Roman"/>
              </a:rPr>
              <a:t>small </a:t>
            </a:r>
            <a:r>
              <a:rPr sz="3000" spc="-180" dirty="0">
                <a:latin typeface="Times New Roman"/>
                <a:cs typeface="Times New Roman"/>
              </a:rPr>
              <a:t>DNA </a:t>
            </a:r>
            <a:r>
              <a:rPr sz="3000" spc="10" dirty="0">
                <a:latin typeface="Times New Roman"/>
                <a:cs typeface="Times New Roman"/>
              </a:rPr>
              <a:t>molecule </a:t>
            </a:r>
            <a:r>
              <a:rPr sz="3000" spc="65" dirty="0">
                <a:latin typeface="Times New Roman"/>
                <a:cs typeface="Times New Roman"/>
              </a:rPr>
              <a:t>within </a:t>
            </a:r>
            <a:r>
              <a:rPr sz="3000" spc="75" dirty="0">
                <a:latin typeface="Times New Roman"/>
                <a:cs typeface="Times New Roman"/>
              </a:rPr>
              <a:t>a </a:t>
            </a:r>
            <a:r>
              <a:rPr sz="3000" dirty="0">
                <a:latin typeface="Times New Roman"/>
                <a:cs typeface="Times New Roman"/>
              </a:rPr>
              <a:t>cell-Replicate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independently</a:t>
            </a:r>
            <a:endParaRPr sz="3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2900"/>
              </a:lnSpc>
              <a:spcBef>
                <a:spcPts val="1470"/>
              </a:spcBef>
              <a:buFont typeface="Arial"/>
              <a:buChar char="•"/>
              <a:tabLst>
                <a:tab pos="241300" algn="l"/>
                <a:tab pos="1125220" algn="l"/>
                <a:tab pos="2941955" algn="l"/>
                <a:tab pos="4980940" algn="l"/>
                <a:tab pos="6962775" algn="l"/>
                <a:tab pos="8781415" algn="l"/>
                <a:tab pos="9669780" algn="l"/>
              </a:tabLst>
            </a:pPr>
            <a:r>
              <a:rPr sz="3000" spc="-204" dirty="0">
                <a:latin typeface="Times New Roman"/>
                <a:cs typeface="Times New Roman"/>
              </a:rPr>
              <a:t>T</a:t>
            </a:r>
            <a:r>
              <a:rPr sz="3000" spc="-95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pl</a:t>
            </a:r>
            <a:r>
              <a:rPr sz="3000" spc="6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s</a:t>
            </a:r>
            <a:r>
              <a:rPr sz="3000" spc="10" dirty="0">
                <a:latin typeface="Times New Roman"/>
                <a:cs typeface="Times New Roman"/>
              </a:rPr>
              <a:t>m</a:t>
            </a:r>
            <a:r>
              <a:rPr sz="3000" spc="20" dirty="0">
                <a:latin typeface="Times New Roman"/>
                <a:cs typeface="Times New Roman"/>
              </a:rPr>
              <a:t>id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Lucida Sans Unicode"/>
                <a:cs typeface="Lucida Sans Unicode"/>
              </a:rPr>
              <a:t>–</a:t>
            </a:r>
            <a:r>
              <a:rPr sz="3000" spc="-15" dirty="0">
                <a:latin typeface="Times New Roman"/>
                <a:cs typeface="Times New Roman"/>
              </a:rPr>
              <a:t>Tu</a:t>
            </a:r>
            <a:r>
              <a:rPr sz="3000" spc="-5" dirty="0">
                <a:latin typeface="Times New Roman"/>
                <a:cs typeface="Times New Roman"/>
              </a:rPr>
              <a:t>m</a:t>
            </a:r>
            <a:r>
              <a:rPr sz="3000" spc="105" dirty="0">
                <a:latin typeface="Times New Roman"/>
                <a:cs typeface="Times New Roman"/>
              </a:rPr>
              <a:t>our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60" dirty="0">
                <a:latin typeface="Times New Roman"/>
                <a:cs typeface="Times New Roman"/>
              </a:rPr>
              <a:t>in</a:t>
            </a:r>
            <a:r>
              <a:rPr sz="3000" spc="80" dirty="0">
                <a:latin typeface="Times New Roman"/>
                <a:cs typeface="Times New Roman"/>
              </a:rPr>
              <a:t>d</a:t>
            </a:r>
            <a:r>
              <a:rPr sz="3000" spc="50" dirty="0">
                <a:latin typeface="Times New Roman"/>
                <a:cs typeface="Times New Roman"/>
              </a:rPr>
              <a:t>ucin</a:t>
            </a:r>
            <a:r>
              <a:rPr sz="3000" spc="65" dirty="0">
                <a:latin typeface="Times New Roman"/>
                <a:cs typeface="Times New Roman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p</a:t>
            </a:r>
            <a:r>
              <a:rPr sz="3000" spc="35" dirty="0">
                <a:latin typeface="Times New Roman"/>
                <a:cs typeface="Times New Roman"/>
              </a:rPr>
              <a:t>l</a:t>
            </a:r>
            <a:r>
              <a:rPr sz="3000" spc="20" dirty="0">
                <a:latin typeface="Times New Roman"/>
                <a:cs typeface="Times New Roman"/>
              </a:rPr>
              <a:t>asmid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70" dirty="0">
                <a:latin typeface="Times New Roman"/>
                <a:cs typeface="Times New Roman"/>
              </a:rPr>
              <a:t>o</a:t>
            </a:r>
            <a:r>
              <a:rPr sz="3000" spc="-40" dirty="0">
                <a:latin typeface="Times New Roman"/>
                <a:cs typeface="Times New Roman"/>
              </a:rPr>
              <a:t>f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150" i="1" spc="-85" dirty="0">
                <a:solidFill>
                  <a:srgbClr val="00AF50"/>
                </a:solidFill>
                <a:latin typeface="Times New Roman"/>
                <a:cs typeface="Times New Roman"/>
              </a:rPr>
              <a:t>Ag</a:t>
            </a:r>
            <a:r>
              <a:rPr sz="3150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3150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obact</a:t>
            </a:r>
            <a:r>
              <a:rPr sz="3150" i="1" spc="-9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3150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ri</a:t>
            </a:r>
            <a:r>
              <a:rPr sz="3150" i="1" dirty="0">
                <a:solidFill>
                  <a:srgbClr val="00AF50"/>
                </a:solidFill>
                <a:latin typeface="Times New Roman"/>
                <a:cs typeface="Times New Roman"/>
              </a:rPr>
              <a:t>u</a:t>
            </a:r>
            <a:r>
              <a:rPr sz="3150" i="1" spc="85" dirty="0">
                <a:solidFill>
                  <a:srgbClr val="00AF50"/>
                </a:solidFill>
                <a:latin typeface="Times New Roman"/>
                <a:cs typeface="Times New Roman"/>
              </a:rPr>
              <a:t>m </a:t>
            </a:r>
            <a:r>
              <a:rPr sz="3150" i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150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tumefaciens/A.species </a:t>
            </a:r>
            <a:r>
              <a:rPr sz="3000" spc="75" dirty="0">
                <a:latin typeface="Times New Roman"/>
                <a:cs typeface="Times New Roman"/>
              </a:rPr>
              <a:t>which </a:t>
            </a:r>
            <a:r>
              <a:rPr sz="3000" spc="10" dirty="0">
                <a:latin typeface="Times New Roman"/>
                <a:cs typeface="Times New Roman"/>
              </a:rPr>
              <a:t>aids </a:t>
            </a:r>
            <a:r>
              <a:rPr sz="3000" spc="65" dirty="0">
                <a:latin typeface="Times New Roman"/>
                <a:cs typeface="Times New Roman"/>
              </a:rPr>
              <a:t>in </a:t>
            </a:r>
            <a:r>
              <a:rPr sz="3000" spc="6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development </a:t>
            </a:r>
            <a:r>
              <a:rPr sz="3000" spc="-5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modified</a:t>
            </a:r>
            <a:r>
              <a:rPr sz="3000" spc="-15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plants</a:t>
            </a:r>
            <a:endParaRPr sz="300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68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  <a:tab pos="963294" algn="l"/>
                <a:tab pos="1412875" algn="l"/>
                <a:tab pos="2794000" algn="l"/>
                <a:tab pos="3185795" algn="l"/>
                <a:tab pos="3873500" algn="l"/>
                <a:tab pos="4894580" algn="l"/>
                <a:tab pos="7785734" algn="l"/>
                <a:tab pos="8959215" algn="l"/>
                <a:tab pos="10015855" algn="l"/>
                <a:tab pos="10586085" algn="l"/>
                <a:tab pos="11111865" algn="l"/>
              </a:tabLst>
            </a:pPr>
            <a:r>
              <a:rPr sz="3000" spc="-45" dirty="0">
                <a:latin typeface="Times New Roman"/>
                <a:cs typeface="Times New Roman"/>
              </a:rPr>
              <a:t>The	</a:t>
            </a:r>
            <a:r>
              <a:rPr sz="3000" spc="-204" dirty="0">
                <a:latin typeface="Times New Roman"/>
                <a:cs typeface="Times New Roman"/>
              </a:rPr>
              <a:t>T</a:t>
            </a:r>
            <a:r>
              <a:rPr sz="3000" spc="-95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p</a:t>
            </a:r>
            <a:r>
              <a:rPr sz="3000" spc="35" dirty="0">
                <a:latin typeface="Times New Roman"/>
                <a:cs typeface="Times New Roman"/>
              </a:rPr>
              <a:t>l</a:t>
            </a:r>
            <a:r>
              <a:rPr sz="3000" spc="20" dirty="0">
                <a:latin typeface="Times New Roman"/>
                <a:cs typeface="Times New Roman"/>
              </a:rPr>
              <a:t>asmid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i</a:t>
            </a:r>
            <a:r>
              <a:rPr sz="3000" spc="-5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lost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80" dirty="0">
                <a:latin typeface="Times New Roman"/>
                <a:cs typeface="Times New Roman"/>
              </a:rPr>
              <a:t>wh</a:t>
            </a:r>
            <a:r>
              <a:rPr sz="3000" spc="60" dirty="0">
                <a:latin typeface="Times New Roman"/>
                <a:cs typeface="Times New Roman"/>
              </a:rPr>
              <a:t>e</a:t>
            </a:r>
            <a:r>
              <a:rPr sz="3000" spc="155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150" i="1" spc="-85" dirty="0">
                <a:latin typeface="Times New Roman"/>
                <a:cs typeface="Times New Roman"/>
              </a:rPr>
              <a:t>Ag</a:t>
            </a:r>
            <a:r>
              <a:rPr sz="3150" i="1" spc="-55" dirty="0">
                <a:latin typeface="Times New Roman"/>
                <a:cs typeface="Times New Roman"/>
              </a:rPr>
              <a:t>r</a:t>
            </a:r>
            <a:r>
              <a:rPr sz="3150" i="1" spc="-110" dirty="0">
                <a:latin typeface="Times New Roman"/>
                <a:cs typeface="Times New Roman"/>
              </a:rPr>
              <a:t>ob</a:t>
            </a:r>
            <a:r>
              <a:rPr sz="3150" i="1" spc="-105" dirty="0">
                <a:latin typeface="Times New Roman"/>
                <a:cs typeface="Times New Roman"/>
              </a:rPr>
              <a:t>a</a:t>
            </a:r>
            <a:r>
              <a:rPr sz="3150" i="1" spc="-5" dirty="0">
                <a:latin typeface="Times New Roman"/>
                <a:cs typeface="Times New Roman"/>
              </a:rPr>
              <a:t>cterium</a:t>
            </a:r>
            <a:r>
              <a:rPr sz="3150" i="1" spc="37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i</a:t>
            </a:r>
            <a:r>
              <a:rPr sz="3000" spc="-5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75" dirty="0">
                <a:latin typeface="Times New Roman"/>
                <a:cs typeface="Times New Roman"/>
              </a:rPr>
              <a:t>grown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Times New Roman"/>
                <a:cs typeface="Times New Roman"/>
              </a:rPr>
              <a:t>above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65" dirty="0">
                <a:latin typeface="Times New Roman"/>
                <a:cs typeface="Times New Roman"/>
              </a:rPr>
              <a:t>2</a:t>
            </a:r>
            <a:r>
              <a:rPr sz="3000" spc="155" dirty="0">
                <a:latin typeface="Times New Roman"/>
                <a:cs typeface="Times New Roman"/>
              </a:rPr>
              <a:t>8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75" dirty="0">
                <a:latin typeface="Times New Roman"/>
                <a:cs typeface="Times New Roman"/>
              </a:rPr>
              <a:t>°</a:t>
            </a:r>
            <a:r>
              <a:rPr sz="3000" spc="-160" dirty="0">
                <a:latin typeface="Times New Roman"/>
                <a:cs typeface="Times New Roman"/>
              </a:rPr>
              <a:t>C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90" dirty="0">
                <a:latin typeface="Times New Roman"/>
                <a:cs typeface="Times New Roman"/>
              </a:rPr>
              <a:t>-</a:t>
            </a:r>
            <a:r>
              <a:rPr sz="3000" spc="30" dirty="0">
                <a:latin typeface="Times New Roman"/>
                <a:cs typeface="Times New Roman"/>
              </a:rPr>
              <a:t>su</a:t>
            </a:r>
            <a:r>
              <a:rPr sz="3000" spc="35" dirty="0">
                <a:latin typeface="Times New Roman"/>
                <a:cs typeface="Times New Roman"/>
              </a:rPr>
              <a:t>c</a:t>
            </a:r>
            <a:r>
              <a:rPr sz="3000" spc="100" dirty="0">
                <a:latin typeface="Times New Roman"/>
                <a:cs typeface="Times New Roman"/>
              </a:rPr>
              <a:t>h  </a:t>
            </a:r>
            <a:r>
              <a:rPr sz="3000" spc="75" dirty="0">
                <a:latin typeface="Times New Roman"/>
                <a:cs typeface="Times New Roman"/>
              </a:rPr>
              <a:t>cured </a:t>
            </a:r>
            <a:r>
              <a:rPr sz="3000" spc="40" dirty="0">
                <a:latin typeface="Times New Roman"/>
                <a:cs typeface="Times New Roman"/>
              </a:rPr>
              <a:t>bacteria </a:t>
            </a:r>
            <a:r>
              <a:rPr sz="3000" spc="10" dirty="0">
                <a:latin typeface="Times New Roman"/>
                <a:cs typeface="Times New Roman"/>
              </a:rPr>
              <a:t>do </a:t>
            </a:r>
            <a:r>
              <a:rPr sz="3000" spc="50" dirty="0">
                <a:latin typeface="Times New Roman"/>
                <a:cs typeface="Times New Roman"/>
              </a:rPr>
              <a:t>not </a:t>
            </a:r>
            <a:r>
              <a:rPr sz="3000" spc="55" dirty="0">
                <a:latin typeface="Times New Roman"/>
                <a:cs typeface="Times New Roman"/>
              </a:rPr>
              <a:t>induce </a:t>
            </a:r>
            <a:r>
              <a:rPr sz="3000" spc="80" dirty="0">
                <a:latin typeface="Times New Roman"/>
                <a:cs typeface="Times New Roman"/>
              </a:rPr>
              <a:t>crown </a:t>
            </a:r>
            <a:r>
              <a:rPr sz="3000" spc="25" dirty="0">
                <a:latin typeface="Times New Roman"/>
                <a:cs typeface="Times New Roman"/>
              </a:rPr>
              <a:t>galls-become</a:t>
            </a:r>
            <a:r>
              <a:rPr sz="3000" spc="-34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avirulent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75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90" dirty="0">
                <a:latin typeface="Times New Roman"/>
                <a:cs typeface="Times New Roman"/>
              </a:rPr>
              <a:t>Size </a:t>
            </a:r>
            <a:r>
              <a:rPr sz="3000" spc="-50" dirty="0">
                <a:latin typeface="Times New Roman"/>
                <a:cs typeface="Times New Roman"/>
              </a:rPr>
              <a:t>of </a:t>
            </a:r>
            <a:r>
              <a:rPr sz="3000" spc="55" dirty="0">
                <a:latin typeface="Times New Roman"/>
                <a:cs typeface="Times New Roman"/>
              </a:rPr>
              <a:t>the </a:t>
            </a:r>
            <a:r>
              <a:rPr sz="3000" spc="-10" dirty="0">
                <a:latin typeface="Times New Roman"/>
                <a:cs typeface="Times New Roman"/>
              </a:rPr>
              <a:t>plasmid: </a:t>
            </a:r>
            <a:r>
              <a:rPr sz="3000" spc="65" dirty="0">
                <a:latin typeface="Times New Roman"/>
                <a:cs typeface="Times New Roman"/>
              </a:rPr>
              <a:t>~25K </a:t>
            </a:r>
            <a:r>
              <a:rPr sz="3000" spc="60" dirty="0">
                <a:latin typeface="Times New Roman"/>
                <a:cs typeface="Times New Roman"/>
              </a:rPr>
              <a:t>bp </a:t>
            </a:r>
            <a:r>
              <a:rPr sz="3000" spc="5" dirty="0">
                <a:latin typeface="Lucida Sans Unicode"/>
                <a:cs typeface="Lucida Sans Unicode"/>
              </a:rPr>
              <a:t>&amp;</a:t>
            </a:r>
            <a:r>
              <a:rPr sz="3000" spc="5" dirty="0">
                <a:latin typeface="Times New Roman"/>
                <a:cs typeface="Times New Roman"/>
              </a:rPr>
              <a:t>it </a:t>
            </a:r>
            <a:r>
              <a:rPr sz="3000" spc="45" dirty="0">
                <a:latin typeface="Times New Roman"/>
                <a:cs typeface="Times New Roman"/>
              </a:rPr>
              <a:t>has </a:t>
            </a:r>
            <a:r>
              <a:rPr sz="3000" spc="150" dirty="0">
                <a:latin typeface="Times New Roman"/>
                <a:cs typeface="Times New Roman"/>
              </a:rPr>
              <a:t>196 </a:t>
            </a:r>
            <a:r>
              <a:rPr sz="3000" spc="5" dirty="0">
                <a:solidFill>
                  <a:srgbClr val="00AFEF"/>
                </a:solidFill>
                <a:latin typeface="Times New Roman"/>
                <a:cs typeface="Times New Roman"/>
              </a:rPr>
              <a:t>genes </a:t>
            </a:r>
            <a:r>
              <a:rPr sz="3000" spc="75" dirty="0">
                <a:latin typeface="Times New Roman"/>
                <a:cs typeface="Times New Roman"/>
              </a:rPr>
              <a:t>that </a:t>
            </a:r>
            <a:r>
              <a:rPr sz="3000" dirty="0">
                <a:latin typeface="Times New Roman"/>
                <a:cs typeface="Times New Roman"/>
              </a:rPr>
              <a:t>code </a:t>
            </a:r>
            <a:r>
              <a:rPr sz="3000" spc="25" dirty="0">
                <a:latin typeface="Times New Roman"/>
                <a:cs typeface="Times New Roman"/>
              </a:rPr>
              <a:t>for </a:t>
            </a:r>
            <a:r>
              <a:rPr sz="3000" spc="150" dirty="0">
                <a:latin typeface="Times New Roman"/>
                <a:cs typeface="Times New Roman"/>
              </a:rPr>
              <a:t>195</a:t>
            </a:r>
            <a:r>
              <a:rPr sz="3000" spc="-360" dirty="0">
                <a:latin typeface="Times New Roman"/>
                <a:cs typeface="Times New Roman"/>
              </a:rPr>
              <a:t> </a:t>
            </a:r>
            <a:r>
              <a:rPr sz="3000" spc="15" dirty="0">
                <a:solidFill>
                  <a:srgbClr val="00AFEF"/>
                </a:solidFill>
                <a:latin typeface="Times New Roman"/>
                <a:cs typeface="Times New Roman"/>
              </a:rPr>
              <a:t>proteins</a:t>
            </a:r>
            <a:r>
              <a:rPr sz="3000" spc="15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10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0"/>
            <a:ext cx="9067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11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3415284"/>
            <a:ext cx="1158240" cy="60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2072"/>
            <a:ext cx="551688" cy="842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5" y="2862072"/>
            <a:ext cx="675132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075" y="2862072"/>
            <a:ext cx="1243584" cy="842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0"/>
            <a:ext cx="11680825" cy="605917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600" spc="-60" dirty="0">
                <a:solidFill>
                  <a:srgbClr val="404040"/>
                </a:solidFill>
                <a:latin typeface="Times New Roman"/>
                <a:cs typeface="Times New Roman"/>
              </a:rPr>
              <a:t>pTi </a:t>
            </a:r>
            <a:r>
              <a:rPr sz="2600" spc="-4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a circular </a:t>
            </a:r>
            <a:r>
              <a:rPr sz="2600" spc="-145" dirty="0">
                <a:solidFill>
                  <a:srgbClr val="404040"/>
                </a:solidFill>
                <a:latin typeface="Times New Roman"/>
                <a:cs typeface="Times New Roman"/>
              </a:rPr>
              <a:t>DNA,</a:t>
            </a:r>
            <a:r>
              <a:rPr sz="2600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contains;</a:t>
            </a:r>
            <a:endParaRPr sz="26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-70" dirty="0">
                <a:latin typeface="Times New Roman"/>
                <a:cs typeface="Times New Roman"/>
              </a:rPr>
              <a:t>T-DNA </a:t>
            </a:r>
            <a:r>
              <a:rPr sz="2400" spc="20" dirty="0">
                <a:latin typeface="Times New Roman"/>
                <a:cs typeface="Times New Roman"/>
              </a:rPr>
              <a:t>(has gene </a:t>
            </a:r>
            <a:r>
              <a:rPr sz="2400" spc="25" dirty="0">
                <a:latin typeface="Times New Roman"/>
                <a:cs typeface="Times New Roman"/>
              </a:rPr>
              <a:t>for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phytohormones)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790"/>
              </a:spcBef>
              <a:buFont typeface="Courier New"/>
              <a:buChar char="o"/>
              <a:tabLst>
                <a:tab pos="698500" algn="l"/>
                <a:tab pos="2940685" algn="l"/>
              </a:tabLst>
            </a:pPr>
            <a:r>
              <a:rPr sz="2400" spc="5" dirty="0">
                <a:latin typeface="Times New Roman"/>
                <a:cs typeface="Times New Roman"/>
              </a:rPr>
              <a:t>Virulence </a:t>
            </a:r>
            <a:r>
              <a:rPr sz="2400" spc="35" dirty="0">
                <a:latin typeface="Times New Roman"/>
                <a:cs typeface="Times New Roman"/>
              </a:rPr>
              <a:t>region	</a:t>
            </a:r>
            <a:r>
              <a:rPr sz="2400" spc="20" dirty="0">
                <a:latin typeface="Times New Roman"/>
                <a:cs typeface="Times New Roman"/>
              </a:rPr>
              <a:t>(has gene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-70" dirty="0">
                <a:latin typeface="Times New Roman"/>
                <a:cs typeface="Times New Roman"/>
              </a:rPr>
              <a:t>T-DNA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transfer)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795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40" dirty="0">
                <a:latin typeface="Times New Roman"/>
                <a:cs typeface="Times New Roman"/>
              </a:rPr>
              <a:t>Origin </a:t>
            </a:r>
            <a:r>
              <a:rPr sz="2400" spc="-4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replication</a:t>
            </a:r>
            <a:endParaRPr sz="2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780"/>
              </a:spcBef>
              <a:buFont typeface="Courier New"/>
              <a:buChar char="o"/>
              <a:tabLst>
                <a:tab pos="698500" algn="l"/>
              </a:tabLst>
            </a:pPr>
            <a:r>
              <a:rPr sz="2400" spc="35" dirty="0">
                <a:latin typeface="Times New Roman"/>
                <a:cs typeface="Times New Roman"/>
              </a:rPr>
              <a:t>Opine </a:t>
            </a:r>
            <a:r>
              <a:rPr sz="2400" spc="10" dirty="0">
                <a:latin typeface="Times New Roman"/>
                <a:cs typeface="Times New Roman"/>
              </a:rPr>
              <a:t>catabolism </a:t>
            </a:r>
            <a:r>
              <a:rPr sz="2400" spc="20" dirty="0">
                <a:latin typeface="Times New Roman"/>
                <a:cs typeface="Times New Roman"/>
              </a:rPr>
              <a:t>(has gene </a:t>
            </a:r>
            <a:r>
              <a:rPr sz="2400" spc="25" dirty="0">
                <a:latin typeface="Times New Roman"/>
                <a:cs typeface="Times New Roman"/>
              </a:rPr>
              <a:t>for opine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utilization)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u="heavy" spc="-1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T-DNA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41300" algn="l"/>
                <a:tab pos="2719070" algn="l"/>
              </a:tabLst>
            </a:pPr>
            <a:r>
              <a:rPr sz="2600" spc="-75" dirty="0">
                <a:latin typeface="Times New Roman"/>
                <a:cs typeface="Times New Roman"/>
              </a:rPr>
              <a:t>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transferred	</a:t>
            </a:r>
            <a:r>
              <a:rPr sz="2600" spc="-155" dirty="0">
                <a:latin typeface="Times New Roman"/>
                <a:cs typeface="Times New Roman"/>
              </a:rPr>
              <a:t>DNA </a:t>
            </a:r>
            <a:r>
              <a:rPr sz="2600" spc="-40" dirty="0">
                <a:latin typeface="Times New Roman"/>
                <a:cs typeface="Times New Roman"/>
              </a:rPr>
              <a:t>of </a:t>
            </a:r>
            <a:r>
              <a:rPr sz="2600" spc="50" dirty="0">
                <a:latin typeface="Times New Roman"/>
                <a:cs typeface="Times New Roman"/>
              </a:rPr>
              <a:t>the </a:t>
            </a:r>
            <a:r>
              <a:rPr sz="2600" spc="80" dirty="0">
                <a:latin typeface="Times New Roman"/>
                <a:cs typeface="Times New Roman"/>
              </a:rPr>
              <a:t>tumor-inducing </a:t>
            </a:r>
            <a:r>
              <a:rPr sz="2600" spc="-55" dirty="0">
                <a:latin typeface="Times New Roman"/>
                <a:cs typeface="Times New Roman"/>
              </a:rPr>
              <a:t>(pTi) </a:t>
            </a:r>
            <a:r>
              <a:rPr sz="2600" spc="20" dirty="0">
                <a:latin typeface="Times New Roman"/>
                <a:cs typeface="Times New Roman"/>
              </a:rPr>
              <a:t>plasmid </a:t>
            </a:r>
            <a:r>
              <a:rPr sz="2600" spc="-40" dirty="0">
                <a:latin typeface="Times New Roman"/>
                <a:cs typeface="Times New Roman"/>
              </a:rPr>
              <a:t>of </a:t>
            </a:r>
            <a:r>
              <a:rPr sz="2600" spc="-15" dirty="0">
                <a:latin typeface="Times New Roman"/>
                <a:cs typeface="Times New Roman"/>
              </a:rPr>
              <a:t>some species</a:t>
            </a:r>
            <a:r>
              <a:rPr sz="2600" spc="-40" dirty="0">
                <a:latin typeface="Times New Roman"/>
                <a:cs typeface="Times New Roman"/>
              </a:rPr>
              <a:t> of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0"/>
              </a:spcBef>
            </a:pPr>
            <a:r>
              <a:rPr sz="2750" i="1" spc="-50" dirty="0">
                <a:latin typeface="Times New Roman"/>
                <a:cs typeface="Times New Roman"/>
              </a:rPr>
              <a:t>Agrobacterium</a:t>
            </a:r>
            <a:endParaRPr sz="27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5" dirty="0">
                <a:latin typeface="Times New Roman"/>
                <a:cs typeface="Times New Roman"/>
              </a:rPr>
              <a:t>This </a:t>
            </a:r>
            <a:r>
              <a:rPr sz="2600" spc="-75" dirty="0">
                <a:latin typeface="Times New Roman"/>
                <a:cs typeface="Times New Roman"/>
              </a:rPr>
              <a:t>T-DNA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15" dirty="0">
                <a:latin typeface="Times New Roman"/>
                <a:cs typeface="Times New Roman"/>
              </a:rPr>
              <a:t>responsible </a:t>
            </a:r>
            <a:r>
              <a:rPr sz="2600" spc="25" dirty="0">
                <a:latin typeface="Times New Roman"/>
                <a:cs typeface="Times New Roman"/>
              </a:rPr>
              <a:t>for </a:t>
            </a:r>
            <a:r>
              <a:rPr sz="2600" spc="70" dirty="0">
                <a:latin typeface="Times New Roman"/>
                <a:cs typeface="Times New Roman"/>
              </a:rPr>
              <a:t>crown </a:t>
            </a:r>
            <a:r>
              <a:rPr sz="2600" spc="10" dirty="0">
                <a:latin typeface="Times New Roman"/>
                <a:cs typeface="Times New Roman"/>
              </a:rPr>
              <a:t>gall </a:t>
            </a:r>
            <a:r>
              <a:rPr sz="2600" spc="35" dirty="0">
                <a:latin typeface="Times New Roman"/>
                <a:cs typeface="Times New Roman"/>
              </a:rPr>
              <a:t>formation </a:t>
            </a:r>
            <a:r>
              <a:rPr sz="2600" spc="60" dirty="0">
                <a:latin typeface="Times New Roman"/>
                <a:cs typeface="Times New Roman"/>
              </a:rPr>
              <a:t>in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plants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5200"/>
              </a:lnSpc>
              <a:spcBef>
                <a:spcPts val="11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T-DNA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45" dirty="0">
                <a:latin typeface="Times New Roman"/>
                <a:cs typeface="Times New Roman"/>
              </a:rPr>
              <a:t>bordered </a:t>
            </a:r>
            <a:r>
              <a:rPr sz="2600" spc="-30" dirty="0">
                <a:latin typeface="Times New Roman"/>
                <a:cs typeface="Times New Roman"/>
              </a:rPr>
              <a:t>by </a:t>
            </a:r>
            <a:r>
              <a:rPr sz="2600" spc="100" dirty="0">
                <a:latin typeface="Times New Roman"/>
                <a:cs typeface="Times New Roman"/>
              </a:rPr>
              <a:t>25-base-pair </a:t>
            </a:r>
            <a:r>
              <a:rPr sz="2600" spc="35" dirty="0">
                <a:latin typeface="Times New Roman"/>
                <a:cs typeface="Times New Roman"/>
              </a:rPr>
              <a:t>repeats </a:t>
            </a:r>
            <a:r>
              <a:rPr sz="2600" spc="55" dirty="0">
                <a:latin typeface="Times New Roman"/>
                <a:cs typeface="Times New Roman"/>
              </a:rPr>
              <a:t>on </a:t>
            </a:r>
            <a:r>
              <a:rPr sz="2600" spc="50" dirty="0">
                <a:latin typeface="Times New Roman"/>
                <a:cs typeface="Times New Roman"/>
              </a:rPr>
              <a:t>each </a:t>
            </a:r>
            <a:r>
              <a:rPr sz="2600" spc="15" dirty="0">
                <a:latin typeface="Times New Roman"/>
                <a:cs typeface="Times New Roman"/>
              </a:rPr>
              <a:t>end. </a:t>
            </a:r>
            <a:r>
              <a:rPr sz="2600" spc="20" dirty="0">
                <a:latin typeface="Times New Roman"/>
                <a:cs typeface="Times New Roman"/>
              </a:rPr>
              <a:t>Transfer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30" dirty="0">
                <a:latin typeface="Times New Roman"/>
                <a:cs typeface="Times New Roman"/>
              </a:rPr>
              <a:t>initiated </a:t>
            </a:r>
            <a:r>
              <a:rPr sz="2600" spc="50" dirty="0">
                <a:latin typeface="Times New Roman"/>
                <a:cs typeface="Times New Roman"/>
              </a:rPr>
              <a:t>at  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750" i="1" spc="-25" dirty="0">
                <a:latin typeface="Times New Roman"/>
                <a:cs typeface="Times New Roman"/>
              </a:rPr>
              <a:t>right</a:t>
            </a:r>
            <a:r>
              <a:rPr sz="2750" i="1" spc="-6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Times New Roman"/>
                <a:cs typeface="Times New Roman"/>
              </a:rPr>
              <a:t>border </a:t>
            </a:r>
            <a:r>
              <a:rPr sz="2600" spc="85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terminated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left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border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requires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75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vir</a:t>
            </a:r>
            <a:r>
              <a:rPr sz="275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Times New Roman"/>
                <a:cs typeface="Times New Roman"/>
              </a:rPr>
              <a:t>genes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985459"/>
            <a:ext cx="10934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0" dirty="0">
                <a:latin typeface="Times New Roman"/>
                <a:cs typeface="Times New Roman"/>
              </a:rPr>
              <a:t>plasmid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12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2036425" cy="178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45" dirty="0">
                <a:latin typeface="Times New Roman"/>
                <a:cs typeface="Times New Roman"/>
              </a:rPr>
              <a:t>The </a:t>
            </a:r>
            <a:r>
              <a:rPr sz="3200" spc="35" dirty="0">
                <a:latin typeface="Times New Roman"/>
                <a:cs typeface="Times New Roman"/>
              </a:rPr>
              <a:t>bacterial </a:t>
            </a:r>
            <a:r>
              <a:rPr sz="3200" spc="-90" dirty="0">
                <a:latin typeface="Times New Roman"/>
                <a:cs typeface="Times New Roman"/>
              </a:rPr>
              <a:t>T-DNA </a:t>
            </a:r>
            <a:r>
              <a:rPr sz="3200" spc="-55" dirty="0">
                <a:latin typeface="Times New Roman"/>
                <a:cs typeface="Times New Roman"/>
              </a:rPr>
              <a:t>is </a:t>
            </a:r>
            <a:r>
              <a:rPr sz="3200" spc="55" dirty="0">
                <a:latin typeface="Times New Roman"/>
                <a:cs typeface="Times New Roman"/>
              </a:rPr>
              <a:t>about </a:t>
            </a:r>
            <a:r>
              <a:rPr sz="3200" spc="105" dirty="0">
                <a:latin typeface="Times New Roman"/>
                <a:cs typeface="Times New Roman"/>
              </a:rPr>
              <a:t>24,000 </a:t>
            </a:r>
            <a:r>
              <a:rPr sz="3200" dirty="0">
                <a:latin typeface="Times New Roman"/>
                <a:cs typeface="Times New Roman"/>
              </a:rPr>
              <a:t>base </a:t>
            </a:r>
            <a:r>
              <a:rPr sz="3200" spc="50" dirty="0">
                <a:latin typeface="Times New Roman"/>
                <a:cs typeface="Times New Roman"/>
              </a:rPr>
              <a:t>pairs </a:t>
            </a:r>
            <a:r>
              <a:rPr sz="3200" spc="20" dirty="0">
                <a:latin typeface="Times New Roman"/>
                <a:cs typeface="Times New Roman"/>
              </a:rPr>
              <a:t>long </a:t>
            </a:r>
            <a:r>
              <a:rPr sz="3200" spc="100" dirty="0">
                <a:latin typeface="Times New Roman"/>
                <a:cs typeface="Times New Roman"/>
              </a:rPr>
              <a:t>and  </a:t>
            </a:r>
            <a:r>
              <a:rPr sz="3200" spc="40" dirty="0">
                <a:latin typeface="Times New Roman"/>
                <a:cs typeface="Times New Roman"/>
              </a:rPr>
              <a:t>contains 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genes </a:t>
            </a:r>
            <a:r>
              <a:rPr sz="3200" spc="85" dirty="0">
                <a:latin typeface="Times New Roman"/>
                <a:cs typeface="Times New Roman"/>
              </a:rPr>
              <a:t>that </a:t>
            </a:r>
            <a:r>
              <a:rPr sz="3200" spc="5" dirty="0">
                <a:latin typeface="Times New Roman"/>
                <a:cs typeface="Times New Roman"/>
              </a:rPr>
              <a:t>code </a:t>
            </a:r>
            <a:r>
              <a:rPr sz="3200" spc="35" dirty="0">
                <a:latin typeface="Times New Roman"/>
                <a:cs typeface="Times New Roman"/>
              </a:rPr>
              <a:t>for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enzymes </a:t>
            </a:r>
            <a:r>
              <a:rPr sz="3200" spc="15" dirty="0">
                <a:latin typeface="Times New Roman"/>
                <a:cs typeface="Times New Roman"/>
              </a:rPr>
              <a:t>synthesizing 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Times New Roman"/>
                <a:cs typeface="Times New Roman"/>
              </a:rPr>
              <a:t>opines </a:t>
            </a:r>
            <a:r>
              <a:rPr sz="3200" spc="105" dirty="0">
                <a:latin typeface="Times New Roman"/>
                <a:cs typeface="Times New Roman"/>
              </a:rPr>
              <a:t>and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FF0000"/>
                </a:solidFill>
                <a:latin typeface="Times New Roman"/>
                <a:cs typeface="Times New Roman"/>
              </a:rPr>
              <a:t>phytohormones</a:t>
            </a:r>
            <a:r>
              <a:rPr sz="3200" spc="3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66336"/>
            <a:ext cx="10200005" cy="216471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Times New Roman"/>
                <a:cs typeface="Times New Roman"/>
              </a:rPr>
              <a:t>Auxin </a:t>
            </a:r>
            <a:r>
              <a:rPr sz="3200" spc="-455" dirty="0">
                <a:latin typeface="Times New Roman"/>
                <a:cs typeface="Times New Roman"/>
              </a:rPr>
              <a:t>&amp; </a:t>
            </a:r>
            <a:r>
              <a:rPr sz="3200" spc="20" dirty="0">
                <a:latin typeface="Times New Roman"/>
                <a:cs typeface="Times New Roman"/>
              </a:rPr>
              <a:t>cytokinin </a:t>
            </a:r>
            <a:r>
              <a:rPr sz="3200" spc="30" dirty="0">
                <a:latin typeface="Times New Roman"/>
                <a:cs typeface="Times New Roman"/>
              </a:rPr>
              <a:t>gene </a:t>
            </a:r>
            <a:r>
              <a:rPr sz="3200" spc="40" dirty="0">
                <a:latin typeface="Times New Roman"/>
                <a:cs typeface="Times New Roman"/>
              </a:rPr>
              <a:t>induces </a:t>
            </a:r>
            <a:r>
              <a:rPr sz="3200" spc="-15" dirty="0">
                <a:latin typeface="Times New Roman"/>
                <a:cs typeface="Times New Roman"/>
              </a:rPr>
              <a:t>cell </a:t>
            </a:r>
            <a:r>
              <a:rPr sz="3200" spc="-5" dirty="0">
                <a:latin typeface="Times New Roman"/>
                <a:cs typeface="Times New Roman"/>
              </a:rPr>
              <a:t>division </a:t>
            </a:r>
            <a:r>
              <a:rPr sz="3200" spc="-455" dirty="0">
                <a:latin typeface="Times New Roman"/>
                <a:cs typeface="Times New Roman"/>
              </a:rPr>
              <a:t>&amp;</a:t>
            </a:r>
            <a:r>
              <a:rPr sz="3200" spc="-500" dirty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Times New Roman"/>
                <a:cs typeface="Times New Roman"/>
              </a:rPr>
              <a:t>proliferation</a:t>
            </a: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0" dirty="0">
                <a:latin typeface="Times New Roman"/>
                <a:cs typeface="Times New Roman"/>
              </a:rPr>
              <a:t>Opine </a:t>
            </a:r>
            <a:r>
              <a:rPr sz="3200" spc="5" dirty="0">
                <a:latin typeface="Times New Roman"/>
                <a:cs typeface="Times New Roman"/>
              </a:rPr>
              <a:t>synthesize </a:t>
            </a:r>
            <a:r>
              <a:rPr sz="3200" spc="75" dirty="0">
                <a:latin typeface="Times New Roman"/>
                <a:cs typeface="Times New Roman"/>
              </a:rPr>
              <a:t>opine-amino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35" dirty="0">
                <a:latin typeface="Times New Roman"/>
                <a:cs typeface="Times New Roman"/>
              </a:rPr>
              <a:t>acid</a:t>
            </a: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6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430" dirty="0">
                <a:latin typeface="Times New Roman"/>
                <a:cs typeface="Times New Roman"/>
              </a:rPr>
              <a:t>LB </a:t>
            </a:r>
            <a:r>
              <a:rPr sz="3200" spc="-425" dirty="0">
                <a:latin typeface="Times New Roman"/>
                <a:cs typeface="Times New Roman"/>
              </a:rPr>
              <a:t>&amp;RB </a:t>
            </a:r>
            <a:r>
              <a:rPr sz="3200" spc="85" dirty="0">
                <a:latin typeface="Times New Roman"/>
                <a:cs typeface="Times New Roman"/>
              </a:rPr>
              <a:t>are </a:t>
            </a:r>
            <a:r>
              <a:rPr sz="3200" spc="80" dirty="0">
                <a:latin typeface="Times New Roman"/>
                <a:cs typeface="Times New Roman"/>
              </a:rPr>
              <a:t>required </a:t>
            </a:r>
            <a:r>
              <a:rPr sz="3200" spc="35" dirty="0">
                <a:latin typeface="Times New Roman"/>
                <a:cs typeface="Times New Roman"/>
              </a:rPr>
              <a:t>for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65" dirty="0">
                <a:latin typeface="Times New Roman"/>
                <a:cs typeface="Times New Roman"/>
              </a:rPr>
              <a:t>transfer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11095"/>
            <a:ext cx="12192000" cy="2688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13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5575"/>
            <a:ext cx="2324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46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VIR</a:t>
            </a:r>
            <a:r>
              <a:rPr sz="3600" b="1" u="heavy" spc="-16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4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REGION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23976"/>
            <a:ext cx="11175365" cy="5161915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6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Times New Roman"/>
                <a:cs typeface="Times New Roman"/>
              </a:rPr>
              <a:t>Transfer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-80" dirty="0">
                <a:latin typeface="Times New Roman"/>
                <a:cs typeface="Times New Roman"/>
              </a:rPr>
              <a:t>T-DNA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35" dirty="0">
                <a:latin typeface="Times New Roman"/>
                <a:cs typeface="Times New Roman"/>
              </a:rPr>
              <a:t>plants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2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14" dirty="0">
                <a:latin typeface="Times New Roman"/>
                <a:cs typeface="Times New Roman"/>
              </a:rPr>
              <a:t>Acetosyringone(AS) </a:t>
            </a:r>
            <a:r>
              <a:rPr sz="2800" b="1" spc="-15" dirty="0">
                <a:latin typeface="Arial"/>
                <a:cs typeface="Arial"/>
              </a:rPr>
              <a:t>–</a:t>
            </a:r>
            <a:r>
              <a:rPr sz="2800" spc="-15" dirty="0">
                <a:latin typeface="Times New Roman"/>
                <a:cs typeface="Times New Roman"/>
              </a:rPr>
              <a:t>flavonoid </a:t>
            </a:r>
            <a:r>
              <a:rPr sz="2800" spc="15" dirty="0">
                <a:latin typeface="Times New Roman"/>
                <a:cs typeface="Times New Roman"/>
              </a:rPr>
              <a:t>released </a:t>
            </a:r>
            <a:r>
              <a:rPr sz="2800" spc="-35" dirty="0">
                <a:latin typeface="Times New Roman"/>
                <a:cs typeface="Times New Roman"/>
              </a:rPr>
              <a:t>by </a:t>
            </a:r>
            <a:r>
              <a:rPr sz="2800" spc="60" dirty="0">
                <a:latin typeface="Times New Roman"/>
                <a:cs typeface="Times New Roman"/>
              </a:rPr>
              <a:t>wounded plant </a:t>
            </a:r>
            <a:r>
              <a:rPr sz="2800" spc="-45" dirty="0">
                <a:latin typeface="Times New Roman"/>
                <a:cs typeface="Times New Roman"/>
              </a:rPr>
              <a:t>cells, </a:t>
            </a:r>
            <a:r>
              <a:rPr sz="2800" spc="10" dirty="0">
                <a:latin typeface="Times New Roman"/>
                <a:cs typeface="Times New Roman"/>
              </a:rPr>
              <a:t>activate </a:t>
            </a:r>
            <a:r>
              <a:rPr sz="2800" spc="30" dirty="0">
                <a:latin typeface="Times New Roman"/>
                <a:cs typeface="Times New Roman"/>
              </a:rPr>
              <a:t>vir  </a:t>
            </a:r>
            <a:r>
              <a:rPr sz="2800" spc="-20" dirty="0">
                <a:latin typeface="Times New Roman"/>
                <a:cs typeface="Times New Roman"/>
              </a:rPr>
              <a:t>genes.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Times New Roman"/>
                <a:cs typeface="Times New Roman"/>
              </a:rPr>
              <a:t>Vir </a:t>
            </a:r>
            <a:r>
              <a:rPr sz="2800" spc="40" dirty="0">
                <a:latin typeface="Times New Roman"/>
                <a:cs typeface="Times New Roman"/>
              </a:rPr>
              <a:t>region organized </a:t>
            </a:r>
            <a:r>
              <a:rPr sz="2800" spc="30" dirty="0">
                <a:latin typeface="Times New Roman"/>
                <a:cs typeface="Times New Roman"/>
              </a:rPr>
              <a:t>into </a:t>
            </a:r>
            <a:r>
              <a:rPr sz="2800" spc="140" dirty="0">
                <a:latin typeface="Times New Roman"/>
                <a:cs typeface="Times New Roman"/>
              </a:rPr>
              <a:t>8 </a:t>
            </a:r>
            <a:r>
              <a:rPr sz="2800" spc="75" dirty="0">
                <a:latin typeface="Times New Roman"/>
                <a:cs typeface="Times New Roman"/>
              </a:rPr>
              <a:t>operons- </a:t>
            </a:r>
            <a:r>
              <a:rPr sz="2800" spc="30" dirty="0">
                <a:latin typeface="Times New Roman"/>
                <a:cs typeface="Times New Roman"/>
              </a:rPr>
              <a:t>vir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A-H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Times New Roman"/>
                <a:cs typeface="Times New Roman"/>
              </a:rPr>
              <a:t>Has </a:t>
            </a:r>
            <a:r>
              <a:rPr sz="2800" spc="30" dirty="0">
                <a:latin typeface="Times New Roman"/>
                <a:cs typeface="Times New Roman"/>
              </a:rPr>
              <a:t>approximately </a:t>
            </a:r>
            <a:r>
              <a:rPr sz="2800" spc="140" dirty="0">
                <a:latin typeface="Times New Roman"/>
                <a:cs typeface="Times New Roman"/>
              </a:rPr>
              <a:t>25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genes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3600" b="1" u="heavy" spc="-3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OPINES</a:t>
            </a:r>
            <a:endParaRPr sz="3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Derivatives </a:t>
            </a:r>
            <a:r>
              <a:rPr sz="2800" spc="-45" dirty="0">
                <a:latin typeface="Times New Roman"/>
                <a:cs typeface="Times New Roman"/>
              </a:rPr>
              <a:t>of </a:t>
            </a:r>
            <a:r>
              <a:rPr sz="2800" spc="45" dirty="0">
                <a:latin typeface="Times New Roman"/>
                <a:cs typeface="Times New Roman"/>
              </a:rPr>
              <a:t>amino </a:t>
            </a:r>
            <a:r>
              <a:rPr sz="2800" spc="25" dirty="0">
                <a:latin typeface="Times New Roman"/>
                <a:cs typeface="Times New Roman"/>
              </a:rPr>
              <a:t>acid </a:t>
            </a:r>
            <a:r>
              <a:rPr sz="2800" spc="5" dirty="0">
                <a:latin typeface="Times New Roman"/>
                <a:cs typeface="Times New Roman"/>
              </a:rPr>
              <a:t>synthesized </a:t>
            </a:r>
            <a:r>
              <a:rPr sz="2800" spc="-35" dirty="0">
                <a:latin typeface="Times New Roman"/>
                <a:cs typeface="Times New Roman"/>
              </a:rPr>
              <a:t>by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T-DNA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Times New Roman"/>
                <a:cs typeface="Times New Roman"/>
              </a:rPr>
              <a:t>pTi </a:t>
            </a:r>
            <a:r>
              <a:rPr sz="2800" spc="70" dirty="0">
                <a:latin typeface="Times New Roman"/>
                <a:cs typeface="Times New Roman"/>
              </a:rPr>
              <a:t>are </a:t>
            </a:r>
            <a:r>
              <a:rPr sz="2800" spc="20" dirty="0">
                <a:latin typeface="Times New Roman"/>
                <a:cs typeface="Times New Roman"/>
              </a:rPr>
              <a:t>categorized </a:t>
            </a:r>
            <a:r>
              <a:rPr sz="2800" spc="5" dirty="0">
                <a:latin typeface="Times New Roman"/>
                <a:cs typeface="Times New Roman"/>
              </a:rPr>
              <a:t>based </a:t>
            </a:r>
            <a:r>
              <a:rPr sz="2800" spc="55" dirty="0">
                <a:latin typeface="Times New Roman"/>
                <a:cs typeface="Times New Roman"/>
              </a:rPr>
              <a:t>on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45" dirty="0">
                <a:latin typeface="Times New Roman"/>
                <a:cs typeface="Times New Roman"/>
              </a:rPr>
              <a:t>of </a:t>
            </a:r>
            <a:r>
              <a:rPr sz="295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opine </a:t>
            </a:r>
            <a:r>
              <a:rPr sz="2800" spc="55" dirty="0">
                <a:latin typeface="Times New Roman"/>
                <a:cs typeface="Times New Roman"/>
              </a:rPr>
              <a:t>produced </a:t>
            </a:r>
            <a:r>
              <a:rPr sz="2800" spc="-35" dirty="0">
                <a:latin typeface="Times New Roman"/>
                <a:cs typeface="Times New Roman"/>
              </a:rPr>
              <a:t>by </a:t>
            </a:r>
            <a:r>
              <a:rPr sz="2800" spc="60" dirty="0">
                <a:latin typeface="Times New Roman"/>
                <a:cs typeface="Times New Roman"/>
              </a:rPr>
              <a:t>their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genes-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208" y="5822999"/>
            <a:ext cx="896112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spc="-60" dirty="0">
                <a:latin typeface="Times New Roman"/>
                <a:cs typeface="Times New Roman"/>
              </a:rPr>
              <a:t>octopine, nopaline, </a:t>
            </a:r>
            <a:r>
              <a:rPr sz="2950" i="1" spc="-70" dirty="0">
                <a:latin typeface="Times New Roman"/>
                <a:cs typeface="Times New Roman"/>
              </a:rPr>
              <a:t>agropine, </a:t>
            </a:r>
            <a:r>
              <a:rPr sz="2950" i="1" spc="-35" dirty="0">
                <a:latin typeface="Times New Roman"/>
                <a:cs typeface="Times New Roman"/>
              </a:rPr>
              <a:t>succinamopine </a:t>
            </a:r>
            <a:r>
              <a:rPr sz="2950" i="1" spc="-40" dirty="0">
                <a:latin typeface="Times New Roman"/>
                <a:cs typeface="Times New Roman"/>
              </a:rPr>
              <a:t>and</a:t>
            </a:r>
            <a:r>
              <a:rPr sz="2950" i="1" spc="90" dirty="0">
                <a:latin typeface="Times New Roman"/>
                <a:cs typeface="Times New Roman"/>
              </a:rPr>
              <a:t> </a:t>
            </a:r>
            <a:r>
              <a:rPr sz="2950" i="1" spc="-30" dirty="0">
                <a:latin typeface="Times New Roman"/>
                <a:cs typeface="Times New Roman"/>
              </a:rPr>
              <a:t>leucinopine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14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1307"/>
            <a:ext cx="5041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LEFT </a:t>
            </a:r>
            <a:r>
              <a:rPr sz="2800" b="1" u="heavy" spc="-5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2800" b="1" u="heavy" spc="-36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RIGHT </a:t>
            </a:r>
            <a:r>
              <a:rPr sz="2800" b="1" u="heavy" spc="-3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BORDER</a:t>
            </a:r>
            <a:r>
              <a:rPr sz="2800" b="1" u="heavy" spc="-1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SEQUENCE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77672"/>
            <a:ext cx="11545570" cy="3732529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6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Required </a:t>
            </a:r>
            <a:r>
              <a:rPr sz="2800" spc="25" dirty="0">
                <a:latin typeface="Times New Roman"/>
                <a:cs typeface="Times New Roman"/>
              </a:rPr>
              <a:t>for </a:t>
            </a:r>
            <a:r>
              <a:rPr sz="2800" spc="-80" dirty="0">
                <a:latin typeface="Times New Roman"/>
                <a:cs typeface="Times New Roman"/>
              </a:rPr>
              <a:t>T-DNA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integration</a:t>
            </a:r>
            <a:endParaRPr sz="2800">
              <a:latin typeface="Times New Roman"/>
              <a:cs typeface="Times New Roman"/>
            </a:endParaRPr>
          </a:p>
          <a:p>
            <a:pPr marL="12700" marR="4682490">
              <a:lnSpc>
                <a:spcPts val="5040"/>
              </a:lnSpc>
              <a:spcBef>
                <a:spcPts val="43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5" dirty="0">
                <a:latin typeface="Times New Roman"/>
                <a:cs typeface="Times New Roman"/>
              </a:rPr>
              <a:t>RB </a:t>
            </a:r>
            <a:r>
              <a:rPr sz="2800" spc="25" dirty="0">
                <a:latin typeface="Times New Roman"/>
                <a:cs typeface="Times New Roman"/>
              </a:rPr>
              <a:t>enable </a:t>
            </a:r>
            <a:r>
              <a:rPr sz="2800" spc="-380" dirty="0">
                <a:latin typeface="Times New Roman"/>
                <a:cs typeface="Times New Roman"/>
              </a:rPr>
              <a:t>LB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55" dirty="0">
                <a:latin typeface="Times New Roman"/>
                <a:cs typeface="Times New Roman"/>
              </a:rPr>
              <a:t>produce </a:t>
            </a:r>
            <a:r>
              <a:rPr sz="2800" dirty="0">
                <a:latin typeface="Times New Roman"/>
                <a:cs typeface="Times New Roman"/>
              </a:rPr>
              <a:t>single </a:t>
            </a:r>
            <a:r>
              <a:rPr sz="2800" spc="55" dirty="0">
                <a:latin typeface="Times New Roman"/>
                <a:cs typeface="Times New Roman"/>
              </a:rPr>
              <a:t>stranded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DNA </a:t>
            </a:r>
            <a:r>
              <a:rPr sz="2800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PROCEDURE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55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Plant tissue </a:t>
            </a:r>
            <a:r>
              <a:rPr sz="2800" spc="5" dirty="0">
                <a:latin typeface="Times New Roman"/>
                <a:cs typeface="Times New Roman"/>
              </a:rPr>
              <a:t>(often </a:t>
            </a:r>
            <a:r>
              <a:rPr sz="2800" spc="-25" dirty="0">
                <a:latin typeface="Times New Roman"/>
                <a:cs typeface="Times New Roman"/>
              </a:rPr>
              <a:t>leaves) </a:t>
            </a:r>
            <a:r>
              <a:rPr sz="2800" spc="70" dirty="0">
                <a:latin typeface="Times New Roman"/>
                <a:cs typeface="Times New Roman"/>
              </a:rPr>
              <a:t>are </a:t>
            </a:r>
            <a:r>
              <a:rPr sz="2800" spc="60" dirty="0">
                <a:latin typeface="Times New Roman"/>
                <a:cs typeface="Times New Roman"/>
              </a:rPr>
              <a:t>cut </a:t>
            </a:r>
            <a:r>
              <a:rPr sz="2800" spc="30" dirty="0">
                <a:latin typeface="Times New Roman"/>
                <a:cs typeface="Times New Roman"/>
              </a:rPr>
              <a:t>into </a:t>
            </a:r>
            <a:r>
              <a:rPr sz="2800" dirty="0">
                <a:latin typeface="Times New Roman"/>
                <a:cs typeface="Times New Roman"/>
              </a:rPr>
              <a:t>small </a:t>
            </a:r>
            <a:r>
              <a:rPr sz="2800" spc="-30" dirty="0">
                <a:latin typeface="Times New Roman"/>
                <a:cs typeface="Times New Roman"/>
              </a:rPr>
              <a:t>pieces, </a:t>
            </a:r>
            <a:r>
              <a:rPr sz="2800" spc="-75" dirty="0">
                <a:latin typeface="Times New Roman"/>
                <a:cs typeface="Times New Roman"/>
              </a:rPr>
              <a:t>e.g. </a:t>
            </a:r>
            <a:r>
              <a:rPr sz="2800" spc="75" dirty="0">
                <a:latin typeface="Times New Roman"/>
                <a:cs typeface="Times New Roman"/>
              </a:rPr>
              <a:t>10x10mm, </a:t>
            </a:r>
            <a:r>
              <a:rPr sz="2800" spc="85" dirty="0">
                <a:latin typeface="Times New Roman"/>
                <a:cs typeface="Times New Roman"/>
              </a:rPr>
              <a:t>and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soaked  </a:t>
            </a:r>
            <a:r>
              <a:rPr sz="2800" spc="25" dirty="0">
                <a:latin typeface="Times New Roman"/>
                <a:cs typeface="Times New Roman"/>
              </a:rPr>
              <a:t>for </a:t>
            </a:r>
            <a:r>
              <a:rPr sz="2800" spc="140" dirty="0">
                <a:latin typeface="Times New Roman"/>
                <a:cs typeface="Times New Roman"/>
              </a:rPr>
              <a:t>10 </a:t>
            </a:r>
            <a:r>
              <a:rPr sz="2800" spc="35" dirty="0">
                <a:latin typeface="Times New Roman"/>
                <a:cs typeface="Times New Roman"/>
              </a:rPr>
              <a:t>minutes </a:t>
            </a:r>
            <a:r>
              <a:rPr sz="2800" spc="60" dirty="0">
                <a:latin typeface="Times New Roman"/>
                <a:cs typeface="Times New Roman"/>
              </a:rPr>
              <a:t>in </a:t>
            </a:r>
            <a:r>
              <a:rPr sz="2800" spc="65" dirty="0">
                <a:latin typeface="Times New Roman"/>
                <a:cs typeface="Times New Roman"/>
              </a:rPr>
              <a:t>a </a:t>
            </a:r>
            <a:r>
              <a:rPr sz="2800" spc="20" dirty="0">
                <a:latin typeface="Times New Roman"/>
                <a:cs typeface="Times New Roman"/>
              </a:rPr>
              <a:t>fluid </a:t>
            </a:r>
            <a:r>
              <a:rPr sz="2800" spc="45" dirty="0">
                <a:latin typeface="Times New Roman"/>
                <a:cs typeface="Times New Roman"/>
              </a:rPr>
              <a:t>containing </a:t>
            </a:r>
            <a:r>
              <a:rPr sz="2800" spc="30" dirty="0">
                <a:latin typeface="Times New Roman"/>
                <a:cs typeface="Times New Roman"/>
              </a:rPr>
              <a:t>suspended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950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Agrobacterium</a:t>
            </a:r>
            <a:r>
              <a:rPr sz="2800" spc="-5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3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Times New Roman"/>
                <a:cs typeface="Times New Roman"/>
              </a:rPr>
              <a:t>The </a:t>
            </a:r>
            <a:r>
              <a:rPr sz="2800" spc="35" dirty="0">
                <a:latin typeface="Times New Roman"/>
                <a:cs typeface="Times New Roman"/>
              </a:rPr>
              <a:t>bacteria </a:t>
            </a:r>
            <a:r>
              <a:rPr sz="2800" dirty="0">
                <a:latin typeface="Times New Roman"/>
                <a:cs typeface="Times New Roman"/>
              </a:rPr>
              <a:t>will </a:t>
            </a:r>
            <a:r>
              <a:rPr sz="2800" spc="55" dirty="0">
                <a:latin typeface="Times New Roman"/>
                <a:cs typeface="Times New Roman"/>
              </a:rPr>
              <a:t>attach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40" dirty="0">
                <a:latin typeface="Times New Roman"/>
                <a:cs typeface="Times New Roman"/>
              </a:rPr>
              <a:t>many </a:t>
            </a:r>
            <a:r>
              <a:rPr sz="2800" spc="-45" dirty="0">
                <a:latin typeface="Times New Roman"/>
                <a:cs typeface="Times New Roman"/>
              </a:rPr>
              <a:t>of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60" dirty="0">
                <a:latin typeface="Times New Roman"/>
                <a:cs typeface="Times New Roman"/>
              </a:rPr>
              <a:t>plant </a:t>
            </a:r>
            <a:r>
              <a:rPr sz="2800" spc="-30" dirty="0">
                <a:latin typeface="Times New Roman"/>
                <a:cs typeface="Times New Roman"/>
              </a:rPr>
              <a:t>cells </a:t>
            </a:r>
            <a:r>
              <a:rPr sz="2800" spc="5" dirty="0">
                <a:latin typeface="Times New Roman"/>
                <a:cs typeface="Times New Roman"/>
              </a:rPr>
              <a:t>exposed </a:t>
            </a:r>
            <a:r>
              <a:rPr sz="2800" spc="-35" dirty="0">
                <a:latin typeface="Times New Roman"/>
                <a:cs typeface="Times New Roman"/>
              </a:rPr>
              <a:t>by </a:t>
            </a:r>
            <a:r>
              <a:rPr sz="2800" spc="50" dirty="0">
                <a:latin typeface="Times New Roman"/>
                <a:cs typeface="Times New Roman"/>
              </a:rPr>
              <a:t>the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cut.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15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105" y="2735452"/>
            <a:ext cx="1445895" cy="1045210"/>
          </a:xfrm>
          <a:custGeom>
            <a:avLst/>
            <a:gdLst/>
            <a:ahLst/>
            <a:cxnLst/>
            <a:rect l="l" t="t" r="r" b="b"/>
            <a:pathLst>
              <a:path w="1445895" h="1045210">
                <a:moveTo>
                  <a:pt x="188137" y="647700"/>
                </a:moveTo>
                <a:lnTo>
                  <a:pt x="161374" y="655320"/>
                </a:lnTo>
                <a:lnTo>
                  <a:pt x="136958" y="665480"/>
                </a:lnTo>
                <a:lnTo>
                  <a:pt x="114887" y="674370"/>
                </a:lnTo>
                <a:lnTo>
                  <a:pt x="72729" y="702310"/>
                </a:lnTo>
                <a:lnTo>
                  <a:pt x="36605" y="739139"/>
                </a:lnTo>
                <a:lnTo>
                  <a:pt x="11876" y="784860"/>
                </a:lnTo>
                <a:lnTo>
                  <a:pt x="418" y="835660"/>
                </a:lnTo>
                <a:lnTo>
                  <a:pt x="0" y="862330"/>
                </a:lnTo>
                <a:lnTo>
                  <a:pt x="2986" y="889000"/>
                </a:lnTo>
                <a:lnTo>
                  <a:pt x="18821" y="939800"/>
                </a:lnTo>
                <a:lnTo>
                  <a:pt x="44439" y="981710"/>
                </a:lnTo>
                <a:lnTo>
                  <a:pt x="73871" y="1012190"/>
                </a:lnTo>
                <a:lnTo>
                  <a:pt x="107440" y="1032510"/>
                </a:lnTo>
                <a:lnTo>
                  <a:pt x="143850" y="1043940"/>
                </a:lnTo>
                <a:lnTo>
                  <a:pt x="163360" y="1045210"/>
                </a:lnTo>
                <a:lnTo>
                  <a:pt x="183469" y="1045210"/>
                </a:lnTo>
                <a:lnTo>
                  <a:pt x="236753" y="1027430"/>
                </a:lnTo>
                <a:lnTo>
                  <a:pt x="270347" y="995680"/>
                </a:lnTo>
                <a:lnTo>
                  <a:pt x="195589" y="995680"/>
                </a:lnTo>
                <a:lnTo>
                  <a:pt x="166935" y="993140"/>
                </a:lnTo>
                <a:lnTo>
                  <a:pt x="111790" y="970280"/>
                </a:lnTo>
                <a:lnTo>
                  <a:pt x="68280" y="930910"/>
                </a:lnTo>
                <a:lnTo>
                  <a:pt x="36548" y="878840"/>
                </a:lnTo>
                <a:lnTo>
                  <a:pt x="23937" y="828039"/>
                </a:lnTo>
                <a:lnTo>
                  <a:pt x="24968" y="801370"/>
                </a:lnTo>
                <a:lnTo>
                  <a:pt x="43180" y="751839"/>
                </a:lnTo>
                <a:lnTo>
                  <a:pt x="83108" y="715010"/>
                </a:lnTo>
                <a:lnTo>
                  <a:pt x="117724" y="698500"/>
                </a:lnTo>
                <a:lnTo>
                  <a:pt x="152463" y="694689"/>
                </a:lnTo>
                <a:lnTo>
                  <a:pt x="217536" y="694689"/>
                </a:lnTo>
                <a:lnTo>
                  <a:pt x="188137" y="647700"/>
                </a:lnTo>
                <a:close/>
              </a:path>
              <a:path w="1445895" h="1045210">
                <a:moveTo>
                  <a:pt x="328054" y="855980"/>
                </a:moveTo>
                <a:lnTo>
                  <a:pt x="257241" y="855980"/>
                </a:lnTo>
                <a:lnTo>
                  <a:pt x="272264" y="862330"/>
                </a:lnTo>
                <a:lnTo>
                  <a:pt x="284530" y="875030"/>
                </a:lnTo>
                <a:lnTo>
                  <a:pt x="290976" y="889000"/>
                </a:lnTo>
                <a:lnTo>
                  <a:pt x="293804" y="902970"/>
                </a:lnTo>
                <a:lnTo>
                  <a:pt x="292999" y="918210"/>
                </a:lnTo>
                <a:lnTo>
                  <a:pt x="273199" y="958850"/>
                </a:lnTo>
                <a:lnTo>
                  <a:pt x="223171" y="990600"/>
                </a:lnTo>
                <a:lnTo>
                  <a:pt x="195589" y="995680"/>
                </a:lnTo>
                <a:lnTo>
                  <a:pt x="270347" y="995680"/>
                </a:lnTo>
                <a:lnTo>
                  <a:pt x="290080" y="961390"/>
                </a:lnTo>
                <a:lnTo>
                  <a:pt x="295665" y="949960"/>
                </a:lnTo>
                <a:lnTo>
                  <a:pt x="301563" y="941070"/>
                </a:lnTo>
                <a:lnTo>
                  <a:pt x="307748" y="933450"/>
                </a:lnTo>
                <a:lnTo>
                  <a:pt x="314197" y="928370"/>
                </a:lnTo>
                <a:lnTo>
                  <a:pt x="328864" y="923290"/>
                </a:lnTo>
                <a:lnTo>
                  <a:pt x="369503" y="923290"/>
                </a:lnTo>
                <a:lnTo>
                  <a:pt x="328054" y="855980"/>
                </a:lnTo>
                <a:close/>
              </a:path>
              <a:path w="1445895" h="1045210">
                <a:moveTo>
                  <a:pt x="369503" y="923290"/>
                </a:moveTo>
                <a:lnTo>
                  <a:pt x="328864" y="923290"/>
                </a:lnTo>
                <a:lnTo>
                  <a:pt x="343138" y="924560"/>
                </a:lnTo>
                <a:lnTo>
                  <a:pt x="357006" y="933450"/>
                </a:lnTo>
                <a:lnTo>
                  <a:pt x="370459" y="949960"/>
                </a:lnTo>
                <a:lnTo>
                  <a:pt x="382016" y="943610"/>
                </a:lnTo>
                <a:lnTo>
                  <a:pt x="369503" y="923290"/>
                </a:lnTo>
                <a:close/>
              </a:path>
              <a:path w="1445895" h="1045210">
                <a:moveTo>
                  <a:pt x="395484" y="698500"/>
                </a:moveTo>
                <a:lnTo>
                  <a:pt x="334785" y="698500"/>
                </a:lnTo>
                <a:lnTo>
                  <a:pt x="341868" y="699770"/>
                </a:lnTo>
                <a:lnTo>
                  <a:pt x="348640" y="703580"/>
                </a:lnTo>
                <a:lnTo>
                  <a:pt x="430022" y="833120"/>
                </a:lnTo>
                <a:lnTo>
                  <a:pt x="439612" y="858520"/>
                </a:lnTo>
                <a:lnTo>
                  <a:pt x="439038" y="864870"/>
                </a:lnTo>
                <a:lnTo>
                  <a:pt x="436495" y="872490"/>
                </a:lnTo>
                <a:lnTo>
                  <a:pt x="431927" y="878840"/>
                </a:lnTo>
                <a:lnTo>
                  <a:pt x="425358" y="885190"/>
                </a:lnTo>
                <a:lnTo>
                  <a:pt x="416813" y="891540"/>
                </a:lnTo>
                <a:lnTo>
                  <a:pt x="423672" y="901700"/>
                </a:lnTo>
                <a:lnTo>
                  <a:pt x="534097" y="833120"/>
                </a:lnTo>
                <a:lnTo>
                  <a:pt x="491871" y="833120"/>
                </a:lnTo>
                <a:lnTo>
                  <a:pt x="483064" y="830580"/>
                </a:lnTo>
                <a:lnTo>
                  <a:pt x="456310" y="801370"/>
                </a:lnTo>
                <a:lnTo>
                  <a:pt x="436387" y="762000"/>
                </a:lnTo>
                <a:lnTo>
                  <a:pt x="422656" y="717550"/>
                </a:lnTo>
                <a:lnTo>
                  <a:pt x="422268" y="715010"/>
                </a:lnTo>
                <a:lnTo>
                  <a:pt x="405638" y="715010"/>
                </a:lnTo>
                <a:lnTo>
                  <a:pt x="395484" y="698500"/>
                </a:lnTo>
                <a:close/>
              </a:path>
              <a:path w="1445895" h="1045210">
                <a:moveTo>
                  <a:pt x="319531" y="789939"/>
                </a:moveTo>
                <a:lnTo>
                  <a:pt x="203796" y="862330"/>
                </a:lnTo>
                <a:lnTo>
                  <a:pt x="210578" y="873760"/>
                </a:lnTo>
                <a:lnTo>
                  <a:pt x="218922" y="867410"/>
                </a:lnTo>
                <a:lnTo>
                  <a:pt x="239460" y="858520"/>
                </a:lnTo>
                <a:lnTo>
                  <a:pt x="257241" y="855980"/>
                </a:lnTo>
                <a:lnTo>
                  <a:pt x="328054" y="855980"/>
                </a:lnTo>
                <a:lnTo>
                  <a:pt x="322580" y="847089"/>
                </a:lnTo>
                <a:lnTo>
                  <a:pt x="314959" y="812800"/>
                </a:lnTo>
                <a:lnTo>
                  <a:pt x="318643" y="806450"/>
                </a:lnTo>
                <a:lnTo>
                  <a:pt x="326263" y="801370"/>
                </a:lnTo>
                <a:lnTo>
                  <a:pt x="319531" y="789939"/>
                </a:lnTo>
                <a:close/>
              </a:path>
              <a:path w="1445895" h="1045210">
                <a:moveTo>
                  <a:pt x="537337" y="816610"/>
                </a:moveTo>
                <a:lnTo>
                  <a:pt x="523285" y="824230"/>
                </a:lnTo>
                <a:lnTo>
                  <a:pt x="511032" y="829310"/>
                </a:lnTo>
                <a:lnTo>
                  <a:pt x="500564" y="833120"/>
                </a:lnTo>
                <a:lnTo>
                  <a:pt x="534097" y="833120"/>
                </a:lnTo>
                <a:lnTo>
                  <a:pt x="544322" y="826770"/>
                </a:lnTo>
                <a:lnTo>
                  <a:pt x="537337" y="816610"/>
                </a:lnTo>
                <a:close/>
              </a:path>
              <a:path w="1445895" h="1045210">
                <a:moveTo>
                  <a:pt x="655897" y="476250"/>
                </a:moveTo>
                <a:lnTo>
                  <a:pt x="611665" y="485139"/>
                </a:lnTo>
                <a:lnTo>
                  <a:pt x="567590" y="513080"/>
                </a:lnTo>
                <a:lnTo>
                  <a:pt x="538150" y="558800"/>
                </a:lnTo>
                <a:lnTo>
                  <a:pt x="528088" y="613410"/>
                </a:lnTo>
                <a:lnTo>
                  <a:pt x="528096" y="615950"/>
                </a:lnTo>
                <a:lnTo>
                  <a:pt x="538158" y="668020"/>
                </a:lnTo>
                <a:lnTo>
                  <a:pt x="565640" y="713739"/>
                </a:lnTo>
                <a:lnTo>
                  <a:pt x="600465" y="741680"/>
                </a:lnTo>
                <a:lnTo>
                  <a:pt x="642381" y="753110"/>
                </a:lnTo>
                <a:lnTo>
                  <a:pt x="664337" y="751839"/>
                </a:lnTo>
                <a:lnTo>
                  <a:pt x="686387" y="745489"/>
                </a:lnTo>
                <a:lnTo>
                  <a:pt x="708532" y="734060"/>
                </a:lnTo>
                <a:lnTo>
                  <a:pt x="730724" y="717550"/>
                </a:lnTo>
                <a:lnTo>
                  <a:pt x="736167" y="711200"/>
                </a:lnTo>
                <a:lnTo>
                  <a:pt x="679037" y="711200"/>
                </a:lnTo>
                <a:lnTo>
                  <a:pt x="656911" y="709930"/>
                </a:lnTo>
                <a:lnTo>
                  <a:pt x="612636" y="692150"/>
                </a:lnTo>
                <a:lnTo>
                  <a:pt x="578433" y="664210"/>
                </a:lnTo>
                <a:lnTo>
                  <a:pt x="556067" y="629920"/>
                </a:lnTo>
                <a:lnTo>
                  <a:pt x="546227" y="581660"/>
                </a:lnTo>
                <a:lnTo>
                  <a:pt x="549322" y="565150"/>
                </a:lnTo>
                <a:lnTo>
                  <a:pt x="580897" y="527050"/>
                </a:lnTo>
                <a:lnTo>
                  <a:pt x="613241" y="515620"/>
                </a:lnTo>
                <a:lnTo>
                  <a:pt x="732215" y="515620"/>
                </a:lnTo>
                <a:lnTo>
                  <a:pt x="716772" y="500380"/>
                </a:lnTo>
                <a:lnTo>
                  <a:pt x="698208" y="487680"/>
                </a:lnTo>
                <a:lnTo>
                  <a:pt x="677799" y="480060"/>
                </a:lnTo>
                <a:lnTo>
                  <a:pt x="655897" y="476250"/>
                </a:lnTo>
                <a:close/>
              </a:path>
              <a:path w="1445895" h="1045210">
                <a:moveTo>
                  <a:pt x="217536" y="694689"/>
                </a:moveTo>
                <a:lnTo>
                  <a:pt x="152463" y="694689"/>
                </a:lnTo>
                <a:lnTo>
                  <a:pt x="170569" y="698500"/>
                </a:lnTo>
                <a:lnTo>
                  <a:pt x="187015" y="704850"/>
                </a:lnTo>
                <a:lnTo>
                  <a:pt x="201796" y="715010"/>
                </a:lnTo>
                <a:lnTo>
                  <a:pt x="214909" y="728980"/>
                </a:lnTo>
                <a:lnTo>
                  <a:pt x="231838" y="717550"/>
                </a:lnTo>
                <a:lnTo>
                  <a:pt x="217536" y="694689"/>
                </a:lnTo>
                <a:close/>
              </a:path>
              <a:path w="1445895" h="1045210">
                <a:moveTo>
                  <a:pt x="358775" y="638810"/>
                </a:moveTo>
                <a:lnTo>
                  <a:pt x="348488" y="645160"/>
                </a:lnTo>
                <a:lnTo>
                  <a:pt x="303022" y="708660"/>
                </a:lnTo>
                <a:lnTo>
                  <a:pt x="309880" y="718820"/>
                </a:lnTo>
                <a:lnTo>
                  <a:pt x="317372" y="709930"/>
                </a:lnTo>
                <a:lnTo>
                  <a:pt x="323215" y="703580"/>
                </a:lnTo>
                <a:lnTo>
                  <a:pt x="327406" y="701039"/>
                </a:lnTo>
                <a:lnTo>
                  <a:pt x="334785" y="698500"/>
                </a:lnTo>
                <a:lnTo>
                  <a:pt x="395484" y="698500"/>
                </a:lnTo>
                <a:lnTo>
                  <a:pt x="358775" y="638810"/>
                </a:lnTo>
                <a:close/>
              </a:path>
              <a:path w="1445895" h="1045210">
                <a:moveTo>
                  <a:pt x="460628" y="581660"/>
                </a:moveTo>
                <a:lnTo>
                  <a:pt x="424015" y="605789"/>
                </a:lnTo>
                <a:lnTo>
                  <a:pt x="406731" y="668020"/>
                </a:lnTo>
                <a:lnTo>
                  <a:pt x="405638" y="715010"/>
                </a:lnTo>
                <a:lnTo>
                  <a:pt x="422268" y="715010"/>
                </a:lnTo>
                <a:lnTo>
                  <a:pt x="418201" y="688339"/>
                </a:lnTo>
                <a:lnTo>
                  <a:pt x="419306" y="665480"/>
                </a:lnTo>
                <a:lnTo>
                  <a:pt x="425959" y="647700"/>
                </a:lnTo>
                <a:lnTo>
                  <a:pt x="438150" y="636270"/>
                </a:lnTo>
                <a:lnTo>
                  <a:pt x="450369" y="632460"/>
                </a:lnTo>
                <a:lnTo>
                  <a:pt x="492378" y="632460"/>
                </a:lnTo>
                <a:lnTo>
                  <a:pt x="460628" y="581660"/>
                </a:lnTo>
                <a:close/>
              </a:path>
              <a:path w="1445895" h="1045210">
                <a:moveTo>
                  <a:pt x="732215" y="515620"/>
                </a:moveTo>
                <a:lnTo>
                  <a:pt x="625856" y="515620"/>
                </a:lnTo>
                <a:lnTo>
                  <a:pt x="641546" y="516889"/>
                </a:lnTo>
                <a:lnTo>
                  <a:pt x="656986" y="521970"/>
                </a:lnTo>
                <a:lnTo>
                  <a:pt x="700645" y="546100"/>
                </a:lnTo>
                <a:lnTo>
                  <a:pt x="732917" y="581660"/>
                </a:lnTo>
                <a:lnTo>
                  <a:pt x="749919" y="628650"/>
                </a:lnTo>
                <a:lnTo>
                  <a:pt x="750443" y="645160"/>
                </a:lnTo>
                <a:lnTo>
                  <a:pt x="747922" y="661670"/>
                </a:lnTo>
                <a:lnTo>
                  <a:pt x="719455" y="698500"/>
                </a:lnTo>
                <a:lnTo>
                  <a:pt x="679037" y="711200"/>
                </a:lnTo>
                <a:lnTo>
                  <a:pt x="736167" y="711200"/>
                </a:lnTo>
                <a:lnTo>
                  <a:pt x="748141" y="697230"/>
                </a:lnTo>
                <a:lnTo>
                  <a:pt x="760771" y="671830"/>
                </a:lnTo>
                <a:lnTo>
                  <a:pt x="768604" y="643889"/>
                </a:lnTo>
                <a:lnTo>
                  <a:pt x="771342" y="615950"/>
                </a:lnTo>
                <a:lnTo>
                  <a:pt x="768889" y="588010"/>
                </a:lnTo>
                <a:lnTo>
                  <a:pt x="761245" y="562610"/>
                </a:lnTo>
                <a:lnTo>
                  <a:pt x="748411" y="537210"/>
                </a:lnTo>
                <a:lnTo>
                  <a:pt x="733502" y="516889"/>
                </a:lnTo>
                <a:lnTo>
                  <a:pt x="732215" y="515620"/>
                </a:lnTo>
                <a:close/>
              </a:path>
              <a:path w="1445895" h="1045210">
                <a:moveTo>
                  <a:pt x="492378" y="632460"/>
                </a:moveTo>
                <a:lnTo>
                  <a:pt x="450369" y="632460"/>
                </a:lnTo>
                <a:lnTo>
                  <a:pt x="462851" y="635000"/>
                </a:lnTo>
                <a:lnTo>
                  <a:pt x="475618" y="645160"/>
                </a:lnTo>
                <a:lnTo>
                  <a:pt x="488696" y="662939"/>
                </a:lnTo>
                <a:lnTo>
                  <a:pt x="505078" y="652780"/>
                </a:lnTo>
                <a:lnTo>
                  <a:pt x="492378" y="632460"/>
                </a:lnTo>
                <a:close/>
              </a:path>
              <a:path w="1445895" h="1045210">
                <a:moveTo>
                  <a:pt x="822832" y="554989"/>
                </a:moveTo>
                <a:lnTo>
                  <a:pt x="807085" y="565150"/>
                </a:lnTo>
                <a:lnTo>
                  <a:pt x="846963" y="628650"/>
                </a:lnTo>
                <a:lnTo>
                  <a:pt x="866515" y="624839"/>
                </a:lnTo>
                <a:lnTo>
                  <a:pt x="913002" y="607060"/>
                </a:lnTo>
                <a:lnTo>
                  <a:pt x="931373" y="593089"/>
                </a:lnTo>
                <a:lnTo>
                  <a:pt x="878018" y="593089"/>
                </a:lnTo>
                <a:lnTo>
                  <a:pt x="864488" y="589280"/>
                </a:lnTo>
                <a:lnTo>
                  <a:pt x="853015" y="584200"/>
                </a:lnTo>
                <a:lnTo>
                  <a:pt x="842232" y="576580"/>
                </a:lnTo>
                <a:lnTo>
                  <a:pt x="832163" y="566420"/>
                </a:lnTo>
                <a:lnTo>
                  <a:pt x="822832" y="554989"/>
                </a:lnTo>
                <a:close/>
              </a:path>
              <a:path w="1445895" h="1045210">
                <a:moveTo>
                  <a:pt x="849502" y="346710"/>
                </a:moveTo>
                <a:lnTo>
                  <a:pt x="809444" y="359410"/>
                </a:lnTo>
                <a:lnTo>
                  <a:pt x="773620" y="386080"/>
                </a:lnTo>
                <a:lnTo>
                  <a:pt x="751014" y="426720"/>
                </a:lnTo>
                <a:lnTo>
                  <a:pt x="749490" y="441960"/>
                </a:lnTo>
                <a:lnTo>
                  <a:pt x="751967" y="457200"/>
                </a:lnTo>
                <a:lnTo>
                  <a:pt x="777494" y="487680"/>
                </a:lnTo>
                <a:lnTo>
                  <a:pt x="816863" y="496570"/>
                </a:lnTo>
                <a:lnTo>
                  <a:pt x="872579" y="496570"/>
                </a:lnTo>
                <a:lnTo>
                  <a:pt x="884285" y="497839"/>
                </a:lnTo>
                <a:lnTo>
                  <a:pt x="893395" y="497839"/>
                </a:lnTo>
                <a:lnTo>
                  <a:pt x="899921" y="499110"/>
                </a:lnTo>
                <a:lnTo>
                  <a:pt x="933195" y="520700"/>
                </a:lnTo>
                <a:lnTo>
                  <a:pt x="940411" y="547370"/>
                </a:lnTo>
                <a:lnTo>
                  <a:pt x="938911" y="556260"/>
                </a:lnTo>
                <a:lnTo>
                  <a:pt x="904029" y="590550"/>
                </a:lnTo>
                <a:lnTo>
                  <a:pt x="891190" y="593089"/>
                </a:lnTo>
                <a:lnTo>
                  <a:pt x="931373" y="593089"/>
                </a:lnTo>
                <a:lnTo>
                  <a:pt x="957707" y="552450"/>
                </a:lnTo>
                <a:lnTo>
                  <a:pt x="963787" y="515620"/>
                </a:lnTo>
                <a:lnTo>
                  <a:pt x="960510" y="499110"/>
                </a:lnTo>
                <a:lnTo>
                  <a:pt x="934243" y="464820"/>
                </a:lnTo>
                <a:lnTo>
                  <a:pt x="905382" y="457200"/>
                </a:lnTo>
                <a:lnTo>
                  <a:pt x="899644" y="455930"/>
                </a:lnTo>
                <a:lnTo>
                  <a:pt x="834806" y="455930"/>
                </a:lnTo>
                <a:lnTo>
                  <a:pt x="824071" y="454660"/>
                </a:lnTo>
                <a:lnTo>
                  <a:pt x="815669" y="454660"/>
                </a:lnTo>
                <a:lnTo>
                  <a:pt x="778001" y="434339"/>
                </a:lnTo>
                <a:lnTo>
                  <a:pt x="772644" y="416560"/>
                </a:lnTo>
                <a:lnTo>
                  <a:pt x="773430" y="410210"/>
                </a:lnTo>
                <a:lnTo>
                  <a:pt x="810672" y="382270"/>
                </a:lnTo>
                <a:lnTo>
                  <a:pt x="871579" y="382270"/>
                </a:lnTo>
                <a:lnTo>
                  <a:pt x="849502" y="346710"/>
                </a:lnTo>
                <a:close/>
              </a:path>
              <a:path w="1445895" h="1045210">
                <a:moveTo>
                  <a:pt x="996188" y="447039"/>
                </a:moveTo>
                <a:lnTo>
                  <a:pt x="980439" y="457200"/>
                </a:lnTo>
                <a:lnTo>
                  <a:pt x="1020444" y="520700"/>
                </a:lnTo>
                <a:lnTo>
                  <a:pt x="1039995" y="516889"/>
                </a:lnTo>
                <a:lnTo>
                  <a:pt x="1086358" y="499110"/>
                </a:lnTo>
                <a:lnTo>
                  <a:pt x="1103550" y="486410"/>
                </a:lnTo>
                <a:lnTo>
                  <a:pt x="1064625" y="486410"/>
                </a:lnTo>
                <a:lnTo>
                  <a:pt x="1051446" y="485139"/>
                </a:lnTo>
                <a:lnTo>
                  <a:pt x="1037970" y="481330"/>
                </a:lnTo>
                <a:lnTo>
                  <a:pt x="1026423" y="476250"/>
                </a:lnTo>
                <a:lnTo>
                  <a:pt x="1015603" y="468630"/>
                </a:lnTo>
                <a:lnTo>
                  <a:pt x="1005520" y="458470"/>
                </a:lnTo>
                <a:lnTo>
                  <a:pt x="996188" y="447039"/>
                </a:lnTo>
                <a:close/>
              </a:path>
              <a:path w="1445895" h="1045210">
                <a:moveTo>
                  <a:pt x="1022985" y="238760"/>
                </a:moveTo>
                <a:lnTo>
                  <a:pt x="982872" y="251460"/>
                </a:lnTo>
                <a:lnTo>
                  <a:pt x="947054" y="278130"/>
                </a:lnTo>
                <a:lnTo>
                  <a:pt x="924494" y="318770"/>
                </a:lnTo>
                <a:lnTo>
                  <a:pt x="922956" y="334010"/>
                </a:lnTo>
                <a:lnTo>
                  <a:pt x="925395" y="349250"/>
                </a:lnTo>
                <a:lnTo>
                  <a:pt x="950849" y="379730"/>
                </a:lnTo>
                <a:lnTo>
                  <a:pt x="990345" y="388620"/>
                </a:lnTo>
                <a:lnTo>
                  <a:pt x="1046005" y="388620"/>
                </a:lnTo>
                <a:lnTo>
                  <a:pt x="1057735" y="389889"/>
                </a:lnTo>
                <a:lnTo>
                  <a:pt x="1066821" y="389889"/>
                </a:lnTo>
                <a:lnTo>
                  <a:pt x="1073277" y="391160"/>
                </a:lnTo>
                <a:lnTo>
                  <a:pt x="1106677" y="412750"/>
                </a:lnTo>
                <a:lnTo>
                  <a:pt x="1113893" y="439420"/>
                </a:lnTo>
                <a:lnTo>
                  <a:pt x="1112393" y="448310"/>
                </a:lnTo>
                <a:lnTo>
                  <a:pt x="1077493" y="482600"/>
                </a:lnTo>
                <a:lnTo>
                  <a:pt x="1064625" y="486410"/>
                </a:lnTo>
                <a:lnTo>
                  <a:pt x="1103550" y="486410"/>
                </a:lnTo>
                <a:lnTo>
                  <a:pt x="1131189" y="444500"/>
                </a:lnTo>
                <a:lnTo>
                  <a:pt x="1137221" y="407670"/>
                </a:lnTo>
                <a:lnTo>
                  <a:pt x="1133939" y="391160"/>
                </a:lnTo>
                <a:lnTo>
                  <a:pt x="1107725" y="358139"/>
                </a:lnTo>
                <a:lnTo>
                  <a:pt x="1078864" y="349250"/>
                </a:lnTo>
                <a:lnTo>
                  <a:pt x="1073106" y="347980"/>
                </a:lnTo>
                <a:lnTo>
                  <a:pt x="1008179" y="347980"/>
                </a:lnTo>
                <a:lnTo>
                  <a:pt x="997473" y="346710"/>
                </a:lnTo>
                <a:lnTo>
                  <a:pt x="989077" y="346710"/>
                </a:lnTo>
                <a:lnTo>
                  <a:pt x="951483" y="326389"/>
                </a:lnTo>
                <a:lnTo>
                  <a:pt x="946054" y="308610"/>
                </a:lnTo>
                <a:lnTo>
                  <a:pt x="946912" y="302260"/>
                </a:lnTo>
                <a:lnTo>
                  <a:pt x="984107" y="274320"/>
                </a:lnTo>
                <a:lnTo>
                  <a:pt x="1044987" y="274320"/>
                </a:lnTo>
                <a:lnTo>
                  <a:pt x="1022985" y="238760"/>
                </a:lnTo>
                <a:close/>
              </a:path>
              <a:path w="1445895" h="1045210">
                <a:moveTo>
                  <a:pt x="1348105" y="397510"/>
                </a:moveTo>
                <a:lnTo>
                  <a:pt x="1341755" y="415289"/>
                </a:lnTo>
                <a:lnTo>
                  <a:pt x="1406906" y="435610"/>
                </a:lnTo>
                <a:lnTo>
                  <a:pt x="1427216" y="416560"/>
                </a:lnTo>
                <a:lnTo>
                  <a:pt x="1435573" y="402589"/>
                </a:lnTo>
                <a:lnTo>
                  <a:pt x="1378124" y="402589"/>
                </a:lnTo>
                <a:lnTo>
                  <a:pt x="1363751" y="401320"/>
                </a:lnTo>
                <a:lnTo>
                  <a:pt x="1348105" y="397510"/>
                </a:lnTo>
                <a:close/>
              </a:path>
              <a:path w="1445895" h="1045210">
                <a:moveTo>
                  <a:pt x="1102198" y="119379"/>
                </a:moveTo>
                <a:lnTo>
                  <a:pt x="1039741" y="119379"/>
                </a:lnTo>
                <a:lnTo>
                  <a:pt x="1047718" y="120650"/>
                </a:lnTo>
                <a:lnTo>
                  <a:pt x="1055171" y="124460"/>
                </a:lnTo>
                <a:lnTo>
                  <a:pt x="1199261" y="354330"/>
                </a:lnTo>
                <a:lnTo>
                  <a:pt x="1208869" y="379730"/>
                </a:lnTo>
                <a:lnTo>
                  <a:pt x="1208277" y="387350"/>
                </a:lnTo>
                <a:lnTo>
                  <a:pt x="1205751" y="393700"/>
                </a:lnTo>
                <a:lnTo>
                  <a:pt x="1201213" y="400050"/>
                </a:lnTo>
                <a:lnTo>
                  <a:pt x="1194651" y="406400"/>
                </a:lnTo>
                <a:lnTo>
                  <a:pt x="1186052" y="412750"/>
                </a:lnTo>
                <a:lnTo>
                  <a:pt x="1192911" y="424180"/>
                </a:lnTo>
                <a:lnTo>
                  <a:pt x="1299464" y="358139"/>
                </a:lnTo>
                <a:lnTo>
                  <a:pt x="1297911" y="355600"/>
                </a:lnTo>
                <a:lnTo>
                  <a:pt x="1259713" y="355600"/>
                </a:lnTo>
                <a:lnTo>
                  <a:pt x="1253212" y="351789"/>
                </a:lnTo>
                <a:lnTo>
                  <a:pt x="1246854" y="347980"/>
                </a:lnTo>
                <a:lnTo>
                  <a:pt x="1240639" y="341630"/>
                </a:lnTo>
                <a:lnTo>
                  <a:pt x="1234567" y="332739"/>
                </a:lnTo>
                <a:lnTo>
                  <a:pt x="1102198" y="119379"/>
                </a:lnTo>
                <a:close/>
              </a:path>
              <a:path w="1445895" h="1045210">
                <a:moveTo>
                  <a:pt x="871579" y="382270"/>
                </a:moveTo>
                <a:lnTo>
                  <a:pt x="810672" y="382270"/>
                </a:lnTo>
                <a:lnTo>
                  <a:pt x="822455" y="383539"/>
                </a:lnTo>
                <a:lnTo>
                  <a:pt x="834644" y="387350"/>
                </a:lnTo>
                <a:lnTo>
                  <a:pt x="845119" y="392430"/>
                </a:lnTo>
                <a:lnTo>
                  <a:pt x="854630" y="398780"/>
                </a:lnTo>
                <a:lnTo>
                  <a:pt x="863165" y="407670"/>
                </a:lnTo>
                <a:lnTo>
                  <a:pt x="870712" y="417830"/>
                </a:lnTo>
                <a:lnTo>
                  <a:pt x="887349" y="407670"/>
                </a:lnTo>
                <a:lnTo>
                  <a:pt x="871579" y="382270"/>
                </a:lnTo>
                <a:close/>
              </a:path>
              <a:path w="1445895" h="1045210">
                <a:moveTo>
                  <a:pt x="1290470" y="146050"/>
                </a:moveTo>
                <a:lnTo>
                  <a:pt x="1209381" y="146050"/>
                </a:lnTo>
                <a:lnTo>
                  <a:pt x="1219454" y="148590"/>
                </a:lnTo>
                <a:lnTo>
                  <a:pt x="1226000" y="152400"/>
                </a:lnTo>
                <a:lnTo>
                  <a:pt x="1414526" y="288289"/>
                </a:lnTo>
                <a:lnTo>
                  <a:pt x="1422003" y="330200"/>
                </a:lnTo>
                <a:lnTo>
                  <a:pt x="1424558" y="346710"/>
                </a:lnTo>
                <a:lnTo>
                  <a:pt x="1424295" y="361950"/>
                </a:lnTo>
                <a:lnTo>
                  <a:pt x="1403095" y="394970"/>
                </a:lnTo>
                <a:lnTo>
                  <a:pt x="1378124" y="402589"/>
                </a:lnTo>
                <a:lnTo>
                  <a:pt x="1435573" y="402589"/>
                </a:lnTo>
                <a:lnTo>
                  <a:pt x="1440132" y="394970"/>
                </a:lnTo>
                <a:lnTo>
                  <a:pt x="1445642" y="369570"/>
                </a:lnTo>
                <a:lnTo>
                  <a:pt x="1443736" y="341630"/>
                </a:lnTo>
                <a:lnTo>
                  <a:pt x="1422193" y="228600"/>
                </a:lnTo>
                <a:lnTo>
                  <a:pt x="1402969" y="228600"/>
                </a:lnTo>
                <a:lnTo>
                  <a:pt x="1290470" y="146050"/>
                </a:lnTo>
                <a:close/>
              </a:path>
              <a:path w="1445895" h="1045210">
                <a:moveTo>
                  <a:pt x="1292479" y="346710"/>
                </a:moveTo>
                <a:lnTo>
                  <a:pt x="1283001" y="351789"/>
                </a:lnTo>
                <a:lnTo>
                  <a:pt x="1274381" y="354330"/>
                </a:lnTo>
                <a:lnTo>
                  <a:pt x="1266618" y="355600"/>
                </a:lnTo>
                <a:lnTo>
                  <a:pt x="1297911" y="355600"/>
                </a:lnTo>
                <a:lnTo>
                  <a:pt x="1292479" y="346710"/>
                </a:lnTo>
                <a:close/>
              </a:path>
              <a:path w="1445895" h="1045210">
                <a:moveTo>
                  <a:pt x="1044987" y="274320"/>
                </a:moveTo>
                <a:lnTo>
                  <a:pt x="984107" y="274320"/>
                </a:lnTo>
                <a:lnTo>
                  <a:pt x="995884" y="275589"/>
                </a:lnTo>
                <a:lnTo>
                  <a:pt x="1008126" y="279400"/>
                </a:lnTo>
                <a:lnTo>
                  <a:pt x="1018581" y="284480"/>
                </a:lnTo>
                <a:lnTo>
                  <a:pt x="1028049" y="290830"/>
                </a:lnTo>
                <a:lnTo>
                  <a:pt x="1036540" y="299720"/>
                </a:lnTo>
                <a:lnTo>
                  <a:pt x="1044067" y="309880"/>
                </a:lnTo>
                <a:lnTo>
                  <a:pt x="1060704" y="299720"/>
                </a:lnTo>
                <a:lnTo>
                  <a:pt x="1044987" y="274320"/>
                </a:lnTo>
                <a:close/>
              </a:path>
              <a:path w="1445895" h="1045210">
                <a:moveTo>
                  <a:pt x="1391468" y="62229"/>
                </a:moveTo>
                <a:lnTo>
                  <a:pt x="1340786" y="62229"/>
                </a:lnTo>
                <a:lnTo>
                  <a:pt x="1352091" y="66040"/>
                </a:lnTo>
                <a:lnTo>
                  <a:pt x="1361313" y="76200"/>
                </a:lnTo>
                <a:lnTo>
                  <a:pt x="1382654" y="129540"/>
                </a:lnTo>
                <a:lnTo>
                  <a:pt x="1402969" y="228600"/>
                </a:lnTo>
                <a:lnTo>
                  <a:pt x="1422193" y="228600"/>
                </a:lnTo>
                <a:lnTo>
                  <a:pt x="1394841" y="85090"/>
                </a:lnTo>
                <a:lnTo>
                  <a:pt x="1392221" y="69850"/>
                </a:lnTo>
                <a:lnTo>
                  <a:pt x="1391468" y="62229"/>
                </a:lnTo>
                <a:close/>
              </a:path>
              <a:path w="1445895" h="1045210">
                <a:moveTo>
                  <a:pt x="1249933" y="93979"/>
                </a:moveTo>
                <a:lnTo>
                  <a:pt x="1174877" y="140970"/>
                </a:lnTo>
                <a:lnTo>
                  <a:pt x="1181735" y="151129"/>
                </a:lnTo>
                <a:lnTo>
                  <a:pt x="1190521" y="147320"/>
                </a:lnTo>
                <a:lnTo>
                  <a:pt x="1199737" y="146050"/>
                </a:lnTo>
                <a:lnTo>
                  <a:pt x="1290470" y="146050"/>
                </a:lnTo>
                <a:lnTo>
                  <a:pt x="1254125" y="119379"/>
                </a:lnTo>
                <a:lnTo>
                  <a:pt x="1252474" y="116840"/>
                </a:lnTo>
                <a:lnTo>
                  <a:pt x="1251585" y="115570"/>
                </a:lnTo>
                <a:lnTo>
                  <a:pt x="1249426" y="113029"/>
                </a:lnTo>
                <a:lnTo>
                  <a:pt x="1251204" y="109220"/>
                </a:lnTo>
                <a:lnTo>
                  <a:pt x="1256919" y="105410"/>
                </a:lnTo>
                <a:lnTo>
                  <a:pt x="1249933" y="93979"/>
                </a:lnTo>
                <a:close/>
              </a:path>
              <a:path w="1445895" h="1045210">
                <a:moveTo>
                  <a:pt x="1069720" y="44450"/>
                </a:moveTo>
                <a:lnTo>
                  <a:pt x="1008507" y="127000"/>
                </a:lnTo>
                <a:lnTo>
                  <a:pt x="1015364" y="138429"/>
                </a:lnTo>
                <a:lnTo>
                  <a:pt x="1020952" y="130810"/>
                </a:lnTo>
                <a:lnTo>
                  <a:pt x="1026287" y="127000"/>
                </a:lnTo>
                <a:lnTo>
                  <a:pt x="1031239" y="123190"/>
                </a:lnTo>
                <a:lnTo>
                  <a:pt x="1039741" y="119379"/>
                </a:lnTo>
                <a:lnTo>
                  <a:pt x="1102198" y="119379"/>
                </a:lnTo>
                <a:lnTo>
                  <a:pt x="1076198" y="77470"/>
                </a:lnTo>
                <a:lnTo>
                  <a:pt x="1071118" y="69850"/>
                </a:lnTo>
                <a:lnTo>
                  <a:pt x="1070991" y="62229"/>
                </a:lnTo>
                <a:lnTo>
                  <a:pt x="1075563" y="54610"/>
                </a:lnTo>
                <a:lnTo>
                  <a:pt x="1069720" y="44450"/>
                </a:lnTo>
                <a:close/>
              </a:path>
              <a:path w="1445895" h="1045210">
                <a:moveTo>
                  <a:pt x="1401571" y="0"/>
                </a:moveTo>
                <a:lnTo>
                  <a:pt x="1304925" y="59690"/>
                </a:lnTo>
                <a:lnTo>
                  <a:pt x="1311783" y="71120"/>
                </a:lnTo>
                <a:lnTo>
                  <a:pt x="1327362" y="63500"/>
                </a:lnTo>
                <a:lnTo>
                  <a:pt x="1340786" y="62229"/>
                </a:lnTo>
                <a:lnTo>
                  <a:pt x="1391468" y="62229"/>
                </a:lnTo>
                <a:lnTo>
                  <a:pt x="1390840" y="55879"/>
                </a:lnTo>
                <a:lnTo>
                  <a:pt x="1390697" y="44450"/>
                </a:lnTo>
                <a:lnTo>
                  <a:pt x="1408557" y="10160"/>
                </a:lnTo>
                <a:lnTo>
                  <a:pt x="1401571" y="0"/>
                </a:lnTo>
                <a:close/>
              </a:path>
            </a:pathLst>
          </a:custGeom>
          <a:solidFill>
            <a:srgbClr val="283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16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0456" cy="75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663" y="3047"/>
            <a:ext cx="1164336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445008"/>
            <a:ext cx="3326891" cy="51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244" y="3047"/>
            <a:ext cx="2862072" cy="67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39" y="0"/>
            <a:ext cx="12086590" cy="706882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75"/>
              </a:spcBef>
              <a:tabLst>
                <a:tab pos="494665" algn="l"/>
              </a:tabLst>
            </a:pP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b)	</a:t>
            </a:r>
            <a:r>
              <a:rPr sz="2400" b="1" u="heavy" spc="-350" dirty="0">
                <a:solidFill>
                  <a:srgbClr val="EDF1F7"/>
                </a:solidFill>
                <a:uFill>
                  <a:solidFill>
                    <a:srgbClr val="EDF1F7"/>
                  </a:solidFill>
                </a:uFill>
                <a:latin typeface="Times New Roman"/>
                <a:cs typeface="Times New Roman"/>
              </a:rPr>
              <a:t>VIRAL</a:t>
            </a:r>
            <a:r>
              <a:rPr sz="2400" b="1" u="heavy" spc="-335" dirty="0">
                <a:solidFill>
                  <a:srgbClr val="EDF1F7"/>
                </a:solidFill>
                <a:uFill>
                  <a:solidFill>
                    <a:srgbClr val="EDF1F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5" dirty="0">
                <a:solidFill>
                  <a:srgbClr val="EDF1F7"/>
                </a:solidFill>
                <a:uFill>
                  <a:solidFill>
                    <a:srgbClr val="EDF1F7"/>
                  </a:solidFill>
                </a:uFill>
                <a:latin typeface="Times New Roman"/>
                <a:cs typeface="Times New Roman"/>
              </a:rPr>
              <a:t>TRANSFORMATION</a:t>
            </a:r>
            <a:endParaRPr sz="2400">
              <a:latin typeface="Times New Roman"/>
              <a:cs typeface="Times New Roman"/>
            </a:endParaRPr>
          </a:p>
          <a:p>
            <a:pPr marL="266700" marR="31750" indent="-228600" algn="just">
              <a:lnSpc>
                <a:spcPct val="12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66700" algn="l"/>
              </a:tabLst>
            </a:pPr>
            <a:r>
              <a:rPr sz="2400" b="1" spc="-114" dirty="0">
                <a:solidFill>
                  <a:srgbClr val="EDF1F7"/>
                </a:solidFill>
                <a:latin typeface="Times New Roman"/>
                <a:cs typeface="Times New Roman"/>
              </a:rPr>
              <a:t>Viral </a:t>
            </a:r>
            <a:r>
              <a:rPr sz="2400" b="1" spc="-85" dirty="0">
                <a:solidFill>
                  <a:srgbClr val="EDF1F7"/>
                </a:solidFill>
                <a:latin typeface="Times New Roman"/>
                <a:cs typeface="Times New Roman"/>
              </a:rPr>
              <a:t>transformation </a:t>
            </a:r>
            <a:r>
              <a:rPr sz="2400" spc="-40" dirty="0">
                <a:solidFill>
                  <a:srgbClr val="EDF1F7"/>
                </a:solidFill>
                <a:latin typeface="Times New Roman"/>
                <a:cs typeface="Times New Roman"/>
              </a:rPr>
              <a:t>is</a:t>
            </a:r>
            <a:r>
              <a:rPr sz="2400" spc="520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EDF1F7"/>
                </a:solidFill>
                <a:latin typeface="Times New Roman"/>
                <a:cs typeface="Times New Roman"/>
              </a:rPr>
              <a:t>change in </a:t>
            </a:r>
            <a:r>
              <a:rPr sz="2400" spc="30" dirty="0">
                <a:solidFill>
                  <a:srgbClr val="EDF1F7"/>
                </a:solidFill>
                <a:latin typeface="Times New Roman"/>
                <a:cs typeface="Times New Roman"/>
              </a:rPr>
              <a:t>growth, </a:t>
            </a:r>
            <a:r>
              <a:rPr sz="2400" spc="15" dirty="0">
                <a:solidFill>
                  <a:srgbClr val="EDF1F7"/>
                </a:solidFill>
                <a:latin typeface="Times New Roman"/>
                <a:cs typeface="Times New Roman"/>
              </a:rPr>
              <a:t>phenotype, </a:t>
            </a:r>
            <a:r>
              <a:rPr sz="2400" spc="60" dirty="0">
                <a:solidFill>
                  <a:srgbClr val="EDF1F7"/>
                </a:solidFill>
                <a:latin typeface="Times New Roman"/>
                <a:cs typeface="Times New Roman"/>
              </a:rPr>
              <a:t>or </a:t>
            </a:r>
            <a:r>
              <a:rPr sz="2400" spc="15" dirty="0">
                <a:solidFill>
                  <a:srgbClr val="EDF1F7"/>
                </a:solidFill>
                <a:latin typeface="Times New Roman"/>
                <a:cs typeface="Times New Roman"/>
              </a:rPr>
              <a:t>indefinite </a:t>
            </a:r>
            <a:r>
              <a:rPr sz="2400" spc="45" dirty="0">
                <a:solidFill>
                  <a:srgbClr val="EDF1F7"/>
                </a:solidFill>
                <a:latin typeface="Times New Roman"/>
                <a:cs typeface="Times New Roman"/>
              </a:rPr>
              <a:t>reproduction  </a:t>
            </a:r>
            <a:r>
              <a:rPr sz="2400" spc="-40" dirty="0">
                <a:solidFill>
                  <a:srgbClr val="EDF1F7"/>
                </a:solidFill>
                <a:latin typeface="Times New Roman"/>
                <a:cs typeface="Times New Roman"/>
              </a:rPr>
              <a:t>of </a:t>
            </a:r>
            <a:r>
              <a:rPr sz="2400" spc="-20" dirty="0">
                <a:solidFill>
                  <a:srgbClr val="EDF1F7"/>
                </a:solidFill>
                <a:latin typeface="Times New Roman"/>
                <a:cs typeface="Times New Roman"/>
              </a:rPr>
              <a:t>cells </a:t>
            </a:r>
            <a:r>
              <a:rPr sz="2400" spc="25" dirty="0">
                <a:solidFill>
                  <a:srgbClr val="EDF1F7"/>
                </a:solidFill>
                <a:latin typeface="Times New Roman"/>
                <a:cs typeface="Times New Roman"/>
              </a:rPr>
              <a:t>caused </a:t>
            </a:r>
            <a:r>
              <a:rPr sz="2400" spc="-30" dirty="0">
                <a:solidFill>
                  <a:srgbClr val="EDF1F7"/>
                </a:solidFill>
                <a:latin typeface="Times New Roman"/>
                <a:cs typeface="Times New Roman"/>
              </a:rPr>
              <a:t>by </a:t>
            </a:r>
            <a:r>
              <a:rPr sz="2400" spc="4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400" spc="45" dirty="0">
                <a:solidFill>
                  <a:srgbClr val="EDF1F7"/>
                </a:solidFill>
                <a:latin typeface="Times New Roman"/>
                <a:cs typeface="Times New Roman"/>
              </a:rPr>
              <a:t>introduction </a:t>
            </a:r>
            <a:r>
              <a:rPr sz="2400" spc="-40" dirty="0">
                <a:solidFill>
                  <a:srgbClr val="EDF1F7"/>
                </a:solidFill>
                <a:latin typeface="Times New Roman"/>
                <a:cs typeface="Times New Roman"/>
              </a:rPr>
              <a:t>of </a:t>
            </a:r>
            <a:r>
              <a:rPr sz="2400" spc="35" dirty="0">
                <a:solidFill>
                  <a:srgbClr val="EDF1F7"/>
                </a:solidFill>
                <a:latin typeface="Times New Roman"/>
                <a:cs typeface="Times New Roman"/>
              </a:rPr>
              <a:t>inheritable</a:t>
            </a:r>
            <a:r>
              <a:rPr sz="2400" spc="-80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EDF1F7"/>
                </a:solidFill>
                <a:latin typeface="Times New Roman"/>
                <a:cs typeface="Times New Roman"/>
              </a:rPr>
              <a:t>material.</a:t>
            </a:r>
            <a:endParaRPr sz="2400">
              <a:latin typeface="Times New Roman"/>
              <a:cs typeface="Times New Roman"/>
            </a:endParaRPr>
          </a:p>
          <a:p>
            <a:pPr marL="266700" marR="30480" indent="-228600" algn="just">
              <a:lnSpc>
                <a:spcPct val="1201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66700" algn="l"/>
              </a:tabLst>
            </a:pPr>
            <a:r>
              <a:rPr sz="2400" spc="35" dirty="0">
                <a:solidFill>
                  <a:srgbClr val="EDF1F7"/>
                </a:solidFill>
                <a:latin typeface="Times New Roman"/>
                <a:cs typeface="Times New Roman"/>
              </a:rPr>
              <a:t>Through </a:t>
            </a:r>
            <a:r>
              <a:rPr sz="2400" spc="15" dirty="0">
                <a:solidFill>
                  <a:srgbClr val="EDF1F7"/>
                </a:solidFill>
                <a:latin typeface="Times New Roman"/>
                <a:cs typeface="Times New Roman"/>
              </a:rPr>
              <a:t>this </a:t>
            </a:r>
            <a:r>
              <a:rPr sz="2400" spc="-10" dirty="0">
                <a:solidFill>
                  <a:srgbClr val="EDF1F7"/>
                </a:solidFill>
                <a:latin typeface="Times New Roman"/>
                <a:cs typeface="Times New Roman"/>
              </a:rPr>
              <a:t>process, </a:t>
            </a:r>
            <a:r>
              <a:rPr sz="2400" spc="5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400" spc="25" dirty="0">
                <a:solidFill>
                  <a:srgbClr val="EDF1F7"/>
                </a:solidFill>
                <a:latin typeface="Times New Roman"/>
                <a:cs typeface="Times New Roman"/>
              </a:rPr>
              <a:t>virus </a:t>
            </a:r>
            <a:r>
              <a:rPr sz="2400" spc="10" dirty="0">
                <a:solidFill>
                  <a:srgbClr val="EDF1F7"/>
                </a:solidFill>
                <a:latin typeface="Times New Roman"/>
                <a:cs typeface="Times New Roman"/>
              </a:rPr>
              <a:t>causes </a:t>
            </a:r>
            <a:r>
              <a:rPr sz="2400" spc="60" dirty="0">
                <a:solidFill>
                  <a:srgbClr val="EDF1F7"/>
                </a:solidFill>
                <a:latin typeface="Times New Roman"/>
                <a:cs typeface="Times New Roman"/>
              </a:rPr>
              <a:t>harmful </a:t>
            </a:r>
            <a:r>
              <a:rPr sz="2400" spc="35" dirty="0">
                <a:solidFill>
                  <a:srgbClr val="EDF1F7"/>
                </a:solidFill>
                <a:latin typeface="Times New Roman"/>
                <a:cs typeface="Times New Roman"/>
              </a:rPr>
              <a:t>transformations </a:t>
            </a:r>
            <a:r>
              <a:rPr sz="2400" spc="-40" dirty="0">
                <a:solidFill>
                  <a:srgbClr val="EDF1F7"/>
                </a:solidFill>
                <a:latin typeface="Times New Roman"/>
                <a:cs typeface="Times New Roman"/>
              </a:rPr>
              <a:t>of </a:t>
            </a:r>
            <a:r>
              <a:rPr sz="2400" spc="90" dirty="0">
                <a:solidFill>
                  <a:srgbClr val="EDF1F7"/>
                </a:solidFill>
                <a:latin typeface="Times New Roman"/>
                <a:cs typeface="Times New Roman"/>
              </a:rPr>
              <a:t>an </a:t>
            </a:r>
            <a:r>
              <a:rPr sz="2400" spc="50" dirty="0">
                <a:solidFill>
                  <a:srgbClr val="EDF1F7"/>
                </a:solidFill>
                <a:latin typeface="Times New Roman"/>
                <a:cs typeface="Times New Roman"/>
              </a:rPr>
              <a:t>in </a:t>
            </a:r>
            <a:r>
              <a:rPr sz="2400" spc="-35" dirty="0">
                <a:solidFill>
                  <a:srgbClr val="EDF1F7"/>
                </a:solidFill>
                <a:latin typeface="Times New Roman"/>
                <a:cs typeface="Times New Roman"/>
              </a:rPr>
              <a:t>vivo </a:t>
            </a:r>
            <a:r>
              <a:rPr sz="2400" spc="-10" dirty="0">
                <a:solidFill>
                  <a:srgbClr val="EDF1F7"/>
                </a:solidFill>
                <a:latin typeface="Times New Roman"/>
                <a:cs typeface="Times New Roman"/>
              </a:rPr>
              <a:t>cell </a:t>
            </a:r>
            <a:r>
              <a:rPr sz="2400" spc="60" dirty="0">
                <a:solidFill>
                  <a:srgbClr val="EDF1F7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EDF1F7"/>
                </a:solidFill>
                <a:latin typeface="Times New Roman"/>
                <a:cs typeface="Times New Roman"/>
              </a:rPr>
              <a:t>cell </a:t>
            </a:r>
            <a:r>
              <a:rPr sz="2400" spc="35" dirty="0">
                <a:solidFill>
                  <a:srgbClr val="EDF1F7"/>
                </a:solidFill>
                <a:latin typeface="Times New Roman"/>
                <a:cs typeface="Times New Roman"/>
              </a:rPr>
              <a:t>culture.  </a:t>
            </a:r>
            <a:r>
              <a:rPr sz="2400" spc="-4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400" spc="55" dirty="0">
                <a:solidFill>
                  <a:srgbClr val="EDF1F7"/>
                </a:solidFill>
                <a:latin typeface="Times New Roman"/>
                <a:cs typeface="Times New Roman"/>
              </a:rPr>
              <a:t>term </a:t>
            </a:r>
            <a:r>
              <a:rPr sz="2400" spc="60" dirty="0">
                <a:solidFill>
                  <a:srgbClr val="EDF1F7"/>
                </a:solidFill>
                <a:latin typeface="Times New Roman"/>
                <a:cs typeface="Times New Roman"/>
              </a:rPr>
              <a:t>can </a:t>
            </a:r>
            <a:r>
              <a:rPr sz="2400" spc="-10" dirty="0">
                <a:solidFill>
                  <a:srgbClr val="EDF1F7"/>
                </a:solidFill>
                <a:latin typeface="Times New Roman"/>
                <a:cs typeface="Times New Roman"/>
              </a:rPr>
              <a:t>also </a:t>
            </a:r>
            <a:r>
              <a:rPr sz="2400" dirty="0">
                <a:solidFill>
                  <a:srgbClr val="EDF1F7"/>
                </a:solidFill>
                <a:latin typeface="Times New Roman"/>
                <a:cs typeface="Times New Roman"/>
              </a:rPr>
              <a:t>be </a:t>
            </a:r>
            <a:r>
              <a:rPr sz="2400" spc="35" dirty="0">
                <a:solidFill>
                  <a:srgbClr val="EDF1F7"/>
                </a:solidFill>
                <a:latin typeface="Times New Roman"/>
                <a:cs typeface="Times New Roman"/>
              </a:rPr>
              <a:t>understood </a:t>
            </a:r>
            <a:r>
              <a:rPr sz="2400" dirty="0">
                <a:solidFill>
                  <a:srgbClr val="EDF1F7"/>
                </a:solidFill>
                <a:latin typeface="Times New Roman"/>
                <a:cs typeface="Times New Roman"/>
              </a:rPr>
              <a:t>as </a:t>
            </a:r>
            <a:r>
              <a:rPr sz="2400" spc="-145" dirty="0">
                <a:solidFill>
                  <a:srgbClr val="EDF1F7"/>
                </a:solidFill>
                <a:latin typeface="Times New Roman"/>
                <a:cs typeface="Times New Roman"/>
              </a:rPr>
              <a:t>DNA </a:t>
            </a:r>
            <a:r>
              <a:rPr sz="2400" spc="30" dirty="0">
                <a:solidFill>
                  <a:srgbClr val="EDF1F7"/>
                </a:solidFill>
                <a:latin typeface="Times New Roman"/>
                <a:cs typeface="Times New Roman"/>
              </a:rPr>
              <a:t>transfection </a:t>
            </a:r>
            <a:r>
              <a:rPr sz="2400" spc="-145" dirty="0">
                <a:solidFill>
                  <a:srgbClr val="EDF1F7"/>
                </a:solidFill>
                <a:latin typeface="Times New Roman"/>
                <a:cs typeface="Times New Roman"/>
              </a:rPr>
              <a:t>USING </a:t>
            </a:r>
            <a:r>
              <a:rPr sz="2400" spc="-28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400" spc="-254" dirty="0">
                <a:solidFill>
                  <a:srgbClr val="EDF1F7"/>
                </a:solidFill>
                <a:latin typeface="Times New Roman"/>
                <a:cs typeface="Times New Roman"/>
              </a:rPr>
              <a:t>VIRAL</a:t>
            </a:r>
            <a:r>
              <a:rPr sz="2400" spc="-25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400" spc="-200" dirty="0">
                <a:solidFill>
                  <a:srgbClr val="EDF1F7"/>
                </a:solidFill>
                <a:latin typeface="Times New Roman"/>
                <a:cs typeface="Times New Roman"/>
              </a:rPr>
              <a:t>VECTOR</a:t>
            </a:r>
            <a:endParaRPr sz="2400">
              <a:latin typeface="Times New Roman"/>
              <a:cs typeface="Times New Roman"/>
            </a:endParaRPr>
          </a:p>
          <a:p>
            <a:pPr marL="266700" marR="30480" indent="-228600" algn="just">
              <a:lnSpc>
                <a:spcPct val="12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  <a:tabLst>
                <a:tab pos="266700" algn="l"/>
              </a:tabLst>
            </a:pPr>
            <a:r>
              <a:rPr sz="2800" spc="20" dirty="0">
                <a:solidFill>
                  <a:srgbClr val="EDF1F7"/>
                </a:solidFill>
                <a:latin typeface="Times New Roman"/>
                <a:cs typeface="Times New Roman"/>
              </a:rPr>
              <a:t>In </a:t>
            </a:r>
            <a:r>
              <a:rPr sz="2800" spc="70" dirty="0">
                <a:solidFill>
                  <a:srgbClr val="EDF1F7"/>
                </a:solidFill>
                <a:latin typeface="Times New Roman"/>
                <a:cs typeface="Times New Roman"/>
              </a:rPr>
              <a:t>order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for </a:t>
            </a:r>
            <a:r>
              <a:rPr sz="2800" spc="6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800" spc="-15" dirty="0">
                <a:solidFill>
                  <a:srgbClr val="EDF1F7"/>
                </a:solidFill>
                <a:latin typeface="Times New Roman"/>
                <a:cs typeface="Times New Roman"/>
              </a:rPr>
              <a:t>cell </a:t>
            </a:r>
            <a:r>
              <a:rPr sz="2800" spc="5" dirty="0">
                <a:solidFill>
                  <a:srgbClr val="EDF1F7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EDF1F7"/>
                </a:solidFill>
                <a:latin typeface="Times New Roman"/>
                <a:cs typeface="Times New Roman"/>
              </a:rPr>
              <a:t>be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transformed </a:t>
            </a:r>
            <a:r>
              <a:rPr sz="2800" spc="-35" dirty="0">
                <a:solidFill>
                  <a:srgbClr val="EDF1F7"/>
                </a:solidFill>
                <a:latin typeface="Times New Roman"/>
                <a:cs typeface="Times New Roman"/>
              </a:rPr>
              <a:t>by </a:t>
            </a:r>
            <a:r>
              <a:rPr sz="2800" spc="6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800" spc="5" dirty="0">
                <a:solidFill>
                  <a:srgbClr val="EDF1F7"/>
                </a:solidFill>
                <a:latin typeface="Times New Roman"/>
                <a:cs typeface="Times New Roman"/>
              </a:rPr>
              <a:t>virus,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viral </a:t>
            </a:r>
            <a:r>
              <a:rPr sz="2800" spc="-170" dirty="0">
                <a:solidFill>
                  <a:srgbClr val="EDF1F7"/>
                </a:solidFill>
                <a:latin typeface="Times New Roman"/>
                <a:cs typeface="Times New Roman"/>
              </a:rPr>
              <a:t>DNA </a:t>
            </a:r>
            <a:r>
              <a:rPr sz="2800" spc="45" dirty="0">
                <a:solidFill>
                  <a:srgbClr val="EDF1F7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rgbClr val="EDF1F7"/>
                </a:solidFill>
                <a:latin typeface="Times New Roman"/>
                <a:cs typeface="Times New Roman"/>
              </a:rPr>
              <a:t>be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entered 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into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20" dirty="0">
                <a:solidFill>
                  <a:srgbClr val="EDF1F7"/>
                </a:solidFill>
                <a:latin typeface="Times New Roman"/>
                <a:cs typeface="Times New Roman"/>
              </a:rPr>
              <a:t>host </a:t>
            </a:r>
            <a:r>
              <a:rPr sz="2800" spc="-40" dirty="0">
                <a:solidFill>
                  <a:srgbClr val="EDF1F7"/>
                </a:solidFill>
                <a:latin typeface="Times New Roman"/>
                <a:cs typeface="Times New Roman"/>
              </a:rPr>
              <a:t>cell. </a:t>
            </a:r>
            <a:r>
              <a:rPr sz="2800" spc="-45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EDF1F7"/>
                </a:solidFill>
                <a:latin typeface="Times New Roman"/>
                <a:cs typeface="Times New Roman"/>
              </a:rPr>
              <a:t>simplest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consideration/ </a:t>
            </a:r>
            <a:r>
              <a:rPr sz="2800" spc="-70" dirty="0">
                <a:solidFill>
                  <a:srgbClr val="EDF1F7"/>
                </a:solidFill>
                <a:latin typeface="Times New Roman"/>
                <a:cs typeface="Times New Roman"/>
              </a:rPr>
              <a:t>e.g; </a:t>
            </a:r>
            <a:r>
              <a:rPr sz="2800" spc="-50" dirty="0">
                <a:solidFill>
                  <a:srgbClr val="EDF1F7"/>
                </a:solidFill>
                <a:latin typeface="Times New Roman"/>
                <a:cs typeface="Times New Roman"/>
              </a:rPr>
              <a:t>is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viral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transformation </a:t>
            </a:r>
            <a:r>
              <a:rPr sz="2800" spc="-50" dirty="0">
                <a:solidFill>
                  <a:srgbClr val="EDF1F7"/>
                </a:solidFill>
                <a:latin typeface="Times New Roman"/>
                <a:cs typeface="Times New Roman"/>
              </a:rPr>
              <a:t>of </a:t>
            </a:r>
            <a:r>
              <a:rPr sz="2800" spc="65" dirty="0">
                <a:solidFill>
                  <a:srgbClr val="EDF1F7"/>
                </a:solidFill>
                <a:latin typeface="Times New Roman"/>
                <a:cs typeface="Times New Roman"/>
              </a:rPr>
              <a:t>a 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bacterial </a:t>
            </a:r>
            <a:r>
              <a:rPr sz="2800" spc="-40" dirty="0">
                <a:solidFill>
                  <a:srgbClr val="EDF1F7"/>
                </a:solidFill>
                <a:latin typeface="Times New Roman"/>
                <a:cs typeface="Times New Roman"/>
              </a:rPr>
              <a:t>cell. </a:t>
            </a:r>
            <a:r>
              <a:rPr sz="2800" spc="-50" dirty="0">
                <a:solidFill>
                  <a:srgbClr val="EDF1F7"/>
                </a:solidFill>
                <a:latin typeface="Times New Roman"/>
                <a:cs typeface="Times New Roman"/>
              </a:rPr>
              <a:t>This </a:t>
            </a:r>
            <a:r>
              <a:rPr sz="2800" spc="5" dirty="0">
                <a:solidFill>
                  <a:srgbClr val="EDF1F7"/>
                </a:solidFill>
                <a:latin typeface="Times New Roman"/>
                <a:cs typeface="Times New Roman"/>
              </a:rPr>
              <a:t>process </a:t>
            </a:r>
            <a:r>
              <a:rPr sz="2800" spc="-50" dirty="0">
                <a:solidFill>
                  <a:srgbClr val="EDF1F7"/>
                </a:solidFill>
                <a:latin typeface="Times New Roman"/>
                <a:cs typeface="Times New Roman"/>
              </a:rPr>
              <a:t>is </a:t>
            </a:r>
            <a:r>
              <a:rPr sz="2800" spc="10" dirty="0">
                <a:solidFill>
                  <a:srgbClr val="EDF1F7"/>
                </a:solidFill>
                <a:latin typeface="Times New Roman"/>
                <a:cs typeface="Times New Roman"/>
              </a:rPr>
              <a:t>called</a:t>
            </a:r>
            <a:r>
              <a:rPr sz="2800" spc="140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EDF1F7"/>
                </a:solidFill>
                <a:latin typeface="Times New Roman"/>
                <a:cs typeface="Times New Roman"/>
              </a:rPr>
              <a:t>lysogeny.</a:t>
            </a:r>
            <a:endParaRPr sz="2800">
              <a:latin typeface="Times New Roman"/>
              <a:cs typeface="Times New Roman"/>
            </a:endParaRPr>
          </a:p>
          <a:p>
            <a:pPr marL="266700" marR="32384" indent="-228600" algn="just">
              <a:lnSpc>
                <a:spcPct val="12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66700" algn="l"/>
              </a:tabLst>
            </a:pPr>
            <a:r>
              <a:rPr sz="2800" spc="-33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800" spc="15" dirty="0">
                <a:solidFill>
                  <a:srgbClr val="EDF1F7"/>
                </a:solidFill>
                <a:latin typeface="Times New Roman"/>
                <a:cs typeface="Times New Roman"/>
              </a:rPr>
              <a:t>bacteriophage(Entero </a:t>
            </a:r>
            <a:r>
              <a:rPr sz="2800" spc="35" dirty="0">
                <a:solidFill>
                  <a:srgbClr val="EDF1F7"/>
                </a:solidFill>
                <a:latin typeface="Times New Roman"/>
                <a:cs typeface="Times New Roman"/>
              </a:rPr>
              <a:t>bacteriophage/lambda </a:t>
            </a:r>
            <a:r>
              <a:rPr sz="2800" spc="40" dirty="0">
                <a:solidFill>
                  <a:srgbClr val="EDF1F7"/>
                </a:solidFill>
                <a:latin typeface="Times New Roman"/>
                <a:cs typeface="Times New Roman"/>
              </a:rPr>
              <a:t>phage) </a:t>
            </a:r>
            <a:r>
              <a:rPr sz="2800" spc="35" dirty="0">
                <a:solidFill>
                  <a:srgbClr val="EDF1F7"/>
                </a:solidFill>
                <a:latin typeface="Times New Roman"/>
                <a:cs typeface="Times New Roman"/>
              </a:rPr>
              <a:t>lands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on </a:t>
            </a:r>
            <a:r>
              <a:rPr sz="2800" spc="6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800" spc="-15" dirty="0">
                <a:solidFill>
                  <a:srgbClr val="EDF1F7"/>
                </a:solidFill>
                <a:latin typeface="Times New Roman"/>
                <a:cs typeface="Times New Roman"/>
              </a:rPr>
              <a:t>cell </a:t>
            </a:r>
            <a:r>
              <a:rPr sz="2800" spc="85" dirty="0">
                <a:solidFill>
                  <a:srgbClr val="EDF1F7"/>
                </a:solidFill>
                <a:latin typeface="Times New Roman"/>
                <a:cs typeface="Times New Roman"/>
              </a:rPr>
              <a:t>and </a:t>
            </a:r>
            <a:r>
              <a:rPr sz="2800" spc="35" dirty="0">
                <a:solidFill>
                  <a:srgbClr val="EDF1F7"/>
                </a:solidFill>
                <a:latin typeface="Times New Roman"/>
                <a:cs typeface="Times New Roman"/>
              </a:rPr>
              <a:t>pins  </a:t>
            </a:r>
            <a:r>
              <a:rPr sz="2800" spc="-30" dirty="0">
                <a:solidFill>
                  <a:srgbClr val="EDF1F7"/>
                </a:solidFill>
                <a:latin typeface="Times New Roman"/>
                <a:cs typeface="Times New Roman"/>
              </a:rPr>
              <a:t>itself </a:t>
            </a:r>
            <a:r>
              <a:rPr sz="2800" dirty="0">
                <a:solidFill>
                  <a:srgbClr val="EDF1F7"/>
                </a:solidFill>
                <a:latin typeface="Times New Roman"/>
                <a:cs typeface="Times New Roman"/>
              </a:rPr>
              <a:t>to </a:t>
            </a:r>
            <a:r>
              <a:rPr sz="2800" spc="55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-40" dirty="0">
                <a:solidFill>
                  <a:srgbClr val="EDF1F7"/>
                </a:solidFill>
                <a:latin typeface="Times New Roman"/>
                <a:cs typeface="Times New Roman"/>
              </a:rPr>
              <a:t>cell. </a:t>
            </a:r>
            <a:r>
              <a:rPr sz="2800" spc="-45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55" dirty="0">
                <a:solidFill>
                  <a:srgbClr val="EDF1F7"/>
                </a:solidFill>
                <a:latin typeface="Times New Roman"/>
                <a:cs typeface="Times New Roman"/>
              </a:rPr>
              <a:t>phage </a:t>
            </a:r>
            <a:r>
              <a:rPr sz="2800" spc="70" dirty="0">
                <a:solidFill>
                  <a:srgbClr val="EDF1F7"/>
                </a:solidFill>
                <a:latin typeface="Times New Roman"/>
                <a:cs typeface="Times New Roman"/>
              </a:rPr>
              <a:t>can </a:t>
            </a:r>
            <a:r>
              <a:rPr sz="2800" spc="75" dirty="0">
                <a:solidFill>
                  <a:srgbClr val="EDF1F7"/>
                </a:solidFill>
                <a:latin typeface="Times New Roman"/>
                <a:cs typeface="Times New Roman"/>
              </a:rPr>
              <a:t>then </a:t>
            </a:r>
            <a:r>
              <a:rPr sz="2800" spc="50" dirty="0">
                <a:solidFill>
                  <a:srgbClr val="FF0000"/>
                </a:solidFill>
                <a:latin typeface="Times New Roman"/>
                <a:cs typeface="Times New Roman"/>
              </a:rPr>
              <a:t>penetrate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-15" dirty="0">
                <a:solidFill>
                  <a:srgbClr val="EDF1F7"/>
                </a:solidFill>
                <a:latin typeface="Times New Roman"/>
                <a:cs typeface="Times New Roman"/>
              </a:rPr>
              <a:t>cell </a:t>
            </a:r>
            <a:r>
              <a:rPr sz="2800" spc="60" dirty="0">
                <a:solidFill>
                  <a:srgbClr val="EDF1F7"/>
                </a:solidFill>
                <a:latin typeface="Times New Roman"/>
                <a:cs typeface="Times New Roman"/>
              </a:rPr>
              <a:t>membrane </a:t>
            </a:r>
            <a:r>
              <a:rPr sz="2800" spc="90" dirty="0">
                <a:solidFill>
                  <a:srgbClr val="EDF1F7"/>
                </a:solidFill>
                <a:latin typeface="Times New Roman"/>
                <a:cs typeface="Times New Roman"/>
              </a:rPr>
              <a:t>and </a:t>
            </a:r>
            <a:r>
              <a:rPr sz="2800" spc="15" dirty="0">
                <a:solidFill>
                  <a:srgbClr val="EDF1F7"/>
                </a:solidFill>
                <a:latin typeface="Times New Roman"/>
                <a:cs typeface="Times New Roman"/>
              </a:rPr>
              <a:t>inject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the  </a:t>
            </a:r>
            <a:r>
              <a:rPr sz="2800" spc="25" dirty="0">
                <a:solidFill>
                  <a:srgbClr val="EDF1F7"/>
                </a:solidFill>
                <a:latin typeface="Times New Roman"/>
                <a:cs typeface="Times New Roman"/>
              </a:rPr>
              <a:t>viral </a:t>
            </a:r>
            <a:r>
              <a:rPr sz="2800" spc="-170" dirty="0">
                <a:solidFill>
                  <a:srgbClr val="EDF1F7"/>
                </a:solidFill>
                <a:latin typeface="Times New Roman"/>
                <a:cs typeface="Times New Roman"/>
              </a:rPr>
              <a:t>DNA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into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15" dirty="0">
                <a:solidFill>
                  <a:srgbClr val="EDF1F7"/>
                </a:solidFill>
                <a:latin typeface="Times New Roman"/>
                <a:cs typeface="Times New Roman"/>
              </a:rPr>
              <a:t>host</a:t>
            </a:r>
            <a:r>
              <a:rPr sz="2800" spc="-480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EDF1F7"/>
                </a:solidFill>
                <a:latin typeface="Times New Roman"/>
                <a:cs typeface="Times New Roman"/>
              </a:rPr>
              <a:t>cell.</a:t>
            </a:r>
            <a:endParaRPr sz="2800">
              <a:latin typeface="Times New Roman"/>
              <a:cs typeface="Times New Roman"/>
            </a:endParaRPr>
          </a:p>
          <a:p>
            <a:pPr marL="266700" marR="33020" indent="-22860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tabLst>
                <a:tab pos="353695" algn="l"/>
              </a:tabLst>
            </a:pPr>
            <a:r>
              <a:rPr dirty="0"/>
              <a:t>	</a:t>
            </a:r>
            <a:r>
              <a:rPr sz="2800" spc="-45" dirty="0">
                <a:solidFill>
                  <a:srgbClr val="EDF1F7"/>
                </a:solidFill>
                <a:latin typeface="Times New Roman"/>
                <a:cs typeface="Times New Roman"/>
              </a:rPr>
              <a:t>The </a:t>
            </a:r>
            <a:r>
              <a:rPr sz="2800" spc="30" dirty="0">
                <a:solidFill>
                  <a:srgbClr val="EDF1F7"/>
                </a:solidFill>
                <a:latin typeface="Times New Roman"/>
                <a:cs typeface="Times New Roman"/>
              </a:rPr>
              <a:t>viral </a:t>
            </a:r>
            <a:r>
              <a:rPr sz="2800" spc="-170" dirty="0">
                <a:solidFill>
                  <a:srgbClr val="EDF1F7"/>
                </a:solidFill>
                <a:latin typeface="Times New Roman"/>
                <a:cs typeface="Times New Roman"/>
              </a:rPr>
              <a:t>DNA </a:t>
            </a:r>
            <a:r>
              <a:rPr sz="2800" spc="70" dirty="0">
                <a:solidFill>
                  <a:srgbClr val="EDF1F7"/>
                </a:solidFill>
                <a:latin typeface="Times New Roman"/>
                <a:cs typeface="Times New Roman"/>
              </a:rPr>
              <a:t>can </a:t>
            </a:r>
            <a:r>
              <a:rPr sz="2800" spc="75" dirty="0">
                <a:solidFill>
                  <a:srgbClr val="EDF1F7"/>
                </a:solidFill>
                <a:latin typeface="Times New Roman"/>
                <a:cs typeface="Times New Roman"/>
              </a:rPr>
              <a:t>then </a:t>
            </a:r>
            <a:r>
              <a:rPr sz="2800" spc="50" dirty="0">
                <a:solidFill>
                  <a:srgbClr val="EDF1F7"/>
                </a:solidFill>
                <a:latin typeface="Times New Roman"/>
                <a:cs typeface="Times New Roman"/>
              </a:rPr>
              <a:t>either </a:t>
            </a:r>
            <a:r>
              <a:rPr sz="2800" spc="-15" dirty="0">
                <a:solidFill>
                  <a:srgbClr val="EDF1F7"/>
                </a:solidFill>
                <a:latin typeface="Times New Roman"/>
                <a:cs typeface="Times New Roman"/>
              </a:rPr>
              <a:t>lay </a:t>
            </a:r>
            <a:r>
              <a:rPr sz="2800" spc="75" dirty="0">
                <a:solidFill>
                  <a:srgbClr val="EDF1F7"/>
                </a:solidFill>
                <a:latin typeface="Times New Roman"/>
                <a:cs typeface="Times New Roman"/>
              </a:rPr>
              <a:t>dormant </a:t>
            </a:r>
            <a:r>
              <a:rPr sz="2800" spc="55" dirty="0">
                <a:solidFill>
                  <a:srgbClr val="EDF1F7"/>
                </a:solidFill>
                <a:latin typeface="Times New Roman"/>
                <a:cs typeface="Times New Roman"/>
              </a:rPr>
              <a:t>until </a:t>
            </a:r>
            <a:r>
              <a:rPr sz="2800" spc="25" dirty="0">
                <a:solidFill>
                  <a:srgbClr val="EDF1F7"/>
                </a:solidFill>
                <a:latin typeface="Times New Roman"/>
                <a:cs typeface="Times New Roman"/>
              </a:rPr>
              <a:t>stimulated </a:t>
            </a:r>
            <a:r>
              <a:rPr sz="2800" spc="-35" dirty="0">
                <a:solidFill>
                  <a:srgbClr val="EDF1F7"/>
                </a:solidFill>
                <a:latin typeface="Times New Roman"/>
                <a:cs typeface="Times New Roman"/>
              </a:rPr>
              <a:t>by </a:t>
            </a:r>
            <a:r>
              <a:rPr sz="2800" spc="65" dirty="0">
                <a:solidFill>
                  <a:srgbClr val="EDF1F7"/>
                </a:solidFill>
                <a:latin typeface="Times New Roman"/>
                <a:cs typeface="Times New Roman"/>
              </a:rPr>
              <a:t>a </a:t>
            </a:r>
            <a:r>
              <a:rPr sz="2800" spc="-70" dirty="0">
                <a:solidFill>
                  <a:srgbClr val="EDF1F7"/>
                </a:solidFill>
                <a:latin typeface="Times New Roman"/>
                <a:cs typeface="Times New Roman"/>
              </a:rPr>
              <a:t>source</a:t>
            </a:r>
            <a:r>
              <a:rPr sz="2400" spc="-104" baseline="55555" dirty="0">
                <a:latin typeface="Lucida Sans Unicode"/>
                <a:cs typeface="Lucida Sans Unicode"/>
              </a:rPr>
              <a:t>1</a:t>
            </a:r>
            <a:r>
              <a:rPr sz="2800" spc="-70" dirty="0">
                <a:solidFill>
                  <a:srgbClr val="EDF1F7"/>
                </a:solidFill>
                <a:latin typeface="Times New Roman"/>
                <a:cs typeface="Times New Roman"/>
              </a:rPr>
              <a:t>s</a:t>
            </a:r>
            <a:r>
              <a:rPr sz="2400" spc="-104" baseline="55555" dirty="0">
                <a:latin typeface="Lucida Sans Unicode"/>
                <a:cs typeface="Lucida Sans Unicode"/>
              </a:rPr>
              <a:t>7</a:t>
            </a:r>
            <a:r>
              <a:rPr sz="2800" spc="-70" dirty="0">
                <a:solidFill>
                  <a:srgbClr val="EDF1F7"/>
                </a:solidFill>
                <a:latin typeface="Times New Roman"/>
                <a:cs typeface="Times New Roman"/>
              </a:rPr>
              <a:t>uch </a:t>
            </a:r>
            <a:r>
              <a:rPr sz="2800" dirty="0">
                <a:solidFill>
                  <a:srgbClr val="EDF1F7"/>
                </a:solidFill>
                <a:latin typeface="Times New Roman"/>
                <a:cs typeface="Times New Roman"/>
              </a:rPr>
              <a:t>as  </a:t>
            </a:r>
            <a:r>
              <a:rPr sz="2800" spc="-215" dirty="0">
                <a:solidFill>
                  <a:srgbClr val="EDF1F7"/>
                </a:solidFill>
                <a:latin typeface="Times New Roman"/>
                <a:cs typeface="Times New Roman"/>
              </a:rPr>
              <a:t>UV</a:t>
            </a:r>
            <a:r>
              <a:rPr sz="2800" spc="-15" dirty="0">
                <a:solidFill>
                  <a:srgbClr val="EDF1F7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EDF1F7"/>
                </a:solidFill>
                <a:latin typeface="Times New Roman"/>
                <a:cs typeface="Times New Roman"/>
              </a:rPr>
              <a:t>light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7379" y="0"/>
            <a:ext cx="6484620" cy="488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39" y="0"/>
            <a:ext cx="12083415" cy="662622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85"/>
              </a:spcBef>
              <a:tabLst>
                <a:tab pos="553085" algn="l"/>
              </a:tabLst>
            </a:pPr>
            <a:r>
              <a:rPr sz="2400" b="1" spc="-190" dirty="0">
                <a:latin typeface="Times New Roman"/>
                <a:cs typeface="Times New Roman"/>
              </a:rPr>
              <a:t>II.	</a:t>
            </a:r>
            <a:r>
              <a:rPr sz="2400" b="1" u="heavy" spc="-3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 </a:t>
            </a:r>
            <a:r>
              <a:rPr sz="2400" b="1" u="heavy" spc="-3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</a:t>
            </a:r>
            <a:r>
              <a:rPr sz="24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TRANSFER</a:t>
            </a:r>
            <a:endParaRPr sz="24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75" dirty="0">
                <a:latin typeface="Times New Roman"/>
                <a:cs typeface="Times New Roman"/>
              </a:rPr>
              <a:t>Is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-20" dirty="0">
                <a:latin typeface="Times New Roman"/>
                <a:cs typeface="Times New Roman"/>
              </a:rPr>
              <a:t>Vector </a:t>
            </a:r>
            <a:r>
              <a:rPr sz="2400" spc="-40" dirty="0">
                <a:latin typeface="Times New Roman"/>
                <a:cs typeface="Times New Roman"/>
              </a:rPr>
              <a:t>less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45" dirty="0">
                <a:latin typeface="Times New Roman"/>
                <a:cs typeface="Times New Roman"/>
              </a:rPr>
              <a:t>transfer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10" dirty="0">
                <a:latin typeface="Times New Roman"/>
                <a:cs typeface="Times New Roman"/>
              </a:rPr>
              <a:t>Naked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45" dirty="0">
                <a:latin typeface="Times New Roman"/>
                <a:cs typeface="Times New Roman"/>
              </a:rPr>
              <a:t>introduced </a:t>
            </a:r>
            <a:r>
              <a:rPr sz="2400" spc="25" dirty="0">
                <a:latin typeface="Times New Roman"/>
                <a:cs typeface="Times New Roman"/>
              </a:rPr>
              <a:t>into </a:t>
            </a:r>
            <a:r>
              <a:rPr sz="2400" spc="40" dirty="0">
                <a:latin typeface="Times New Roman"/>
                <a:cs typeface="Times New Roman"/>
              </a:rPr>
              <a:t>the plant/animal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60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45" dirty="0">
                <a:latin typeface="Times New Roman"/>
                <a:cs typeface="Times New Roman"/>
              </a:rPr>
              <a:t>introduced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following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methods;</a:t>
            </a:r>
            <a:endParaRPr sz="2400">
              <a:latin typeface="Times New Roman"/>
              <a:cs typeface="Times New Roman"/>
            </a:endParaRPr>
          </a:p>
          <a:p>
            <a:pPr marL="1866900" lvl="1" indent="-457834">
              <a:lnSpc>
                <a:spcPct val="100000"/>
              </a:lnSpc>
              <a:spcBef>
                <a:spcPts val="785"/>
              </a:spcBef>
              <a:buAutoNum type="alphaLcPeriod"/>
              <a:tabLst>
                <a:tab pos="1866900" algn="l"/>
                <a:tab pos="1867535" algn="l"/>
              </a:tabLst>
            </a:pPr>
            <a:r>
              <a:rPr sz="2400" spc="5" dirty="0">
                <a:latin typeface="Times New Roman"/>
                <a:cs typeface="Times New Roman"/>
              </a:rPr>
              <a:t>Chemical</a:t>
            </a:r>
            <a:endParaRPr sz="2400">
              <a:latin typeface="Times New Roman"/>
              <a:cs typeface="Times New Roman"/>
            </a:endParaRPr>
          </a:p>
          <a:p>
            <a:pPr marL="1866900" lvl="1" indent="-457834">
              <a:lnSpc>
                <a:spcPct val="100000"/>
              </a:lnSpc>
              <a:spcBef>
                <a:spcPts val="790"/>
              </a:spcBef>
              <a:buAutoNum type="alphaLcPeriod"/>
              <a:tabLst>
                <a:tab pos="1866900" algn="l"/>
                <a:tab pos="1867535" algn="l"/>
              </a:tabLst>
            </a:pPr>
            <a:r>
              <a:rPr sz="2400" spc="15" dirty="0">
                <a:latin typeface="Times New Roman"/>
                <a:cs typeface="Times New Roman"/>
              </a:rPr>
              <a:t>Microinjection</a:t>
            </a:r>
            <a:endParaRPr sz="2400">
              <a:latin typeface="Times New Roman"/>
              <a:cs typeface="Times New Roman"/>
            </a:endParaRPr>
          </a:p>
          <a:p>
            <a:pPr marL="1866900" lvl="1" indent="-457834">
              <a:lnSpc>
                <a:spcPct val="100000"/>
              </a:lnSpc>
              <a:spcBef>
                <a:spcPts val="795"/>
              </a:spcBef>
              <a:buAutoNum type="alphaLcPeriod"/>
              <a:tabLst>
                <a:tab pos="1866900" algn="l"/>
                <a:tab pos="1867535" algn="l"/>
              </a:tabLst>
            </a:pPr>
            <a:r>
              <a:rPr sz="2400" spc="10" dirty="0">
                <a:latin typeface="Times New Roman"/>
                <a:cs typeface="Times New Roman"/>
              </a:rPr>
              <a:t>Electroporation</a:t>
            </a:r>
            <a:endParaRPr sz="2400">
              <a:latin typeface="Times New Roman"/>
              <a:cs typeface="Times New Roman"/>
            </a:endParaRPr>
          </a:p>
          <a:p>
            <a:pPr marL="1866900" lvl="1" indent="-457834">
              <a:lnSpc>
                <a:spcPct val="100000"/>
              </a:lnSpc>
              <a:spcBef>
                <a:spcPts val="780"/>
              </a:spcBef>
              <a:buAutoNum type="alphaLcPeriod"/>
              <a:tabLst>
                <a:tab pos="1866900" algn="l"/>
                <a:tab pos="1867535" algn="l"/>
              </a:tabLst>
            </a:pPr>
            <a:r>
              <a:rPr sz="2400" dirty="0">
                <a:latin typeface="Times New Roman"/>
                <a:cs typeface="Times New Roman"/>
              </a:rPr>
              <a:t>Particle </a:t>
            </a:r>
            <a:r>
              <a:rPr sz="2400" spc="45" dirty="0">
                <a:latin typeface="Times New Roman"/>
                <a:cs typeface="Times New Roman"/>
              </a:rPr>
              <a:t>bombardment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(Biolistic)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85"/>
              </a:spcBef>
              <a:tabLst>
                <a:tab pos="553085" algn="l"/>
              </a:tabLst>
            </a:pPr>
            <a:r>
              <a:rPr sz="30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a)	</a:t>
            </a:r>
            <a:r>
              <a:rPr sz="3000" b="1" u="heavy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Chemical-induced</a:t>
            </a:r>
            <a:r>
              <a:rPr sz="3000" b="1" u="heavy" spc="-10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transformation</a:t>
            </a:r>
            <a:endParaRPr sz="30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66700" algn="l"/>
              </a:tabLst>
            </a:pPr>
            <a:r>
              <a:rPr sz="2400" spc="-20" dirty="0">
                <a:latin typeface="Times New Roman"/>
                <a:cs typeface="Times New Roman"/>
              </a:rPr>
              <a:t>Usually </a:t>
            </a:r>
            <a:r>
              <a:rPr sz="2400" spc="25" dirty="0">
                <a:latin typeface="Times New Roman"/>
                <a:cs typeface="Times New Roman"/>
              </a:rPr>
              <a:t>one </a:t>
            </a:r>
            <a:r>
              <a:rPr sz="2400" spc="-10" dirty="0">
                <a:latin typeface="Times New Roman"/>
                <a:cs typeface="Times New Roman"/>
              </a:rPr>
              <a:t>cell </a:t>
            </a:r>
            <a:r>
              <a:rPr sz="2400" spc="20" dirty="0">
                <a:latin typeface="Times New Roman"/>
                <a:cs typeface="Times New Roman"/>
              </a:rPr>
              <a:t>lacking </a:t>
            </a:r>
            <a:r>
              <a:rPr sz="2400" spc="5" dirty="0">
                <a:latin typeface="Times New Roman"/>
                <a:cs typeface="Times New Roman"/>
              </a:rPr>
              <a:t>walls </a:t>
            </a:r>
            <a:r>
              <a:rPr sz="2400" spc="65" dirty="0">
                <a:latin typeface="Times New Roman"/>
                <a:cs typeface="Times New Roman"/>
              </a:rPr>
              <a:t>are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266700" algn="l"/>
              </a:tabLst>
            </a:pPr>
            <a:r>
              <a:rPr sz="2400" dirty="0">
                <a:latin typeface="Times New Roman"/>
                <a:cs typeface="Times New Roman"/>
              </a:rPr>
              <a:t>Protoplast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40" dirty="0">
                <a:latin typeface="Times New Roman"/>
                <a:cs typeface="Times New Roman"/>
              </a:rPr>
              <a:t>incubated </a:t>
            </a:r>
            <a:r>
              <a:rPr sz="2400" spc="50" dirty="0">
                <a:latin typeface="Times New Roman"/>
                <a:cs typeface="Times New Roman"/>
              </a:rPr>
              <a:t>with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15" dirty="0">
                <a:latin typeface="Times New Roman"/>
                <a:cs typeface="Times New Roman"/>
              </a:rPr>
              <a:t>solution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-215" dirty="0">
                <a:latin typeface="Times New Roman"/>
                <a:cs typeface="Times New Roman"/>
              </a:rPr>
              <a:t>PEG </a:t>
            </a:r>
            <a:r>
              <a:rPr sz="2400" spc="25" dirty="0">
                <a:latin typeface="Times New Roman"/>
                <a:cs typeface="Times New Roman"/>
              </a:rPr>
              <a:t>(in </a:t>
            </a:r>
            <a:r>
              <a:rPr sz="2400" dirty="0">
                <a:latin typeface="Times New Roman"/>
                <a:cs typeface="Times New Roman"/>
              </a:rPr>
              <a:t>case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215" dirty="0">
                <a:latin typeface="Times New Roman"/>
                <a:cs typeface="Times New Roman"/>
              </a:rPr>
              <a:t>PEG </a:t>
            </a:r>
            <a:r>
              <a:rPr sz="2400" spc="20" dirty="0">
                <a:latin typeface="Times New Roman"/>
                <a:cs typeface="Times New Roman"/>
              </a:rPr>
              <a:t>mediated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transfer)</a:t>
            </a:r>
            <a:endParaRPr sz="2400">
              <a:latin typeface="Times New Roman"/>
              <a:cs typeface="Times New Roman"/>
            </a:endParaRPr>
          </a:p>
          <a:p>
            <a:pPr marL="266700" marR="30480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66700" algn="l"/>
                <a:tab pos="1531620" algn="l"/>
                <a:tab pos="2190115" algn="l"/>
                <a:tab pos="2755265" algn="l"/>
                <a:tab pos="3523615" algn="l"/>
                <a:tab pos="4551045" algn="l"/>
                <a:tab pos="5843270" algn="l"/>
                <a:tab pos="7893050" algn="l"/>
                <a:tab pos="8300720" algn="l"/>
                <a:tab pos="10320020" algn="l"/>
                <a:tab pos="10741025" algn="l"/>
                <a:tab pos="11572875" algn="l"/>
              </a:tabLst>
            </a:pPr>
            <a:r>
              <a:rPr sz="2400" spc="-10" dirty="0">
                <a:latin typeface="Times New Roman"/>
                <a:cs typeface="Times New Roman"/>
              </a:rPr>
              <a:t>Cate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ho</a:t>
            </a:r>
            <a:r>
              <a:rPr sz="2400" spc="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0" dirty="0">
                <a:latin typeface="Times New Roman"/>
                <a:cs typeface="Times New Roman"/>
              </a:rPr>
              <a:t>was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40" dirty="0">
                <a:latin typeface="Times New Roman"/>
                <a:cs typeface="Times New Roman"/>
              </a:rPr>
              <a:t>th</a:t>
            </a:r>
            <a:r>
              <a:rPr sz="2400" spc="5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mos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25" dirty="0">
                <a:latin typeface="Times New Roman"/>
                <a:cs typeface="Times New Roman"/>
              </a:rPr>
              <a:t>po</a:t>
            </a:r>
            <a:r>
              <a:rPr sz="2400" spc="5" dirty="0">
                <a:latin typeface="Times New Roman"/>
                <a:cs typeface="Times New Roman"/>
              </a:rPr>
              <a:t>tent,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0" dirty="0">
                <a:latin typeface="Times New Roman"/>
                <a:cs typeface="Times New Roman"/>
              </a:rPr>
              <a:t>inducing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80" dirty="0">
                <a:latin typeface="Times New Roman"/>
                <a:cs typeface="Times New Roman"/>
              </a:rPr>
              <a:t>t</a:t>
            </a:r>
            <a:r>
              <a:rPr sz="2400" spc="90" dirty="0">
                <a:latin typeface="Times New Roman"/>
                <a:cs typeface="Times New Roman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nsfor</a:t>
            </a:r>
            <a:r>
              <a:rPr sz="2400" spc="45" dirty="0">
                <a:latin typeface="Times New Roman"/>
                <a:cs typeface="Times New Roman"/>
              </a:rPr>
              <a:t>m</a:t>
            </a:r>
            <a:r>
              <a:rPr sz="2400" spc="35" dirty="0">
                <a:latin typeface="Times New Roman"/>
                <a:cs typeface="Times New Roman"/>
              </a:rPr>
              <a:t>ation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45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20" dirty="0">
                <a:latin typeface="Times New Roman"/>
                <a:cs typeface="Times New Roman"/>
              </a:rPr>
              <a:t>conce</a:t>
            </a:r>
            <a:r>
              <a:rPr sz="2400" spc="95" dirty="0">
                <a:latin typeface="Times New Roman"/>
                <a:cs typeface="Times New Roman"/>
              </a:rPr>
              <a:t>n</a:t>
            </a:r>
            <a:r>
              <a:rPr sz="2400" spc="40" dirty="0">
                <a:latin typeface="Times New Roman"/>
                <a:cs typeface="Times New Roman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rat</a:t>
            </a:r>
            <a:r>
              <a:rPr sz="2400" spc="35" dirty="0">
                <a:latin typeface="Times New Roman"/>
                <a:cs typeface="Times New Roman"/>
              </a:rPr>
              <a:t>i</a:t>
            </a:r>
            <a:r>
              <a:rPr sz="2400" spc="10" dirty="0">
                <a:latin typeface="Times New Roman"/>
                <a:cs typeface="Times New Roman"/>
              </a:rPr>
              <a:t>ons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14" dirty="0">
                <a:latin typeface="Times New Roman"/>
                <a:cs typeface="Times New Roman"/>
              </a:rPr>
              <a:t>1</a:t>
            </a:r>
            <a:r>
              <a:rPr sz="2400" spc="-675" dirty="0">
                <a:latin typeface="Lucida Sans Unicode"/>
                <a:cs typeface="Lucida Sans Unicode"/>
              </a:rPr>
              <a:t>–</a:t>
            </a:r>
            <a:r>
              <a:rPr sz="1500" spc="-22" baseline="-36111" dirty="0">
                <a:latin typeface="Lucida Sans Unicode"/>
                <a:cs typeface="Lucida Sans Unicode"/>
              </a:rPr>
              <a:t>1</a:t>
            </a:r>
            <a:r>
              <a:rPr sz="1500" spc="-877" baseline="-36111" dirty="0">
                <a:latin typeface="Lucida Sans Unicode"/>
                <a:cs typeface="Lucida Sans Unicode"/>
              </a:rPr>
              <a:t>8</a:t>
            </a:r>
            <a:r>
              <a:rPr sz="2400" spc="114" dirty="0">
                <a:latin typeface="Times New Roman"/>
                <a:cs typeface="Times New Roman"/>
              </a:rPr>
              <a:t>3</a:t>
            </a:r>
            <a:r>
              <a:rPr sz="2400" spc="125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"/>
                <a:cs typeface="Cambria"/>
              </a:rPr>
              <a:t>μ</a:t>
            </a:r>
            <a:r>
              <a:rPr sz="2400" spc="45" dirty="0">
                <a:latin typeface="Times New Roman"/>
                <a:cs typeface="Times New Roman"/>
              </a:rPr>
              <a:t>m</a:t>
            </a:r>
            <a:r>
              <a:rPr sz="2400" spc="-114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followed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spc="45" dirty="0">
                <a:latin typeface="Times New Roman"/>
                <a:cs typeface="Times New Roman"/>
              </a:rPr>
              <a:t>hydroquinone </a:t>
            </a:r>
            <a:r>
              <a:rPr sz="2400" spc="60" dirty="0">
                <a:latin typeface="Times New Roman"/>
                <a:cs typeface="Times New Roman"/>
              </a:rPr>
              <a:t>(3</a:t>
            </a:r>
            <a:r>
              <a:rPr sz="2400" spc="60" dirty="0">
                <a:latin typeface="Lucida Sans Unicode"/>
                <a:cs typeface="Lucida Sans Unicode"/>
              </a:rPr>
              <a:t>–</a:t>
            </a:r>
            <a:r>
              <a:rPr sz="2400" spc="60" dirty="0">
                <a:latin typeface="Times New Roman"/>
                <a:cs typeface="Times New Roman"/>
              </a:rPr>
              <a:t>30 </a:t>
            </a:r>
            <a:r>
              <a:rPr sz="2400" spc="-30" dirty="0">
                <a:latin typeface="Cambria"/>
                <a:cs typeface="Cambria"/>
              </a:rPr>
              <a:t>μ</a:t>
            </a:r>
            <a:r>
              <a:rPr sz="2400" spc="-30" dirty="0">
                <a:latin typeface="Times New Roman"/>
                <a:cs typeface="Times New Roman"/>
              </a:rPr>
              <a:t>m), </a:t>
            </a:r>
            <a:r>
              <a:rPr sz="2400" spc="40" dirty="0">
                <a:latin typeface="Times New Roman"/>
                <a:cs typeface="Times New Roman"/>
              </a:rPr>
              <a:t>phenol </a:t>
            </a:r>
            <a:r>
              <a:rPr sz="2400" spc="75" dirty="0">
                <a:latin typeface="Times New Roman"/>
                <a:cs typeface="Times New Roman"/>
              </a:rPr>
              <a:t>(10</a:t>
            </a:r>
            <a:r>
              <a:rPr sz="2400" spc="75" dirty="0">
                <a:latin typeface="Lucida Sans Unicode"/>
                <a:cs typeface="Lucida Sans Unicode"/>
              </a:rPr>
              <a:t>–</a:t>
            </a:r>
            <a:r>
              <a:rPr sz="2400" spc="75" dirty="0">
                <a:latin typeface="Times New Roman"/>
                <a:cs typeface="Times New Roman"/>
              </a:rPr>
              <a:t>100 </a:t>
            </a:r>
            <a:r>
              <a:rPr sz="2400" dirty="0">
                <a:latin typeface="Cambria"/>
                <a:cs typeface="Cambria"/>
              </a:rPr>
              <a:t>μ</a:t>
            </a:r>
            <a:r>
              <a:rPr sz="2400" dirty="0">
                <a:latin typeface="Times New Roman"/>
                <a:cs typeface="Times New Roman"/>
              </a:rPr>
              <a:t>m)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30" dirty="0">
                <a:latin typeface="Times New Roman"/>
                <a:cs typeface="Times New Roman"/>
              </a:rPr>
              <a:t>benzene </a:t>
            </a:r>
            <a:r>
              <a:rPr sz="2400" spc="-5" dirty="0">
                <a:latin typeface="Times New Roman"/>
                <a:cs typeface="Times New Roman"/>
              </a:rPr>
              <a:t>(only </a:t>
            </a:r>
            <a:r>
              <a:rPr sz="2400" spc="45" dirty="0">
                <a:latin typeface="Times New Roman"/>
                <a:cs typeface="Times New Roman"/>
              </a:rPr>
              <a:t>at </a:t>
            </a:r>
            <a:r>
              <a:rPr sz="2400" spc="120" dirty="0">
                <a:latin typeface="Times New Roman"/>
                <a:cs typeface="Times New Roman"/>
              </a:rPr>
              <a:t>100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"/>
                <a:cs typeface="Cambria"/>
              </a:rPr>
              <a:t>μ</a:t>
            </a:r>
            <a:r>
              <a:rPr sz="2400" dirty="0">
                <a:latin typeface="Times New Roman"/>
                <a:cs typeface="Times New Roman"/>
              </a:rPr>
              <a:t>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4051"/>
            <a:ext cx="32238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b) </a:t>
            </a:r>
            <a:r>
              <a:rPr sz="3400" b="1" u="heavy" spc="-10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Micro</a:t>
            </a:r>
            <a:r>
              <a:rPr sz="3400" b="1" u="heavy" spc="-3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injection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20781"/>
            <a:ext cx="12036425" cy="513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3199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45" dirty="0">
                <a:latin typeface="Times New Roman"/>
                <a:cs typeface="Times New Roman"/>
              </a:rPr>
              <a:t>Introduction </a:t>
            </a:r>
            <a:r>
              <a:rPr sz="2800" spc="-50" dirty="0">
                <a:latin typeface="Times New Roman"/>
                <a:cs typeface="Times New Roman"/>
              </a:rPr>
              <a:t>of </a:t>
            </a:r>
            <a:r>
              <a:rPr sz="2800" spc="25" dirty="0">
                <a:latin typeface="Times New Roman"/>
                <a:cs typeface="Times New Roman"/>
              </a:rPr>
              <a:t>cloned </a:t>
            </a:r>
            <a:r>
              <a:rPr sz="2800" spc="5" dirty="0">
                <a:latin typeface="Times New Roman"/>
                <a:cs typeface="Times New Roman"/>
              </a:rPr>
              <a:t>genes </a:t>
            </a:r>
            <a:r>
              <a:rPr sz="2800" spc="30" dirty="0">
                <a:latin typeface="Times New Roman"/>
                <a:cs typeface="Times New Roman"/>
              </a:rPr>
              <a:t>into </a:t>
            </a:r>
            <a:r>
              <a:rPr sz="2800" spc="60" dirty="0">
                <a:latin typeface="Times New Roman"/>
                <a:cs typeface="Times New Roman"/>
              </a:rPr>
              <a:t>plant </a:t>
            </a:r>
            <a:r>
              <a:rPr sz="2800" spc="-25" dirty="0">
                <a:latin typeface="Times New Roman"/>
                <a:cs typeface="Times New Roman"/>
              </a:rPr>
              <a:t>cells </a:t>
            </a:r>
            <a:r>
              <a:rPr sz="2800" spc="-35" dirty="0">
                <a:latin typeface="Times New Roman"/>
                <a:cs typeface="Times New Roman"/>
              </a:rPr>
              <a:t>by </a:t>
            </a:r>
            <a:r>
              <a:rPr sz="2800" spc="35" dirty="0">
                <a:latin typeface="Times New Roman"/>
                <a:cs typeface="Times New Roman"/>
              </a:rPr>
              <a:t>means </a:t>
            </a:r>
            <a:r>
              <a:rPr sz="2800" spc="-50" dirty="0">
                <a:latin typeface="Times New Roman"/>
                <a:cs typeface="Times New Roman"/>
              </a:rPr>
              <a:t>of </a:t>
            </a:r>
            <a:r>
              <a:rPr sz="295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very </a:t>
            </a:r>
            <a:r>
              <a:rPr sz="295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fine </a:t>
            </a:r>
            <a:r>
              <a:rPr sz="295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needles or  </a:t>
            </a:r>
            <a:r>
              <a:rPr sz="2950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glass</a:t>
            </a:r>
            <a:r>
              <a:rPr sz="295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5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micropipettes,(dia:0.5-10</a:t>
            </a:r>
            <a:r>
              <a:rPr sz="2950" i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μ</a:t>
            </a:r>
            <a:r>
              <a:rPr sz="295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m).</a:t>
            </a:r>
            <a:endParaRPr sz="295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2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Times New Roman"/>
                <a:cs typeface="Times New Roman"/>
              </a:rPr>
              <a:t>The </a:t>
            </a:r>
            <a:r>
              <a:rPr sz="2800" spc="25" dirty="0">
                <a:latin typeface="Times New Roman"/>
                <a:cs typeface="Times New Roman"/>
              </a:rPr>
              <a:t>microinjection </a:t>
            </a:r>
            <a:r>
              <a:rPr sz="2800" spc="50" dirty="0">
                <a:latin typeface="Times New Roman"/>
                <a:cs typeface="Times New Roman"/>
              </a:rPr>
              <a:t>technique </a:t>
            </a:r>
            <a:r>
              <a:rPr sz="2800" spc="-40" dirty="0">
                <a:latin typeface="Times New Roman"/>
                <a:cs typeface="Times New Roman"/>
              </a:rPr>
              <a:t>is </a:t>
            </a:r>
            <a:r>
              <a:rPr sz="2800" spc="65" dirty="0">
                <a:latin typeface="Times New Roman"/>
                <a:cs typeface="Times New Roman"/>
              </a:rPr>
              <a:t>a </a:t>
            </a:r>
            <a:r>
              <a:rPr sz="2800" spc="35" dirty="0">
                <a:latin typeface="Times New Roman"/>
                <a:cs typeface="Times New Roman"/>
              </a:rPr>
              <a:t>direct </a:t>
            </a:r>
            <a:r>
              <a:rPr sz="2800" spc="10" dirty="0">
                <a:latin typeface="Times New Roman"/>
                <a:cs typeface="Times New Roman"/>
              </a:rPr>
              <a:t>physical </a:t>
            </a:r>
            <a:r>
              <a:rPr sz="2800" spc="50" dirty="0">
                <a:latin typeface="Times New Roman"/>
                <a:cs typeface="Times New Roman"/>
              </a:rPr>
              <a:t>approach, </a:t>
            </a:r>
            <a:r>
              <a:rPr sz="2800" spc="85" dirty="0">
                <a:latin typeface="Times New Roman"/>
                <a:cs typeface="Times New Roman"/>
              </a:rPr>
              <a:t>and </a:t>
            </a:r>
            <a:r>
              <a:rPr sz="2800" spc="40" dirty="0">
                <a:latin typeface="Times New Roman"/>
                <a:cs typeface="Times New Roman"/>
              </a:rPr>
              <a:t>therefore </a:t>
            </a:r>
            <a:r>
              <a:rPr sz="2800" spc="90" dirty="0">
                <a:latin typeface="Times New Roman"/>
                <a:cs typeface="Times New Roman"/>
              </a:rPr>
              <a:t>host-  </a:t>
            </a:r>
            <a:r>
              <a:rPr sz="2800" spc="70" dirty="0">
                <a:latin typeface="Times New Roman"/>
                <a:cs typeface="Times New Roman"/>
              </a:rPr>
              <a:t>range </a:t>
            </a:r>
            <a:r>
              <a:rPr sz="2800" spc="35" dirty="0">
                <a:latin typeface="Times New Roman"/>
                <a:cs typeface="Times New Roman"/>
              </a:rPr>
              <a:t>independent, </a:t>
            </a:r>
            <a:r>
              <a:rPr sz="2800" spc="25" dirty="0">
                <a:latin typeface="Times New Roman"/>
                <a:cs typeface="Times New Roman"/>
              </a:rPr>
              <a:t>for </a:t>
            </a:r>
            <a:r>
              <a:rPr sz="2800" spc="55" dirty="0">
                <a:latin typeface="Times New Roman"/>
                <a:cs typeface="Times New Roman"/>
              </a:rPr>
              <a:t>introducing </a:t>
            </a:r>
            <a:r>
              <a:rPr sz="2800" spc="20" dirty="0">
                <a:latin typeface="Times New Roman"/>
                <a:cs typeface="Times New Roman"/>
              </a:rPr>
              <a:t>substances </a:t>
            </a:r>
            <a:r>
              <a:rPr sz="2800" spc="100" dirty="0">
                <a:latin typeface="Times New Roman"/>
                <a:cs typeface="Times New Roman"/>
              </a:rPr>
              <a:t>under </a:t>
            </a:r>
            <a:r>
              <a:rPr sz="2800" spc="15" dirty="0">
                <a:latin typeface="Times New Roman"/>
                <a:cs typeface="Times New Roman"/>
              </a:rPr>
              <a:t>microscopical </a:t>
            </a:r>
            <a:r>
              <a:rPr sz="2800" spc="40" dirty="0">
                <a:latin typeface="Times New Roman"/>
                <a:cs typeface="Times New Roman"/>
              </a:rPr>
              <a:t>control </a:t>
            </a:r>
            <a:r>
              <a:rPr sz="2800" spc="35" dirty="0">
                <a:latin typeface="Times New Roman"/>
                <a:cs typeface="Times New Roman"/>
              </a:rPr>
              <a:t>into  </a:t>
            </a:r>
            <a:r>
              <a:rPr sz="2800" spc="15" dirty="0">
                <a:latin typeface="Times New Roman"/>
                <a:cs typeface="Times New Roman"/>
              </a:rPr>
              <a:t>defined </a:t>
            </a:r>
            <a:r>
              <a:rPr sz="2800" spc="-30" dirty="0">
                <a:latin typeface="Times New Roman"/>
                <a:cs typeface="Times New Roman"/>
              </a:rPr>
              <a:t>cells </a:t>
            </a:r>
            <a:r>
              <a:rPr sz="2800" spc="55" dirty="0">
                <a:latin typeface="Times New Roman"/>
                <a:cs typeface="Times New Roman"/>
              </a:rPr>
              <a:t>without </a:t>
            </a:r>
            <a:r>
              <a:rPr sz="2800" spc="45" dirty="0">
                <a:latin typeface="Times New Roman"/>
                <a:cs typeface="Times New Roman"/>
              </a:rPr>
              <a:t>damaging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them.</a:t>
            </a:r>
            <a:endParaRPr sz="28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85" dirty="0">
                <a:latin typeface="Times New Roman"/>
                <a:cs typeface="Times New Roman"/>
              </a:rPr>
              <a:t>Is </a:t>
            </a:r>
            <a:r>
              <a:rPr sz="2800" spc="65" dirty="0">
                <a:latin typeface="Times New Roman"/>
                <a:cs typeface="Times New Roman"/>
              </a:rPr>
              <a:t>a </a:t>
            </a:r>
            <a:r>
              <a:rPr sz="2800" spc="10" dirty="0">
                <a:latin typeface="Times New Roman"/>
                <a:cs typeface="Times New Roman"/>
              </a:rPr>
              <a:t>limited </a:t>
            </a:r>
            <a:r>
              <a:rPr sz="2800" spc="50" dirty="0">
                <a:latin typeface="Times New Roman"/>
                <a:cs typeface="Times New Roman"/>
              </a:rPr>
              <a:t>technique </a:t>
            </a:r>
            <a:r>
              <a:rPr sz="2800" dirty="0">
                <a:latin typeface="Times New Roman"/>
                <a:cs typeface="Times New Roman"/>
              </a:rPr>
              <a:t>only </a:t>
            </a:r>
            <a:r>
              <a:rPr sz="2800" spc="30" dirty="0">
                <a:latin typeface="Times New Roman"/>
                <a:cs typeface="Times New Roman"/>
              </a:rPr>
              <a:t>one </a:t>
            </a:r>
            <a:r>
              <a:rPr sz="2800" spc="-15" dirty="0">
                <a:latin typeface="Times New Roman"/>
                <a:cs typeface="Times New Roman"/>
              </a:rPr>
              <a:t>cell </a:t>
            </a:r>
            <a:r>
              <a:rPr sz="2800" spc="7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15" dirty="0">
                <a:latin typeface="Times New Roman"/>
                <a:cs typeface="Times New Roman"/>
              </a:rPr>
              <a:t>injected </a:t>
            </a:r>
            <a:r>
              <a:rPr sz="2800" spc="50" dirty="0">
                <a:latin typeface="Times New Roman"/>
                <a:cs typeface="Times New Roman"/>
              </a:rPr>
              <a:t>at </a:t>
            </a:r>
            <a:r>
              <a:rPr sz="2800" spc="65" dirty="0">
                <a:latin typeface="Times New Roman"/>
                <a:cs typeface="Times New Roman"/>
              </a:rPr>
              <a:t>a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time</a:t>
            </a:r>
            <a:endParaRPr sz="28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0" dirty="0">
                <a:latin typeface="Times New Roman"/>
                <a:cs typeface="Times New Roman"/>
              </a:rPr>
              <a:t>these </a:t>
            </a:r>
            <a:r>
              <a:rPr sz="2800" spc="25" dirty="0">
                <a:latin typeface="Times New Roman"/>
                <a:cs typeface="Times New Roman"/>
              </a:rPr>
              <a:t>two </a:t>
            </a:r>
            <a:r>
              <a:rPr sz="2800" spc="-5" dirty="0">
                <a:latin typeface="Times New Roman"/>
                <a:cs typeface="Times New Roman"/>
              </a:rPr>
              <a:t>facts </a:t>
            </a:r>
            <a:r>
              <a:rPr sz="2800" spc="20" dirty="0">
                <a:latin typeface="Times New Roman"/>
                <a:cs typeface="Times New Roman"/>
              </a:rPr>
              <a:t>differentiate this </a:t>
            </a:r>
            <a:r>
              <a:rPr sz="2800" spc="55" dirty="0">
                <a:latin typeface="Times New Roman"/>
                <a:cs typeface="Times New Roman"/>
              </a:rPr>
              <a:t>technique </a:t>
            </a:r>
            <a:r>
              <a:rPr sz="2800" spc="35" dirty="0">
                <a:latin typeface="Times New Roman"/>
                <a:cs typeface="Times New Roman"/>
              </a:rPr>
              <a:t>from </a:t>
            </a:r>
            <a:r>
              <a:rPr sz="2800" spc="60" dirty="0">
                <a:latin typeface="Times New Roman"/>
                <a:cs typeface="Times New Roman"/>
              </a:rPr>
              <a:t>other </a:t>
            </a:r>
            <a:r>
              <a:rPr sz="2800" spc="15" dirty="0">
                <a:latin typeface="Times New Roman"/>
                <a:cs typeface="Times New Roman"/>
              </a:rPr>
              <a:t>physical </a:t>
            </a:r>
            <a:r>
              <a:rPr sz="2800" spc="35" dirty="0">
                <a:latin typeface="Times New Roman"/>
                <a:cs typeface="Times New Roman"/>
              </a:rPr>
              <a:t>approaches, </a:t>
            </a:r>
            <a:r>
              <a:rPr sz="2800" spc="55" dirty="0">
                <a:latin typeface="Times New Roman"/>
                <a:cs typeface="Times New Roman"/>
              </a:rPr>
              <a:t>such 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spc="-15" dirty="0">
                <a:latin typeface="Times New Roman"/>
                <a:cs typeface="Times New Roman"/>
              </a:rPr>
              <a:t>biolistic </a:t>
            </a:r>
            <a:r>
              <a:rPr sz="2800" spc="45" dirty="0">
                <a:latin typeface="Times New Roman"/>
                <a:cs typeface="Times New Roman"/>
              </a:rPr>
              <a:t>transformation </a:t>
            </a:r>
            <a:r>
              <a:rPr sz="2800" spc="90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macroinjection</a:t>
            </a:r>
            <a:endParaRPr sz="28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5" dirty="0">
                <a:latin typeface="Times New Roman"/>
                <a:cs typeface="Times New Roman"/>
              </a:rPr>
              <a:t>different </a:t>
            </a:r>
            <a:r>
              <a:rPr sz="2800" spc="50" dirty="0">
                <a:latin typeface="Times New Roman"/>
                <a:cs typeface="Times New Roman"/>
              </a:rPr>
              <a:t>parameters </a:t>
            </a:r>
            <a:r>
              <a:rPr sz="2800" spc="10" dirty="0">
                <a:latin typeface="Times New Roman"/>
                <a:cs typeface="Times New Roman"/>
              </a:rPr>
              <a:t>affecting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-170" dirty="0">
                <a:latin typeface="Times New Roman"/>
                <a:cs typeface="Times New Roman"/>
              </a:rPr>
              <a:t>DNA </a:t>
            </a:r>
            <a:r>
              <a:rPr sz="2800" spc="55" dirty="0">
                <a:latin typeface="Times New Roman"/>
                <a:cs typeface="Times New Roman"/>
              </a:rPr>
              <a:t>transfer </a:t>
            </a:r>
            <a:r>
              <a:rPr sz="2800" spc="-5" dirty="0">
                <a:latin typeface="Times New Roman"/>
                <a:cs typeface="Times New Roman"/>
              </a:rPr>
              <a:t>via </a:t>
            </a:r>
            <a:r>
              <a:rPr sz="2800" spc="15" dirty="0">
                <a:latin typeface="Times New Roman"/>
                <a:cs typeface="Times New Roman"/>
              </a:rPr>
              <a:t>microinjection, </a:t>
            </a:r>
            <a:r>
              <a:rPr sz="2800" spc="55" dirty="0">
                <a:latin typeface="Times New Roman"/>
                <a:cs typeface="Times New Roman"/>
              </a:rPr>
              <a:t>such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916879"/>
            <a:ext cx="7912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5" dirty="0">
                <a:latin typeface="Times New Roman"/>
                <a:cs typeface="Times New Roman"/>
              </a:rPr>
              <a:t>nature </a:t>
            </a:r>
            <a:r>
              <a:rPr sz="2800" spc="-50" dirty="0">
                <a:latin typeface="Times New Roman"/>
                <a:cs typeface="Times New Roman"/>
              </a:rPr>
              <a:t>of </a:t>
            </a:r>
            <a:r>
              <a:rPr sz="2800" spc="20" dirty="0">
                <a:latin typeface="Times New Roman"/>
                <a:cs typeface="Times New Roman"/>
              </a:rPr>
              <a:t>microinjected </a:t>
            </a:r>
            <a:r>
              <a:rPr sz="2800" spc="-160" dirty="0">
                <a:latin typeface="Times New Roman"/>
                <a:cs typeface="Times New Roman"/>
              </a:rPr>
              <a:t>DNA, </a:t>
            </a:r>
            <a:r>
              <a:rPr sz="2800" spc="85" dirty="0">
                <a:latin typeface="Times New Roman"/>
                <a:cs typeface="Times New Roman"/>
              </a:rPr>
              <a:t>and </a:t>
            </a:r>
            <a:r>
              <a:rPr sz="2800" spc="-15" dirty="0">
                <a:latin typeface="Times New Roman"/>
                <a:cs typeface="Times New Roman"/>
              </a:rPr>
              <a:t>cell </a:t>
            </a:r>
            <a:r>
              <a:rPr sz="2800" spc="-30" dirty="0">
                <a:latin typeface="Times New Roman"/>
                <a:cs typeface="Times New Roman"/>
              </a:rPr>
              <a:t>cycle </a:t>
            </a:r>
            <a:r>
              <a:rPr sz="2800" spc="-20" dirty="0">
                <a:latin typeface="Times New Roman"/>
                <a:cs typeface="Times New Roman"/>
              </a:rPr>
              <a:t>stage,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etc.,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19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085" y="2072385"/>
            <a:ext cx="6255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Lucida Sans Unicode"/>
                <a:cs typeface="Lucida Sans Unicode"/>
              </a:rPr>
              <a:t>TRANSGENIC</a:t>
            </a:r>
            <a:r>
              <a:rPr sz="4800" spc="-65" dirty="0">
                <a:latin typeface="Lucida Sans Unicode"/>
                <a:cs typeface="Lucida Sans Unicode"/>
              </a:rPr>
              <a:t> </a:t>
            </a:r>
            <a:r>
              <a:rPr sz="4800" dirty="0">
                <a:latin typeface="Lucida Sans Unicode"/>
                <a:cs typeface="Lucida Sans Unicode"/>
              </a:rPr>
              <a:t>PLANTS</a:t>
            </a:r>
            <a:endParaRPr sz="4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76427" y="4268495"/>
            <a:ext cx="11439144" cy="480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0745" marR="5080" indent="914400">
              <a:lnSpc>
                <a:spcPct val="157700"/>
              </a:lnSpc>
              <a:spcBef>
                <a:spcPts val="100"/>
              </a:spcBef>
            </a:pPr>
            <a:endParaRPr spc="-10" dirty="0"/>
          </a:p>
        </p:txBody>
      </p:sp>
      <p:sp>
        <p:nvSpPr>
          <p:cNvPr id="4" name="Rectangle 3"/>
          <p:cNvSpPr/>
          <p:nvPr/>
        </p:nvSpPr>
        <p:spPr>
          <a:xfrm>
            <a:off x="4343400" y="3403693"/>
            <a:ext cx="4191000" cy="2209800"/>
          </a:xfrm>
          <a:prstGeom prst="rect">
            <a:avLst/>
          </a:prstGeom>
          <a:solidFill>
            <a:srgbClr val="83992A"/>
          </a:solidFill>
          <a:ln w="15875" cap="rnd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By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Dr.</a:t>
            </a: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Zaryab Khalid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Class: BS Botany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Semester: 7</a:t>
            </a:r>
            <a:r>
              <a:rPr kumimoji="0" lang="en-GB" alt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</a:t>
            </a: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Subject: Research Methodology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1307"/>
            <a:ext cx="1668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800" b="1" u="heavy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800" b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2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b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8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8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83463"/>
            <a:ext cx="12009755" cy="243522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5" dirty="0">
                <a:latin typeface="Times New Roman"/>
                <a:cs typeface="Times New Roman"/>
              </a:rPr>
              <a:t>Frequent </a:t>
            </a:r>
            <a:r>
              <a:rPr sz="2600" spc="5" dirty="0">
                <a:latin typeface="Times New Roman"/>
                <a:cs typeface="Times New Roman"/>
              </a:rPr>
              <a:t>stable </a:t>
            </a:r>
            <a:r>
              <a:rPr sz="2600" spc="45" dirty="0">
                <a:latin typeface="Times New Roman"/>
                <a:cs typeface="Times New Roman"/>
              </a:rPr>
              <a:t>integration </a:t>
            </a:r>
            <a:r>
              <a:rPr sz="2600" spc="-45" dirty="0">
                <a:latin typeface="Times New Roman"/>
                <a:cs typeface="Times New Roman"/>
              </a:rPr>
              <a:t>of </a:t>
            </a:r>
            <a:r>
              <a:rPr sz="2600" spc="-155" dirty="0">
                <a:latin typeface="Times New Roman"/>
                <a:cs typeface="Times New Roman"/>
              </a:rPr>
              <a:t>DNA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60" dirty="0">
                <a:latin typeface="Times New Roman"/>
                <a:cs typeface="Times New Roman"/>
              </a:rPr>
              <a:t>far </a:t>
            </a:r>
            <a:r>
              <a:rPr sz="2600" spc="35" dirty="0">
                <a:latin typeface="Times New Roman"/>
                <a:cs typeface="Times New Roman"/>
              </a:rPr>
              <a:t>better </a:t>
            </a:r>
            <a:r>
              <a:rPr sz="2600" spc="80" dirty="0">
                <a:latin typeface="Times New Roman"/>
                <a:cs typeface="Times New Roman"/>
              </a:rPr>
              <a:t>when </a:t>
            </a:r>
            <a:r>
              <a:rPr sz="2600" spc="50" dirty="0">
                <a:latin typeface="Times New Roman"/>
                <a:cs typeface="Times New Roman"/>
              </a:rPr>
              <a:t>compared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55" dirty="0">
                <a:latin typeface="Times New Roman"/>
                <a:cs typeface="Times New Roman"/>
              </a:rPr>
              <a:t>other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methods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25" dirty="0">
                <a:latin typeface="Times New Roman"/>
                <a:cs typeface="Times New Roman"/>
              </a:rPr>
              <a:t>Method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-20" dirty="0">
                <a:latin typeface="Times New Roman"/>
                <a:cs typeface="Times New Roman"/>
              </a:rPr>
              <a:t>effective </a:t>
            </a:r>
            <a:r>
              <a:rPr sz="2600" spc="60" dirty="0">
                <a:latin typeface="Times New Roman"/>
                <a:cs typeface="Times New Roman"/>
              </a:rPr>
              <a:t>in </a:t>
            </a:r>
            <a:r>
              <a:rPr sz="2600" spc="50" dirty="0">
                <a:latin typeface="Times New Roman"/>
                <a:cs typeface="Times New Roman"/>
              </a:rPr>
              <a:t>transforming </a:t>
            </a:r>
            <a:r>
              <a:rPr sz="2600" spc="60" dirty="0">
                <a:latin typeface="Times New Roman"/>
                <a:cs typeface="Times New Roman"/>
              </a:rPr>
              <a:t>primary </a:t>
            </a:r>
            <a:r>
              <a:rPr sz="2600" spc="-20" dirty="0">
                <a:latin typeface="Times New Roman"/>
                <a:cs typeface="Times New Roman"/>
              </a:rPr>
              <a:t>cells </a:t>
            </a:r>
            <a:r>
              <a:rPr sz="2600" dirty="0">
                <a:latin typeface="Times New Roman"/>
                <a:cs typeface="Times New Roman"/>
              </a:rPr>
              <a:t>as </a:t>
            </a:r>
            <a:r>
              <a:rPr sz="2600" spc="5" dirty="0">
                <a:latin typeface="Times New Roman"/>
                <a:cs typeface="Times New Roman"/>
              </a:rPr>
              <a:t>well </a:t>
            </a:r>
            <a:r>
              <a:rPr sz="2600" dirty="0">
                <a:latin typeface="Times New Roman"/>
                <a:cs typeface="Times New Roman"/>
              </a:rPr>
              <a:t>as </a:t>
            </a:r>
            <a:r>
              <a:rPr sz="2600" spc="-20" dirty="0">
                <a:latin typeface="Times New Roman"/>
                <a:cs typeface="Times New Roman"/>
              </a:rPr>
              <a:t>cells </a:t>
            </a:r>
            <a:r>
              <a:rPr sz="2600" spc="60" dirty="0">
                <a:latin typeface="Times New Roman"/>
                <a:cs typeface="Times New Roman"/>
              </a:rPr>
              <a:t>in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established </a:t>
            </a:r>
            <a:r>
              <a:rPr sz="2600" spc="45" dirty="0">
                <a:latin typeface="Times New Roman"/>
                <a:cs typeface="Times New Roman"/>
              </a:rPr>
              <a:t>cultures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Times New Roman"/>
                <a:cs typeface="Times New Roman"/>
              </a:rPr>
              <a:t>The </a:t>
            </a:r>
            <a:r>
              <a:rPr sz="2600" spc="-150" dirty="0">
                <a:latin typeface="Times New Roman"/>
                <a:cs typeface="Times New Roman"/>
              </a:rPr>
              <a:t>DNA </a:t>
            </a:r>
            <a:r>
              <a:rPr sz="2600" spc="15" dirty="0">
                <a:latin typeface="Times New Roman"/>
                <a:cs typeface="Times New Roman"/>
              </a:rPr>
              <a:t>injected </a:t>
            </a:r>
            <a:r>
              <a:rPr sz="2600" spc="60" dirty="0">
                <a:latin typeface="Times New Roman"/>
                <a:cs typeface="Times New Roman"/>
              </a:rPr>
              <a:t>in </a:t>
            </a:r>
            <a:r>
              <a:rPr sz="2600" spc="20" dirty="0">
                <a:latin typeface="Times New Roman"/>
                <a:cs typeface="Times New Roman"/>
              </a:rPr>
              <a:t>this </a:t>
            </a:r>
            <a:r>
              <a:rPr sz="2600" spc="5" dirty="0">
                <a:latin typeface="Times New Roman"/>
                <a:cs typeface="Times New Roman"/>
              </a:rPr>
              <a:t>process </a:t>
            </a:r>
            <a:r>
              <a:rPr sz="2600" spc="-40" dirty="0">
                <a:latin typeface="Times New Roman"/>
                <a:cs typeface="Times New Roman"/>
              </a:rPr>
              <a:t>is </a:t>
            </a:r>
            <a:r>
              <a:rPr sz="2600" spc="15" dirty="0">
                <a:latin typeface="Times New Roman"/>
                <a:cs typeface="Times New Roman"/>
              </a:rPr>
              <a:t>subjected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40" dirty="0">
                <a:latin typeface="Times New Roman"/>
                <a:cs typeface="Times New Roman"/>
              </a:rPr>
              <a:t>less </a:t>
            </a:r>
            <a:r>
              <a:rPr sz="2600" spc="5" dirty="0">
                <a:latin typeface="Times New Roman"/>
                <a:cs typeface="Times New Roman"/>
              </a:rPr>
              <a:t>extensive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modifications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25" dirty="0">
                <a:latin typeface="Times New Roman"/>
                <a:cs typeface="Times New Roman"/>
              </a:rPr>
              <a:t>Mere </a:t>
            </a:r>
            <a:r>
              <a:rPr sz="2600" spc="15" dirty="0">
                <a:latin typeface="Times New Roman"/>
                <a:cs typeface="Times New Roman"/>
              </a:rPr>
              <a:t>precise </a:t>
            </a:r>
            <a:r>
              <a:rPr sz="2600" spc="45" dirty="0">
                <a:latin typeface="Times New Roman"/>
                <a:cs typeface="Times New Roman"/>
              </a:rPr>
              <a:t>integration </a:t>
            </a:r>
            <a:r>
              <a:rPr sz="2600" spc="-45" dirty="0">
                <a:latin typeface="Times New Roman"/>
                <a:cs typeface="Times New Roman"/>
              </a:rPr>
              <a:t>of </a:t>
            </a:r>
            <a:r>
              <a:rPr sz="2600" spc="50" dirty="0">
                <a:latin typeface="Times New Roman"/>
                <a:cs typeface="Times New Roman"/>
              </a:rPr>
              <a:t>recombinant </a:t>
            </a:r>
            <a:r>
              <a:rPr sz="2600" spc="25" dirty="0">
                <a:latin typeface="Times New Roman"/>
                <a:cs typeface="Times New Roman"/>
              </a:rPr>
              <a:t>gene </a:t>
            </a:r>
            <a:r>
              <a:rPr sz="2600" spc="60" dirty="0">
                <a:latin typeface="Times New Roman"/>
                <a:cs typeface="Times New Roman"/>
              </a:rPr>
              <a:t>in </a:t>
            </a:r>
            <a:r>
              <a:rPr sz="2600" spc="10" dirty="0">
                <a:latin typeface="Times New Roman"/>
                <a:cs typeface="Times New Roman"/>
              </a:rPr>
              <a:t>limited </a:t>
            </a:r>
            <a:r>
              <a:rPr sz="2600" spc="-5" dirty="0">
                <a:latin typeface="Times New Roman"/>
                <a:cs typeface="Times New Roman"/>
              </a:rPr>
              <a:t>copy no. </a:t>
            </a:r>
            <a:r>
              <a:rPr sz="2600" spc="70" dirty="0">
                <a:latin typeface="Times New Roman"/>
                <a:cs typeface="Times New Roman"/>
              </a:rPr>
              <a:t>can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be </a:t>
            </a:r>
            <a:r>
              <a:rPr sz="2600" spc="30" dirty="0">
                <a:latin typeface="Times New Roman"/>
                <a:cs typeface="Times New Roman"/>
              </a:rPr>
              <a:t>obtained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3185160"/>
            <a:ext cx="3808476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1955" y="3642359"/>
            <a:ext cx="6467856" cy="234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20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9972"/>
            <a:ext cx="2750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c)	</a:t>
            </a:r>
            <a:r>
              <a:rPr sz="2800" b="1" u="heavy" spc="-1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Electroporation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89533"/>
            <a:ext cx="11564620" cy="493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65" dirty="0">
                <a:latin typeface="Times New Roman"/>
                <a:cs typeface="Times New Roman"/>
              </a:rPr>
              <a:t>Uses </a:t>
            </a:r>
            <a:r>
              <a:rPr sz="2400" spc="15" dirty="0">
                <a:latin typeface="Times New Roman"/>
                <a:cs typeface="Times New Roman"/>
              </a:rPr>
              <a:t>electrical </a:t>
            </a:r>
            <a:r>
              <a:rPr sz="2400" spc="5" dirty="0">
                <a:latin typeface="Times New Roman"/>
                <a:cs typeface="Times New Roman"/>
              </a:rPr>
              <a:t>pulses </a:t>
            </a:r>
            <a:r>
              <a:rPr sz="2400" spc="35" dirty="0">
                <a:latin typeface="Times New Roman"/>
                <a:cs typeface="Times New Roman"/>
              </a:rPr>
              <a:t>(high </a:t>
            </a:r>
            <a:r>
              <a:rPr sz="2400" spc="10" dirty="0">
                <a:latin typeface="Times New Roman"/>
                <a:cs typeface="Times New Roman"/>
              </a:rPr>
              <a:t>intensity </a:t>
            </a:r>
            <a:r>
              <a:rPr sz="2400" spc="15" dirty="0">
                <a:latin typeface="Times New Roman"/>
                <a:cs typeface="Times New Roman"/>
              </a:rPr>
              <a:t>electric </a:t>
            </a:r>
            <a:r>
              <a:rPr sz="2400" spc="-15" dirty="0">
                <a:latin typeface="Times New Roman"/>
                <a:cs typeface="Times New Roman"/>
              </a:rPr>
              <a:t>field)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45" dirty="0">
                <a:latin typeface="Times New Roman"/>
                <a:cs typeface="Times New Roman"/>
              </a:rPr>
              <a:t>produce transient </a:t>
            </a:r>
            <a:r>
              <a:rPr sz="2400" spc="20" dirty="0">
                <a:latin typeface="Times New Roman"/>
                <a:cs typeface="Times New Roman"/>
              </a:rPr>
              <a:t>pores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0" dirty="0">
                <a:latin typeface="Times New Roman"/>
                <a:cs typeface="Times New Roman"/>
              </a:rPr>
              <a:t>the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plasma  </a:t>
            </a:r>
            <a:r>
              <a:rPr sz="2400" spc="50" dirty="0">
                <a:latin typeface="Times New Roman"/>
                <a:cs typeface="Times New Roman"/>
              </a:rPr>
              <a:t>membrane </a:t>
            </a:r>
            <a:r>
              <a:rPr sz="2400" spc="-5" dirty="0">
                <a:latin typeface="Times New Roman"/>
                <a:cs typeface="Times New Roman"/>
              </a:rPr>
              <a:t>(destabilizes </a:t>
            </a:r>
            <a:r>
              <a:rPr sz="2400" spc="40" dirty="0">
                <a:latin typeface="Times New Roman"/>
                <a:cs typeface="Times New Roman"/>
              </a:rPr>
              <a:t>the membrane) </a:t>
            </a:r>
            <a:r>
              <a:rPr sz="2400" spc="50" dirty="0">
                <a:latin typeface="Times New Roman"/>
                <a:cs typeface="Times New Roman"/>
              </a:rPr>
              <a:t>there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spc="20" dirty="0">
                <a:latin typeface="Times New Roman"/>
                <a:cs typeface="Times New Roman"/>
              </a:rPr>
              <a:t>allowing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40" dirty="0">
                <a:latin typeface="Times New Roman"/>
                <a:cs typeface="Times New Roman"/>
              </a:rPr>
              <a:t>the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These </a:t>
            </a:r>
            <a:r>
              <a:rPr sz="2400" spc="20" dirty="0">
                <a:latin typeface="Times New Roman"/>
                <a:cs typeface="Times New Roman"/>
              </a:rPr>
              <a:t>pores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5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electro-pores</a:t>
            </a:r>
            <a:endParaRPr sz="2400">
              <a:latin typeface="Times New Roman"/>
              <a:cs typeface="Times New Roman"/>
            </a:endParaRPr>
          </a:p>
          <a:p>
            <a:pPr marL="241300" marR="122555" indent="-228600">
              <a:lnSpc>
                <a:spcPct val="11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70" dirty="0">
                <a:latin typeface="Times New Roman"/>
                <a:cs typeface="Times New Roman"/>
              </a:rPr>
              <a:t>When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electric </a:t>
            </a:r>
            <a:r>
              <a:rPr sz="2400" spc="-10" dirty="0">
                <a:latin typeface="Times New Roman"/>
                <a:cs typeface="Times New Roman"/>
              </a:rPr>
              <a:t>field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70" dirty="0">
                <a:latin typeface="Times New Roman"/>
                <a:cs typeface="Times New Roman"/>
              </a:rPr>
              <a:t>turned </a:t>
            </a:r>
            <a:r>
              <a:rPr sz="2400" spc="-60" dirty="0">
                <a:latin typeface="Times New Roman"/>
                <a:cs typeface="Times New Roman"/>
              </a:rPr>
              <a:t>off,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20" dirty="0">
                <a:latin typeface="Times New Roman"/>
                <a:cs typeface="Times New Roman"/>
              </a:rPr>
              <a:t>pores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50" dirty="0">
                <a:latin typeface="Times New Roman"/>
                <a:cs typeface="Times New Roman"/>
              </a:rPr>
              <a:t>membrane </a:t>
            </a:r>
            <a:r>
              <a:rPr sz="2400" spc="-5" dirty="0">
                <a:latin typeface="Times New Roman"/>
                <a:cs typeface="Times New Roman"/>
              </a:rPr>
              <a:t>reseal, </a:t>
            </a:r>
            <a:r>
              <a:rPr sz="2400" spc="10" dirty="0">
                <a:latin typeface="Times New Roman"/>
                <a:cs typeface="Times New Roman"/>
              </a:rPr>
              <a:t>enclosing </a:t>
            </a:r>
            <a:r>
              <a:rPr sz="2400" spc="40" dirty="0">
                <a:latin typeface="Times New Roman"/>
                <a:cs typeface="Times New Roman"/>
              </a:rPr>
              <a:t>the</a:t>
            </a:r>
            <a:r>
              <a:rPr sz="2400" spc="-39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DNA  </a:t>
            </a:r>
            <a:r>
              <a:rPr sz="2400" spc="-10" dirty="0">
                <a:latin typeface="Times New Roman"/>
                <a:cs typeface="Times New Roman"/>
              </a:rPr>
              <a:t>inside.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4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0" dirty="0">
                <a:latin typeface="Times New Roman"/>
                <a:cs typeface="Times New Roman"/>
              </a:rPr>
              <a:t>Easy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perform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High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efficiency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90" dirty="0">
                <a:latin typeface="Lucida Sans Unicode"/>
                <a:cs typeface="Lucida Sans Unicode"/>
              </a:rPr>
              <a:t>Don’t </a:t>
            </a:r>
            <a:r>
              <a:rPr sz="2400" spc="40" dirty="0">
                <a:latin typeface="Times New Roman"/>
                <a:cs typeface="Times New Roman"/>
              </a:rPr>
              <a:t>alter </a:t>
            </a:r>
            <a:r>
              <a:rPr sz="2400" spc="-10" dirty="0">
                <a:latin typeface="Times New Roman"/>
                <a:cs typeface="Times New Roman"/>
              </a:rPr>
              <a:t>biological </a:t>
            </a:r>
            <a:r>
              <a:rPr sz="2400" spc="40" dirty="0">
                <a:latin typeface="Times New Roman"/>
                <a:cs typeface="Times New Roman"/>
              </a:rPr>
              <a:t>structures/ </a:t>
            </a:r>
            <a:r>
              <a:rPr sz="2400" spc="-10" dirty="0">
                <a:latin typeface="Times New Roman"/>
                <a:cs typeface="Times New Roman"/>
              </a:rPr>
              <a:t>cell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20" dirty="0">
                <a:latin typeface="Times New Roman"/>
                <a:cs typeface="Times New Roman"/>
              </a:rPr>
              <a:t>used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20" dirty="0">
                <a:latin typeface="Times New Roman"/>
                <a:cs typeface="Times New Roman"/>
              </a:rPr>
              <a:t>wide </a:t>
            </a:r>
            <a:r>
              <a:rPr sz="2400" spc="60" dirty="0">
                <a:latin typeface="Times New Roman"/>
                <a:cs typeface="Times New Roman"/>
              </a:rPr>
              <a:t>range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cell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503875"/>
            <a:ext cx="6209030" cy="108331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41300" algn="l"/>
                <a:tab pos="2094230" algn="l"/>
              </a:tabLst>
            </a:pPr>
            <a:r>
              <a:rPr sz="2400" spc="-45" dirty="0">
                <a:latin typeface="Times New Roman"/>
                <a:cs typeface="Times New Roman"/>
              </a:rPr>
              <a:t>Cell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mortality	</a:t>
            </a:r>
            <a:r>
              <a:rPr sz="2400" spc="-35" dirty="0">
                <a:latin typeface="Times New Roman"/>
                <a:cs typeface="Times New Roman"/>
              </a:rPr>
              <a:t>(if </a:t>
            </a:r>
            <a:r>
              <a:rPr sz="2400" spc="25" dirty="0">
                <a:latin typeface="Times New Roman"/>
                <a:cs typeface="Times New Roman"/>
              </a:rPr>
              <a:t>using </a:t>
            </a:r>
            <a:r>
              <a:rPr sz="2400" spc="50" dirty="0">
                <a:latin typeface="Times New Roman"/>
                <a:cs typeface="Times New Roman"/>
              </a:rPr>
              <a:t>sub-optimal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conditions)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5267" y="2782822"/>
            <a:ext cx="5843016" cy="406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21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2527"/>
            <a:ext cx="3550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d)	</a:t>
            </a:r>
            <a:r>
              <a:rPr sz="3200" b="1" u="heavy" spc="-1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Gene </a:t>
            </a:r>
            <a:r>
              <a:rPr sz="3200" b="1" u="heavy" spc="-1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Gun</a:t>
            </a:r>
            <a:r>
              <a:rPr sz="3200" b="1" u="heavy" spc="-1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60577"/>
            <a:ext cx="12035790" cy="316738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67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85" dirty="0">
                <a:solidFill>
                  <a:srgbClr val="212121"/>
                </a:solidFill>
                <a:latin typeface="Times New Roman"/>
                <a:cs typeface="Times New Roman"/>
              </a:rPr>
              <a:t>A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biolistic </a:t>
            </a:r>
            <a:r>
              <a:rPr sz="2400" spc="30" dirty="0">
                <a:solidFill>
                  <a:srgbClr val="212121"/>
                </a:solidFill>
                <a:latin typeface="Times New Roman"/>
                <a:cs typeface="Times New Roman"/>
              </a:rPr>
              <a:t>particle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delivery 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system, </a:t>
            </a:r>
            <a:r>
              <a:rPr sz="2400" spc="10" dirty="0">
                <a:solidFill>
                  <a:srgbClr val="212121"/>
                </a:solidFill>
                <a:latin typeface="Times New Roman"/>
                <a:cs typeface="Times New Roman"/>
              </a:rPr>
              <a:t>originally 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designed </a:t>
            </a:r>
            <a:r>
              <a:rPr sz="2400" spc="25" dirty="0">
                <a:solidFill>
                  <a:srgbClr val="212121"/>
                </a:solidFill>
                <a:latin typeface="Times New Roman"/>
                <a:cs typeface="Times New Roman"/>
              </a:rPr>
              <a:t>for </a:t>
            </a:r>
            <a:r>
              <a:rPr sz="2400" spc="50" dirty="0">
                <a:solidFill>
                  <a:srgbClr val="212121"/>
                </a:solidFill>
                <a:latin typeface="Times New Roman"/>
                <a:cs typeface="Times New Roman"/>
              </a:rPr>
              <a:t>plant</a:t>
            </a:r>
            <a:r>
              <a:rPr sz="2400" spc="-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212121"/>
                </a:solidFill>
                <a:latin typeface="Times New Roman"/>
                <a:cs typeface="Times New Roman"/>
              </a:rPr>
              <a:t>transformation,</a:t>
            </a:r>
            <a:endParaRPr sz="24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57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Device </a:t>
            </a:r>
            <a:r>
              <a:rPr sz="2400" spc="25" dirty="0">
                <a:solidFill>
                  <a:srgbClr val="212121"/>
                </a:solidFill>
                <a:latin typeface="Times New Roman"/>
                <a:cs typeface="Times New Roman"/>
              </a:rPr>
              <a:t>for 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delivering exogenous </a:t>
            </a:r>
            <a:r>
              <a:rPr sz="2400" spc="-145" dirty="0">
                <a:solidFill>
                  <a:srgbClr val="212121"/>
                </a:solidFill>
                <a:latin typeface="Times New Roman"/>
                <a:cs typeface="Times New Roman"/>
              </a:rPr>
              <a:t>DNA </a:t>
            </a:r>
            <a:r>
              <a:rPr sz="2400" spc="20" dirty="0">
                <a:solidFill>
                  <a:srgbClr val="212121"/>
                </a:solidFill>
                <a:latin typeface="Times New Roman"/>
                <a:cs typeface="Times New Roman"/>
              </a:rPr>
              <a:t>(transgenes)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20500"/>
              </a:lnSpc>
              <a:spcBef>
                <a:spcPts val="965"/>
              </a:spcBef>
              <a:buFont typeface="Arial"/>
              <a:buChar char="•"/>
              <a:tabLst>
                <a:tab pos="337820" algn="l"/>
              </a:tabLst>
            </a:pPr>
            <a:r>
              <a:rPr dirty="0"/>
              <a:t>	</a:t>
            </a:r>
            <a:r>
              <a:rPr sz="2400" spc="-20" dirty="0">
                <a:latin typeface="Times New Roman"/>
                <a:cs typeface="Times New Roman"/>
              </a:rPr>
              <a:t>It </a:t>
            </a:r>
            <a:r>
              <a:rPr sz="2400" spc="20" dirty="0">
                <a:latin typeface="Times New Roman"/>
                <a:cs typeface="Times New Roman"/>
              </a:rPr>
              <a:t>was </a:t>
            </a:r>
            <a:r>
              <a:rPr sz="2400" spc="25" dirty="0">
                <a:latin typeface="Times New Roman"/>
                <a:cs typeface="Times New Roman"/>
              </a:rPr>
              <a:t>invented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25" dirty="0">
                <a:latin typeface="Times New Roman"/>
                <a:cs typeface="Times New Roman"/>
              </a:rPr>
              <a:t>used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b="1" spc="-155" dirty="0">
                <a:latin typeface="Times New Roman"/>
                <a:cs typeface="Times New Roman"/>
              </a:rPr>
              <a:t>John </a:t>
            </a:r>
            <a:r>
              <a:rPr sz="2400" b="1" spc="-260" dirty="0">
                <a:latin typeface="Times New Roman"/>
                <a:cs typeface="Times New Roman"/>
              </a:rPr>
              <a:t>C </a:t>
            </a:r>
            <a:r>
              <a:rPr sz="2400" b="1" spc="-114" dirty="0">
                <a:latin typeface="Times New Roman"/>
                <a:cs typeface="Times New Roman"/>
              </a:rPr>
              <a:t>Sanford</a:t>
            </a:r>
            <a:r>
              <a:rPr sz="2400" spc="-114" dirty="0">
                <a:latin typeface="Times New Roman"/>
                <a:cs typeface="Times New Roman"/>
              </a:rPr>
              <a:t>, </a:t>
            </a:r>
            <a:r>
              <a:rPr sz="2400" b="1" spc="-280" dirty="0">
                <a:latin typeface="Times New Roman"/>
                <a:cs typeface="Times New Roman"/>
              </a:rPr>
              <a:t>Ed </a:t>
            </a:r>
            <a:r>
              <a:rPr sz="2400" b="1" spc="-65" dirty="0">
                <a:latin typeface="Times New Roman"/>
                <a:cs typeface="Times New Roman"/>
              </a:rPr>
              <a:t>Wolf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b="1" spc="-55" dirty="0">
                <a:latin typeface="Times New Roman"/>
                <a:cs typeface="Times New Roman"/>
              </a:rPr>
              <a:t>Nelson </a:t>
            </a:r>
            <a:r>
              <a:rPr sz="2400" b="1" spc="-85" dirty="0">
                <a:latin typeface="Times New Roman"/>
                <a:cs typeface="Times New Roman"/>
              </a:rPr>
              <a:t>Allen </a:t>
            </a:r>
            <a:r>
              <a:rPr sz="2400" spc="45" dirty="0">
                <a:latin typeface="Times New Roman"/>
                <a:cs typeface="Times New Roman"/>
              </a:rPr>
              <a:t>at </a:t>
            </a:r>
            <a:r>
              <a:rPr sz="2400" b="1" spc="-85" dirty="0">
                <a:latin typeface="Times New Roman"/>
                <a:cs typeface="Times New Roman"/>
              </a:rPr>
              <a:t>Cornell </a:t>
            </a:r>
            <a:r>
              <a:rPr sz="2400" b="1" spc="-70" dirty="0">
                <a:latin typeface="Times New Roman"/>
                <a:cs typeface="Times New Roman"/>
              </a:rPr>
              <a:t>university</a:t>
            </a:r>
            <a:r>
              <a:rPr sz="2400" spc="-70" dirty="0">
                <a:latin typeface="Times New Roman"/>
                <a:cs typeface="Times New Roman"/>
              </a:rPr>
              <a:t>, 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b="1" spc="-165" dirty="0">
                <a:latin typeface="Times New Roman"/>
                <a:cs typeface="Times New Roman"/>
              </a:rPr>
              <a:t>Ted </a:t>
            </a:r>
            <a:r>
              <a:rPr sz="2400" b="1" spc="-120" dirty="0">
                <a:latin typeface="Times New Roman"/>
                <a:cs typeface="Times New Roman"/>
              </a:rPr>
              <a:t>Klein </a:t>
            </a:r>
            <a:r>
              <a:rPr sz="2400" spc="-45" dirty="0">
                <a:latin typeface="Times New Roman"/>
                <a:cs typeface="Times New Roman"/>
              </a:rPr>
              <a:t>of </a:t>
            </a:r>
            <a:r>
              <a:rPr sz="2400" b="1" spc="-75" dirty="0">
                <a:latin typeface="Times New Roman"/>
                <a:cs typeface="Times New Roman"/>
              </a:rPr>
              <a:t>Dupont</a:t>
            </a:r>
            <a:r>
              <a:rPr sz="2400" spc="-75" dirty="0">
                <a:latin typeface="Times New Roman"/>
                <a:cs typeface="Times New Roman"/>
              </a:rPr>
              <a:t>, </a:t>
            </a:r>
            <a:r>
              <a:rPr sz="2400" spc="25" dirty="0">
                <a:latin typeface="Times New Roman"/>
                <a:cs typeface="Times New Roman"/>
              </a:rPr>
              <a:t>between </a:t>
            </a:r>
            <a:r>
              <a:rPr sz="2400" spc="114" dirty="0">
                <a:latin typeface="Times New Roman"/>
                <a:cs typeface="Times New Roman"/>
              </a:rPr>
              <a:t>1983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70" dirty="0">
                <a:latin typeface="Times New Roman"/>
                <a:cs typeface="Times New Roman"/>
              </a:rPr>
              <a:t>1986,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45" dirty="0">
                <a:latin typeface="Times New Roman"/>
                <a:cs typeface="Times New Roman"/>
              </a:rPr>
              <a:t>transform </a:t>
            </a:r>
            <a:r>
              <a:rPr sz="2400" spc="35" dirty="0">
                <a:latin typeface="Times New Roman"/>
                <a:cs typeface="Times New Roman"/>
              </a:rPr>
              <a:t>epidermal </a:t>
            </a:r>
            <a:r>
              <a:rPr sz="2400" spc="-20" dirty="0">
                <a:latin typeface="Times New Roman"/>
                <a:cs typeface="Times New Roman"/>
              </a:rPr>
              <a:t>cells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Allium  </a:t>
            </a:r>
            <a:r>
              <a:rPr sz="2400" dirty="0">
                <a:latin typeface="Times New Roman"/>
                <a:cs typeface="Times New Roman"/>
              </a:rPr>
              <a:t>cepa.</a:t>
            </a:r>
            <a:endParaRPr sz="24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latin typeface="Times New Roman"/>
                <a:cs typeface="Times New Roman"/>
              </a:rPr>
              <a:t>This </a:t>
            </a:r>
            <a:r>
              <a:rPr sz="2400" spc="30" dirty="0">
                <a:latin typeface="Times New Roman"/>
                <a:cs typeface="Times New Roman"/>
              </a:rPr>
              <a:t>method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15" dirty="0">
                <a:latin typeface="Times New Roman"/>
                <a:cs typeface="Times New Roman"/>
              </a:rPr>
              <a:t>mainly </a:t>
            </a:r>
            <a:r>
              <a:rPr sz="2400" spc="20" dirty="0">
                <a:latin typeface="Times New Roman"/>
                <a:cs typeface="Times New Roman"/>
              </a:rPr>
              <a:t>used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30" dirty="0">
                <a:latin typeface="Times New Roman"/>
                <a:cs typeface="Times New Roman"/>
              </a:rPr>
              <a:t>cereal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transformation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1695" y="3723131"/>
            <a:ext cx="5462015" cy="313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880" y="3826762"/>
            <a:ext cx="4581144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22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36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5229225" cy="418719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u="heavy" spc="-29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APPLICATION</a:t>
            </a:r>
            <a:endParaRPr sz="24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590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spc="10" dirty="0">
                <a:latin typeface="Times New Roman"/>
                <a:cs typeface="Times New Roman"/>
              </a:rPr>
              <a:t>Herbicide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resistance</a:t>
            </a:r>
            <a:endParaRPr sz="26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dirty="0">
                <a:latin typeface="Times New Roman"/>
                <a:cs typeface="Times New Roman"/>
              </a:rPr>
              <a:t>Insect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resistance</a:t>
            </a:r>
            <a:endParaRPr sz="26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spc="-15" dirty="0">
                <a:latin typeface="Times New Roman"/>
                <a:cs typeface="Times New Roman"/>
              </a:rPr>
              <a:t>Virus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resistance</a:t>
            </a:r>
            <a:endParaRPr sz="26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635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spc="-15" dirty="0">
                <a:latin typeface="Times New Roman"/>
                <a:cs typeface="Times New Roman"/>
              </a:rPr>
              <a:t>Altered </a:t>
            </a:r>
            <a:r>
              <a:rPr sz="2600" spc="-20" dirty="0">
                <a:latin typeface="Times New Roman"/>
                <a:cs typeface="Times New Roman"/>
              </a:rPr>
              <a:t>oil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content</a:t>
            </a:r>
            <a:endParaRPr sz="26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spc="-5" dirty="0">
                <a:latin typeface="Times New Roman"/>
                <a:cs typeface="Times New Roman"/>
              </a:rPr>
              <a:t>Delayed </a:t>
            </a:r>
            <a:r>
              <a:rPr sz="2600" spc="50" dirty="0">
                <a:latin typeface="Times New Roman"/>
                <a:cs typeface="Times New Roman"/>
              </a:rPr>
              <a:t>fruit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ripening</a:t>
            </a:r>
            <a:endParaRPr sz="2600">
              <a:latin typeface="Times New Roman"/>
              <a:cs typeface="Times New Roman"/>
            </a:endParaRPr>
          </a:p>
          <a:p>
            <a:pPr marL="80518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804545" algn="l"/>
                <a:tab pos="805180" algn="l"/>
              </a:tabLst>
            </a:pPr>
            <a:r>
              <a:rPr sz="2600" spc="35" dirty="0">
                <a:latin typeface="Times New Roman"/>
                <a:cs typeface="Times New Roman"/>
              </a:rPr>
              <a:t>Drough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t, </a:t>
            </a:r>
            <a:r>
              <a:rPr sz="2600" spc="-20" dirty="0">
                <a:latin typeface="Times New Roman"/>
                <a:cs typeface="Times New Roman"/>
              </a:rPr>
              <a:t>cold, </a:t>
            </a:r>
            <a:r>
              <a:rPr sz="2600" spc="5" dirty="0">
                <a:latin typeface="Times New Roman"/>
                <a:cs typeface="Times New Roman"/>
              </a:rPr>
              <a:t>salinity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resistance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3269" y="446887"/>
            <a:ext cx="5066665" cy="303720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720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spc="-25" dirty="0">
                <a:latin typeface="Times New Roman"/>
                <a:cs typeface="Times New Roman"/>
              </a:rPr>
              <a:t>Pollen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control</a:t>
            </a:r>
            <a:endParaRPr sz="26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spc="20" dirty="0">
                <a:latin typeface="Times New Roman"/>
                <a:cs typeface="Times New Roman"/>
              </a:rPr>
              <a:t>Enhanced </a:t>
            </a:r>
            <a:r>
              <a:rPr sz="2600" spc="-5" dirty="0">
                <a:latin typeface="Times New Roman"/>
                <a:cs typeface="Times New Roman"/>
              </a:rPr>
              <a:t>shelf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life</a:t>
            </a:r>
            <a:endParaRPr sz="26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spc="35" dirty="0">
                <a:latin typeface="Times New Roman"/>
                <a:cs typeface="Times New Roman"/>
              </a:rPr>
              <a:t>Pharmaceutical </a:t>
            </a:r>
            <a:r>
              <a:rPr sz="2600" spc="-370" dirty="0">
                <a:latin typeface="Times New Roman"/>
                <a:cs typeface="Times New Roman"/>
              </a:rPr>
              <a:t>&amp; </a:t>
            </a:r>
            <a:r>
              <a:rPr sz="2600" dirty="0">
                <a:latin typeface="Times New Roman"/>
                <a:cs typeface="Times New Roman"/>
              </a:rPr>
              <a:t>edible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vaccines</a:t>
            </a:r>
            <a:endParaRPr sz="26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1635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spc="-60" dirty="0">
                <a:latin typeface="Times New Roman"/>
                <a:cs typeface="Times New Roman"/>
              </a:rPr>
              <a:t>Biotic </a:t>
            </a:r>
            <a:r>
              <a:rPr sz="2600" spc="-370" dirty="0">
                <a:latin typeface="Times New Roman"/>
                <a:cs typeface="Times New Roman"/>
              </a:rPr>
              <a:t>&amp; </a:t>
            </a:r>
            <a:r>
              <a:rPr sz="2600" spc="-45" dirty="0">
                <a:latin typeface="Times New Roman"/>
                <a:cs typeface="Times New Roman"/>
              </a:rPr>
              <a:t>Abiotic </a:t>
            </a:r>
            <a:r>
              <a:rPr sz="2600" spc="-5" dirty="0">
                <a:latin typeface="Times New Roman"/>
                <a:cs typeface="Times New Roman"/>
              </a:rPr>
              <a:t>stress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tolerance</a:t>
            </a:r>
            <a:endParaRPr sz="26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545465" algn="l"/>
                <a:tab pos="546100" algn="l"/>
              </a:tabLst>
            </a:pPr>
            <a:r>
              <a:rPr sz="2600" spc="30" dirty="0">
                <a:latin typeface="Times New Roman"/>
                <a:cs typeface="Times New Roman"/>
              </a:rPr>
              <a:t>Nutritional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quality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23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2983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1.	</a:t>
            </a:r>
            <a:r>
              <a:rPr sz="2000" b="1" spc="-254" dirty="0">
                <a:solidFill>
                  <a:srgbClr val="00AF50"/>
                </a:solidFill>
                <a:latin typeface="Times New Roman"/>
                <a:cs typeface="Times New Roman"/>
              </a:rPr>
              <a:t>HERBICIDE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275" dirty="0">
                <a:solidFill>
                  <a:srgbClr val="00AF50"/>
                </a:solidFill>
                <a:latin typeface="Times New Roman"/>
                <a:cs typeface="Times New Roman"/>
              </a:rPr>
              <a:t>RESISTANCE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364947"/>
            <a:ext cx="30213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200" b="1" spc="-95" dirty="0">
                <a:latin typeface="Times New Roman"/>
                <a:cs typeface="Times New Roman"/>
              </a:rPr>
              <a:t>a.	</a:t>
            </a:r>
            <a:r>
              <a:rPr sz="22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Bromoxynil</a:t>
            </a:r>
            <a:r>
              <a:rPr sz="22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Resistance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49710"/>
            <a:ext cx="12033885" cy="50628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422400" marR="5080" indent="-381000">
              <a:lnSpc>
                <a:spcPts val="2640"/>
              </a:lnSpc>
              <a:spcBef>
                <a:spcPts val="300"/>
              </a:spcBef>
              <a:buAutoNum type="romanLcPeriod"/>
              <a:tabLst>
                <a:tab pos="1422400" algn="l"/>
                <a:tab pos="1423035" algn="l"/>
                <a:tab pos="1731645" algn="l"/>
                <a:tab pos="2409825" algn="l"/>
                <a:tab pos="3601720" algn="l"/>
                <a:tab pos="4098925" algn="l"/>
                <a:tab pos="5118100" algn="l"/>
                <a:tab pos="6601459" algn="l"/>
                <a:tab pos="7672705" algn="l"/>
                <a:tab pos="8499475" algn="l"/>
                <a:tab pos="8817610" algn="l"/>
                <a:tab pos="10234930" algn="l"/>
                <a:tab pos="10934700" algn="l"/>
              </a:tabLst>
            </a:pPr>
            <a:r>
              <a:rPr sz="2200" spc="-265" dirty="0">
                <a:latin typeface="Times New Roman"/>
                <a:cs typeface="Times New Roman"/>
              </a:rPr>
              <a:t>A	</a:t>
            </a:r>
            <a:r>
              <a:rPr sz="2200" spc="15" dirty="0">
                <a:latin typeface="Times New Roman"/>
                <a:cs typeface="Times New Roman"/>
              </a:rPr>
              <a:t>gene	enc</a:t>
            </a:r>
            <a:r>
              <a:rPr sz="2200" spc="10" dirty="0">
                <a:latin typeface="Times New Roman"/>
                <a:cs typeface="Times New Roman"/>
              </a:rPr>
              <a:t>o</a:t>
            </a:r>
            <a:r>
              <a:rPr sz="2200" spc="30" dirty="0">
                <a:latin typeface="Times New Roman"/>
                <a:cs typeface="Times New Roman"/>
              </a:rPr>
              <a:t>ding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40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35" dirty="0">
                <a:latin typeface="Times New Roman"/>
                <a:cs typeface="Times New Roman"/>
              </a:rPr>
              <a:t>enz</a:t>
            </a:r>
            <a:r>
              <a:rPr sz="2200" spc="-15" dirty="0">
                <a:latin typeface="Times New Roman"/>
                <a:cs typeface="Times New Roman"/>
              </a:rPr>
              <a:t>yme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8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200" spc="35" dirty="0">
                <a:solidFill>
                  <a:srgbClr val="FF0000"/>
                </a:solidFill>
                <a:latin typeface="Times New Roman"/>
                <a:cs typeface="Times New Roman"/>
              </a:rPr>
              <a:t>romo</a:t>
            </a:r>
            <a:r>
              <a:rPr sz="2200" spc="4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200" spc="5" dirty="0">
                <a:solidFill>
                  <a:srgbClr val="FF0000"/>
                </a:solidFill>
                <a:latin typeface="Times New Roman"/>
                <a:cs typeface="Times New Roman"/>
              </a:rPr>
              <a:t>yni</a:t>
            </a:r>
            <a:r>
              <a:rPr sz="2200" spc="-2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spc="30" dirty="0">
                <a:solidFill>
                  <a:srgbClr val="FF0000"/>
                </a:solidFill>
                <a:latin typeface="Times New Roman"/>
                <a:cs typeface="Times New Roman"/>
              </a:rPr>
              <a:t>nitri</a:t>
            </a:r>
            <a:r>
              <a:rPr sz="2200" spc="4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ase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spc="-10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200" spc="-2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200" spc="-185" dirty="0">
                <a:solidFill>
                  <a:srgbClr val="FF0000"/>
                </a:solidFill>
                <a:latin typeface="Times New Roman"/>
                <a:cs typeface="Times New Roman"/>
              </a:rPr>
              <a:t>XN</a:t>
            </a:r>
            <a:r>
              <a:rPr sz="2200" spc="-3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spc="-40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75" dirty="0">
                <a:latin typeface="Times New Roman"/>
                <a:cs typeface="Times New Roman"/>
              </a:rPr>
              <a:t>t</a:t>
            </a:r>
            <a:r>
              <a:rPr sz="2200" spc="8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ansf</a:t>
            </a:r>
            <a:r>
              <a:rPr sz="2200" spc="15" dirty="0">
                <a:latin typeface="Times New Roman"/>
                <a:cs typeface="Times New Roman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rr</a:t>
            </a:r>
            <a:r>
              <a:rPr sz="2200" spc="105" dirty="0">
                <a:latin typeface="Times New Roman"/>
                <a:cs typeface="Times New Roman"/>
              </a:rPr>
              <a:t>e</a:t>
            </a:r>
            <a:r>
              <a:rPr sz="2200" spc="40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5" dirty="0">
                <a:latin typeface="Times New Roman"/>
                <a:cs typeface="Times New Roman"/>
              </a:rPr>
              <a:t>fr</a:t>
            </a:r>
            <a:r>
              <a:rPr sz="2200" spc="30" dirty="0">
                <a:latin typeface="Times New Roman"/>
                <a:cs typeface="Times New Roman"/>
              </a:rPr>
              <a:t>o</a:t>
            </a:r>
            <a:r>
              <a:rPr sz="2200" spc="50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3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3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lebsie</a:t>
            </a:r>
            <a:r>
              <a:rPr sz="23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3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sz="23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pneumoniae </a:t>
            </a:r>
            <a:r>
              <a:rPr sz="2200" spc="25" dirty="0">
                <a:latin typeface="Times New Roman"/>
                <a:cs typeface="Times New Roman"/>
              </a:rPr>
              <a:t>bacteria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plants.</a:t>
            </a:r>
            <a:endParaRPr sz="2200">
              <a:latin typeface="Times New Roman"/>
              <a:cs typeface="Times New Roman"/>
            </a:endParaRPr>
          </a:p>
          <a:p>
            <a:pPr marL="1422400" indent="-381635">
              <a:lnSpc>
                <a:spcPct val="100000"/>
              </a:lnSpc>
              <a:spcBef>
                <a:spcPts val="405"/>
              </a:spcBef>
              <a:buClr>
                <a:srgbClr val="000000"/>
              </a:buClr>
              <a:buAutoNum type="romanLcPeriod"/>
              <a:tabLst>
                <a:tab pos="1422400" algn="l"/>
                <a:tab pos="1423035" algn="l"/>
              </a:tabLst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Nitrilase </a:t>
            </a:r>
            <a:r>
              <a:rPr sz="2200" spc="10" dirty="0">
                <a:latin typeface="Times New Roman"/>
                <a:cs typeface="Times New Roman"/>
              </a:rPr>
              <a:t>inactivates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15" dirty="0">
                <a:latin typeface="Times New Roman"/>
                <a:cs typeface="Times New Roman"/>
              </a:rPr>
              <a:t>bromoxynil </a:t>
            </a:r>
            <a:r>
              <a:rPr sz="2200" spc="5" dirty="0">
                <a:latin typeface="Times New Roman"/>
                <a:cs typeface="Times New Roman"/>
              </a:rPr>
              <a:t>before it </a:t>
            </a:r>
            <a:r>
              <a:rPr sz="2200" spc="-20" dirty="0">
                <a:latin typeface="Times New Roman"/>
                <a:cs typeface="Times New Roman"/>
              </a:rPr>
              <a:t>kills </a:t>
            </a:r>
            <a:r>
              <a:rPr sz="2200" spc="40" dirty="0">
                <a:latin typeface="Times New Roman"/>
                <a:cs typeface="Times New Roman"/>
              </a:rPr>
              <a:t>the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plant.</a:t>
            </a:r>
            <a:endParaRPr sz="2200">
              <a:latin typeface="Times New Roman"/>
              <a:cs typeface="Times New Roman"/>
            </a:endParaRPr>
          </a:p>
          <a:p>
            <a:pPr marL="1155700" indent="-457834">
              <a:lnSpc>
                <a:spcPct val="100000"/>
              </a:lnSpc>
              <a:spcBef>
                <a:spcPts val="505"/>
              </a:spcBef>
              <a:buAutoNum type="alphaLcPeriod"/>
              <a:tabLst>
                <a:tab pos="1155700" algn="l"/>
                <a:tab pos="1156335" algn="l"/>
              </a:tabLst>
            </a:pPr>
            <a:r>
              <a:rPr sz="22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Sulfonylurea</a:t>
            </a:r>
            <a:endParaRPr sz="2200">
              <a:latin typeface="Times New Roman"/>
              <a:cs typeface="Times New Roman"/>
            </a:endParaRPr>
          </a:p>
          <a:p>
            <a:pPr marL="1422400" marR="5080" lvl="1" indent="-381000">
              <a:lnSpc>
                <a:spcPct val="100000"/>
              </a:lnSpc>
              <a:spcBef>
                <a:spcPts val="505"/>
              </a:spcBef>
              <a:buAutoNum type="romanLcPeriod"/>
              <a:tabLst>
                <a:tab pos="1422400" algn="l"/>
                <a:tab pos="1423035" algn="l"/>
              </a:tabLst>
            </a:pPr>
            <a:r>
              <a:rPr sz="2200" spc="-85" dirty="0">
                <a:latin typeface="Times New Roman"/>
                <a:cs typeface="Times New Roman"/>
              </a:rPr>
              <a:t>Kills </a:t>
            </a:r>
            <a:r>
              <a:rPr sz="2200" spc="30" dirty="0">
                <a:latin typeface="Times New Roman"/>
                <a:cs typeface="Times New Roman"/>
              </a:rPr>
              <a:t>plants </a:t>
            </a:r>
            <a:r>
              <a:rPr sz="2200" spc="-25" dirty="0">
                <a:latin typeface="Times New Roman"/>
                <a:cs typeface="Times New Roman"/>
              </a:rPr>
              <a:t>by </a:t>
            </a:r>
            <a:r>
              <a:rPr sz="2200" spc="5" dirty="0">
                <a:latin typeface="Times New Roman"/>
                <a:cs typeface="Times New Roman"/>
              </a:rPr>
              <a:t>blocking </a:t>
            </a:r>
            <a:r>
              <a:rPr sz="2200" spc="85" dirty="0">
                <a:latin typeface="Times New Roman"/>
                <a:cs typeface="Times New Roman"/>
              </a:rPr>
              <a:t>an </a:t>
            </a:r>
            <a:r>
              <a:rPr sz="2200" spc="10" dirty="0">
                <a:latin typeface="Times New Roman"/>
                <a:cs typeface="Times New Roman"/>
              </a:rPr>
              <a:t>enzyme </a:t>
            </a:r>
            <a:r>
              <a:rPr sz="2200" spc="25" dirty="0">
                <a:latin typeface="Times New Roman"/>
                <a:cs typeface="Times New Roman"/>
              </a:rPr>
              <a:t>needed </a:t>
            </a:r>
            <a:r>
              <a:rPr sz="2200" spc="2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synthesis </a:t>
            </a:r>
            <a:r>
              <a:rPr sz="2200" spc="-40" dirty="0">
                <a:latin typeface="Times New Roman"/>
                <a:cs typeface="Times New Roman"/>
              </a:rPr>
              <a:t>of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35" dirty="0">
                <a:latin typeface="Times New Roman"/>
                <a:cs typeface="Times New Roman"/>
              </a:rPr>
              <a:t>amino </a:t>
            </a:r>
            <a:r>
              <a:rPr sz="2200" spc="5" dirty="0">
                <a:latin typeface="Times New Roman"/>
                <a:cs typeface="Times New Roman"/>
              </a:rPr>
              <a:t>acids </a:t>
            </a:r>
            <a:r>
              <a:rPr sz="2200" spc="-5" dirty="0">
                <a:latin typeface="Times New Roman"/>
                <a:cs typeface="Times New Roman"/>
              </a:rPr>
              <a:t>valine, </a:t>
            </a:r>
            <a:r>
              <a:rPr sz="2200" spc="10" dirty="0">
                <a:latin typeface="Times New Roman"/>
                <a:cs typeface="Times New Roman"/>
              </a:rPr>
              <a:t>leucine,  </a:t>
            </a:r>
            <a:r>
              <a:rPr sz="2200" spc="65" dirty="0">
                <a:latin typeface="Times New Roman"/>
                <a:cs typeface="Times New Roman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isoleucine.</a:t>
            </a:r>
            <a:endParaRPr sz="2200">
              <a:latin typeface="Times New Roman"/>
              <a:cs typeface="Times New Roman"/>
            </a:endParaRPr>
          </a:p>
          <a:p>
            <a:pPr marL="1422400" lvl="1" indent="-381635">
              <a:lnSpc>
                <a:spcPct val="100000"/>
              </a:lnSpc>
              <a:spcBef>
                <a:spcPts val="495"/>
              </a:spcBef>
              <a:buAutoNum type="romanLcPeriod"/>
              <a:tabLst>
                <a:tab pos="1422400" algn="l"/>
                <a:tab pos="1423035" algn="l"/>
              </a:tabLst>
            </a:pPr>
            <a:r>
              <a:rPr sz="2200" spc="-25" dirty="0">
                <a:latin typeface="Times New Roman"/>
                <a:cs typeface="Times New Roman"/>
              </a:rPr>
              <a:t>Resistance </a:t>
            </a:r>
            <a:r>
              <a:rPr sz="2200" spc="35" dirty="0">
                <a:latin typeface="Times New Roman"/>
                <a:cs typeface="Times New Roman"/>
              </a:rPr>
              <a:t>generated </a:t>
            </a:r>
            <a:r>
              <a:rPr sz="2200" spc="-30" dirty="0">
                <a:latin typeface="Times New Roman"/>
                <a:cs typeface="Times New Roman"/>
              </a:rPr>
              <a:t>by </a:t>
            </a:r>
            <a:r>
              <a:rPr sz="2200" spc="40" dirty="0">
                <a:latin typeface="Times New Roman"/>
                <a:cs typeface="Times New Roman"/>
              </a:rPr>
              <a:t>mutating </a:t>
            </a:r>
            <a:r>
              <a:rPr sz="2200" spc="50" dirty="0">
                <a:latin typeface="Times New Roman"/>
                <a:cs typeface="Times New Roman"/>
              </a:rPr>
              <a:t>a </a:t>
            </a:r>
            <a:r>
              <a:rPr sz="2200" spc="15" dirty="0">
                <a:latin typeface="Times New Roman"/>
                <a:cs typeface="Times New Roman"/>
              </a:rPr>
              <a:t>gene </a:t>
            </a:r>
            <a:r>
              <a:rPr sz="2200" spc="45" dirty="0">
                <a:latin typeface="Times New Roman"/>
                <a:cs typeface="Times New Roman"/>
              </a:rPr>
              <a:t>in </a:t>
            </a:r>
            <a:r>
              <a:rPr sz="2200" spc="10" dirty="0">
                <a:latin typeface="Times New Roman"/>
                <a:cs typeface="Times New Roman"/>
              </a:rPr>
              <a:t>tobacco </a:t>
            </a:r>
            <a:r>
              <a:rPr sz="2200" spc="5" dirty="0">
                <a:latin typeface="Times New Roman"/>
                <a:cs typeface="Times New Roman"/>
              </a:rPr>
              <a:t>plants, </a:t>
            </a:r>
            <a:r>
              <a:rPr sz="2200" spc="70" dirty="0">
                <a:latin typeface="Times New Roman"/>
                <a:cs typeface="Times New Roman"/>
              </a:rPr>
              <a:t>and </a:t>
            </a:r>
            <a:r>
              <a:rPr sz="2200" spc="50" dirty="0">
                <a:latin typeface="Times New Roman"/>
                <a:cs typeface="Times New Roman"/>
              </a:rPr>
              <a:t>transferring </a:t>
            </a:r>
            <a:r>
              <a:rPr sz="2200" spc="4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mutated</a:t>
            </a:r>
            <a:endParaRPr sz="2200">
              <a:latin typeface="Times New Roman"/>
              <a:cs typeface="Times New Roman"/>
            </a:endParaRPr>
          </a:p>
          <a:p>
            <a:pPr marL="1422400">
              <a:lnSpc>
                <a:spcPct val="100000"/>
              </a:lnSpc>
            </a:pPr>
            <a:r>
              <a:rPr sz="2200" spc="20" dirty="0">
                <a:latin typeface="Times New Roman"/>
                <a:cs typeface="Times New Roman"/>
              </a:rPr>
              <a:t>gene </a:t>
            </a:r>
            <a:r>
              <a:rPr sz="2200" spc="25" dirty="0">
                <a:latin typeface="Times New Roman"/>
                <a:cs typeface="Times New Roman"/>
              </a:rPr>
              <a:t>into </a:t>
            </a:r>
            <a:r>
              <a:rPr sz="2200" spc="45" dirty="0">
                <a:latin typeface="Times New Roman"/>
                <a:cs typeface="Times New Roman"/>
              </a:rPr>
              <a:t>crop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plants</a:t>
            </a:r>
            <a:r>
              <a:rPr sz="1900" spc="1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b="1" spc="-245" dirty="0">
                <a:solidFill>
                  <a:srgbClr val="00AF50"/>
                </a:solidFill>
                <a:latin typeface="Times New Roman"/>
                <a:cs typeface="Times New Roman"/>
              </a:rPr>
              <a:t>INSECT</a:t>
            </a:r>
            <a:r>
              <a:rPr sz="20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275" dirty="0">
                <a:solidFill>
                  <a:srgbClr val="00AF50"/>
                </a:solidFill>
                <a:latin typeface="Times New Roman"/>
                <a:cs typeface="Times New Roman"/>
              </a:rPr>
              <a:t>RESISTANCE</a:t>
            </a:r>
            <a:endParaRPr sz="2000">
              <a:latin typeface="Times New Roman"/>
              <a:cs typeface="Times New Roman"/>
            </a:endParaRPr>
          </a:p>
          <a:p>
            <a:pPr marL="1155700" marR="5080" lvl="1" indent="-229235">
              <a:lnSpc>
                <a:spcPts val="2640"/>
              </a:lnSpc>
              <a:spcBef>
                <a:spcPts val="560"/>
              </a:spcBef>
              <a:buFont typeface="Arial"/>
              <a:buChar char="•"/>
              <a:tabLst>
                <a:tab pos="1155700" algn="l"/>
                <a:tab pos="1156335" algn="l"/>
                <a:tab pos="9855835" algn="l"/>
              </a:tabLst>
            </a:pPr>
            <a:r>
              <a:rPr sz="2200" spc="-35" dirty="0">
                <a:latin typeface="Times New Roman"/>
                <a:cs typeface="Times New Roman"/>
              </a:rPr>
              <a:t>The  </a:t>
            </a:r>
            <a:r>
              <a:rPr sz="2200" spc="-130" dirty="0">
                <a:latin typeface="Times New Roman"/>
                <a:cs typeface="Times New Roman"/>
              </a:rPr>
              <a:t>Bt  </a:t>
            </a:r>
            <a:r>
              <a:rPr sz="2200" spc="25" dirty="0">
                <a:latin typeface="Times New Roman"/>
                <a:cs typeface="Times New Roman"/>
              </a:rPr>
              <a:t>toxin </a:t>
            </a:r>
            <a:r>
              <a:rPr sz="2200" dirty="0">
                <a:latin typeface="Times New Roman"/>
                <a:cs typeface="Times New Roman"/>
              </a:rPr>
              <a:t>isolated  </a:t>
            </a:r>
            <a:r>
              <a:rPr sz="2200" spc="30" dirty="0">
                <a:latin typeface="Times New Roman"/>
                <a:cs typeface="Times New Roman"/>
              </a:rPr>
              <a:t>from </a:t>
            </a:r>
            <a:r>
              <a:rPr sz="2300" i="1" spc="-70" dirty="0">
                <a:latin typeface="Times New Roman"/>
                <a:cs typeface="Times New Roman"/>
              </a:rPr>
              <a:t>Bacillus  </a:t>
            </a:r>
            <a:r>
              <a:rPr sz="2300" i="1" spc="-15" dirty="0">
                <a:latin typeface="Times New Roman"/>
                <a:cs typeface="Times New Roman"/>
              </a:rPr>
              <a:t>thuringiensis </a:t>
            </a:r>
            <a:r>
              <a:rPr sz="2200" spc="35" dirty="0">
                <a:latin typeface="Times New Roman"/>
                <a:cs typeface="Times New Roman"/>
              </a:rPr>
              <a:t>has </a:t>
            </a:r>
            <a:r>
              <a:rPr sz="2200" spc="20" dirty="0">
                <a:latin typeface="Times New Roman"/>
                <a:cs typeface="Times New Roman"/>
              </a:rPr>
              <a:t>been used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in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plants.	</a:t>
            </a:r>
            <a:r>
              <a:rPr sz="2200" spc="-35" dirty="0">
                <a:latin typeface="Times New Roman"/>
                <a:cs typeface="Times New Roman"/>
              </a:rPr>
              <a:t>The </a:t>
            </a:r>
            <a:r>
              <a:rPr sz="2200" spc="15" dirty="0">
                <a:latin typeface="Times New Roman"/>
                <a:cs typeface="Times New Roman"/>
              </a:rPr>
              <a:t>gene </a:t>
            </a:r>
            <a:r>
              <a:rPr sz="2200" spc="30" dirty="0">
                <a:latin typeface="Times New Roman"/>
                <a:cs typeface="Times New Roman"/>
              </a:rPr>
              <a:t>has </a:t>
            </a:r>
            <a:r>
              <a:rPr sz="2200" spc="25" dirty="0">
                <a:latin typeface="Times New Roman"/>
                <a:cs typeface="Times New Roman"/>
              </a:rPr>
              <a:t>been  </a:t>
            </a:r>
            <a:r>
              <a:rPr sz="2200" spc="15" dirty="0">
                <a:latin typeface="Times New Roman"/>
                <a:cs typeface="Times New Roman"/>
              </a:rPr>
              <a:t>placed </a:t>
            </a:r>
            <a:r>
              <a:rPr sz="2200" spc="45" dirty="0">
                <a:latin typeface="Times New Roman"/>
                <a:cs typeface="Times New Roman"/>
              </a:rPr>
              <a:t>in </a:t>
            </a:r>
            <a:r>
              <a:rPr sz="2200" spc="25" dirty="0">
                <a:latin typeface="Times New Roman"/>
                <a:cs typeface="Times New Roman"/>
              </a:rPr>
              <a:t>corn, </a:t>
            </a:r>
            <a:r>
              <a:rPr sz="2200" dirty="0">
                <a:latin typeface="Times New Roman"/>
                <a:cs typeface="Times New Roman"/>
              </a:rPr>
              <a:t>cotton, </a:t>
            </a:r>
            <a:r>
              <a:rPr sz="2200" spc="65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potato, </a:t>
            </a:r>
            <a:r>
              <a:rPr sz="2200" spc="65" dirty="0">
                <a:latin typeface="Times New Roman"/>
                <a:cs typeface="Times New Roman"/>
              </a:rPr>
              <a:t>and </a:t>
            </a:r>
            <a:r>
              <a:rPr sz="2200" spc="30" dirty="0">
                <a:latin typeface="Times New Roman"/>
                <a:cs typeface="Times New Roman"/>
              </a:rPr>
              <a:t>has </a:t>
            </a:r>
            <a:r>
              <a:rPr sz="2200" spc="20" dirty="0">
                <a:latin typeface="Times New Roman"/>
                <a:cs typeface="Times New Roman"/>
              </a:rPr>
              <a:t>been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marketed.</a:t>
            </a:r>
            <a:endParaRPr sz="2200">
              <a:latin typeface="Times New Roman"/>
              <a:cs typeface="Times New Roman"/>
            </a:endParaRPr>
          </a:p>
          <a:p>
            <a:pPr marL="1155700" lvl="1" indent="-229235">
              <a:lnSpc>
                <a:spcPts val="231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20" dirty="0">
                <a:latin typeface="Times New Roman"/>
                <a:cs typeface="Times New Roman"/>
              </a:rPr>
              <a:t>Alkaline </a:t>
            </a:r>
            <a:r>
              <a:rPr sz="2200" spc="35" dirty="0">
                <a:latin typeface="Times New Roman"/>
                <a:cs typeface="Times New Roman"/>
              </a:rPr>
              <a:t>protein </a:t>
            </a:r>
            <a:r>
              <a:rPr sz="2200" spc="20" dirty="0">
                <a:latin typeface="Times New Roman"/>
                <a:cs typeface="Times New Roman"/>
              </a:rPr>
              <a:t>degrades </a:t>
            </a:r>
            <a:r>
              <a:rPr sz="2200" spc="45" dirty="0">
                <a:latin typeface="Times New Roman"/>
                <a:cs typeface="Times New Roman"/>
              </a:rPr>
              <a:t>gut </a:t>
            </a:r>
            <a:r>
              <a:rPr sz="2200" spc="15" dirty="0">
                <a:latin typeface="Times New Roman"/>
                <a:cs typeface="Times New Roman"/>
              </a:rPr>
              <a:t>wall </a:t>
            </a:r>
            <a:r>
              <a:rPr sz="2200" spc="-40" dirty="0">
                <a:latin typeface="Times New Roman"/>
                <a:cs typeface="Times New Roman"/>
              </a:rPr>
              <a:t>of </a:t>
            </a:r>
            <a:r>
              <a:rPr sz="2200" spc="30" dirty="0">
                <a:latin typeface="Times New Roman"/>
                <a:cs typeface="Times New Roman"/>
              </a:rPr>
              <a:t>lepidopteran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larvae</a:t>
            </a:r>
            <a:endParaRPr sz="2200">
              <a:latin typeface="Times New Roman"/>
              <a:cs typeface="Times New Roman"/>
            </a:endParaRPr>
          </a:p>
          <a:p>
            <a:pPr marL="2070100" lvl="2" indent="-229235">
              <a:lnSpc>
                <a:spcPts val="2355"/>
              </a:lnSpc>
              <a:buSzPct val="95454"/>
              <a:buFont typeface="Wingdings"/>
              <a:buChar char=""/>
              <a:tabLst>
                <a:tab pos="2070735" algn="l"/>
              </a:tabLst>
            </a:pPr>
            <a:r>
              <a:rPr sz="2200" spc="25" dirty="0">
                <a:latin typeface="Times New Roman"/>
                <a:cs typeface="Times New Roman"/>
              </a:rPr>
              <a:t>Corn </a:t>
            </a:r>
            <a:r>
              <a:rPr sz="2200" spc="45" dirty="0">
                <a:latin typeface="Times New Roman"/>
                <a:cs typeface="Times New Roman"/>
              </a:rPr>
              <a:t>borer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catepillars</a:t>
            </a:r>
            <a:endParaRPr sz="2200">
              <a:latin typeface="Times New Roman"/>
              <a:cs typeface="Times New Roman"/>
            </a:endParaRPr>
          </a:p>
          <a:p>
            <a:pPr marL="2070100" lvl="2" indent="-229235">
              <a:lnSpc>
                <a:spcPts val="2495"/>
              </a:lnSpc>
              <a:buSzPct val="95454"/>
              <a:buFont typeface="Wingdings"/>
              <a:buChar char=""/>
              <a:tabLst>
                <a:tab pos="2070735" algn="l"/>
              </a:tabLst>
            </a:pPr>
            <a:r>
              <a:rPr sz="2200" spc="-5" dirty="0">
                <a:latin typeface="Times New Roman"/>
                <a:cs typeface="Times New Roman"/>
              </a:rPr>
              <a:t>Cotton </a:t>
            </a:r>
            <a:r>
              <a:rPr sz="2200" spc="20" dirty="0">
                <a:latin typeface="Times New Roman"/>
                <a:cs typeface="Times New Roman"/>
              </a:rPr>
              <a:t>bollworm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catepillars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5749238"/>
            <a:ext cx="37503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"/>
              <a:tabLst>
                <a:tab pos="241300" algn="l"/>
              </a:tabLst>
            </a:pPr>
            <a:r>
              <a:rPr sz="2200" spc="-25" dirty="0">
                <a:latin typeface="Times New Roman"/>
                <a:cs typeface="Times New Roman"/>
              </a:rPr>
              <a:t>Tobacco </a:t>
            </a:r>
            <a:r>
              <a:rPr sz="2200" spc="60" dirty="0">
                <a:latin typeface="Times New Roman"/>
                <a:cs typeface="Times New Roman"/>
              </a:rPr>
              <a:t>hornworm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catepillars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6047943"/>
            <a:ext cx="4716145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0" indent="-229235">
              <a:lnSpc>
                <a:spcPts val="2495"/>
              </a:lnSpc>
              <a:spcBef>
                <a:spcPts val="95"/>
              </a:spcBef>
              <a:buSzPct val="95454"/>
              <a:buFont typeface="Wingdings"/>
              <a:buChar char=""/>
              <a:tabLst>
                <a:tab pos="1156335" algn="l"/>
              </a:tabLst>
            </a:pPr>
            <a:r>
              <a:rPr sz="2200" spc="-55" dirty="0">
                <a:latin typeface="Times New Roman"/>
                <a:cs typeface="Times New Roman"/>
              </a:rPr>
              <a:t>Gypsy </a:t>
            </a:r>
            <a:r>
              <a:rPr sz="2200" spc="40" dirty="0">
                <a:latin typeface="Times New Roman"/>
                <a:cs typeface="Times New Roman"/>
              </a:rPr>
              <a:t>moth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larvae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495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Sprayed </a:t>
            </a:r>
            <a:r>
              <a:rPr sz="2200" spc="20" dirty="0">
                <a:latin typeface="Times New Roman"/>
                <a:cs typeface="Times New Roman"/>
              </a:rPr>
              <a:t>onto </a:t>
            </a:r>
            <a:r>
              <a:rPr sz="2200" spc="25" dirty="0">
                <a:latin typeface="Times New Roman"/>
                <a:cs typeface="Times New Roman"/>
              </a:rPr>
              <a:t>plants </a:t>
            </a:r>
            <a:r>
              <a:rPr sz="2200" spc="-5" dirty="0">
                <a:latin typeface="Lucida Sans Unicode"/>
                <a:cs typeface="Lucida Sans Unicode"/>
              </a:rPr>
              <a:t>– </a:t>
            </a:r>
            <a:r>
              <a:rPr sz="2200" spc="50" dirty="0">
                <a:latin typeface="Times New Roman"/>
                <a:cs typeface="Times New Roman"/>
              </a:rPr>
              <a:t>but </a:t>
            </a:r>
            <a:r>
              <a:rPr sz="2200" dirty="0">
                <a:latin typeface="Times New Roman"/>
                <a:cs typeface="Times New Roman"/>
              </a:rPr>
              <a:t>will </a:t>
            </a:r>
            <a:r>
              <a:rPr sz="2200" spc="40" dirty="0">
                <a:latin typeface="Times New Roman"/>
                <a:cs typeface="Times New Roman"/>
              </a:rPr>
              <a:t>wash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off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24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28447"/>
            <a:ext cx="3061335" cy="4222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469265" algn="l"/>
              </a:tabLst>
            </a:pPr>
            <a:r>
              <a:rPr sz="265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3.	</a:t>
            </a:r>
            <a:r>
              <a:rPr sz="2600" b="1" spc="-295" dirty="0">
                <a:solidFill>
                  <a:srgbClr val="00AF50"/>
                </a:solidFill>
                <a:latin typeface="Times New Roman"/>
                <a:cs typeface="Times New Roman"/>
              </a:rPr>
              <a:t>VIRUS</a:t>
            </a:r>
            <a:r>
              <a:rPr sz="26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600" b="1" spc="-355" dirty="0">
                <a:solidFill>
                  <a:srgbClr val="00AF50"/>
                </a:solidFill>
                <a:latin typeface="Times New Roman"/>
                <a:cs typeface="Times New Roman"/>
              </a:rPr>
              <a:t>RESISTANCE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491997"/>
            <a:ext cx="11693525" cy="602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715" marR="18415" indent="-28575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768350" algn="l"/>
              </a:tabLst>
            </a:pPr>
            <a:r>
              <a:rPr sz="2400" dirty="0">
                <a:latin typeface="Times New Roman"/>
                <a:cs typeface="Times New Roman"/>
              </a:rPr>
              <a:t>Chemicals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20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30" dirty="0">
                <a:latin typeface="Times New Roman"/>
                <a:cs typeface="Times New Roman"/>
              </a:rPr>
              <a:t>control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10" dirty="0">
                <a:latin typeface="Times New Roman"/>
                <a:cs typeface="Times New Roman"/>
              </a:rPr>
              <a:t>insect </a:t>
            </a:r>
            <a:r>
              <a:rPr sz="2400" dirty="0">
                <a:latin typeface="Times New Roman"/>
                <a:cs typeface="Times New Roman"/>
              </a:rPr>
              <a:t>vectors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viruses, </a:t>
            </a:r>
            <a:r>
              <a:rPr sz="2400" spc="55" dirty="0">
                <a:latin typeface="Times New Roman"/>
                <a:cs typeface="Times New Roman"/>
              </a:rPr>
              <a:t>but </a:t>
            </a:r>
            <a:r>
              <a:rPr sz="2400" spc="30" dirty="0">
                <a:latin typeface="Times New Roman"/>
                <a:cs typeface="Times New Roman"/>
              </a:rPr>
              <a:t>controlling 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disease  </a:t>
            </a:r>
            <a:r>
              <a:rPr sz="2400" spc="-25" dirty="0">
                <a:latin typeface="Times New Roman"/>
                <a:cs typeface="Times New Roman"/>
              </a:rPr>
              <a:t>itself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" dirty="0">
                <a:latin typeface="Times New Roman"/>
                <a:cs typeface="Times New Roman"/>
              </a:rPr>
              <a:t>difficult </a:t>
            </a:r>
            <a:r>
              <a:rPr sz="2400" spc="15" dirty="0">
                <a:latin typeface="Times New Roman"/>
                <a:cs typeface="Times New Roman"/>
              </a:rPr>
              <a:t>because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disease </a:t>
            </a:r>
            <a:r>
              <a:rPr sz="2400" spc="25" dirty="0">
                <a:latin typeface="Times New Roman"/>
                <a:cs typeface="Times New Roman"/>
              </a:rPr>
              <a:t>spreads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quickly.</a:t>
            </a:r>
            <a:endParaRPr sz="2400">
              <a:latin typeface="Times New Roman"/>
              <a:cs typeface="Times New Roman"/>
            </a:endParaRPr>
          </a:p>
          <a:p>
            <a:pPr marL="767715" indent="-285750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68350" algn="l"/>
              </a:tabLst>
            </a:pPr>
            <a:r>
              <a:rPr sz="2400" spc="-10" dirty="0">
                <a:latin typeface="Times New Roman"/>
                <a:cs typeface="Times New Roman"/>
              </a:rPr>
              <a:t>Plants </a:t>
            </a:r>
            <a:r>
              <a:rPr sz="2400" spc="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35" dirty="0">
                <a:latin typeface="Times New Roman"/>
                <a:cs typeface="Times New Roman"/>
              </a:rPr>
              <a:t>engineered </a:t>
            </a:r>
            <a:r>
              <a:rPr sz="2400" spc="45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genes </a:t>
            </a:r>
            <a:r>
              <a:rPr sz="2400" spc="25" dirty="0">
                <a:latin typeface="Times New Roman"/>
                <a:cs typeface="Times New Roman"/>
              </a:rPr>
              <a:t>for </a:t>
            </a:r>
            <a:r>
              <a:rPr sz="2400" spc="20" dirty="0">
                <a:latin typeface="Times New Roman"/>
                <a:cs typeface="Times New Roman"/>
              </a:rPr>
              <a:t>resistance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viruses, </a:t>
            </a:r>
            <a:r>
              <a:rPr sz="2400" spc="20" dirty="0">
                <a:latin typeface="Times New Roman"/>
                <a:cs typeface="Times New Roman"/>
              </a:rPr>
              <a:t>bacteria, </a:t>
            </a:r>
            <a:r>
              <a:rPr sz="2400" spc="75" dirty="0">
                <a:latin typeface="Times New Roman"/>
                <a:cs typeface="Times New Roman"/>
              </a:rPr>
              <a:t>and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fungi.</a:t>
            </a:r>
            <a:endParaRPr sz="2400">
              <a:latin typeface="Times New Roman"/>
              <a:cs typeface="Times New Roman"/>
            </a:endParaRPr>
          </a:p>
          <a:p>
            <a:pPr marL="767715" marR="17780" indent="-285750" algn="just">
              <a:lnSpc>
                <a:spcPct val="99700"/>
              </a:lnSpc>
              <a:spcBef>
                <a:spcPts val="409"/>
              </a:spcBef>
              <a:buFont typeface="Arial"/>
              <a:buChar char="•"/>
              <a:tabLst>
                <a:tab pos="768350" algn="l"/>
              </a:tabLst>
            </a:pPr>
            <a:r>
              <a:rPr sz="2400" spc="30" dirty="0">
                <a:latin typeface="Times New Roman"/>
                <a:cs typeface="Times New Roman"/>
              </a:rPr>
              <a:t>Virus-resistant plants </a:t>
            </a:r>
            <a:r>
              <a:rPr sz="2400" spc="25" dirty="0">
                <a:latin typeface="Times New Roman"/>
                <a:cs typeface="Times New Roman"/>
              </a:rPr>
              <a:t>have </a:t>
            </a:r>
            <a:r>
              <a:rPr sz="2400" spc="60" dirty="0">
                <a:latin typeface="Times New Roman"/>
                <a:cs typeface="Times New Roman"/>
              </a:rPr>
              <a:t>a </a:t>
            </a:r>
            <a:r>
              <a:rPr sz="25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viral </a:t>
            </a:r>
            <a:r>
              <a:rPr sz="25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protein </a:t>
            </a:r>
            <a:r>
              <a:rPr sz="25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coat </a:t>
            </a:r>
            <a:r>
              <a:rPr sz="25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gene </a:t>
            </a:r>
            <a:r>
              <a:rPr sz="2400" spc="55" dirty="0">
                <a:latin typeface="Times New Roman"/>
                <a:cs typeface="Times New Roman"/>
              </a:rPr>
              <a:t>that </a:t>
            </a:r>
            <a:r>
              <a:rPr sz="2400" spc="-35" dirty="0">
                <a:latin typeface="Times New Roman"/>
                <a:cs typeface="Times New Roman"/>
              </a:rPr>
              <a:t>is </a:t>
            </a:r>
            <a:r>
              <a:rPr sz="2400" spc="25" dirty="0">
                <a:latin typeface="Times New Roman"/>
                <a:cs typeface="Times New Roman"/>
              </a:rPr>
              <a:t>overproduced, </a:t>
            </a:r>
            <a:r>
              <a:rPr sz="2400" spc="35" dirty="0">
                <a:latin typeface="Times New Roman"/>
                <a:cs typeface="Times New Roman"/>
              </a:rPr>
              <a:t>preventing 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virus </a:t>
            </a:r>
            <a:r>
              <a:rPr sz="2400" spc="35" dirty="0">
                <a:latin typeface="Times New Roman"/>
                <a:cs typeface="Times New Roman"/>
              </a:rPr>
              <a:t>from </a:t>
            </a:r>
            <a:r>
              <a:rPr sz="2400" spc="55" dirty="0">
                <a:latin typeface="Times New Roman"/>
                <a:cs typeface="Times New Roman"/>
              </a:rPr>
              <a:t>reproducing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45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host </a:t>
            </a:r>
            <a:r>
              <a:rPr sz="2400" spc="-30" dirty="0">
                <a:latin typeface="Times New Roman"/>
                <a:cs typeface="Times New Roman"/>
              </a:rPr>
              <a:t>cell, </a:t>
            </a:r>
            <a:r>
              <a:rPr sz="2400" spc="15" dirty="0">
                <a:latin typeface="Times New Roman"/>
                <a:cs typeface="Times New Roman"/>
              </a:rPr>
              <a:t>because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50" dirty="0">
                <a:latin typeface="Times New Roman"/>
                <a:cs typeface="Times New Roman"/>
              </a:rPr>
              <a:t>plant </a:t>
            </a:r>
            <a:r>
              <a:rPr sz="2400" spc="30" dirty="0">
                <a:latin typeface="Times New Roman"/>
                <a:cs typeface="Times New Roman"/>
              </a:rPr>
              <a:t>shuts </a:t>
            </a:r>
            <a:r>
              <a:rPr sz="2400" spc="-45" dirty="0">
                <a:latin typeface="Times New Roman"/>
                <a:cs typeface="Times New Roman"/>
              </a:rPr>
              <a:t>off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150" dirty="0">
                <a:latin typeface="Lucida Sans Unicode"/>
                <a:cs typeface="Lucida Sans Unicode"/>
              </a:rPr>
              <a:t>virus’  </a:t>
            </a:r>
            <a:r>
              <a:rPr sz="2400" spc="40" dirty="0">
                <a:latin typeface="Times New Roman"/>
                <a:cs typeface="Times New Roman"/>
              </a:rPr>
              <a:t>protein </a:t>
            </a:r>
            <a:r>
              <a:rPr sz="2400" spc="15" dirty="0">
                <a:latin typeface="Times New Roman"/>
                <a:cs typeface="Times New Roman"/>
              </a:rPr>
              <a:t>coat </a:t>
            </a:r>
            <a:r>
              <a:rPr sz="2400" spc="20" dirty="0">
                <a:latin typeface="Times New Roman"/>
                <a:cs typeface="Times New Roman"/>
              </a:rPr>
              <a:t>gene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20" dirty="0">
                <a:latin typeface="Times New Roman"/>
                <a:cs typeface="Times New Roman"/>
              </a:rPr>
              <a:t>response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40" dirty="0">
                <a:latin typeface="Times New Roman"/>
                <a:cs typeface="Times New Roman"/>
              </a:rPr>
              <a:t>the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overproduction.</a:t>
            </a:r>
            <a:endParaRPr sz="2400">
              <a:latin typeface="Times New Roman"/>
              <a:cs typeface="Times New Roman"/>
            </a:endParaRPr>
          </a:p>
          <a:p>
            <a:pPr marL="767715" marR="19050" indent="-285750" algn="just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768350" algn="l"/>
              </a:tabLst>
            </a:pPr>
            <a:r>
              <a:rPr sz="2400" spc="-15" dirty="0">
                <a:latin typeface="Times New Roman"/>
                <a:cs typeface="Times New Roman"/>
              </a:rPr>
              <a:t>Coat </a:t>
            </a:r>
            <a:r>
              <a:rPr sz="2400" spc="40" dirty="0">
                <a:latin typeface="Times New Roman"/>
                <a:cs typeface="Times New Roman"/>
              </a:rPr>
              <a:t>protein </a:t>
            </a:r>
            <a:r>
              <a:rPr sz="2400" spc="5" dirty="0">
                <a:latin typeface="Times New Roman"/>
                <a:cs typeface="Times New Roman"/>
              </a:rPr>
              <a:t>genes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involved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20" dirty="0">
                <a:latin typeface="Times New Roman"/>
                <a:cs typeface="Times New Roman"/>
              </a:rPr>
              <a:t>resistance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diseases </a:t>
            </a:r>
            <a:r>
              <a:rPr sz="2400" spc="50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60" dirty="0">
                <a:latin typeface="Times New Roman"/>
                <a:cs typeface="Times New Roman"/>
              </a:rPr>
              <a:t>cucumber </a:t>
            </a:r>
            <a:r>
              <a:rPr sz="2400" dirty="0">
                <a:latin typeface="Times New Roman"/>
                <a:cs typeface="Times New Roman"/>
              </a:rPr>
              <a:t>mosaic  virus, </a:t>
            </a:r>
            <a:r>
              <a:rPr sz="2400" spc="10" dirty="0">
                <a:latin typeface="Times New Roman"/>
                <a:cs typeface="Times New Roman"/>
              </a:rPr>
              <a:t>tobacco </a:t>
            </a:r>
            <a:r>
              <a:rPr sz="2400" spc="35" dirty="0">
                <a:latin typeface="Times New Roman"/>
                <a:cs typeface="Times New Roman"/>
              </a:rPr>
              <a:t>rattle </a:t>
            </a:r>
            <a:r>
              <a:rPr sz="2400" dirty="0">
                <a:latin typeface="Times New Roman"/>
                <a:cs typeface="Times New Roman"/>
              </a:rPr>
              <a:t>virus,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20" dirty="0">
                <a:latin typeface="Times New Roman"/>
                <a:cs typeface="Times New Roman"/>
              </a:rPr>
              <a:t>potato </a:t>
            </a:r>
            <a:r>
              <a:rPr sz="2400" spc="25" dirty="0">
                <a:latin typeface="Times New Roman"/>
                <a:cs typeface="Times New Roman"/>
              </a:rPr>
              <a:t>virus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x.</a:t>
            </a:r>
            <a:endParaRPr sz="240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795"/>
              </a:spcBef>
              <a:buAutoNum type="arabicPeriod" startAt="4"/>
              <a:tabLst>
                <a:tab pos="481965" algn="l"/>
                <a:tab pos="482600" algn="l"/>
              </a:tabLst>
            </a:pPr>
            <a:r>
              <a:rPr sz="2600" b="1" spc="-400" dirty="0">
                <a:solidFill>
                  <a:srgbClr val="00AF50"/>
                </a:solidFill>
                <a:latin typeface="Times New Roman"/>
                <a:cs typeface="Times New Roman"/>
              </a:rPr>
              <a:t>ALTERED </a:t>
            </a:r>
            <a:r>
              <a:rPr sz="2600" b="1" spc="-300" dirty="0">
                <a:solidFill>
                  <a:srgbClr val="00AF50"/>
                </a:solidFill>
                <a:latin typeface="Times New Roman"/>
                <a:cs typeface="Times New Roman"/>
              </a:rPr>
              <a:t>OIL</a:t>
            </a:r>
            <a:r>
              <a:rPr sz="26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600" b="1" spc="-295" dirty="0">
                <a:solidFill>
                  <a:srgbClr val="00AF50"/>
                </a:solidFill>
                <a:latin typeface="Times New Roman"/>
                <a:cs typeface="Times New Roman"/>
              </a:rPr>
              <a:t>CONTENT</a:t>
            </a:r>
            <a:endParaRPr sz="2600">
              <a:latin typeface="Times New Roman"/>
              <a:cs typeface="Times New Roman"/>
            </a:endParaRPr>
          </a:p>
          <a:p>
            <a:pPr marL="1038860" marR="334645" lvl="1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038860" algn="l"/>
                <a:tab pos="1039494" algn="l"/>
              </a:tabLst>
            </a:pPr>
            <a:r>
              <a:rPr sz="2400" spc="-10" dirty="0">
                <a:latin typeface="Times New Roman"/>
                <a:cs typeface="Times New Roman"/>
              </a:rPr>
              <a:t>Oil </a:t>
            </a:r>
            <a:r>
              <a:rPr sz="2400" spc="40" dirty="0">
                <a:latin typeface="Times New Roman"/>
                <a:cs typeface="Times New Roman"/>
              </a:rPr>
              <a:t>content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plants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altered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modifying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enzyme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fatty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acid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synthesis  </a:t>
            </a:r>
            <a:r>
              <a:rPr sz="2400" spc="40" dirty="0">
                <a:latin typeface="Times New Roman"/>
                <a:cs typeface="Times New Roman"/>
              </a:rPr>
              <a:t>pathway </a:t>
            </a:r>
            <a:r>
              <a:rPr sz="2400" spc="-30" dirty="0">
                <a:latin typeface="Times New Roman"/>
                <a:cs typeface="Times New Roman"/>
              </a:rPr>
              <a:t>(oils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-20" dirty="0">
                <a:latin typeface="Times New Roman"/>
                <a:cs typeface="Times New Roman"/>
              </a:rPr>
              <a:t>lipids,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fatty </a:t>
            </a:r>
            <a:r>
              <a:rPr sz="2400" spc="10" dirty="0">
                <a:latin typeface="Times New Roman"/>
                <a:cs typeface="Times New Roman"/>
              </a:rPr>
              <a:t>acids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spc="75" dirty="0">
                <a:latin typeface="Times New Roman"/>
                <a:cs typeface="Times New Roman"/>
              </a:rPr>
              <a:t>part</a:t>
            </a:r>
            <a:r>
              <a:rPr sz="2400" spc="-3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of).</a:t>
            </a:r>
            <a:endParaRPr sz="2400">
              <a:latin typeface="Times New Roman"/>
              <a:cs typeface="Times New Roman"/>
            </a:endParaRPr>
          </a:p>
          <a:p>
            <a:pPr marL="1038860" lvl="1" indent="-3435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038860" algn="l"/>
                <a:tab pos="1039494" algn="l"/>
              </a:tabLst>
            </a:pPr>
            <a:r>
              <a:rPr sz="2400" spc="-20" dirty="0">
                <a:latin typeface="Times New Roman"/>
                <a:cs typeface="Times New Roman"/>
              </a:rPr>
              <a:t>Varieties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35" dirty="0">
                <a:latin typeface="Times New Roman"/>
                <a:cs typeface="Times New Roman"/>
              </a:rPr>
              <a:t>canola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5" dirty="0">
                <a:latin typeface="Times New Roman"/>
                <a:cs typeface="Times New Roman"/>
              </a:rPr>
              <a:t>soybean </a:t>
            </a:r>
            <a:r>
              <a:rPr sz="2400" spc="30" dirty="0">
                <a:latin typeface="Times New Roman"/>
                <a:cs typeface="Times New Roman"/>
              </a:rPr>
              <a:t>plants </a:t>
            </a:r>
            <a:r>
              <a:rPr sz="2400" spc="25" dirty="0">
                <a:latin typeface="Times New Roman"/>
                <a:cs typeface="Times New Roman"/>
              </a:rPr>
              <a:t>have been </a:t>
            </a:r>
            <a:r>
              <a:rPr sz="2400" spc="5" dirty="0">
                <a:latin typeface="Times New Roman"/>
                <a:cs typeface="Times New Roman"/>
              </a:rPr>
              <a:t>genetically </a:t>
            </a:r>
            <a:r>
              <a:rPr sz="2400" spc="35" dirty="0">
                <a:latin typeface="Times New Roman"/>
                <a:cs typeface="Times New Roman"/>
              </a:rPr>
              <a:t>engineered </a:t>
            </a:r>
            <a:r>
              <a:rPr sz="2400" spc="5" dirty="0">
                <a:latin typeface="Times New Roman"/>
                <a:cs typeface="Times New Roman"/>
              </a:rPr>
              <a:t>to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produce</a:t>
            </a:r>
            <a:endParaRPr sz="2400">
              <a:latin typeface="Times New Roman"/>
              <a:cs typeface="Times New Roman"/>
            </a:endParaRPr>
          </a:p>
          <a:p>
            <a:pPr marL="1038860">
              <a:lnSpc>
                <a:spcPct val="100000"/>
              </a:lnSpc>
              <a:spcBef>
                <a:spcPts val="5"/>
              </a:spcBef>
            </a:pPr>
            <a:r>
              <a:rPr sz="2400" spc="-30" dirty="0">
                <a:latin typeface="Times New Roman"/>
                <a:cs typeface="Times New Roman"/>
              </a:rPr>
              <a:t>oils </a:t>
            </a:r>
            <a:r>
              <a:rPr sz="2400" spc="45" dirty="0">
                <a:latin typeface="Times New Roman"/>
                <a:cs typeface="Times New Roman"/>
              </a:rPr>
              <a:t>with </a:t>
            </a:r>
            <a:r>
              <a:rPr sz="2400" spc="30" dirty="0">
                <a:latin typeface="Times New Roman"/>
                <a:cs typeface="Times New Roman"/>
              </a:rPr>
              <a:t>better </a:t>
            </a:r>
            <a:r>
              <a:rPr sz="2400" spc="5" dirty="0">
                <a:latin typeface="Times New Roman"/>
                <a:cs typeface="Times New Roman"/>
              </a:rPr>
              <a:t>cooking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45" dirty="0">
                <a:latin typeface="Times New Roman"/>
                <a:cs typeface="Times New Roman"/>
              </a:rPr>
              <a:t>nutritional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properties.</a:t>
            </a:r>
            <a:endParaRPr sz="2400">
              <a:latin typeface="Times New Roman"/>
              <a:cs typeface="Times New Roman"/>
            </a:endParaRPr>
          </a:p>
          <a:p>
            <a:pPr marL="1038860" marR="93027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038860" algn="l"/>
                <a:tab pos="1039494" algn="l"/>
              </a:tabLst>
            </a:pPr>
            <a:r>
              <a:rPr sz="2400" spc="-5" dirty="0">
                <a:latin typeface="Times New Roman"/>
                <a:cs typeface="Times New Roman"/>
              </a:rPr>
              <a:t>Genet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cally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ng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spc="40" dirty="0">
                <a:latin typeface="Times New Roman"/>
                <a:cs typeface="Times New Roman"/>
              </a:rPr>
              <a:t>neere</a:t>
            </a:r>
            <a:r>
              <a:rPr sz="2400" spc="50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p</a:t>
            </a:r>
            <a:r>
              <a:rPr sz="2400" spc="50" dirty="0">
                <a:latin typeface="Times New Roman"/>
                <a:cs typeface="Times New Roman"/>
              </a:rPr>
              <a:t>lan</a:t>
            </a:r>
            <a:r>
              <a:rPr sz="2400" spc="25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may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also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able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prod</a:t>
            </a:r>
            <a:r>
              <a:rPr sz="2400" spc="35" dirty="0">
                <a:latin typeface="Times New Roman"/>
                <a:cs typeface="Times New Roman"/>
              </a:rPr>
              <a:t>uce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i</a:t>
            </a:r>
            <a:r>
              <a:rPr sz="2400" spc="-40" dirty="0">
                <a:latin typeface="Times New Roman"/>
                <a:cs typeface="Times New Roman"/>
              </a:rPr>
              <a:t>ls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t</a:t>
            </a:r>
            <a:r>
              <a:rPr sz="2400" spc="90" dirty="0">
                <a:latin typeface="Times New Roman"/>
                <a:cs typeface="Times New Roman"/>
              </a:rPr>
              <a:t>h</a:t>
            </a:r>
            <a:r>
              <a:rPr sz="2400" spc="45" dirty="0">
                <a:latin typeface="Times New Roman"/>
                <a:cs typeface="Times New Roman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use</a:t>
            </a:r>
            <a:r>
              <a:rPr sz="2400" spc="25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 i</a:t>
            </a:r>
            <a:r>
              <a:rPr sz="2400" spc="-1175" dirty="0">
                <a:latin typeface="Times New Roman"/>
                <a:cs typeface="Times New Roman"/>
              </a:rPr>
              <a:t>n</a:t>
            </a:r>
            <a:r>
              <a:rPr sz="1500" spc="-22" baseline="-8333" dirty="0">
                <a:latin typeface="Lucida Sans Unicode"/>
                <a:cs typeface="Lucida Sans Unicode"/>
              </a:rPr>
              <a:t>25  </a:t>
            </a:r>
            <a:r>
              <a:rPr sz="2400" spc="15" dirty="0">
                <a:latin typeface="Times New Roman"/>
                <a:cs typeface="Times New Roman"/>
              </a:rPr>
              <a:t>detergents, </a:t>
            </a:r>
            <a:r>
              <a:rPr sz="2400" spc="-25" dirty="0">
                <a:latin typeface="Times New Roman"/>
                <a:cs typeface="Times New Roman"/>
              </a:rPr>
              <a:t>soaps, </a:t>
            </a:r>
            <a:r>
              <a:rPr sz="2400" spc="-20" dirty="0">
                <a:latin typeface="Times New Roman"/>
                <a:cs typeface="Times New Roman"/>
              </a:rPr>
              <a:t>cosmetics, </a:t>
            </a:r>
            <a:r>
              <a:rPr sz="2400" spc="25" dirty="0">
                <a:latin typeface="Times New Roman"/>
                <a:cs typeface="Times New Roman"/>
              </a:rPr>
              <a:t>lubricants, </a:t>
            </a:r>
            <a:r>
              <a:rPr sz="2400" spc="75" dirty="0">
                <a:latin typeface="Times New Roman"/>
                <a:cs typeface="Times New Roman"/>
              </a:rPr>
              <a:t>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paints.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0"/>
            <a:ext cx="3893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5.	</a:t>
            </a:r>
            <a:r>
              <a:rPr b="1" spc="-315" dirty="0">
                <a:solidFill>
                  <a:srgbClr val="00AF50"/>
                </a:solidFill>
                <a:latin typeface="Times New Roman"/>
                <a:cs typeface="Times New Roman"/>
              </a:rPr>
              <a:t>DELAYED </a:t>
            </a:r>
            <a:r>
              <a:rPr b="1" spc="-320" dirty="0">
                <a:solidFill>
                  <a:srgbClr val="00AF50"/>
                </a:solidFill>
                <a:latin typeface="Times New Roman"/>
                <a:cs typeface="Times New Roman"/>
              </a:rPr>
              <a:t>FRUIT</a:t>
            </a:r>
            <a:r>
              <a:rPr b="1" spc="-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280" dirty="0">
                <a:solidFill>
                  <a:srgbClr val="00AF50"/>
                </a:solidFill>
                <a:latin typeface="Times New Roman"/>
                <a:cs typeface="Times New Roman"/>
              </a:rPr>
              <a:t>RIPENING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820" y="361025"/>
            <a:ext cx="11776075" cy="57226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75640" indent="-3435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675005" algn="l"/>
                <a:tab pos="675640" algn="l"/>
              </a:tabLst>
            </a:pPr>
            <a:r>
              <a:rPr sz="2200" spc="-50" dirty="0">
                <a:latin typeface="Times New Roman"/>
                <a:cs typeface="Times New Roman"/>
              </a:rPr>
              <a:t>Allow </a:t>
            </a:r>
            <a:r>
              <a:rPr sz="2200" spc="20" dirty="0">
                <a:latin typeface="Times New Roman"/>
                <a:cs typeface="Times New Roman"/>
              </a:rPr>
              <a:t>for </a:t>
            </a:r>
            <a:r>
              <a:rPr sz="2200" dirty="0">
                <a:latin typeface="Times New Roman"/>
                <a:cs typeface="Times New Roman"/>
              </a:rPr>
              <a:t>crops, </a:t>
            </a:r>
            <a:r>
              <a:rPr sz="2200" spc="45" dirty="0">
                <a:latin typeface="Times New Roman"/>
                <a:cs typeface="Times New Roman"/>
              </a:rPr>
              <a:t>such </a:t>
            </a:r>
            <a:r>
              <a:rPr sz="2200" spc="-5" dirty="0">
                <a:latin typeface="Times New Roman"/>
                <a:cs typeface="Times New Roman"/>
              </a:rPr>
              <a:t>as </a:t>
            </a:r>
            <a:r>
              <a:rPr sz="2200" spc="-10" dirty="0">
                <a:latin typeface="Times New Roman"/>
                <a:cs typeface="Times New Roman"/>
              </a:rPr>
              <a:t>tomatoes,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20" dirty="0">
                <a:latin typeface="Times New Roman"/>
                <a:cs typeface="Times New Roman"/>
              </a:rPr>
              <a:t>have </a:t>
            </a:r>
            <a:r>
              <a:rPr sz="2200" spc="50" dirty="0">
                <a:latin typeface="Times New Roman"/>
                <a:cs typeface="Times New Roman"/>
              </a:rPr>
              <a:t>a higher </a:t>
            </a:r>
            <a:r>
              <a:rPr sz="2200" spc="-5" dirty="0">
                <a:latin typeface="Times New Roman"/>
                <a:cs typeface="Times New Roman"/>
              </a:rPr>
              <a:t>shelf</a:t>
            </a:r>
            <a:r>
              <a:rPr sz="2200" spc="-2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life.</a:t>
            </a:r>
            <a:endParaRPr sz="2200">
              <a:latin typeface="Times New Roman"/>
              <a:cs typeface="Times New Roman"/>
            </a:endParaRPr>
          </a:p>
          <a:p>
            <a:pPr marL="67564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75005" algn="l"/>
                <a:tab pos="675640" algn="l"/>
              </a:tabLst>
            </a:pPr>
            <a:r>
              <a:rPr sz="2200" spc="-25" dirty="0">
                <a:latin typeface="Times New Roman"/>
                <a:cs typeface="Times New Roman"/>
              </a:rPr>
              <a:t>Tomatoes </a:t>
            </a:r>
            <a:r>
              <a:rPr sz="2200" spc="15" dirty="0">
                <a:latin typeface="Times New Roman"/>
                <a:cs typeface="Times New Roman"/>
              </a:rPr>
              <a:t>generally </a:t>
            </a:r>
            <a:r>
              <a:rPr sz="2200" spc="55" dirty="0">
                <a:latin typeface="Times New Roman"/>
                <a:cs typeface="Times New Roman"/>
              </a:rPr>
              <a:t>ripen </a:t>
            </a:r>
            <a:r>
              <a:rPr sz="2200" spc="65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become </a:t>
            </a:r>
            <a:r>
              <a:rPr sz="2200" spc="-25" dirty="0">
                <a:latin typeface="Times New Roman"/>
                <a:cs typeface="Times New Roman"/>
              </a:rPr>
              <a:t>soft </a:t>
            </a:r>
            <a:r>
              <a:rPr sz="2200" spc="60" dirty="0">
                <a:latin typeface="Times New Roman"/>
                <a:cs typeface="Times New Roman"/>
              </a:rPr>
              <a:t>during </a:t>
            </a:r>
            <a:r>
              <a:rPr sz="2200" spc="30" dirty="0">
                <a:latin typeface="Times New Roman"/>
                <a:cs typeface="Times New Roman"/>
              </a:rPr>
              <a:t>shipment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spc="50" dirty="0">
                <a:latin typeface="Times New Roman"/>
                <a:cs typeface="Times New Roman"/>
              </a:rPr>
              <a:t>a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store.</a:t>
            </a:r>
            <a:endParaRPr sz="2200">
              <a:latin typeface="Times New Roman"/>
              <a:cs typeface="Times New Roman"/>
            </a:endParaRPr>
          </a:p>
          <a:p>
            <a:pPr marL="675005" marR="635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75005" algn="l"/>
                <a:tab pos="675640" algn="l"/>
              </a:tabLst>
            </a:pPr>
            <a:r>
              <a:rPr sz="2200" spc="-25" dirty="0">
                <a:latin typeface="Times New Roman"/>
                <a:cs typeface="Times New Roman"/>
              </a:rPr>
              <a:t>Tomatoes </a:t>
            </a:r>
            <a:r>
              <a:rPr sz="2200" spc="55" dirty="0">
                <a:latin typeface="Times New Roman"/>
                <a:cs typeface="Times New Roman"/>
              </a:rPr>
              <a:t>are </a:t>
            </a:r>
            <a:r>
              <a:rPr sz="2200" spc="15" dirty="0">
                <a:latin typeface="Times New Roman"/>
                <a:cs typeface="Times New Roman"/>
              </a:rPr>
              <a:t>usually </a:t>
            </a:r>
            <a:r>
              <a:rPr sz="2200" spc="10" dirty="0">
                <a:latin typeface="Times New Roman"/>
                <a:cs typeface="Times New Roman"/>
              </a:rPr>
              <a:t>picked </a:t>
            </a:r>
            <a:r>
              <a:rPr sz="2200" spc="70" dirty="0">
                <a:latin typeface="Times New Roman"/>
                <a:cs typeface="Times New Roman"/>
              </a:rPr>
              <a:t>and </a:t>
            </a:r>
            <a:r>
              <a:rPr sz="2200" spc="25" dirty="0">
                <a:latin typeface="Times New Roman"/>
                <a:cs typeface="Times New Roman"/>
              </a:rPr>
              <a:t>sprayed </a:t>
            </a:r>
            <a:r>
              <a:rPr sz="2200" spc="45" dirty="0">
                <a:latin typeface="Times New Roman"/>
                <a:cs typeface="Times New Roman"/>
              </a:rPr>
              <a:t>with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45" dirty="0">
                <a:latin typeface="Times New Roman"/>
                <a:cs typeface="Times New Roman"/>
              </a:rPr>
              <a:t>plant hormone </a:t>
            </a:r>
            <a:r>
              <a:rPr sz="2200" spc="10" dirty="0">
                <a:latin typeface="Times New Roman"/>
                <a:cs typeface="Times New Roman"/>
              </a:rPr>
              <a:t>ethylene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40" dirty="0">
                <a:latin typeface="Times New Roman"/>
                <a:cs typeface="Times New Roman"/>
              </a:rPr>
              <a:t>induce </a:t>
            </a:r>
            <a:r>
              <a:rPr sz="2200" spc="30" dirty="0">
                <a:latin typeface="Times New Roman"/>
                <a:cs typeface="Times New Roman"/>
              </a:rPr>
              <a:t>ripening,  </a:t>
            </a:r>
            <a:r>
              <a:rPr sz="2200" spc="45" dirty="0">
                <a:latin typeface="Times New Roman"/>
                <a:cs typeface="Times New Roman"/>
              </a:rPr>
              <a:t>although </a:t>
            </a:r>
            <a:r>
              <a:rPr sz="2200" spc="15" dirty="0">
                <a:latin typeface="Times New Roman"/>
                <a:cs typeface="Times New Roman"/>
              </a:rPr>
              <a:t>this </a:t>
            </a:r>
            <a:r>
              <a:rPr sz="2200" spc="-15" dirty="0">
                <a:latin typeface="Times New Roman"/>
                <a:cs typeface="Times New Roman"/>
              </a:rPr>
              <a:t>does </a:t>
            </a:r>
            <a:r>
              <a:rPr sz="2200" spc="35" dirty="0">
                <a:latin typeface="Times New Roman"/>
                <a:cs typeface="Times New Roman"/>
              </a:rPr>
              <a:t>not </a:t>
            </a:r>
            <a:r>
              <a:rPr sz="2200" spc="20" dirty="0">
                <a:latin typeface="Times New Roman"/>
                <a:cs typeface="Times New Roman"/>
              </a:rPr>
              <a:t>improve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taste</a:t>
            </a:r>
            <a:endParaRPr sz="2200">
              <a:latin typeface="Times New Roman"/>
              <a:cs typeface="Times New Roman"/>
            </a:endParaRPr>
          </a:p>
          <a:p>
            <a:pPr marL="67564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75005" algn="l"/>
                <a:tab pos="675640" algn="l"/>
              </a:tabLst>
            </a:pPr>
            <a:r>
              <a:rPr sz="2200" spc="-25" dirty="0">
                <a:latin typeface="Times New Roman"/>
                <a:cs typeface="Times New Roman"/>
              </a:rPr>
              <a:t>Tomatoes </a:t>
            </a:r>
            <a:r>
              <a:rPr sz="2200" spc="20" dirty="0">
                <a:latin typeface="Times New Roman"/>
                <a:cs typeface="Times New Roman"/>
              </a:rPr>
              <a:t>have been </a:t>
            </a:r>
            <a:r>
              <a:rPr sz="2200" spc="30" dirty="0">
                <a:latin typeface="Times New Roman"/>
                <a:cs typeface="Times New Roman"/>
              </a:rPr>
              <a:t>engineered </a:t>
            </a:r>
            <a:r>
              <a:rPr sz="2200" dirty="0">
                <a:latin typeface="Times New Roman"/>
                <a:cs typeface="Times New Roman"/>
              </a:rPr>
              <a:t>to </a:t>
            </a:r>
            <a:r>
              <a:rPr sz="2200" spc="45" dirty="0">
                <a:latin typeface="Times New Roman"/>
                <a:cs typeface="Times New Roman"/>
              </a:rPr>
              <a:t>produce </a:t>
            </a:r>
            <a:r>
              <a:rPr sz="2200" spc="-35" dirty="0">
                <a:latin typeface="Times New Roman"/>
                <a:cs typeface="Times New Roman"/>
              </a:rPr>
              <a:t>less </a:t>
            </a:r>
            <a:r>
              <a:rPr sz="2200" spc="10" dirty="0">
                <a:latin typeface="Times New Roman"/>
                <a:cs typeface="Times New Roman"/>
              </a:rPr>
              <a:t>ethylene </a:t>
            </a:r>
            <a:r>
              <a:rPr sz="2200" spc="-40" dirty="0">
                <a:latin typeface="Times New Roman"/>
                <a:cs typeface="Times New Roman"/>
              </a:rPr>
              <a:t>so </a:t>
            </a:r>
            <a:r>
              <a:rPr sz="2200" spc="5" dirty="0">
                <a:latin typeface="Times New Roman"/>
                <a:cs typeface="Times New Roman"/>
              </a:rPr>
              <a:t>they </a:t>
            </a:r>
            <a:r>
              <a:rPr sz="2200" spc="55" dirty="0">
                <a:latin typeface="Times New Roman"/>
                <a:cs typeface="Times New Roman"/>
              </a:rPr>
              <a:t>can </a:t>
            </a:r>
            <a:r>
              <a:rPr sz="2200" spc="-5" dirty="0">
                <a:latin typeface="Times New Roman"/>
                <a:cs typeface="Times New Roman"/>
              </a:rPr>
              <a:t>develop </a:t>
            </a:r>
            <a:r>
              <a:rPr sz="2200" spc="30" dirty="0">
                <a:latin typeface="Times New Roman"/>
                <a:cs typeface="Times New Roman"/>
              </a:rPr>
              <a:t>more </a:t>
            </a:r>
            <a:r>
              <a:rPr sz="2200" spc="5" dirty="0">
                <a:latin typeface="Times New Roman"/>
                <a:cs typeface="Times New Roman"/>
              </a:rPr>
              <a:t>taste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before</a:t>
            </a:r>
            <a:endParaRPr sz="2200">
              <a:latin typeface="Times New Roman"/>
              <a:cs typeface="Times New Roman"/>
            </a:endParaRPr>
          </a:p>
          <a:p>
            <a:pPr marL="675005">
              <a:lnSpc>
                <a:spcPct val="100000"/>
              </a:lnSpc>
              <a:spcBef>
                <a:spcPts val="5"/>
              </a:spcBef>
            </a:pPr>
            <a:r>
              <a:rPr sz="2200" spc="30" dirty="0">
                <a:latin typeface="Times New Roman"/>
                <a:cs typeface="Times New Roman"/>
              </a:rPr>
              <a:t>ripening, </a:t>
            </a:r>
            <a:r>
              <a:rPr sz="2200" spc="65" dirty="0">
                <a:latin typeface="Times New Roman"/>
                <a:cs typeface="Times New Roman"/>
              </a:rPr>
              <a:t>and </a:t>
            </a:r>
            <a:r>
              <a:rPr sz="2200" spc="30" dirty="0">
                <a:latin typeface="Times New Roman"/>
                <a:cs typeface="Times New Roman"/>
              </a:rPr>
              <a:t>shipment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markets.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sz="2400" b="1" spc="-345" dirty="0">
                <a:solidFill>
                  <a:srgbClr val="00AF50"/>
                </a:solidFill>
                <a:latin typeface="Times New Roman"/>
                <a:cs typeface="Times New Roman"/>
              </a:rPr>
              <a:t>POLLEN</a:t>
            </a:r>
            <a:r>
              <a:rPr sz="2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290" dirty="0">
                <a:solidFill>
                  <a:srgbClr val="00AF50"/>
                </a:solidFill>
                <a:latin typeface="Times New Roman"/>
                <a:cs typeface="Times New Roman"/>
              </a:rPr>
              <a:t>CONTROL</a:t>
            </a:r>
            <a:endParaRPr sz="2400">
              <a:latin typeface="Times New Roman"/>
              <a:cs typeface="Times New Roman"/>
            </a:endParaRPr>
          </a:p>
          <a:p>
            <a:pPr marL="668020" lvl="1" indent="-551815" algn="just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668020" algn="l"/>
              </a:tabLst>
            </a:pPr>
            <a:r>
              <a:rPr sz="2200" spc="5" dirty="0">
                <a:latin typeface="Times New Roman"/>
                <a:cs typeface="Times New Roman"/>
              </a:rPr>
              <a:t>Hybrid </a:t>
            </a:r>
            <a:r>
              <a:rPr sz="2200" spc="25" dirty="0">
                <a:latin typeface="Times New Roman"/>
                <a:cs typeface="Times New Roman"/>
              </a:rPr>
              <a:t>crops </a:t>
            </a:r>
            <a:r>
              <a:rPr sz="2200" spc="55" dirty="0">
                <a:latin typeface="Times New Roman"/>
                <a:cs typeface="Times New Roman"/>
              </a:rPr>
              <a:t>are </a:t>
            </a:r>
            <a:r>
              <a:rPr sz="2200" spc="30" dirty="0">
                <a:latin typeface="Times New Roman"/>
                <a:cs typeface="Times New Roman"/>
              </a:rPr>
              <a:t>created </a:t>
            </a:r>
            <a:r>
              <a:rPr sz="2200" spc="-30" dirty="0">
                <a:latin typeface="Times New Roman"/>
                <a:cs typeface="Times New Roman"/>
              </a:rPr>
              <a:t>by </a:t>
            </a:r>
            <a:r>
              <a:rPr sz="2200" spc="10" dirty="0">
                <a:latin typeface="Times New Roman"/>
                <a:cs typeface="Times New Roman"/>
              </a:rPr>
              <a:t>crossing </a:t>
            </a:r>
            <a:r>
              <a:rPr sz="2200" spc="15" dirty="0">
                <a:latin typeface="Times New Roman"/>
                <a:cs typeface="Times New Roman"/>
              </a:rPr>
              <a:t>two </a:t>
            </a:r>
            <a:r>
              <a:rPr sz="2200" spc="10" dirty="0">
                <a:latin typeface="Times New Roman"/>
                <a:cs typeface="Times New Roman"/>
              </a:rPr>
              <a:t>distantly </a:t>
            </a:r>
            <a:r>
              <a:rPr sz="2200" spc="25" dirty="0">
                <a:latin typeface="Times New Roman"/>
                <a:cs typeface="Times New Roman"/>
              </a:rPr>
              <a:t>related </a:t>
            </a:r>
            <a:r>
              <a:rPr sz="2200" spc="5" dirty="0">
                <a:latin typeface="Times New Roman"/>
                <a:cs typeface="Times New Roman"/>
              </a:rPr>
              <a:t>varieties </a:t>
            </a:r>
            <a:r>
              <a:rPr sz="2200" spc="-40" dirty="0">
                <a:latin typeface="Times New Roman"/>
                <a:cs typeface="Times New Roman"/>
              </a:rPr>
              <a:t>of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5" dirty="0">
                <a:latin typeface="Times New Roman"/>
                <a:cs typeface="Times New Roman"/>
              </a:rPr>
              <a:t>same </a:t>
            </a:r>
            <a:r>
              <a:rPr sz="2200" spc="45" dirty="0">
                <a:latin typeface="Times New Roman"/>
                <a:cs typeface="Times New Roman"/>
              </a:rPr>
              <a:t>crop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plant.</a:t>
            </a:r>
            <a:endParaRPr sz="2200">
              <a:latin typeface="Times New Roman"/>
              <a:cs typeface="Times New Roman"/>
            </a:endParaRPr>
          </a:p>
          <a:p>
            <a:pPr marL="668020" marR="6985" lvl="1" indent="-551815" algn="just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68020" algn="l"/>
              </a:tabLst>
            </a:pPr>
            <a:r>
              <a:rPr sz="2200" spc="-35" dirty="0">
                <a:latin typeface="Times New Roman"/>
                <a:cs typeface="Times New Roman"/>
              </a:rPr>
              <a:t>The </a:t>
            </a:r>
            <a:r>
              <a:rPr sz="2200" spc="25" dirty="0">
                <a:latin typeface="Times New Roman"/>
                <a:cs typeface="Times New Roman"/>
              </a:rPr>
              <a:t>method </a:t>
            </a:r>
            <a:r>
              <a:rPr sz="2200" spc="10" dirty="0">
                <a:latin typeface="Times New Roman"/>
                <a:cs typeface="Times New Roman"/>
              </a:rPr>
              <a:t>may </a:t>
            </a:r>
            <a:r>
              <a:rPr sz="2200" spc="35" dirty="0">
                <a:latin typeface="Times New Roman"/>
                <a:cs typeface="Times New Roman"/>
              </a:rPr>
              <a:t>generate </a:t>
            </a:r>
            <a:r>
              <a:rPr sz="2200" spc="25" dirty="0">
                <a:latin typeface="Times New Roman"/>
                <a:cs typeface="Times New Roman"/>
              </a:rPr>
              <a:t>plants </a:t>
            </a:r>
            <a:r>
              <a:rPr sz="2200" spc="45" dirty="0">
                <a:latin typeface="Times New Roman"/>
                <a:cs typeface="Times New Roman"/>
              </a:rPr>
              <a:t>with </a:t>
            </a:r>
            <a:r>
              <a:rPr sz="2200" spc="10" dirty="0">
                <a:latin typeface="Times New Roman"/>
                <a:cs typeface="Times New Roman"/>
              </a:rPr>
              <a:t>favorable traits, </a:t>
            </a:r>
            <a:r>
              <a:rPr sz="2200" spc="40" dirty="0">
                <a:latin typeface="Times New Roman"/>
                <a:cs typeface="Times New Roman"/>
              </a:rPr>
              <a:t>such </a:t>
            </a:r>
            <a:r>
              <a:rPr sz="2200" spc="-5" dirty="0">
                <a:latin typeface="Times New Roman"/>
                <a:cs typeface="Times New Roman"/>
              </a:rPr>
              <a:t>as </a:t>
            </a:r>
            <a:r>
              <a:rPr sz="2200" spc="10" dirty="0">
                <a:latin typeface="Times New Roman"/>
                <a:cs typeface="Times New Roman"/>
              </a:rPr>
              <a:t>tall </a:t>
            </a:r>
            <a:r>
              <a:rPr sz="2200" dirty="0">
                <a:latin typeface="Times New Roman"/>
                <a:cs typeface="Times New Roman"/>
              </a:rPr>
              <a:t>soybean </a:t>
            </a:r>
            <a:r>
              <a:rPr sz="2200" spc="25" dirty="0">
                <a:latin typeface="Times New Roman"/>
                <a:cs typeface="Times New Roman"/>
              </a:rPr>
              <a:t>plants </a:t>
            </a:r>
            <a:r>
              <a:rPr sz="2200" spc="55" dirty="0">
                <a:latin typeface="Times New Roman"/>
                <a:cs typeface="Times New Roman"/>
              </a:rPr>
              <a:t>that </a:t>
            </a:r>
            <a:r>
              <a:rPr sz="2200" spc="20" dirty="0">
                <a:latin typeface="Times New Roman"/>
                <a:cs typeface="Times New Roman"/>
              </a:rPr>
              <a:t>make  </a:t>
            </a:r>
            <a:r>
              <a:rPr sz="2200" spc="35" dirty="0">
                <a:latin typeface="Times New Roman"/>
                <a:cs typeface="Times New Roman"/>
              </a:rPr>
              <a:t>more </a:t>
            </a:r>
            <a:r>
              <a:rPr sz="2200" spc="-20" dirty="0">
                <a:latin typeface="Times New Roman"/>
                <a:cs typeface="Times New Roman"/>
              </a:rPr>
              <a:t>seeds </a:t>
            </a:r>
            <a:r>
              <a:rPr sz="2200" spc="65" dirty="0">
                <a:latin typeface="Times New Roman"/>
                <a:cs typeface="Times New Roman"/>
              </a:rPr>
              <a:t>and </a:t>
            </a:r>
            <a:r>
              <a:rPr sz="2200" spc="55" dirty="0">
                <a:latin typeface="Times New Roman"/>
                <a:cs typeface="Times New Roman"/>
              </a:rPr>
              <a:t>are </a:t>
            </a:r>
            <a:r>
              <a:rPr sz="2200" spc="20" dirty="0">
                <a:latin typeface="Times New Roman"/>
                <a:cs typeface="Times New Roman"/>
              </a:rPr>
              <a:t>resistant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spc="35" dirty="0">
                <a:latin typeface="Times New Roman"/>
                <a:cs typeface="Times New Roman"/>
              </a:rPr>
              <a:t>environmental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pressures.</a:t>
            </a:r>
            <a:endParaRPr sz="2200">
              <a:latin typeface="Times New Roman"/>
              <a:cs typeface="Times New Roman"/>
            </a:endParaRPr>
          </a:p>
          <a:p>
            <a:pPr marL="668020" marR="5080" lvl="1" indent="-551815" algn="just">
              <a:lnSpc>
                <a:spcPct val="98300"/>
              </a:lnSpc>
              <a:spcBef>
                <a:spcPts val="450"/>
              </a:spcBef>
              <a:buFont typeface="Arial"/>
              <a:buChar char="•"/>
              <a:tabLst>
                <a:tab pos="668020" algn="l"/>
              </a:tabLst>
            </a:pPr>
            <a:r>
              <a:rPr sz="2200" spc="-65" dirty="0">
                <a:latin typeface="Times New Roman"/>
                <a:cs typeface="Times New Roman"/>
              </a:rPr>
              <a:t>For </a:t>
            </a:r>
            <a:r>
              <a:rPr sz="2200" spc="-20" dirty="0">
                <a:latin typeface="Times New Roman"/>
                <a:cs typeface="Times New Roman"/>
              </a:rPr>
              <a:t>success, </a:t>
            </a:r>
            <a:r>
              <a:rPr sz="23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plant </a:t>
            </a:r>
            <a:r>
              <a:rPr sz="23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pollination </a:t>
            </a:r>
            <a:r>
              <a:rPr sz="2200" spc="30" dirty="0">
                <a:latin typeface="Times New Roman"/>
                <a:cs typeface="Times New Roman"/>
              </a:rPr>
              <a:t>must </a:t>
            </a:r>
            <a:r>
              <a:rPr sz="2200" spc="-5" dirty="0">
                <a:latin typeface="Times New Roman"/>
                <a:cs typeface="Times New Roman"/>
              </a:rPr>
              <a:t>be </a:t>
            </a:r>
            <a:r>
              <a:rPr sz="23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controlled.</a:t>
            </a:r>
            <a:r>
              <a:rPr sz="2300" i="1" spc="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This is </a:t>
            </a:r>
            <a:r>
              <a:rPr sz="2200" spc="15" dirty="0">
                <a:latin typeface="Times New Roman"/>
                <a:cs typeface="Times New Roman"/>
              </a:rPr>
              <a:t>usually </a:t>
            </a:r>
            <a:r>
              <a:rPr sz="2200" spc="25" dirty="0">
                <a:latin typeface="Times New Roman"/>
                <a:cs typeface="Times New Roman"/>
              </a:rPr>
              <a:t>done </a:t>
            </a:r>
            <a:r>
              <a:rPr sz="2200" spc="-25" dirty="0">
                <a:latin typeface="Times New Roman"/>
                <a:cs typeface="Times New Roman"/>
              </a:rPr>
              <a:t>by </a:t>
            </a:r>
            <a:r>
              <a:rPr sz="2200" spc="20" dirty="0">
                <a:latin typeface="Times New Roman"/>
                <a:cs typeface="Times New Roman"/>
              </a:rPr>
              <a:t>removing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15" dirty="0">
                <a:latin typeface="Times New Roman"/>
                <a:cs typeface="Times New Roman"/>
              </a:rPr>
              <a:t>male  flower </a:t>
            </a:r>
            <a:r>
              <a:rPr sz="2200" spc="40" dirty="0">
                <a:latin typeface="Times New Roman"/>
                <a:cs typeface="Times New Roman"/>
              </a:rPr>
              <a:t>parts </a:t>
            </a:r>
            <a:r>
              <a:rPr sz="2200" spc="-30" dirty="0">
                <a:latin typeface="Times New Roman"/>
                <a:cs typeface="Times New Roman"/>
              </a:rPr>
              <a:t>by </a:t>
            </a:r>
            <a:r>
              <a:rPr sz="2200" spc="80" dirty="0">
                <a:latin typeface="Times New Roman"/>
                <a:cs typeface="Times New Roman"/>
              </a:rPr>
              <a:t>hand </a:t>
            </a:r>
            <a:r>
              <a:rPr sz="2200" spc="5" dirty="0">
                <a:latin typeface="Times New Roman"/>
                <a:cs typeface="Times New Roman"/>
              </a:rPr>
              <a:t>before </a:t>
            </a:r>
            <a:r>
              <a:rPr sz="2200" spc="15" dirty="0">
                <a:latin typeface="Times New Roman"/>
                <a:cs typeface="Times New Roman"/>
              </a:rPr>
              <a:t>pollen </a:t>
            </a:r>
            <a:r>
              <a:rPr sz="2200" spc="-30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released. </a:t>
            </a:r>
            <a:r>
              <a:rPr sz="2200" spc="-95" dirty="0">
                <a:latin typeface="Times New Roman"/>
                <a:cs typeface="Times New Roman"/>
              </a:rPr>
              <a:t>Also, </a:t>
            </a:r>
            <a:r>
              <a:rPr sz="2200" spc="5" dirty="0">
                <a:latin typeface="Times New Roman"/>
                <a:cs typeface="Times New Roman"/>
              </a:rPr>
              <a:t>sterilized </a:t>
            </a:r>
            <a:r>
              <a:rPr sz="2200" spc="30" dirty="0">
                <a:latin typeface="Times New Roman"/>
                <a:cs typeface="Times New Roman"/>
              </a:rPr>
              <a:t>plants </a:t>
            </a:r>
            <a:r>
              <a:rPr sz="2200" spc="20" dirty="0">
                <a:latin typeface="Times New Roman"/>
                <a:cs typeface="Times New Roman"/>
              </a:rPr>
              <a:t>have been </a:t>
            </a:r>
            <a:r>
              <a:rPr sz="2200" spc="5" dirty="0">
                <a:latin typeface="Times New Roman"/>
                <a:cs typeface="Times New Roman"/>
              </a:rPr>
              <a:t>genetically  </a:t>
            </a:r>
            <a:r>
              <a:rPr sz="2200" spc="30" dirty="0">
                <a:latin typeface="Times New Roman"/>
                <a:cs typeface="Times New Roman"/>
              </a:rPr>
              <a:t>engineered </a:t>
            </a:r>
            <a:r>
              <a:rPr sz="2200" spc="45" dirty="0">
                <a:latin typeface="Times New Roman"/>
                <a:cs typeface="Times New Roman"/>
              </a:rPr>
              <a:t>with </a:t>
            </a:r>
            <a:r>
              <a:rPr sz="2200" spc="50" dirty="0">
                <a:latin typeface="Times New Roman"/>
                <a:cs typeface="Times New Roman"/>
              </a:rPr>
              <a:t>a </a:t>
            </a:r>
            <a:r>
              <a:rPr sz="2200" spc="15" dirty="0">
                <a:latin typeface="Times New Roman"/>
                <a:cs typeface="Times New Roman"/>
              </a:rPr>
              <a:t>gene </a:t>
            </a:r>
            <a:r>
              <a:rPr sz="2200" spc="30" dirty="0">
                <a:latin typeface="Times New Roman"/>
                <a:cs typeface="Times New Roman"/>
              </a:rPr>
              <a:t>from </a:t>
            </a:r>
            <a:r>
              <a:rPr sz="2200" spc="40" dirty="0">
                <a:latin typeface="Times New Roman"/>
                <a:cs typeface="Times New Roman"/>
              </a:rPr>
              <a:t>the </a:t>
            </a:r>
            <a:r>
              <a:rPr sz="2200" spc="30" dirty="0">
                <a:latin typeface="Times New Roman"/>
                <a:cs typeface="Times New Roman"/>
              </a:rPr>
              <a:t>bacteria </a:t>
            </a:r>
            <a:r>
              <a:rPr sz="2300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Bacillus </a:t>
            </a:r>
            <a:r>
              <a:rPr sz="23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amyloliqueifaciens </a:t>
            </a:r>
            <a:r>
              <a:rPr sz="2300" i="1" spc="-60" dirty="0">
                <a:latin typeface="Times New Roman"/>
                <a:cs typeface="Times New Roman"/>
              </a:rPr>
              <a:t>(barnase </a:t>
            </a:r>
            <a:r>
              <a:rPr sz="2300" i="1" spc="-50" dirty="0">
                <a:latin typeface="Times New Roman"/>
                <a:cs typeface="Times New Roman"/>
              </a:rPr>
              <a:t>gene)</a:t>
            </a:r>
            <a:r>
              <a:rPr sz="2200" spc="-50" dirty="0">
                <a:latin typeface="Times New Roman"/>
                <a:cs typeface="Times New Roman"/>
              </a:rPr>
              <a:t>. </a:t>
            </a:r>
            <a:r>
              <a:rPr sz="2200" spc="-40" dirty="0">
                <a:latin typeface="Times New Roman"/>
                <a:cs typeface="Times New Roman"/>
              </a:rPr>
              <a:t>This </a:t>
            </a:r>
            <a:r>
              <a:rPr sz="2200" spc="20" dirty="0">
                <a:latin typeface="Times New Roman"/>
                <a:cs typeface="Times New Roman"/>
              </a:rPr>
              <a:t>gene </a:t>
            </a:r>
            <a:r>
              <a:rPr sz="2200" spc="-40" dirty="0">
                <a:latin typeface="Times New Roman"/>
                <a:cs typeface="Times New Roman"/>
              </a:rPr>
              <a:t>is  </a:t>
            </a:r>
            <a:r>
              <a:rPr sz="2200" spc="40" dirty="0">
                <a:latin typeface="Times New Roman"/>
                <a:cs typeface="Times New Roman"/>
              </a:rPr>
              <a:t>dominant </a:t>
            </a:r>
            <a:r>
              <a:rPr sz="2200" spc="15" dirty="0">
                <a:latin typeface="Times New Roman"/>
                <a:cs typeface="Times New Roman"/>
              </a:rPr>
              <a:t>gene </a:t>
            </a:r>
            <a:r>
              <a:rPr sz="2200" spc="20" dirty="0">
                <a:latin typeface="Times New Roman"/>
                <a:cs typeface="Times New Roman"/>
              </a:rPr>
              <a:t>for </a:t>
            </a:r>
            <a:r>
              <a:rPr sz="2200" spc="15" dirty="0">
                <a:latin typeface="Times New Roman"/>
                <a:cs typeface="Times New Roman"/>
              </a:rPr>
              <a:t>male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sterility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26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2527"/>
            <a:ext cx="4601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50" dirty="0">
                <a:solidFill>
                  <a:srgbClr val="6F2F9F"/>
                </a:solidFill>
                <a:latin typeface="Times New Roman"/>
                <a:cs typeface="Times New Roman"/>
              </a:rPr>
              <a:t>RISKS </a:t>
            </a:r>
            <a:r>
              <a:rPr sz="3200" b="1" spc="-39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32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220" dirty="0">
                <a:solidFill>
                  <a:srgbClr val="6F2F9F"/>
                </a:solidFill>
                <a:latin typeface="Times New Roman"/>
                <a:cs typeface="Times New Roman"/>
              </a:rPr>
              <a:t>GMO/GMCs</a:t>
            </a:r>
            <a:r>
              <a:rPr sz="3200" b="1" spc="-220" dirty="0">
                <a:solidFill>
                  <a:srgbClr val="6F2F9F"/>
                </a:solidFill>
                <a:latin typeface="Arial"/>
                <a:cs typeface="Arial"/>
              </a:rPr>
              <a:t>……..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3269"/>
            <a:ext cx="10194925" cy="433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50" dirty="0">
                <a:latin typeface="Times New Roman"/>
                <a:cs typeface="Times New Roman"/>
              </a:rPr>
              <a:t>dangerous </a:t>
            </a:r>
            <a:r>
              <a:rPr sz="2800" spc="-405" dirty="0">
                <a:latin typeface="Times New Roman"/>
                <a:cs typeface="Times New Roman"/>
              </a:rPr>
              <a:t>&amp; </a:t>
            </a:r>
            <a:r>
              <a:rPr sz="2800" spc="25" dirty="0">
                <a:latin typeface="Times New Roman"/>
                <a:cs typeface="Times New Roman"/>
              </a:rPr>
              <a:t>cause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allergies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3685"/>
              </a:spcBef>
            </a:pPr>
            <a:r>
              <a:rPr sz="2800" spc="-155" dirty="0">
                <a:latin typeface="Times New Roman"/>
                <a:cs typeface="Times New Roman"/>
              </a:rPr>
              <a:t>E.g.. </a:t>
            </a:r>
            <a:r>
              <a:rPr sz="2800" spc="-30" dirty="0">
                <a:latin typeface="Times New Roman"/>
                <a:cs typeface="Times New Roman"/>
              </a:rPr>
              <a:t>Soybean </a:t>
            </a:r>
            <a:r>
              <a:rPr sz="2800" spc="45" dirty="0">
                <a:latin typeface="Times New Roman"/>
                <a:cs typeface="Times New Roman"/>
              </a:rPr>
              <a:t>containing </a:t>
            </a:r>
            <a:r>
              <a:rPr sz="2800" spc="25" dirty="0">
                <a:latin typeface="Times New Roman"/>
                <a:cs typeface="Times New Roman"/>
              </a:rPr>
              <a:t>gene </a:t>
            </a:r>
            <a:r>
              <a:rPr sz="2800" spc="-45" dirty="0">
                <a:latin typeface="Times New Roman"/>
                <a:cs typeface="Times New Roman"/>
              </a:rPr>
              <a:t>of </a:t>
            </a:r>
            <a:r>
              <a:rPr sz="2800" spc="35" dirty="0">
                <a:latin typeface="Times New Roman"/>
                <a:cs typeface="Times New Roman"/>
              </a:rPr>
              <a:t>brazil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nut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Times New Roman"/>
                <a:cs typeface="Times New Roman"/>
              </a:rPr>
              <a:t>Indirectly </a:t>
            </a:r>
            <a:r>
              <a:rPr sz="2800" spc="35" dirty="0">
                <a:latin typeface="Times New Roman"/>
                <a:cs typeface="Times New Roman"/>
              </a:rPr>
              <a:t>promote </a:t>
            </a:r>
            <a:r>
              <a:rPr sz="2800" spc="-20" dirty="0">
                <a:latin typeface="Times New Roman"/>
                <a:cs typeface="Times New Roman"/>
              </a:rPr>
              <a:t>Antibiotic </a:t>
            </a:r>
            <a:r>
              <a:rPr sz="2800" spc="20" dirty="0">
                <a:latin typeface="Times New Roman"/>
                <a:cs typeface="Times New Roman"/>
              </a:rPr>
              <a:t>resistance </a:t>
            </a:r>
            <a:r>
              <a:rPr sz="2800" spc="-35" dirty="0">
                <a:latin typeface="Times New Roman"/>
                <a:cs typeface="Times New Roman"/>
              </a:rPr>
              <a:t>(Resistance </a:t>
            </a:r>
            <a:r>
              <a:rPr sz="2800" spc="-4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microbes)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20" dirty="0">
                <a:latin typeface="Times New Roman"/>
                <a:cs typeface="Times New Roman"/>
              </a:rPr>
              <a:t>Weed </a:t>
            </a:r>
            <a:r>
              <a:rPr sz="2800" spc="10" dirty="0">
                <a:latin typeface="Times New Roman"/>
                <a:cs typeface="Times New Roman"/>
              </a:rPr>
              <a:t>shows </a:t>
            </a:r>
            <a:r>
              <a:rPr sz="2800" spc="30" dirty="0">
                <a:latin typeface="Times New Roman"/>
                <a:cs typeface="Times New Roman"/>
              </a:rPr>
              <a:t>herbicide </a:t>
            </a:r>
            <a:r>
              <a:rPr sz="2800" spc="20" dirty="0">
                <a:latin typeface="Times New Roman"/>
                <a:cs typeface="Times New Roman"/>
              </a:rPr>
              <a:t>resistance </a:t>
            </a:r>
            <a:r>
              <a:rPr sz="2800" spc="-405" dirty="0">
                <a:latin typeface="Times New Roman"/>
                <a:cs typeface="Times New Roman"/>
              </a:rPr>
              <a:t>&amp; </a:t>
            </a:r>
            <a:r>
              <a:rPr sz="2800" spc="20" dirty="0">
                <a:latin typeface="Times New Roman"/>
                <a:cs typeface="Times New Roman"/>
              </a:rPr>
              <a:t>resistance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25" dirty="0">
                <a:latin typeface="Times New Roman"/>
                <a:cs typeface="Times New Roman"/>
              </a:rPr>
              <a:t>viral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30" dirty="0">
                <a:latin typeface="Times New Roman"/>
                <a:cs typeface="Times New Roman"/>
              </a:rPr>
              <a:t>Change </a:t>
            </a:r>
            <a:r>
              <a:rPr sz="2800" spc="60" dirty="0">
                <a:latin typeface="Times New Roman"/>
                <a:cs typeface="Times New Roman"/>
              </a:rPr>
              <a:t>in </a:t>
            </a:r>
            <a:r>
              <a:rPr sz="2800" spc="25" dirty="0">
                <a:latin typeface="Times New Roman"/>
                <a:cs typeface="Times New Roman"/>
              </a:rPr>
              <a:t>chemistry </a:t>
            </a:r>
            <a:r>
              <a:rPr sz="2800" spc="-45" dirty="0">
                <a:latin typeface="Times New Roman"/>
                <a:cs typeface="Times New Roman"/>
              </a:rPr>
              <a:t>of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soil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1300" algn="l"/>
                <a:tab pos="6772909" algn="l"/>
              </a:tabLst>
            </a:pPr>
            <a:r>
              <a:rPr sz="2800" spc="-10" dirty="0">
                <a:latin typeface="Times New Roman"/>
                <a:cs typeface="Times New Roman"/>
              </a:rPr>
              <a:t>Genetically </a:t>
            </a:r>
            <a:r>
              <a:rPr sz="2800" spc="40" dirty="0">
                <a:latin typeface="Times New Roman"/>
                <a:cs typeface="Times New Roman"/>
              </a:rPr>
              <a:t>engineered </a:t>
            </a:r>
            <a:r>
              <a:rPr sz="2800" spc="55" dirty="0">
                <a:latin typeface="Times New Roman"/>
                <a:cs typeface="Times New Roman"/>
              </a:rPr>
              <a:t>plant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cross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pollinate	</a:t>
            </a:r>
            <a:r>
              <a:rPr sz="2800" spc="160" dirty="0">
                <a:latin typeface="Times New Roman"/>
                <a:cs typeface="Times New Roman"/>
              </a:rPr>
              <a:t>non- </a:t>
            </a:r>
            <a:r>
              <a:rPr sz="2800" spc="40" dirty="0">
                <a:latin typeface="Times New Roman"/>
                <a:cs typeface="Times New Roman"/>
              </a:rPr>
              <a:t>engineered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plants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27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4676" y="13716"/>
            <a:ext cx="4479035" cy="2350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5211"/>
            <a:ext cx="3566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10" dirty="0">
                <a:solidFill>
                  <a:srgbClr val="006FC0"/>
                </a:solidFill>
                <a:latin typeface="Times New Roman"/>
                <a:cs typeface="Times New Roman"/>
              </a:rPr>
              <a:t>EXAMPLES </a:t>
            </a:r>
            <a:r>
              <a:rPr sz="2000" spc="-120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GM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006FC0"/>
                </a:solidFill>
                <a:latin typeface="Times New Roman"/>
                <a:cs typeface="Times New Roman"/>
              </a:rPr>
              <a:t>CROPS</a:t>
            </a:r>
            <a:r>
              <a:rPr sz="2000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………</a:t>
            </a:r>
            <a:r>
              <a:rPr sz="2000" spc="-9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dirty="0"/>
              <a:t>1.	</a:t>
            </a:r>
            <a:r>
              <a:rPr spc="-40" dirty="0"/>
              <a:t>Soybeans.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572" y="760221"/>
            <a:ext cx="2742565" cy="2994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315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30" dirty="0">
                <a:latin typeface="Times New Roman"/>
                <a:cs typeface="Times New Roman"/>
              </a:rPr>
              <a:t>Corn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215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5" dirty="0">
                <a:latin typeface="Times New Roman"/>
                <a:cs typeface="Times New Roman"/>
              </a:rPr>
              <a:t>Canola.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204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20" dirty="0">
                <a:latin typeface="Times New Roman"/>
                <a:cs typeface="Times New Roman"/>
              </a:rPr>
              <a:t>Cotton.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Papaya,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rice,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05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35" dirty="0">
                <a:latin typeface="Times New Roman"/>
                <a:cs typeface="Times New Roman"/>
              </a:rPr>
              <a:t>Tomato,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15" dirty="0">
                <a:latin typeface="Times New Roman"/>
                <a:cs typeface="Times New Roman"/>
              </a:rPr>
              <a:t>Sugar </a:t>
            </a:r>
            <a:r>
              <a:rPr sz="2400" spc="-20" dirty="0">
                <a:latin typeface="Times New Roman"/>
                <a:cs typeface="Times New Roman"/>
              </a:rPr>
              <a:t>beet,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1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90" dirty="0">
                <a:latin typeface="Times New Roman"/>
                <a:cs typeface="Times New Roman"/>
              </a:rPr>
              <a:t>Red </a:t>
            </a:r>
            <a:r>
              <a:rPr sz="2400" spc="65" dirty="0">
                <a:latin typeface="Times New Roman"/>
                <a:cs typeface="Times New Roman"/>
              </a:rPr>
              <a:t>heart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chicory.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Golden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rice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572" y="4110184"/>
            <a:ext cx="5699125" cy="2198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 indent="734060">
              <a:lnSpc>
                <a:spcPct val="146500"/>
              </a:lnSpc>
            </a:pPr>
            <a:r>
              <a:rPr sz="2400" spc="15" dirty="0">
                <a:latin typeface="Times New Roman"/>
                <a:cs typeface="Times New Roman"/>
              </a:rPr>
              <a:t>Transgenic </a:t>
            </a:r>
            <a:r>
              <a:rPr sz="2400" spc="10" dirty="0">
                <a:latin typeface="Times New Roman"/>
                <a:cs typeface="Times New Roman"/>
              </a:rPr>
              <a:t>technology </a:t>
            </a:r>
            <a:r>
              <a:rPr sz="2400" spc="45" dirty="0">
                <a:latin typeface="Times New Roman"/>
                <a:cs typeface="Times New Roman"/>
              </a:rPr>
              <a:t>produced </a:t>
            </a:r>
            <a:r>
              <a:rPr sz="2400" spc="5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type 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30" dirty="0">
                <a:latin typeface="Times New Roman"/>
                <a:cs typeface="Times New Roman"/>
              </a:rPr>
              <a:t>rice </a:t>
            </a:r>
            <a:r>
              <a:rPr sz="2400" spc="60" dirty="0">
                <a:latin typeface="Times New Roman"/>
                <a:cs typeface="Times New Roman"/>
              </a:rPr>
              <a:t>that </a:t>
            </a:r>
            <a:r>
              <a:rPr sz="2400" spc="30" dirty="0">
                <a:latin typeface="Times New Roman"/>
                <a:cs typeface="Times New Roman"/>
              </a:rPr>
              <a:t>accumulates </a:t>
            </a:r>
            <a:r>
              <a:rPr sz="25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beta-carotene </a:t>
            </a:r>
            <a:r>
              <a:rPr sz="2400" spc="55" dirty="0">
                <a:latin typeface="Times New Roman"/>
                <a:cs typeface="Times New Roman"/>
              </a:rPr>
              <a:t>in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rice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46500"/>
              </a:lnSpc>
              <a:spcBef>
                <a:spcPts val="80"/>
              </a:spcBef>
            </a:pPr>
            <a:r>
              <a:rPr sz="2400" spc="15" dirty="0">
                <a:latin typeface="Times New Roman"/>
                <a:cs typeface="Times New Roman"/>
              </a:rPr>
              <a:t>grains. </a:t>
            </a:r>
            <a:r>
              <a:rPr sz="2400" spc="30" dirty="0">
                <a:latin typeface="Times New Roman"/>
                <a:cs typeface="Times New Roman"/>
              </a:rPr>
              <a:t>Once </a:t>
            </a:r>
            <a:r>
              <a:rPr sz="2400" dirty="0">
                <a:latin typeface="Times New Roman"/>
                <a:cs typeface="Times New Roman"/>
              </a:rPr>
              <a:t>inside </a:t>
            </a:r>
            <a:r>
              <a:rPr sz="2400" spc="40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body, </a:t>
            </a:r>
            <a:r>
              <a:rPr sz="2400" spc="55" dirty="0">
                <a:latin typeface="Times New Roman"/>
                <a:cs typeface="Times New Roman"/>
              </a:rPr>
              <a:t>beta-carotene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is  </a:t>
            </a:r>
            <a:r>
              <a:rPr sz="2400" spc="25" dirty="0">
                <a:latin typeface="Times New Roman"/>
                <a:cs typeface="Times New Roman"/>
              </a:rPr>
              <a:t>converted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500" i="1" dirty="0">
                <a:solidFill>
                  <a:srgbClr val="FF0000"/>
                </a:solidFill>
                <a:latin typeface="Times New Roman"/>
                <a:cs typeface="Times New Roman"/>
              </a:rPr>
              <a:t>vitamin</a:t>
            </a:r>
            <a:r>
              <a:rPr sz="25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9371" y="39623"/>
            <a:ext cx="2959607" cy="270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3652" y="3429000"/>
            <a:ext cx="3051048" cy="2939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61019" y="2763011"/>
            <a:ext cx="2496820" cy="365760"/>
          </a:xfrm>
          <a:prstGeom prst="rect">
            <a:avLst/>
          </a:prstGeom>
          <a:solidFill>
            <a:srgbClr val="FFFFFF"/>
          </a:solidFill>
          <a:ln w="15240">
            <a:solidFill>
              <a:srgbClr val="A25DD1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latin typeface="Book Antiqua"/>
                <a:cs typeface="Book Antiqua"/>
              </a:rPr>
              <a:t>Normal </a:t>
            </a:r>
            <a:r>
              <a:rPr sz="1800" dirty="0">
                <a:latin typeface="Book Antiqua"/>
                <a:cs typeface="Book Antiqua"/>
              </a:rPr>
              <a:t>Rice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1019" y="6431279"/>
            <a:ext cx="2496820" cy="365760"/>
          </a:xfrm>
          <a:prstGeom prst="rect">
            <a:avLst/>
          </a:prstGeom>
          <a:solidFill>
            <a:srgbClr val="FFFFFF"/>
          </a:solidFill>
          <a:ln w="15240">
            <a:solidFill>
              <a:srgbClr val="A25DD1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latin typeface="Book Antiqua"/>
                <a:cs typeface="Book Antiqua"/>
              </a:rPr>
              <a:t>Golden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dirty="0">
                <a:latin typeface="Book Antiqua"/>
                <a:cs typeface="Book Antiqua"/>
              </a:rPr>
              <a:t>Rice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28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16233" y="595985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29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8976" y="0"/>
            <a:ext cx="2316479" cy="88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91116" y="0"/>
            <a:ext cx="1316735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" y="574548"/>
            <a:ext cx="2249424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60804"/>
            <a:ext cx="498347" cy="84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" y="1869948"/>
            <a:ext cx="2057400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" y="2459735"/>
            <a:ext cx="1569720" cy="62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4408" y="2589276"/>
            <a:ext cx="4581144" cy="786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600" y="2589276"/>
            <a:ext cx="630935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9059" y="2589276"/>
            <a:ext cx="3124200" cy="7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3783" y="2589276"/>
            <a:ext cx="1691639" cy="78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101339"/>
            <a:ext cx="528828" cy="786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843" y="3617976"/>
            <a:ext cx="126492" cy="563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352" y="3101339"/>
            <a:ext cx="1399032" cy="786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1955" y="3101339"/>
            <a:ext cx="1013459" cy="7863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8988" y="3101339"/>
            <a:ext cx="3275076" cy="7863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3835" y="3741420"/>
            <a:ext cx="2656332" cy="7863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5264" y="3741420"/>
            <a:ext cx="2252472" cy="7863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6700" y="4253484"/>
            <a:ext cx="2414016" cy="7863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7332" y="5404103"/>
            <a:ext cx="1885188" cy="7863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6176" y="5404103"/>
            <a:ext cx="630936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0767" y="5404103"/>
            <a:ext cx="1749552" cy="7863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93891" y="5404103"/>
            <a:ext cx="2090927" cy="7863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0"/>
            <a:ext cx="12035155" cy="595312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41300" marR="5080" indent="-228600" algn="just">
              <a:lnSpc>
                <a:spcPct val="116500"/>
              </a:lnSpc>
              <a:spcBef>
                <a:spcPts val="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TRANSGENESIS</a:t>
            </a:r>
            <a:r>
              <a:rPr sz="2800" spc="-275" dirty="0">
                <a:latin typeface="Times New Roman"/>
                <a:cs typeface="Times New Roman"/>
              </a:rPr>
              <a:t>:-</a:t>
            </a:r>
            <a:r>
              <a:rPr sz="3200" spc="-275" dirty="0">
                <a:latin typeface="Times New Roman"/>
                <a:cs typeface="Times New Roman"/>
              </a:rPr>
              <a:t>is </a:t>
            </a:r>
            <a:r>
              <a:rPr sz="3200" spc="65" dirty="0">
                <a:latin typeface="Times New Roman"/>
                <a:cs typeface="Times New Roman"/>
              </a:rPr>
              <a:t>the </a:t>
            </a:r>
            <a:r>
              <a:rPr sz="3200" spc="10" dirty="0">
                <a:latin typeface="Times New Roman"/>
                <a:cs typeface="Times New Roman"/>
              </a:rPr>
              <a:t>process </a:t>
            </a:r>
            <a:r>
              <a:rPr sz="3200" spc="-50" dirty="0">
                <a:latin typeface="Times New Roman"/>
                <a:cs typeface="Times New Roman"/>
              </a:rPr>
              <a:t>of </a:t>
            </a:r>
            <a:r>
              <a:rPr sz="3200" spc="65" dirty="0">
                <a:latin typeface="Times New Roman"/>
                <a:cs typeface="Times New Roman"/>
              </a:rPr>
              <a:t>introducing </a:t>
            </a:r>
            <a:r>
              <a:rPr sz="3200" spc="120" dirty="0">
                <a:latin typeface="Times New Roman"/>
                <a:cs typeface="Times New Roman"/>
              </a:rPr>
              <a:t>an </a:t>
            </a:r>
            <a:r>
              <a:rPr sz="335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Exogenous </a:t>
            </a:r>
            <a:r>
              <a:rPr sz="335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gene </a:t>
            </a:r>
            <a:r>
              <a:rPr sz="3200" spc="15" dirty="0">
                <a:latin typeface="Times New Roman"/>
                <a:cs typeface="Times New Roman"/>
              </a:rPr>
              <a:t>called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80" dirty="0">
                <a:latin typeface="Times New Roman"/>
                <a:cs typeface="Times New Roman"/>
              </a:rPr>
              <a:t>a </a:t>
            </a:r>
            <a:r>
              <a:rPr sz="32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5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Transgene </a:t>
            </a:r>
            <a:r>
              <a:rPr sz="3200" spc="40" dirty="0">
                <a:latin typeface="Times New Roman"/>
                <a:cs typeface="Times New Roman"/>
              </a:rPr>
              <a:t>into </a:t>
            </a:r>
            <a:r>
              <a:rPr sz="3200" spc="8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living </a:t>
            </a:r>
            <a:r>
              <a:rPr sz="3200" spc="20" dirty="0">
                <a:latin typeface="Times New Roman"/>
                <a:cs typeface="Times New Roman"/>
              </a:rPr>
              <a:t>organism, </a:t>
            </a:r>
            <a:r>
              <a:rPr sz="3200" spc="-60" dirty="0">
                <a:latin typeface="Times New Roman"/>
                <a:cs typeface="Times New Roman"/>
              </a:rPr>
              <a:t>so </a:t>
            </a:r>
            <a:r>
              <a:rPr sz="3200" spc="85" dirty="0">
                <a:latin typeface="Times New Roman"/>
                <a:cs typeface="Times New Roman"/>
              </a:rPr>
              <a:t>that </a:t>
            </a:r>
            <a:r>
              <a:rPr sz="3200" spc="65" dirty="0">
                <a:latin typeface="Times New Roman"/>
                <a:cs typeface="Times New Roman"/>
              </a:rPr>
              <a:t>the </a:t>
            </a:r>
            <a:r>
              <a:rPr sz="3200" spc="45" dirty="0">
                <a:latin typeface="Times New Roman"/>
                <a:cs typeface="Times New Roman"/>
              </a:rPr>
              <a:t>organism </a:t>
            </a:r>
            <a:r>
              <a:rPr sz="3200" dirty="0">
                <a:latin typeface="Times New Roman"/>
                <a:cs typeface="Times New Roman"/>
              </a:rPr>
              <a:t>will </a:t>
            </a:r>
            <a:r>
              <a:rPr sz="3200" spc="30" dirty="0">
                <a:latin typeface="Times New Roman"/>
                <a:cs typeface="Times New Roman"/>
              </a:rPr>
              <a:t>exhibit </a:t>
            </a:r>
            <a:r>
              <a:rPr sz="3200" spc="80" dirty="0">
                <a:latin typeface="Times New Roman"/>
                <a:cs typeface="Times New Roman"/>
              </a:rPr>
              <a:t>a  </a:t>
            </a:r>
            <a:r>
              <a:rPr sz="3200" spc="75" dirty="0">
                <a:latin typeface="Times New Roman"/>
                <a:cs typeface="Times New Roman"/>
              </a:rPr>
              <a:t>new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60" dirty="0">
                <a:latin typeface="Times New Roman"/>
                <a:cs typeface="Times New Roman"/>
              </a:rPr>
              <a:t>property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and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65" dirty="0">
                <a:latin typeface="Times New Roman"/>
                <a:cs typeface="Times New Roman"/>
              </a:rPr>
              <a:t>transmit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85" dirty="0">
                <a:latin typeface="Times New Roman"/>
                <a:cs typeface="Times New Roman"/>
              </a:rPr>
              <a:t>that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60" dirty="0">
                <a:latin typeface="Times New Roman"/>
                <a:cs typeface="Times New Roman"/>
              </a:rPr>
              <a:t>property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its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offspring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u="heavy" spc="-3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HISTORY</a:t>
            </a:r>
            <a:endParaRPr sz="3200">
              <a:latin typeface="Times New Roman"/>
              <a:cs typeface="Times New Roman"/>
            </a:endParaRPr>
          </a:p>
          <a:p>
            <a:pPr marL="12700" marR="285115" indent="914400">
              <a:lnSpc>
                <a:spcPct val="120000"/>
              </a:lnSpc>
              <a:spcBef>
                <a:spcPts val="1095"/>
              </a:spcBef>
            </a:pPr>
            <a:r>
              <a:rPr sz="2800" spc="25" dirty="0">
                <a:latin typeface="Times New Roman"/>
                <a:cs typeface="Times New Roman"/>
              </a:rPr>
              <a:t>In </a:t>
            </a:r>
            <a:r>
              <a:rPr sz="2800" spc="140" dirty="0">
                <a:latin typeface="Times New Roman"/>
                <a:cs typeface="Times New Roman"/>
              </a:rPr>
              <a:t>1983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10" dirty="0">
                <a:latin typeface="Times New Roman"/>
                <a:cs typeface="Times New Roman"/>
              </a:rPr>
              <a:t>first 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genetically </a:t>
            </a:r>
            <a:r>
              <a:rPr sz="2800" spc="40" dirty="0">
                <a:solidFill>
                  <a:srgbClr val="FF0000"/>
                </a:solidFill>
                <a:latin typeface="Times New Roman"/>
                <a:cs typeface="Times New Roman"/>
              </a:rPr>
              <a:t>engineered </a:t>
            </a:r>
            <a:r>
              <a:rPr sz="2800" spc="55" dirty="0">
                <a:solidFill>
                  <a:srgbClr val="FF0000"/>
                </a:solidFill>
                <a:latin typeface="Times New Roman"/>
                <a:cs typeface="Times New Roman"/>
              </a:rPr>
              <a:t>plant </a:t>
            </a:r>
            <a:r>
              <a:rPr sz="2800" spc="355" dirty="0">
                <a:latin typeface="Times New Roman"/>
                <a:cs typeface="Times New Roman"/>
              </a:rPr>
              <a:t>-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Michael </a:t>
            </a:r>
            <a:r>
              <a:rPr sz="2800" spc="65" dirty="0">
                <a:latin typeface="Times New Roman"/>
                <a:cs typeface="Times New Roman"/>
              </a:rPr>
              <a:t>W </a:t>
            </a:r>
            <a:r>
              <a:rPr sz="2800" spc="-60" dirty="0">
                <a:latin typeface="Times New Roman"/>
                <a:cs typeface="Times New Roman"/>
              </a:rPr>
              <a:t>Bevan, </a:t>
            </a:r>
            <a:r>
              <a:rPr sz="2800" spc="5" dirty="0">
                <a:latin typeface="Times New Roman"/>
                <a:cs typeface="Times New Roman"/>
              </a:rPr>
              <a:t>Richard  </a:t>
            </a:r>
            <a:r>
              <a:rPr sz="2800" spc="-360" dirty="0">
                <a:latin typeface="Times New Roman"/>
                <a:cs typeface="Times New Roman"/>
              </a:rPr>
              <a:t>B</a:t>
            </a:r>
            <a:r>
              <a:rPr sz="2800" u="heavy" spc="-360" dirty="0">
                <a:uFill>
                  <a:solidFill>
                    <a:srgbClr val="55BBFD"/>
                  </a:solidFill>
                </a:uFill>
                <a:latin typeface="Times New Roman"/>
                <a:cs typeface="Times New Roman"/>
                <a:hlinkClick r:id="rId23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Flavell </a:t>
            </a:r>
            <a:r>
              <a:rPr sz="2800" spc="85" dirty="0">
                <a:latin typeface="Times New Roman"/>
                <a:cs typeface="Times New Roman"/>
              </a:rPr>
              <a:t>and </a:t>
            </a:r>
            <a:r>
              <a:rPr sz="2800" spc="25" dirty="0">
                <a:latin typeface="Times New Roman"/>
                <a:cs typeface="Times New Roman"/>
              </a:rPr>
              <a:t>Mary </a:t>
            </a:r>
            <a:r>
              <a:rPr sz="2800" spc="-30" dirty="0">
                <a:latin typeface="Times New Roman"/>
                <a:cs typeface="Times New Roman"/>
              </a:rPr>
              <a:t>Dell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Chilton.</a:t>
            </a:r>
            <a:endParaRPr sz="2800">
              <a:latin typeface="Times New Roman"/>
              <a:cs typeface="Times New Roman"/>
            </a:endParaRPr>
          </a:p>
          <a:p>
            <a:pPr marL="12700" marR="292100" indent="914400">
              <a:lnSpc>
                <a:spcPct val="119100"/>
              </a:lnSpc>
              <a:spcBef>
                <a:spcPts val="855"/>
              </a:spcBef>
            </a:pPr>
            <a:r>
              <a:rPr sz="2800" spc="-55" dirty="0">
                <a:latin typeface="Times New Roman"/>
                <a:cs typeface="Times New Roman"/>
              </a:rPr>
              <a:t>They </a:t>
            </a:r>
            <a:r>
              <a:rPr sz="2800" spc="15" dirty="0">
                <a:latin typeface="Times New Roman"/>
                <a:cs typeface="Times New Roman"/>
              </a:rPr>
              <a:t>infected </a:t>
            </a:r>
            <a:r>
              <a:rPr sz="2800" spc="10" dirty="0">
                <a:latin typeface="Times New Roman"/>
                <a:cs typeface="Times New Roman"/>
              </a:rPr>
              <a:t>tobacco </a:t>
            </a:r>
            <a:r>
              <a:rPr sz="2800" spc="55" dirty="0">
                <a:latin typeface="Times New Roman"/>
                <a:cs typeface="Times New Roman"/>
              </a:rPr>
              <a:t>with </a:t>
            </a:r>
            <a:r>
              <a:rPr sz="295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Agrobacterium </a:t>
            </a:r>
            <a:r>
              <a:rPr sz="2800" spc="30" dirty="0">
                <a:solidFill>
                  <a:srgbClr val="FF0000"/>
                </a:solidFill>
                <a:latin typeface="Times New Roman"/>
                <a:cs typeface="Times New Roman"/>
              </a:rPr>
              <a:t>transformed</a:t>
            </a:r>
            <a:r>
              <a:rPr sz="2800" spc="30" dirty="0">
                <a:latin typeface="Times New Roman"/>
                <a:cs typeface="Times New Roman"/>
              </a:rPr>
              <a:t>, </a:t>
            </a:r>
            <a:r>
              <a:rPr sz="2800" spc="55" dirty="0">
                <a:latin typeface="Times New Roman"/>
                <a:cs typeface="Times New Roman"/>
              </a:rPr>
              <a:t>with </a:t>
            </a:r>
            <a:r>
              <a:rPr sz="2800" spc="105" dirty="0">
                <a:latin typeface="Times New Roman"/>
                <a:cs typeface="Times New Roman"/>
              </a:rPr>
              <a:t>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antibiotic  resistance </a:t>
            </a:r>
            <a:r>
              <a:rPr sz="2800" spc="25" dirty="0">
                <a:latin typeface="Times New Roman"/>
                <a:cs typeface="Times New Roman"/>
              </a:rPr>
              <a:t>gene </a:t>
            </a:r>
            <a:r>
              <a:rPr sz="2800" spc="85" dirty="0">
                <a:latin typeface="Times New Roman"/>
                <a:cs typeface="Times New Roman"/>
              </a:rPr>
              <a:t>and through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tissue </a:t>
            </a:r>
            <a:r>
              <a:rPr sz="2800" spc="65" dirty="0">
                <a:solidFill>
                  <a:srgbClr val="FF0000"/>
                </a:solidFill>
                <a:latin typeface="Times New Roman"/>
                <a:cs typeface="Times New Roman"/>
              </a:rPr>
              <a:t>culture </a:t>
            </a:r>
            <a:r>
              <a:rPr sz="2800" spc="40" dirty="0">
                <a:latin typeface="Times New Roman"/>
                <a:cs typeface="Times New Roman"/>
              </a:rPr>
              <a:t>techniques </a:t>
            </a:r>
            <a:r>
              <a:rPr sz="2800" spc="50" dirty="0">
                <a:latin typeface="Times New Roman"/>
                <a:cs typeface="Times New Roman"/>
              </a:rPr>
              <a:t>were </a:t>
            </a:r>
            <a:r>
              <a:rPr sz="2800" spc="10" dirty="0">
                <a:latin typeface="Times New Roman"/>
                <a:cs typeface="Times New Roman"/>
              </a:rPr>
              <a:t>able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50" dirty="0">
                <a:latin typeface="Times New Roman"/>
                <a:cs typeface="Times New Roman"/>
              </a:rPr>
              <a:t>grow </a:t>
            </a:r>
            <a:r>
              <a:rPr sz="2800" spc="65" dirty="0">
                <a:latin typeface="Times New Roman"/>
                <a:cs typeface="Times New Roman"/>
              </a:rPr>
              <a:t>a </a:t>
            </a:r>
            <a:r>
              <a:rPr sz="2800" spc="60" dirty="0">
                <a:latin typeface="Times New Roman"/>
                <a:cs typeface="Times New Roman"/>
              </a:rPr>
              <a:t>new  </a:t>
            </a:r>
            <a:r>
              <a:rPr sz="2800" spc="55" dirty="0">
                <a:latin typeface="Times New Roman"/>
                <a:cs typeface="Times New Roman"/>
              </a:rPr>
              <a:t>plant </a:t>
            </a:r>
            <a:r>
              <a:rPr sz="2800" spc="40" dirty="0">
                <a:latin typeface="Times New Roman"/>
                <a:cs typeface="Times New Roman"/>
              </a:rPr>
              <a:t>containing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20" dirty="0">
                <a:latin typeface="Times New Roman"/>
                <a:cs typeface="Times New Roman"/>
              </a:rPr>
              <a:t>resistance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gene.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1675"/>
              </a:spcBef>
            </a:pPr>
            <a:r>
              <a:rPr sz="2800" spc="25" dirty="0">
                <a:latin typeface="Times New Roman"/>
                <a:cs typeface="Times New Roman"/>
              </a:rPr>
              <a:t>In </a:t>
            </a:r>
            <a:r>
              <a:rPr sz="2800" spc="85" dirty="0">
                <a:latin typeface="Times New Roman"/>
                <a:cs typeface="Times New Roman"/>
              </a:rPr>
              <a:t>2000, </a:t>
            </a:r>
            <a:r>
              <a:rPr sz="2800" spc="30" dirty="0">
                <a:solidFill>
                  <a:srgbClr val="FF0000"/>
                </a:solidFill>
                <a:latin typeface="Times New Roman"/>
                <a:cs typeface="Times New Roman"/>
              </a:rPr>
              <a:t>vitamin </a:t>
            </a:r>
            <a:r>
              <a:rPr sz="2800" spc="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50" dirty="0">
                <a:latin typeface="Times New Roman"/>
                <a:cs typeface="Times New Roman"/>
              </a:rPr>
              <a:t>-enriched 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golden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rice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20" dirty="0">
                <a:latin typeface="Times New Roman"/>
                <a:cs typeface="Times New Roman"/>
              </a:rPr>
              <a:t>was </a:t>
            </a:r>
            <a:r>
              <a:rPr sz="2800" spc="50" dirty="0">
                <a:latin typeface="Times New Roman"/>
                <a:cs typeface="Times New Roman"/>
              </a:rPr>
              <a:t>the </a:t>
            </a:r>
            <a:r>
              <a:rPr sz="2800" spc="10" dirty="0">
                <a:latin typeface="Times New Roman"/>
                <a:cs typeface="Times New Roman"/>
              </a:rPr>
              <a:t>first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plant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5973267"/>
            <a:ext cx="594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developed </a:t>
            </a:r>
            <a:r>
              <a:rPr sz="2800" spc="55" dirty="0">
                <a:latin typeface="Times New Roman"/>
                <a:cs typeface="Times New Roman"/>
              </a:rPr>
              <a:t>with </a:t>
            </a:r>
            <a:r>
              <a:rPr sz="2800" spc="30" dirty="0">
                <a:latin typeface="Times New Roman"/>
                <a:cs typeface="Times New Roman"/>
              </a:rPr>
              <a:t>increased </a:t>
            </a:r>
            <a:r>
              <a:rPr sz="2800" spc="75" dirty="0">
                <a:latin typeface="Times New Roman"/>
                <a:cs typeface="Times New Roman"/>
              </a:rPr>
              <a:t>nutrient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54333" y="5912611"/>
            <a:ext cx="146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3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764" cy="629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063" y="3047"/>
            <a:ext cx="3220212" cy="67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0"/>
            <a:ext cx="11891010" cy="500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5260" indent="-228600">
              <a:lnSpc>
                <a:spcPct val="12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  <a:tab pos="3133725" algn="l"/>
              </a:tabLst>
            </a:pPr>
            <a:r>
              <a:rPr sz="2400" b="1" spc="-295" dirty="0">
                <a:solidFill>
                  <a:srgbClr val="006FC0"/>
                </a:solidFill>
                <a:latin typeface="Times New Roman"/>
                <a:cs typeface="Times New Roman"/>
              </a:rPr>
              <a:t>TRANSGENIC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320" dirty="0">
                <a:solidFill>
                  <a:srgbClr val="006FC0"/>
                </a:solidFill>
                <a:latin typeface="Times New Roman"/>
                <a:cs typeface="Times New Roman"/>
              </a:rPr>
              <a:t>PLANTS:	</a:t>
            </a:r>
            <a:r>
              <a:rPr sz="2400" spc="-10" dirty="0">
                <a:latin typeface="Times New Roman"/>
                <a:cs typeface="Times New Roman"/>
              </a:rPr>
              <a:t>Genetically </a:t>
            </a:r>
            <a:r>
              <a:rPr sz="2400" dirty="0">
                <a:latin typeface="Times New Roman"/>
                <a:cs typeface="Times New Roman"/>
              </a:rPr>
              <a:t>modified </a:t>
            </a:r>
            <a:r>
              <a:rPr sz="2400" spc="30" dirty="0">
                <a:latin typeface="Times New Roman"/>
                <a:cs typeface="Times New Roman"/>
              </a:rPr>
              <a:t>plants </a:t>
            </a:r>
            <a:r>
              <a:rPr sz="2400" spc="50" dirty="0">
                <a:latin typeface="Times New Roman"/>
                <a:cs typeface="Times New Roman"/>
              </a:rPr>
              <a:t>in </a:t>
            </a:r>
            <a:r>
              <a:rPr sz="2400" spc="60" dirty="0">
                <a:latin typeface="Times New Roman"/>
                <a:cs typeface="Times New Roman"/>
              </a:rPr>
              <a:t>which </a:t>
            </a:r>
            <a:r>
              <a:rPr sz="2400" spc="25" dirty="0">
                <a:latin typeface="Times New Roman"/>
                <a:cs typeface="Times New Roman"/>
              </a:rPr>
              <a:t>foreign/source </a:t>
            </a:r>
            <a:r>
              <a:rPr sz="2400" spc="5" dirty="0">
                <a:latin typeface="Times New Roman"/>
                <a:cs typeface="Times New Roman"/>
              </a:rPr>
              <a:t>genes </a:t>
            </a:r>
            <a:r>
              <a:rPr sz="2400" spc="25" dirty="0">
                <a:latin typeface="Times New Roman"/>
                <a:cs typeface="Times New Roman"/>
              </a:rPr>
              <a:t>have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been  </a:t>
            </a:r>
            <a:r>
              <a:rPr sz="2400" spc="35" dirty="0">
                <a:latin typeface="Times New Roman"/>
                <a:cs typeface="Times New Roman"/>
              </a:rPr>
              <a:t>introduced/inserted </a:t>
            </a:r>
            <a:r>
              <a:rPr sz="2400" spc="25" dirty="0">
                <a:latin typeface="Times New Roman"/>
                <a:cs typeface="Times New Roman"/>
              </a:rPr>
              <a:t>into desired/targeted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5199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25" dirty="0">
                <a:latin typeface="Times New Roman"/>
                <a:cs typeface="Times New Roman"/>
              </a:rPr>
              <a:t>Generation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40" dirty="0">
                <a:latin typeface="Times New Roman"/>
                <a:cs typeface="Times New Roman"/>
              </a:rPr>
              <a:t>transgenic </a:t>
            </a:r>
            <a:r>
              <a:rPr sz="2400" spc="30" dirty="0">
                <a:latin typeface="Times New Roman"/>
                <a:cs typeface="Times New Roman"/>
              </a:rPr>
              <a:t>plants </a:t>
            </a:r>
            <a:r>
              <a:rPr sz="2400" spc="65" dirty="0">
                <a:latin typeface="Times New Roman"/>
                <a:cs typeface="Times New Roman"/>
              </a:rPr>
              <a:t>are </a:t>
            </a:r>
            <a:r>
              <a:rPr sz="2400" spc="50" dirty="0">
                <a:latin typeface="Times New Roman"/>
                <a:cs typeface="Times New Roman"/>
              </a:rPr>
              <a:t>referred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i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Transformation</a:t>
            </a:r>
            <a:r>
              <a:rPr sz="25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(i.e., </a:t>
            </a:r>
            <a:r>
              <a:rPr sz="2400" spc="40" dirty="0">
                <a:latin typeface="Times New Roman"/>
                <a:cs typeface="Times New Roman"/>
              </a:rPr>
              <a:t>uptake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25" dirty="0">
                <a:latin typeface="Times New Roman"/>
                <a:cs typeface="Times New Roman"/>
              </a:rPr>
              <a:t>foreign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-35" dirty="0">
                <a:latin typeface="Times New Roman"/>
                <a:cs typeface="Times New Roman"/>
              </a:rPr>
              <a:t>by  </a:t>
            </a:r>
            <a:r>
              <a:rPr sz="2400" spc="50" dirty="0">
                <a:latin typeface="Times New Roman"/>
                <a:cs typeface="Times New Roman"/>
              </a:rPr>
              <a:t>plant </a:t>
            </a:r>
            <a:r>
              <a:rPr sz="2400" spc="-35" dirty="0">
                <a:latin typeface="Times New Roman"/>
                <a:cs typeface="Times New Roman"/>
              </a:rPr>
              <a:t>cells.)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15" dirty="0">
                <a:latin typeface="Times New Roman"/>
                <a:cs typeface="Times New Roman"/>
              </a:rPr>
              <a:t>this </a:t>
            </a:r>
            <a:r>
              <a:rPr sz="2400" spc="40" dirty="0">
                <a:latin typeface="Times New Roman"/>
                <a:cs typeface="Times New Roman"/>
              </a:rPr>
              <a:t>technique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5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5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Transformation</a:t>
            </a:r>
            <a:r>
              <a:rPr sz="2500" i="1" spc="-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FF0000"/>
                </a:solidFill>
                <a:latin typeface="Times New Roman"/>
                <a:cs typeface="Times New Roman"/>
              </a:rPr>
              <a:t>technique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241300" algn="l"/>
                <a:tab pos="5209540" algn="l"/>
              </a:tabLst>
            </a:pPr>
            <a:r>
              <a:rPr sz="2400" spc="-25" dirty="0">
                <a:latin typeface="Times New Roman"/>
                <a:cs typeface="Times New Roman"/>
              </a:rPr>
              <a:t>It </a:t>
            </a:r>
            <a:r>
              <a:rPr sz="2400" spc="-4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also </a:t>
            </a:r>
            <a:r>
              <a:rPr sz="2400" spc="5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5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genetic</a:t>
            </a:r>
            <a:r>
              <a:rPr sz="25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engineering	</a:t>
            </a:r>
            <a:r>
              <a:rPr sz="2400" spc="60" dirty="0">
                <a:latin typeface="Times New Roman"/>
                <a:cs typeface="Times New Roman"/>
              </a:rPr>
              <a:t>or </a:t>
            </a:r>
            <a:r>
              <a:rPr sz="25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genetic</a:t>
            </a:r>
            <a:r>
              <a:rPr sz="2500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modification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5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125" dirty="0">
                <a:latin typeface="Times New Roman"/>
                <a:cs typeface="Times New Roman"/>
              </a:rPr>
              <a:t>3 </a:t>
            </a:r>
            <a:r>
              <a:rPr sz="2400" spc="-250" dirty="0">
                <a:latin typeface="Times New Roman"/>
                <a:cs typeface="Times New Roman"/>
              </a:rPr>
              <a:t>STEPS </a:t>
            </a:r>
            <a:r>
              <a:rPr sz="2400" spc="-150" dirty="0">
                <a:latin typeface="Times New Roman"/>
                <a:cs typeface="Times New Roman"/>
              </a:rPr>
              <a:t>OF </a:t>
            </a:r>
            <a:r>
              <a:rPr sz="2400" spc="-190" dirty="0">
                <a:latin typeface="Times New Roman"/>
                <a:cs typeface="Times New Roman"/>
              </a:rPr>
              <a:t>GENETIC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ENGINEERING</a:t>
            </a:r>
            <a:endParaRPr sz="2400">
              <a:latin typeface="Times New Roman"/>
              <a:cs typeface="Times New Roman"/>
            </a:endParaRPr>
          </a:p>
          <a:p>
            <a:pPr marL="984885" lvl="1" indent="-515620">
              <a:lnSpc>
                <a:spcPct val="100000"/>
              </a:lnSpc>
              <a:spcBef>
                <a:spcPts val="106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sz="2200" spc="-5" dirty="0">
                <a:latin typeface="Times New Roman"/>
                <a:cs typeface="Times New Roman"/>
              </a:rPr>
              <a:t>Isolation </a:t>
            </a:r>
            <a:r>
              <a:rPr sz="2200" spc="-40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gene</a:t>
            </a:r>
            <a:endParaRPr sz="2200">
              <a:latin typeface="Times New Roman"/>
              <a:cs typeface="Times New Roman"/>
            </a:endParaRPr>
          </a:p>
          <a:p>
            <a:pPr marL="984885" lvl="1" indent="-515620">
              <a:lnSpc>
                <a:spcPct val="100000"/>
              </a:lnSpc>
              <a:spcBef>
                <a:spcPts val="103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sz="2200" spc="-10" dirty="0">
                <a:latin typeface="Times New Roman"/>
                <a:cs typeface="Times New Roman"/>
              </a:rPr>
              <a:t>Finding </a:t>
            </a:r>
            <a:r>
              <a:rPr sz="2200" spc="5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vector</a:t>
            </a:r>
            <a:endParaRPr sz="2200">
              <a:latin typeface="Times New Roman"/>
              <a:cs typeface="Times New Roman"/>
            </a:endParaRPr>
          </a:p>
          <a:p>
            <a:pPr marL="984885" lvl="1" indent="-515620">
              <a:lnSpc>
                <a:spcPct val="100000"/>
              </a:lnSpc>
              <a:spcBef>
                <a:spcPts val="1030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sz="2200" spc="-5" dirty="0">
                <a:latin typeface="Times New Roman"/>
                <a:cs typeface="Times New Roman"/>
              </a:rPr>
              <a:t>Placing </a:t>
            </a:r>
            <a:r>
              <a:rPr sz="2200" spc="4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vector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39" y="5134051"/>
            <a:ext cx="304800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5153405"/>
            <a:ext cx="1164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Digesting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-30" dirty="0">
                <a:latin typeface="Times New Roman"/>
                <a:cs typeface="Times New Roman"/>
              </a:rPr>
              <a:t>by </a:t>
            </a:r>
            <a:r>
              <a:rPr sz="2400" spc="30" dirty="0">
                <a:latin typeface="Times New Roman"/>
                <a:cs typeface="Times New Roman"/>
              </a:rPr>
              <a:t>means </a:t>
            </a:r>
            <a:r>
              <a:rPr sz="2400" spc="-40" dirty="0"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Restriction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Endonuclease </a:t>
            </a:r>
            <a:r>
              <a:rPr sz="2400" spc="75" dirty="0">
                <a:latin typeface="Times New Roman"/>
                <a:cs typeface="Times New Roman"/>
              </a:rPr>
              <a:t>and </a:t>
            </a:r>
            <a:r>
              <a:rPr sz="2400" spc="15" dirty="0">
                <a:latin typeface="Times New Roman"/>
                <a:cs typeface="Times New Roman"/>
              </a:rPr>
              <a:t>clone </a:t>
            </a:r>
            <a:r>
              <a:rPr sz="2400" spc="5" dirty="0">
                <a:latin typeface="Times New Roman"/>
                <a:cs typeface="Times New Roman"/>
              </a:rPr>
              <a:t>those </a:t>
            </a:r>
            <a:r>
              <a:rPr sz="2400" spc="-20" dirty="0">
                <a:latin typeface="Times New Roman"/>
                <a:cs typeface="Times New Roman"/>
              </a:rPr>
              <a:t>genes. Isolate </a:t>
            </a:r>
            <a:r>
              <a:rPr sz="2400" spc="-70" dirty="0">
                <a:latin typeface="Times New Roman"/>
                <a:cs typeface="Times New Roman"/>
              </a:rPr>
              <a:t>m-RNA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45" dirty="0">
                <a:latin typeface="Times New Roman"/>
                <a:cs typeface="Times New Roman"/>
              </a:rPr>
              <a:t>&amp;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39" y="6139891"/>
            <a:ext cx="304800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5391099"/>
            <a:ext cx="9975850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000"/>
              </a:lnSpc>
              <a:spcBef>
                <a:spcPts val="100"/>
              </a:spcBef>
            </a:pPr>
            <a:r>
              <a:rPr sz="2400" spc="50" dirty="0">
                <a:latin typeface="Times New Roman"/>
                <a:cs typeface="Times New Roman"/>
              </a:rPr>
              <a:t>carryout </a:t>
            </a:r>
            <a:r>
              <a:rPr sz="2400" spc="-75" dirty="0">
                <a:latin typeface="Times New Roman"/>
                <a:cs typeface="Times New Roman"/>
              </a:rPr>
              <a:t>m-RNA </a:t>
            </a:r>
            <a:r>
              <a:rPr sz="2400" spc="30" dirty="0">
                <a:latin typeface="Times New Roman"/>
                <a:cs typeface="Times New Roman"/>
              </a:rPr>
              <a:t>directed </a:t>
            </a:r>
            <a:r>
              <a:rPr sz="2400" spc="-145" dirty="0">
                <a:latin typeface="Times New Roman"/>
                <a:cs typeface="Times New Roman"/>
              </a:rPr>
              <a:t>DNA </a:t>
            </a:r>
            <a:r>
              <a:rPr sz="2400" spc="-5" dirty="0">
                <a:latin typeface="Times New Roman"/>
                <a:cs typeface="Times New Roman"/>
              </a:rPr>
              <a:t>synthesis </a:t>
            </a:r>
            <a:r>
              <a:rPr sz="2400" spc="75" dirty="0">
                <a:latin typeface="Times New Roman"/>
                <a:cs typeface="Times New Roman"/>
              </a:rPr>
              <a:t>through </a:t>
            </a:r>
            <a:r>
              <a:rPr sz="2400" spc="20" dirty="0">
                <a:latin typeface="Times New Roman"/>
                <a:cs typeface="Times New Roman"/>
              </a:rPr>
              <a:t>reverse </a:t>
            </a:r>
            <a:r>
              <a:rPr sz="2400" spc="40" dirty="0">
                <a:latin typeface="Times New Roman"/>
                <a:cs typeface="Times New Roman"/>
              </a:rPr>
              <a:t>transcriptase </a:t>
            </a:r>
            <a:r>
              <a:rPr sz="2400" spc="-30" dirty="0">
                <a:latin typeface="Times New Roman"/>
                <a:cs typeface="Times New Roman"/>
              </a:rPr>
              <a:t>(c-DNA)  </a:t>
            </a:r>
            <a:r>
              <a:rPr sz="2400" spc="-15" dirty="0">
                <a:latin typeface="Times New Roman"/>
                <a:cs typeface="Times New Roman"/>
              </a:rPr>
              <a:t>Binary </a:t>
            </a:r>
            <a:r>
              <a:rPr sz="2400" spc="55" dirty="0">
                <a:latin typeface="Times New Roman"/>
                <a:cs typeface="Times New Roman"/>
              </a:rPr>
              <a:t>vector-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plasmid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9276" y="2645664"/>
            <a:ext cx="4567428" cy="2147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95609" y="5912611"/>
            <a:ext cx="146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4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744" y="1761742"/>
            <a:ext cx="6344411" cy="505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470357"/>
            <a:ext cx="405384" cy="622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851" y="500329"/>
            <a:ext cx="115239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35" dirty="0"/>
              <a:t>Inserting </a:t>
            </a:r>
            <a:r>
              <a:rPr sz="3200" spc="65" dirty="0"/>
              <a:t>the </a:t>
            </a:r>
            <a:r>
              <a:rPr sz="3200" spc="-190" dirty="0"/>
              <a:t>DNA </a:t>
            </a:r>
            <a:r>
              <a:rPr sz="3200" spc="35" dirty="0"/>
              <a:t>into </a:t>
            </a:r>
            <a:r>
              <a:rPr sz="3200" spc="65" dirty="0"/>
              <a:t>the vector-open </a:t>
            </a:r>
            <a:r>
              <a:rPr sz="3200" spc="25" dirty="0"/>
              <a:t>plasmid </a:t>
            </a:r>
            <a:r>
              <a:rPr sz="3200" spc="95" dirty="0"/>
              <a:t>and </a:t>
            </a:r>
            <a:r>
              <a:rPr sz="3200" spc="90" dirty="0"/>
              <a:t>then </a:t>
            </a:r>
            <a:r>
              <a:rPr sz="3200" spc="65" dirty="0"/>
              <a:t>introduce  the </a:t>
            </a:r>
            <a:r>
              <a:rPr sz="3200" spc="30" dirty="0"/>
              <a:t>foreign </a:t>
            </a:r>
            <a:r>
              <a:rPr sz="3200" spc="-195" dirty="0"/>
              <a:t>DNA </a:t>
            </a:r>
            <a:r>
              <a:rPr sz="3200" spc="105" dirty="0"/>
              <a:t>and </a:t>
            </a:r>
            <a:r>
              <a:rPr sz="3200" spc="65" dirty="0"/>
              <a:t>now </a:t>
            </a:r>
            <a:r>
              <a:rPr sz="3200" spc="20" dirty="0"/>
              <a:t>plasmid </a:t>
            </a:r>
            <a:r>
              <a:rPr sz="3200" spc="-55" dirty="0"/>
              <a:t>is </a:t>
            </a:r>
            <a:r>
              <a:rPr sz="3200" spc="40" dirty="0"/>
              <a:t>ready </a:t>
            </a:r>
            <a:r>
              <a:rPr sz="3200" spc="35" dirty="0"/>
              <a:t>for </a:t>
            </a:r>
            <a:r>
              <a:rPr sz="3200" spc="60" dirty="0"/>
              <a:t>introduction </a:t>
            </a:r>
            <a:r>
              <a:rPr sz="3200" spc="40" dirty="0"/>
              <a:t>into </a:t>
            </a:r>
            <a:r>
              <a:rPr sz="3200" spc="65" dirty="0"/>
              <a:t>the  </a:t>
            </a:r>
            <a:r>
              <a:rPr sz="3200" spc="20" dirty="0"/>
              <a:t>host</a:t>
            </a:r>
            <a:r>
              <a:rPr sz="3200" spc="-30" dirty="0"/>
              <a:t> </a:t>
            </a:r>
            <a:r>
              <a:rPr sz="3200" spc="-15" dirty="0"/>
              <a:t>cell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054333" y="5912611"/>
            <a:ext cx="146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5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975" y="45211"/>
            <a:ext cx="3424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0" dirty="0">
                <a:latin typeface="Times New Roman"/>
                <a:cs typeface="Times New Roman"/>
              </a:rPr>
              <a:t>TRANSFORMATION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229" dirty="0">
                <a:latin typeface="Times New Roman"/>
                <a:cs typeface="Times New Roman"/>
              </a:rPr>
              <a:t>TECHNIQUE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6167" y="451358"/>
            <a:ext cx="3314065" cy="1410970"/>
          </a:xfrm>
          <a:custGeom>
            <a:avLst/>
            <a:gdLst/>
            <a:ahLst/>
            <a:cxnLst/>
            <a:rect l="l" t="t" r="r" b="b"/>
            <a:pathLst>
              <a:path w="3314065" h="1410970">
                <a:moveTo>
                  <a:pt x="55371" y="1340357"/>
                </a:moveTo>
                <a:lnTo>
                  <a:pt x="0" y="1405127"/>
                </a:lnTo>
                <a:lnTo>
                  <a:pt x="84962" y="1410589"/>
                </a:lnTo>
                <a:lnTo>
                  <a:pt x="74742" y="1386331"/>
                </a:lnTo>
                <a:lnTo>
                  <a:pt x="60959" y="1386331"/>
                </a:lnTo>
                <a:lnTo>
                  <a:pt x="56006" y="1374647"/>
                </a:lnTo>
                <a:lnTo>
                  <a:pt x="67731" y="1369692"/>
                </a:lnTo>
                <a:lnTo>
                  <a:pt x="55371" y="1340357"/>
                </a:lnTo>
                <a:close/>
              </a:path>
              <a:path w="3314065" h="1410970">
                <a:moveTo>
                  <a:pt x="67731" y="1369692"/>
                </a:moveTo>
                <a:lnTo>
                  <a:pt x="56006" y="1374647"/>
                </a:lnTo>
                <a:lnTo>
                  <a:pt x="60959" y="1386331"/>
                </a:lnTo>
                <a:lnTo>
                  <a:pt x="72659" y="1381387"/>
                </a:lnTo>
                <a:lnTo>
                  <a:pt x="67731" y="1369692"/>
                </a:lnTo>
                <a:close/>
              </a:path>
              <a:path w="3314065" h="1410970">
                <a:moveTo>
                  <a:pt x="72659" y="1381387"/>
                </a:moveTo>
                <a:lnTo>
                  <a:pt x="60959" y="1386331"/>
                </a:lnTo>
                <a:lnTo>
                  <a:pt x="74742" y="1386331"/>
                </a:lnTo>
                <a:lnTo>
                  <a:pt x="72659" y="1381387"/>
                </a:lnTo>
                <a:close/>
              </a:path>
              <a:path w="3314065" h="1410970">
                <a:moveTo>
                  <a:pt x="3308730" y="0"/>
                </a:moveTo>
                <a:lnTo>
                  <a:pt x="67731" y="1369692"/>
                </a:lnTo>
                <a:lnTo>
                  <a:pt x="72659" y="1381387"/>
                </a:lnTo>
                <a:lnTo>
                  <a:pt x="3313683" y="11683"/>
                </a:lnTo>
                <a:lnTo>
                  <a:pt x="3308730" y="0"/>
                </a:lnTo>
                <a:close/>
              </a:path>
            </a:pathLst>
          </a:custGeom>
          <a:solidFill>
            <a:srgbClr val="22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5407" y="451358"/>
            <a:ext cx="3466465" cy="1412240"/>
          </a:xfrm>
          <a:custGeom>
            <a:avLst/>
            <a:gdLst/>
            <a:ahLst/>
            <a:cxnLst/>
            <a:rect l="l" t="t" r="r" b="b"/>
            <a:pathLst>
              <a:path w="3466465" h="1412239">
                <a:moveTo>
                  <a:pt x="3393053" y="1382447"/>
                </a:moveTo>
                <a:lnTo>
                  <a:pt x="3381120" y="1411986"/>
                </a:lnTo>
                <a:lnTo>
                  <a:pt x="3466084" y="1405127"/>
                </a:lnTo>
                <a:lnTo>
                  <a:pt x="3450277" y="1387220"/>
                </a:lnTo>
                <a:lnTo>
                  <a:pt x="3404869" y="1387220"/>
                </a:lnTo>
                <a:lnTo>
                  <a:pt x="3393053" y="1382447"/>
                </a:lnTo>
                <a:close/>
              </a:path>
              <a:path w="3466465" h="1412239">
                <a:moveTo>
                  <a:pt x="3397770" y="1370770"/>
                </a:moveTo>
                <a:lnTo>
                  <a:pt x="3393053" y="1382447"/>
                </a:lnTo>
                <a:lnTo>
                  <a:pt x="3404869" y="1387220"/>
                </a:lnTo>
                <a:lnTo>
                  <a:pt x="3409568" y="1375537"/>
                </a:lnTo>
                <a:lnTo>
                  <a:pt x="3397770" y="1370770"/>
                </a:lnTo>
                <a:close/>
              </a:path>
              <a:path w="3466465" h="1412239">
                <a:moveTo>
                  <a:pt x="3409695" y="1341246"/>
                </a:moveTo>
                <a:lnTo>
                  <a:pt x="3397770" y="1370770"/>
                </a:lnTo>
                <a:lnTo>
                  <a:pt x="3409568" y="1375537"/>
                </a:lnTo>
                <a:lnTo>
                  <a:pt x="3404869" y="1387220"/>
                </a:lnTo>
                <a:lnTo>
                  <a:pt x="3450277" y="1387220"/>
                </a:lnTo>
                <a:lnTo>
                  <a:pt x="3409695" y="1341246"/>
                </a:lnTo>
                <a:close/>
              </a:path>
              <a:path w="3466465" h="1412239">
                <a:moveTo>
                  <a:pt x="4825" y="0"/>
                </a:moveTo>
                <a:lnTo>
                  <a:pt x="0" y="11683"/>
                </a:lnTo>
                <a:lnTo>
                  <a:pt x="3393053" y="1382447"/>
                </a:lnTo>
                <a:lnTo>
                  <a:pt x="3397770" y="1370770"/>
                </a:lnTo>
                <a:lnTo>
                  <a:pt x="4825" y="0"/>
                </a:lnTo>
                <a:close/>
              </a:path>
            </a:pathLst>
          </a:custGeom>
          <a:solidFill>
            <a:srgbClr val="22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5463" y="1856232"/>
            <a:ext cx="2715895" cy="914400"/>
          </a:xfrm>
          <a:prstGeom prst="rect">
            <a:avLst/>
          </a:prstGeom>
          <a:solidFill>
            <a:srgbClr val="BDDAF8"/>
          </a:solidFill>
          <a:ln w="9144">
            <a:solidFill>
              <a:srgbClr val="2281BD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02260" marR="294640" indent="-2540" algn="ctr">
              <a:lnSpc>
                <a:spcPct val="102299"/>
              </a:lnSpc>
              <a:spcBef>
                <a:spcPts val="145"/>
              </a:spcBef>
            </a:pPr>
            <a:r>
              <a:rPr sz="1750" spc="-114" dirty="0">
                <a:latin typeface="Times New Roman"/>
                <a:cs typeface="Times New Roman"/>
              </a:rPr>
              <a:t>AGROBACTERIUM  </a:t>
            </a:r>
            <a:r>
              <a:rPr sz="1750" spc="-100" dirty="0">
                <a:latin typeface="Times New Roman"/>
                <a:cs typeface="Times New Roman"/>
              </a:rPr>
              <a:t>MEDIATED </a:t>
            </a:r>
            <a:r>
              <a:rPr sz="1750" spc="-140" dirty="0">
                <a:latin typeface="Times New Roman"/>
                <a:cs typeface="Times New Roman"/>
              </a:rPr>
              <a:t>GENE  </a:t>
            </a:r>
            <a:r>
              <a:rPr sz="1750" spc="-170" dirty="0">
                <a:latin typeface="Times New Roman"/>
                <a:cs typeface="Times New Roman"/>
              </a:rPr>
              <a:t>TRANSFER</a:t>
            </a:r>
            <a:r>
              <a:rPr sz="1750" spc="-75" dirty="0">
                <a:latin typeface="Times New Roman"/>
                <a:cs typeface="Times New Roman"/>
              </a:rPr>
              <a:t> </a:t>
            </a:r>
            <a:r>
              <a:rPr sz="1750" spc="-80" dirty="0">
                <a:latin typeface="Times New Roman"/>
                <a:cs typeface="Times New Roman"/>
              </a:rPr>
              <a:t>(INDIRECT)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2316" y="1856232"/>
            <a:ext cx="2674620" cy="873760"/>
          </a:xfrm>
          <a:prstGeom prst="rect">
            <a:avLst/>
          </a:prstGeom>
          <a:solidFill>
            <a:srgbClr val="BDDAF8"/>
          </a:solidFill>
          <a:ln w="9144">
            <a:solidFill>
              <a:srgbClr val="2281BD"/>
            </a:solidFill>
          </a:ln>
        </p:spPr>
        <p:txBody>
          <a:bodyPr vert="horz" wrap="square" lIns="0" tIns="26924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120"/>
              </a:spcBef>
            </a:pPr>
            <a:r>
              <a:rPr sz="1800" spc="-135" dirty="0">
                <a:latin typeface="Times New Roman"/>
                <a:cs typeface="Times New Roman"/>
              </a:rPr>
              <a:t>DIRECT </a:t>
            </a:r>
            <a:r>
              <a:rPr sz="1800" spc="-165" dirty="0">
                <a:latin typeface="Times New Roman"/>
                <a:cs typeface="Times New Roman"/>
              </a:rPr>
              <a:t>GENE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7672" y="2743200"/>
            <a:ext cx="318515" cy="101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9398" y="2771394"/>
            <a:ext cx="115570" cy="807085"/>
          </a:xfrm>
          <a:custGeom>
            <a:avLst/>
            <a:gdLst/>
            <a:ahLst/>
            <a:cxnLst/>
            <a:rect l="l" t="t" r="r" b="b"/>
            <a:pathLst>
              <a:path w="115569" h="807085">
                <a:moveTo>
                  <a:pt x="12826" y="695197"/>
                </a:moveTo>
                <a:lnTo>
                  <a:pt x="1905" y="701547"/>
                </a:lnTo>
                <a:lnTo>
                  <a:pt x="0" y="708532"/>
                </a:lnTo>
                <a:lnTo>
                  <a:pt x="57531" y="807084"/>
                </a:lnTo>
                <a:lnTo>
                  <a:pt x="70804" y="784351"/>
                </a:lnTo>
                <a:lnTo>
                  <a:pt x="46100" y="784351"/>
                </a:lnTo>
                <a:lnTo>
                  <a:pt x="46100" y="742052"/>
                </a:lnTo>
                <a:lnTo>
                  <a:pt x="19812" y="696976"/>
                </a:lnTo>
                <a:lnTo>
                  <a:pt x="12826" y="695197"/>
                </a:lnTo>
                <a:close/>
              </a:path>
              <a:path w="115569" h="807085">
                <a:moveTo>
                  <a:pt x="46100" y="742052"/>
                </a:moveTo>
                <a:lnTo>
                  <a:pt x="46100" y="784351"/>
                </a:lnTo>
                <a:lnTo>
                  <a:pt x="68961" y="784351"/>
                </a:lnTo>
                <a:lnTo>
                  <a:pt x="68961" y="778636"/>
                </a:lnTo>
                <a:lnTo>
                  <a:pt x="47625" y="778636"/>
                </a:lnTo>
                <a:lnTo>
                  <a:pt x="57531" y="761651"/>
                </a:lnTo>
                <a:lnTo>
                  <a:pt x="46100" y="742052"/>
                </a:lnTo>
                <a:close/>
              </a:path>
              <a:path w="115569" h="807085">
                <a:moveTo>
                  <a:pt x="102234" y="695197"/>
                </a:moveTo>
                <a:lnTo>
                  <a:pt x="95250" y="696976"/>
                </a:lnTo>
                <a:lnTo>
                  <a:pt x="68961" y="742052"/>
                </a:lnTo>
                <a:lnTo>
                  <a:pt x="68961" y="784351"/>
                </a:lnTo>
                <a:lnTo>
                  <a:pt x="70804" y="784351"/>
                </a:lnTo>
                <a:lnTo>
                  <a:pt x="115062" y="708532"/>
                </a:lnTo>
                <a:lnTo>
                  <a:pt x="113156" y="701547"/>
                </a:lnTo>
                <a:lnTo>
                  <a:pt x="102234" y="695197"/>
                </a:lnTo>
                <a:close/>
              </a:path>
              <a:path w="115569" h="807085">
                <a:moveTo>
                  <a:pt x="57531" y="761651"/>
                </a:moveTo>
                <a:lnTo>
                  <a:pt x="47625" y="778636"/>
                </a:lnTo>
                <a:lnTo>
                  <a:pt x="67437" y="778636"/>
                </a:lnTo>
                <a:lnTo>
                  <a:pt x="57531" y="761651"/>
                </a:lnTo>
                <a:close/>
              </a:path>
              <a:path w="115569" h="807085">
                <a:moveTo>
                  <a:pt x="68961" y="742052"/>
                </a:moveTo>
                <a:lnTo>
                  <a:pt x="57531" y="761651"/>
                </a:lnTo>
                <a:lnTo>
                  <a:pt x="67437" y="778636"/>
                </a:lnTo>
                <a:lnTo>
                  <a:pt x="68961" y="778636"/>
                </a:lnTo>
                <a:lnTo>
                  <a:pt x="68961" y="742052"/>
                </a:lnTo>
                <a:close/>
              </a:path>
              <a:path w="115569" h="807085">
                <a:moveTo>
                  <a:pt x="68961" y="0"/>
                </a:moveTo>
                <a:lnTo>
                  <a:pt x="46100" y="0"/>
                </a:lnTo>
                <a:lnTo>
                  <a:pt x="46100" y="742052"/>
                </a:lnTo>
                <a:lnTo>
                  <a:pt x="57531" y="761651"/>
                </a:lnTo>
                <a:lnTo>
                  <a:pt x="68961" y="742052"/>
                </a:lnTo>
                <a:lnTo>
                  <a:pt x="68961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0368" y="2702051"/>
            <a:ext cx="318516" cy="1062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2094" y="2730245"/>
            <a:ext cx="115570" cy="848994"/>
          </a:xfrm>
          <a:custGeom>
            <a:avLst/>
            <a:gdLst/>
            <a:ahLst/>
            <a:cxnLst/>
            <a:rect l="l" t="t" r="r" b="b"/>
            <a:pathLst>
              <a:path w="115570" h="848995">
                <a:moveTo>
                  <a:pt x="12826" y="736726"/>
                </a:moveTo>
                <a:lnTo>
                  <a:pt x="1904" y="743076"/>
                </a:lnTo>
                <a:lnTo>
                  <a:pt x="0" y="750062"/>
                </a:lnTo>
                <a:lnTo>
                  <a:pt x="57530" y="848613"/>
                </a:lnTo>
                <a:lnTo>
                  <a:pt x="70727" y="826007"/>
                </a:lnTo>
                <a:lnTo>
                  <a:pt x="46100" y="826007"/>
                </a:lnTo>
                <a:lnTo>
                  <a:pt x="46100" y="783581"/>
                </a:lnTo>
                <a:lnTo>
                  <a:pt x="19811" y="738504"/>
                </a:lnTo>
                <a:lnTo>
                  <a:pt x="12826" y="736726"/>
                </a:lnTo>
                <a:close/>
              </a:path>
              <a:path w="115570" h="848995">
                <a:moveTo>
                  <a:pt x="46100" y="783581"/>
                </a:moveTo>
                <a:lnTo>
                  <a:pt x="46100" y="826007"/>
                </a:lnTo>
                <a:lnTo>
                  <a:pt x="68960" y="826007"/>
                </a:lnTo>
                <a:lnTo>
                  <a:pt x="68960" y="820165"/>
                </a:lnTo>
                <a:lnTo>
                  <a:pt x="47625" y="820165"/>
                </a:lnTo>
                <a:lnTo>
                  <a:pt x="57530" y="803180"/>
                </a:lnTo>
                <a:lnTo>
                  <a:pt x="46100" y="783581"/>
                </a:lnTo>
                <a:close/>
              </a:path>
              <a:path w="115570" h="848995">
                <a:moveTo>
                  <a:pt x="102234" y="736726"/>
                </a:moveTo>
                <a:lnTo>
                  <a:pt x="95250" y="738504"/>
                </a:lnTo>
                <a:lnTo>
                  <a:pt x="68960" y="783581"/>
                </a:lnTo>
                <a:lnTo>
                  <a:pt x="68960" y="826007"/>
                </a:lnTo>
                <a:lnTo>
                  <a:pt x="70727" y="826007"/>
                </a:lnTo>
                <a:lnTo>
                  <a:pt x="115061" y="750062"/>
                </a:lnTo>
                <a:lnTo>
                  <a:pt x="113156" y="743076"/>
                </a:lnTo>
                <a:lnTo>
                  <a:pt x="102234" y="736726"/>
                </a:lnTo>
                <a:close/>
              </a:path>
              <a:path w="115570" h="848995">
                <a:moveTo>
                  <a:pt x="57530" y="803180"/>
                </a:moveTo>
                <a:lnTo>
                  <a:pt x="47625" y="820165"/>
                </a:lnTo>
                <a:lnTo>
                  <a:pt x="67436" y="820165"/>
                </a:lnTo>
                <a:lnTo>
                  <a:pt x="57530" y="803180"/>
                </a:lnTo>
                <a:close/>
              </a:path>
              <a:path w="115570" h="848995">
                <a:moveTo>
                  <a:pt x="68960" y="783581"/>
                </a:moveTo>
                <a:lnTo>
                  <a:pt x="57530" y="803180"/>
                </a:lnTo>
                <a:lnTo>
                  <a:pt x="67436" y="820165"/>
                </a:lnTo>
                <a:lnTo>
                  <a:pt x="68960" y="820165"/>
                </a:lnTo>
                <a:lnTo>
                  <a:pt x="68960" y="783581"/>
                </a:lnTo>
                <a:close/>
              </a:path>
              <a:path w="115570" h="848995">
                <a:moveTo>
                  <a:pt x="68960" y="0"/>
                </a:moveTo>
                <a:lnTo>
                  <a:pt x="46100" y="0"/>
                </a:lnTo>
                <a:lnTo>
                  <a:pt x="46100" y="783581"/>
                </a:lnTo>
                <a:lnTo>
                  <a:pt x="57530" y="803180"/>
                </a:lnTo>
                <a:lnTo>
                  <a:pt x="68960" y="783581"/>
                </a:lnTo>
                <a:lnTo>
                  <a:pt x="68960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0748" y="3560064"/>
            <a:ext cx="3657600" cy="845819"/>
          </a:xfrm>
          <a:prstGeom prst="rect">
            <a:avLst/>
          </a:prstGeom>
          <a:solidFill>
            <a:srgbClr val="BDDAF8"/>
          </a:solidFill>
          <a:ln w="9144">
            <a:solidFill>
              <a:srgbClr val="2281BD"/>
            </a:solidFill>
          </a:ln>
        </p:spPr>
        <p:txBody>
          <a:bodyPr vert="horz" wrap="square" lIns="0" tIns="2559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14"/>
              </a:spcBef>
            </a:pPr>
            <a:r>
              <a:rPr sz="1800" spc="-25" dirty="0">
                <a:latin typeface="Times New Roman"/>
                <a:cs typeface="Times New Roman"/>
              </a:rPr>
              <a:t>Used </a:t>
            </a:r>
            <a:r>
              <a:rPr sz="1800" spc="15" dirty="0">
                <a:latin typeface="Times New Roman"/>
                <a:cs typeface="Times New Roman"/>
              </a:rPr>
              <a:t>for </a:t>
            </a:r>
            <a:r>
              <a:rPr sz="1800" spc="30" dirty="0">
                <a:latin typeface="Times New Roman"/>
                <a:cs typeface="Times New Roman"/>
              </a:rPr>
              <a:t>engineering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DICOTS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5135" y="3560064"/>
            <a:ext cx="3698875" cy="838200"/>
          </a:xfrm>
          <a:prstGeom prst="rect">
            <a:avLst/>
          </a:prstGeom>
          <a:solidFill>
            <a:srgbClr val="BDDAF8"/>
          </a:solidFill>
          <a:ln w="9144">
            <a:solidFill>
              <a:srgbClr val="2281BD"/>
            </a:solidFill>
          </a:ln>
        </p:spPr>
        <p:txBody>
          <a:bodyPr vert="horz" wrap="square" lIns="0" tIns="252729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989"/>
              </a:spcBef>
            </a:pPr>
            <a:r>
              <a:rPr sz="1800" spc="-50" dirty="0">
                <a:latin typeface="Times New Roman"/>
                <a:cs typeface="Times New Roman"/>
              </a:rPr>
              <a:t>For MONOCOT </a:t>
            </a:r>
            <a:r>
              <a:rPr sz="1800" spc="95" dirty="0">
                <a:latin typeface="Times New Roman"/>
                <a:cs typeface="Times New Roman"/>
              </a:rPr>
              <a:t>2 </a:t>
            </a:r>
            <a:r>
              <a:rPr sz="1800" spc="15" dirty="0">
                <a:latin typeface="Times New Roman"/>
                <a:cs typeface="Times New Roman"/>
              </a:rPr>
              <a:t>methods </a:t>
            </a:r>
            <a:r>
              <a:rPr sz="1800" spc="45" dirty="0">
                <a:latin typeface="Times New Roman"/>
                <a:cs typeface="Times New Roman"/>
              </a:rPr>
              <a:t>are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used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0748" y="4582667"/>
            <a:ext cx="2511552" cy="1997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5076" y="2441448"/>
            <a:ext cx="797051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9845" y="248031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5">
                <a:moveTo>
                  <a:pt x="678814" y="0"/>
                </a:moveTo>
                <a:lnTo>
                  <a:pt x="0" y="0"/>
                </a:lnTo>
              </a:path>
            </a:pathLst>
          </a:custGeom>
          <a:ln w="22860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5076" y="2438400"/>
            <a:ext cx="143255" cy="3297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9845" y="2466594"/>
            <a:ext cx="13335" cy="3180080"/>
          </a:xfrm>
          <a:custGeom>
            <a:avLst/>
            <a:gdLst/>
            <a:ahLst/>
            <a:cxnLst/>
            <a:rect l="l" t="t" r="r" b="b"/>
            <a:pathLst>
              <a:path w="13334" h="3180079">
                <a:moveTo>
                  <a:pt x="0" y="0"/>
                </a:moveTo>
                <a:lnTo>
                  <a:pt x="13207" y="3179457"/>
                </a:lnTo>
              </a:path>
            </a:pathLst>
          </a:custGeom>
          <a:ln w="22860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5743" y="4840223"/>
            <a:ext cx="893063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49845" y="4917566"/>
            <a:ext cx="679450" cy="115570"/>
          </a:xfrm>
          <a:custGeom>
            <a:avLst/>
            <a:gdLst/>
            <a:ahLst/>
            <a:cxnLst/>
            <a:rect l="l" t="t" r="r" b="b"/>
            <a:pathLst>
              <a:path w="679450" h="115570">
                <a:moveTo>
                  <a:pt x="633508" y="57530"/>
                </a:moveTo>
                <a:lnTo>
                  <a:pt x="568832" y="95249"/>
                </a:lnTo>
                <a:lnTo>
                  <a:pt x="566927" y="102234"/>
                </a:lnTo>
                <a:lnTo>
                  <a:pt x="570229" y="107695"/>
                </a:lnTo>
                <a:lnTo>
                  <a:pt x="573404" y="113156"/>
                </a:lnTo>
                <a:lnTo>
                  <a:pt x="580389" y="115061"/>
                </a:lnTo>
                <a:lnTo>
                  <a:pt x="659362" y="68960"/>
                </a:lnTo>
                <a:lnTo>
                  <a:pt x="656208" y="68960"/>
                </a:lnTo>
                <a:lnTo>
                  <a:pt x="656208" y="67436"/>
                </a:lnTo>
                <a:lnTo>
                  <a:pt x="650494" y="67436"/>
                </a:lnTo>
                <a:lnTo>
                  <a:pt x="633508" y="57530"/>
                </a:lnTo>
                <a:close/>
              </a:path>
              <a:path w="679450" h="115570">
                <a:moveTo>
                  <a:pt x="613909" y="46100"/>
                </a:moveTo>
                <a:lnTo>
                  <a:pt x="0" y="46100"/>
                </a:lnTo>
                <a:lnTo>
                  <a:pt x="0" y="68960"/>
                </a:lnTo>
                <a:lnTo>
                  <a:pt x="613909" y="68960"/>
                </a:lnTo>
                <a:lnTo>
                  <a:pt x="633508" y="57530"/>
                </a:lnTo>
                <a:lnTo>
                  <a:pt x="613909" y="46100"/>
                </a:lnTo>
                <a:close/>
              </a:path>
              <a:path w="679450" h="115570">
                <a:moveTo>
                  <a:pt x="659366" y="46100"/>
                </a:moveTo>
                <a:lnTo>
                  <a:pt x="656208" y="46100"/>
                </a:lnTo>
                <a:lnTo>
                  <a:pt x="656208" y="68960"/>
                </a:lnTo>
                <a:lnTo>
                  <a:pt x="659362" y="68960"/>
                </a:lnTo>
                <a:lnTo>
                  <a:pt x="678942" y="57530"/>
                </a:lnTo>
                <a:lnTo>
                  <a:pt x="659366" y="46100"/>
                </a:lnTo>
                <a:close/>
              </a:path>
              <a:path w="679450" h="115570">
                <a:moveTo>
                  <a:pt x="650494" y="47624"/>
                </a:moveTo>
                <a:lnTo>
                  <a:pt x="633508" y="57530"/>
                </a:lnTo>
                <a:lnTo>
                  <a:pt x="650494" y="67436"/>
                </a:lnTo>
                <a:lnTo>
                  <a:pt x="650494" y="47624"/>
                </a:lnTo>
                <a:close/>
              </a:path>
              <a:path w="679450" h="115570">
                <a:moveTo>
                  <a:pt x="656208" y="47624"/>
                </a:moveTo>
                <a:lnTo>
                  <a:pt x="650494" y="47624"/>
                </a:lnTo>
                <a:lnTo>
                  <a:pt x="650494" y="67436"/>
                </a:lnTo>
                <a:lnTo>
                  <a:pt x="656208" y="67436"/>
                </a:lnTo>
                <a:lnTo>
                  <a:pt x="656208" y="47624"/>
                </a:lnTo>
                <a:close/>
              </a:path>
              <a:path w="679450" h="115570">
                <a:moveTo>
                  <a:pt x="580389" y="0"/>
                </a:moveTo>
                <a:lnTo>
                  <a:pt x="573404" y="1904"/>
                </a:lnTo>
                <a:lnTo>
                  <a:pt x="570229" y="7365"/>
                </a:lnTo>
                <a:lnTo>
                  <a:pt x="566927" y="12826"/>
                </a:lnTo>
                <a:lnTo>
                  <a:pt x="568832" y="19811"/>
                </a:lnTo>
                <a:lnTo>
                  <a:pt x="633508" y="57530"/>
                </a:lnTo>
                <a:lnTo>
                  <a:pt x="650494" y="47624"/>
                </a:lnTo>
                <a:lnTo>
                  <a:pt x="656208" y="47624"/>
                </a:lnTo>
                <a:lnTo>
                  <a:pt x="656208" y="46100"/>
                </a:lnTo>
                <a:lnTo>
                  <a:pt x="659366" y="46100"/>
                </a:lnTo>
                <a:lnTo>
                  <a:pt x="580389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9459" y="5510784"/>
            <a:ext cx="893063" cy="320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3561" y="5588152"/>
            <a:ext cx="679450" cy="115570"/>
          </a:xfrm>
          <a:custGeom>
            <a:avLst/>
            <a:gdLst/>
            <a:ahLst/>
            <a:cxnLst/>
            <a:rect l="l" t="t" r="r" b="b"/>
            <a:pathLst>
              <a:path w="679450" h="115570">
                <a:moveTo>
                  <a:pt x="633573" y="57505"/>
                </a:moveTo>
                <a:lnTo>
                  <a:pt x="568833" y="95262"/>
                </a:lnTo>
                <a:lnTo>
                  <a:pt x="566928" y="102260"/>
                </a:lnTo>
                <a:lnTo>
                  <a:pt x="570230" y="107708"/>
                </a:lnTo>
                <a:lnTo>
                  <a:pt x="573405" y="113169"/>
                </a:lnTo>
                <a:lnTo>
                  <a:pt x="580390" y="115011"/>
                </a:lnTo>
                <a:lnTo>
                  <a:pt x="659353" y="68935"/>
                </a:lnTo>
                <a:lnTo>
                  <a:pt x="656209" y="68935"/>
                </a:lnTo>
                <a:lnTo>
                  <a:pt x="656209" y="67373"/>
                </a:lnTo>
                <a:lnTo>
                  <a:pt x="650494" y="67373"/>
                </a:lnTo>
                <a:lnTo>
                  <a:pt x="633573" y="57505"/>
                </a:lnTo>
                <a:close/>
              </a:path>
              <a:path w="679450" h="115570">
                <a:moveTo>
                  <a:pt x="613975" y="46075"/>
                </a:moveTo>
                <a:lnTo>
                  <a:pt x="0" y="46075"/>
                </a:lnTo>
                <a:lnTo>
                  <a:pt x="0" y="68935"/>
                </a:lnTo>
                <a:lnTo>
                  <a:pt x="613975" y="68935"/>
                </a:lnTo>
                <a:lnTo>
                  <a:pt x="633573" y="57505"/>
                </a:lnTo>
                <a:lnTo>
                  <a:pt x="613975" y="46075"/>
                </a:lnTo>
                <a:close/>
              </a:path>
              <a:path w="679450" h="115570">
                <a:moveTo>
                  <a:pt x="659353" y="46075"/>
                </a:moveTo>
                <a:lnTo>
                  <a:pt x="656209" y="46075"/>
                </a:lnTo>
                <a:lnTo>
                  <a:pt x="656209" y="68935"/>
                </a:lnTo>
                <a:lnTo>
                  <a:pt x="659353" y="68935"/>
                </a:lnTo>
                <a:lnTo>
                  <a:pt x="678942" y="57505"/>
                </a:lnTo>
                <a:lnTo>
                  <a:pt x="659353" y="46075"/>
                </a:lnTo>
                <a:close/>
              </a:path>
              <a:path w="679450" h="115570">
                <a:moveTo>
                  <a:pt x="650494" y="47637"/>
                </a:moveTo>
                <a:lnTo>
                  <a:pt x="633573" y="57505"/>
                </a:lnTo>
                <a:lnTo>
                  <a:pt x="650494" y="67373"/>
                </a:lnTo>
                <a:lnTo>
                  <a:pt x="650494" y="47637"/>
                </a:lnTo>
                <a:close/>
              </a:path>
              <a:path w="679450" h="115570">
                <a:moveTo>
                  <a:pt x="656209" y="47637"/>
                </a:moveTo>
                <a:lnTo>
                  <a:pt x="650494" y="47637"/>
                </a:lnTo>
                <a:lnTo>
                  <a:pt x="650494" y="67373"/>
                </a:lnTo>
                <a:lnTo>
                  <a:pt x="656209" y="67373"/>
                </a:lnTo>
                <a:lnTo>
                  <a:pt x="656209" y="47637"/>
                </a:lnTo>
                <a:close/>
              </a:path>
              <a:path w="679450" h="115570">
                <a:moveTo>
                  <a:pt x="580390" y="0"/>
                </a:moveTo>
                <a:lnTo>
                  <a:pt x="573405" y="1841"/>
                </a:lnTo>
                <a:lnTo>
                  <a:pt x="570230" y="7289"/>
                </a:lnTo>
                <a:lnTo>
                  <a:pt x="566928" y="12750"/>
                </a:lnTo>
                <a:lnTo>
                  <a:pt x="568833" y="19748"/>
                </a:lnTo>
                <a:lnTo>
                  <a:pt x="633573" y="57505"/>
                </a:lnTo>
                <a:lnTo>
                  <a:pt x="650494" y="47637"/>
                </a:lnTo>
                <a:lnTo>
                  <a:pt x="656209" y="47637"/>
                </a:lnTo>
                <a:lnTo>
                  <a:pt x="656209" y="46075"/>
                </a:lnTo>
                <a:lnTo>
                  <a:pt x="659353" y="46075"/>
                </a:lnTo>
                <a:lnTo>
                  <a:pt x="580390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0095" y="5894832"/>
            <a:ext cx="893063" cy="320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4197" y="5972200"/>
            <a:ext cx="679450" cy="115570"/>
          </a:xfrm>
          <a:custGeom>
            <a:avLst/>
            <a:gdLst/>
            <a:ahLst/>
            <a:cxnLst/>
            <a:rect l="l" t="t" r="r" b="b"/>
            <a:pathLst>
              <a:path w="679450" h="115570">
                <a:moveTo>
                  <a:pt x="633573" y="57505"/>
                </a:moveTo>
                <a:lnTo>
                  <a:pt x="568832" y="95262"/>
                </a:lnTo>
                <a:lnTo>
                  <a:pt x="566927" y="102260"/>
                </a:lnTo>
                <a:lnTo>
                  <a:pt x="570229" y="107708"/>
                </a:lnTo>
                <a:lnTo>
                  <a:pt x="573404" y="113169"/>
                </a:lnTo>
                <a:lnTo>
                  <a:pt x="580390" y="115011"/>
                </a:lnTo>
                <a:lnTo>
                  <a:pt x="659353" y="68935"/>
                </a:lnTo>
                <a:lnTo>
                  <a:pt x="656208" y="68935"/>
                </a:lnTo>
                <a:lnTo>
                  <a:pt x="656208" y="67373"/>
                </a:lnTo>
                <a:lnTo>
                  <a:pt x="650494" y="67373"/>
                </a:lnTo>
                <a:lnTo>
                  <a:pt x="633573" y="57505"/>
                </a:lnTo>
                <a:close/>
              </a:path>
              <a:path w="679450" h="115570">
                <a:moveTo>
                  <a:pt x="613975" y="46075"/>
                </a:moveTo>
                <a:lnTo>
                  <a:pt x="0" y="46075"/>
                </a:lnTo>
                <a:lnTo>
                  <a:pt x="0" y="68935"/>
                </a:lnTo>
                <a:lnTo>
                  <a:pt x="613975" y="68935"/>
                </a:lnTo>
                <a:lnTo>
                  <a:pt x="633573" y="57505"/>
                </a:lnTo>
                <a:lnTo>
                  <a:pt x="613975" y="46075"/>
                </a:lnTo>
                <a:close/>
              </a:path>
              <a:path w="679450" h="115570">
                <a:moveTo>
                  <a:pt x="659353" y="46075"/>
                </a:moveTo>
                <a:lnTo>
                  <a:pt x="656208" y="46075"/>
                </a:lnTo>
                <a:lnTo>
                  <a:pt x="656208" y="68935"/>
                </a:lnTo>
                <a:lnTo>
                  <a:pt x="659353" y="68935"/>
                </a:lnTo>
                <a:lnTo>
                  <a:pt x="678942" y="57505"/>
                </a:lnTo>
                <a:lnTo>
                  <a:pt x="659353" y="46075"/>
                </a:lnTo>
                <a:close/>
              </a:path>
              <a:path w="679450" h="115570">
                <a:moveTo>
                  <a:pt x="650494" y="47637"/>
                </a:moveTo>
                <a:lnTo>
                  <a:pt x="633573" y="57505"/>
                </a:lnTo>
                <a:lnTo>
                  <a:pt x="650494" y="67373"/>
                </a:lnTo>
                <a:lnTo>
                  <a:pt x="650494" y="47637"/>
                </a:lnTo>
                <a:close/>
              </a:path>
              <a:path w="679450" h="115570">
                <a:moveTo>
                  <a:pt x="656208" y="47637"/>
                </a:moveTo>
                <a:lnTo>
                  <a:pt x="650494" y="47637"/>
                </a:lnTo>
                <a:lnTo>
                  <a:pt x="650494" y="67373"/>
                </a:lnTo>
                <a:lnTo>
                  <a:pt x="656208" y="67373"/>
                </a:lnTo>
                <a:lnTo>
                  <a:pt x="656208" y="47637"/>
                </a:lnTo>
                <a:close/>
              </a:path>
              <a:path w="679450" h="115570">
                <a:moveTo>
                  <a:pt x="580390" y="0"/>
                </a:moveTo>
                <a:lnTo>
                  <a:pt x="573404" y="1841"/>
                </a:lnTo>
                <a:lnTo>
                  <a:pt x="570229" y="7289"/>
                </a:lnTo>
                <a:lnTo>
                  <a:pt x="566927" y="12750"/>
                </a:lnTo>
                <a:lnTo>
                  <a:pt x="568832" y="19748"/>
                </a:lnTo>
                <a:lnTo>
                  <a:pt x="633573" y="57505"/>
                </a:lnTo>
                <a:lnTo>
                  <a:pt x="650494" y="47637"/>
                </a:lnTo>
                <a:lnTo>
                  <a:pt x="656208" y="47637"/>
                </a:lnTo>
                <a:lnTo>
                  <a:pt x="656208" y="46075"/>
                </a:lnTo>
                <a:lnTo>
                  <a:pt x="659353" y="46075"/>
                </a:lnTo>
                <a:lnTo>
                  <a:pt x="580390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42476" y="5484876"/>
            <a:ext cx="906779" cy="320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96578" y="5562219"/>
            <a:ext cx="692785" cy="115570"/>
          </a:xfrm>
          <a:custGeom>
            <a:avLst/>
            <a:gdLst/>
            <a:ahLst/>
            <a:cxnLst/>
            <a:rect l="l" t="t" r="r" b="b"/>
            <a:pathLst>
              <a:path w="692784" h="115570">
                <a:moveTo>
                  <a:pt x="647410" y="57534"/>
                </a:moveTo>
                <a:lnTo>
                  <a:pt x="582676" y="95288"/>
                </a:lnTo>
                <a:lnTo>
                  <a:pt x="580898" y="102285"/>
                </a:lnTo>
                <a:lnTo>
                  <a:pt x="587248" y="113195"/>
                </a:lnTo>
                <a:lnTo>
                  <a:pt x="594232" y="115036"/>
                </a:lnTo>
                <a:lnTo>
                  <a:pt x="673196" y="68960"/>
                </a:lnTo>
                <a:lnTo>
                  <a:pt x="670051" y="68960"/>
                </a:lnTo>
                <a:lnTo>
                  <a:pt x="670051" y="67398"/>
                </a:lnTo>
                <a:lnTo>
                  <a:pt x="664337" y="67398"/>
                </a:lnTo>
                <a:lnTo>
                  <a:pt x="647410" y="57534"/>
                </a:lnTo>
                <a:close/>
              </a:path>
              <a:path w="692784" h="115570">
                <a:moveTo>
                  <a:pt x="627788" y="46100"/>
                </a:moveTo>
                <a:lnTo>
                  <a:pt x="0" y="46100"/>
                </a:lnTo>
                <a:lnTo>
                  <a:pt x="0" y="68960"/>
                </a:lnTo>
                <a:lnTo>
                  <a:pt x="627818" y="68960"/>
                </a:lnTo>
                <a:lnTo>
                  <a:pt x="647410" y="57534"/>
                </a:lnTo>
                <a:lnTo>
                  <a:pt x="627788" y="46100"/>
                </a:lnTo>
                <a:close/>
              </a:path>
              <a:path w="692784" h="115570">
                <a:moveTo>
                  <a:pt x="673205" y="46100"/>
                </a:moveTo>
                <a:lnTo>
                  <a:pt x="670051" y="46100"/>
                </a:lnTo>
                <a:lnTo>
                  <a:pt x="670051" y="68960"/>
                </a:lnTo>
                <a:lnTo>
                  <a:pt x="673196" y="68960"/>
                </a:lnTo>
                <a:lnTo>
                  <a:pt x="692785" y="57530"/>
                </a:lnTo>
                <a:lnTo>
                  <a:pt x="673205" y="46100"/>
                </a:lnTo>
                <a:close/>
              </a:path>
              <a:path w="692784" h="115570">
                <a:moveTo>
                  <a:pt x="664337" y="47663"/>
                </a:moveTo>
                <a:lnTo>
                  <a:pt x="647410" y="57534"/>
                </a:lnTo>
                <a:lnTo>
                  <a:pt x="664337" y="67398"/>
                </a:lnTo>
                <a:lnTo>
                  <a:pt x="664337" y="47663"/>
                </a:lnTo>
                <a:close/>
              </a:path>
              <a:path w="692784" h="115570">
                <a:moveTo>
                  <a:pt x="670051" y="47663"/>
                </a:moveTo>
                <a:lnTo>
                  <a:pt x="664337" y="47663"/>
                </a:lnTo>
                <a:lnTo>
                  <a:pt x="664337" y="67398"/>
                </a:lnTo>
                <a:lnTo>
                  <a:pt x="670051" y="67398"/>
                </a:lnTo>
                <a:lnTo>
                  <a:pt x="670051" y="47663"/>
                </a:lnTo>
                <a:close/>
              </a:path>
              <a:path w="692784" h="115570">
                <a:moveTo>
                  <a:pt x="594232" y="0"/>
                </a:moveTo>
                <a:lnTo>
                  <a:pt x="587248" y="1904"/>
                </a:lnTo>
                <a:lnTo>
                  <a:pt x="580898" y="12826"/>
                </a:lnTo>
                <a:lnTo>
                  <a:pt x="582676" y="19811"/>
                </a:lnTo>
                <a:lnTo>
                  <a:pt x="647416" y="57530"/>
                </a:lnTo>
                <a:lnTo>
                  <a:pt x="664337" y="47663"/>
                </a:lnTo>
                <a:lnTo>
                  <a:pt x="670051" y="47663"/>
                </a:lnTo>
                <a:lnTo>
                  <a:pt x="670051" y="46100"/>
                </a:lnTo>
                <a:lnTo>
                  <a:pt x="673205" y="46100"/>
                </a:lnTo>
                <a:lnTo>
                  <a:pt x="594232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09306" y="4769611"/>
            <a:ext cx="90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Chemical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07528" y="5420359"/>
            <a:ext cx="785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Physic</a:t>
            </a:r>
            <a:r>
              <a:rPr sz="1800" spc="-25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75850" y="6229908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Electroporation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62515" y="5847384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imes New Roman"/>
                <a:cs typeface="Times New Roman"/>
              </a:rPr>
              <a:t>Biolis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64279" y="4626864"/>
            <a:ext cx="3040379" cy="1953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965181" y="5465165"/>
            <a:ext cx="214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Micro/Macro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injection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50095" y="6242303"/>
            <a:ext cx="893063" cy="320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04197" y="6319672"/>
            <a:ext cx="679450" cy="115570"/>
          </a:xfrm>
          <a:custGeom>
            <a:avLst/>
            <a:gdLst/>
            <a:ahLst/>
            <a:cxnLst/>
            <a:rect l="l" t="t" r="r" b="b"/>
            <a:pathLst>
              <a:path w="679450" h="115570">
                <a:moveTo>
                  <a:pt x="633573" y="57505"/>
                </a:moveTo>
                <a:lnTo>
                  <a:pt x="568832" y="95262"/>
                </a:lnTo>
                <a:lnTo>
                  <a:pt x="566927" y="102260"/>
                </a:lnTo>
                <a:lnTo>
                  <a:pt x="570229" y="107708"/>
                </a:lnTo>
                <a:lnTo>
                  <a:pt x="573404" y="113169"/>
                </a:lnTo>
                <a:lnTo>
                  <a:pt x="580390" y="115011"/>
                </a:lnTo>
                <a:lnTo>
                  <a:pt x="659353" y="68935"/>
                </a:lnTo>
                <a:lnTo>
                  <a:pt x="656208" y="68935"/>
                </a:lnTo>
                <a:lnTo>
                  <a:pt x="656208" y="67373"/>
                </a:lnTo>
                <a:lnTo>
                  <a:pt x="650494" y="67373"/>
                </a:lnTo>
                <a:lnTo>
                  <a:pt x="633573" y="57505"/>
                </a:lnTo>
                <a:close/>
              </a:path>
              <a:path w="679450" h="115570">
                <a:moveTo>
                  <a:pt x="613975" y="46075"/>
                </a:moveTo>
                <a:lnTo>
                  <a:pt x="0" y="46075"/>
                </a:lnTo>
                <a:lnTo>
                  <a:pt x="0" y="68935"/>
                </a:lnTo>
                <a:lnTo>
                  <a:pt x="613975" y="68935"/>
                </a:lnTo>
                <a:lnTo>
                  <a:pt x="633573" y="57505"/>
                </a:lnTo>
                <a:lnTo>
                  <a:pt x="613975" y="46075"/>
                </a:lnTo>
                <a:close/>
              </a:path>
              <a:path w="679450" h="115570">
                <a:moveTo>
                  <a:pt x="659353" y="46075"/>
                </a:moveTo>
                <a:lnTo>
                  <a:pt x="656208" y="46075"/>
                </a:lnTo>
                <a:lnTo>
                  <a:pt x="656208" y="68935"/>
                </a:lnTo>
                <a:lnTo>
                  <a:pt x="659353" y="68935"/>
                </a:lnTo>
                <a:lnTo>
                  <a:pt x="678942" y="57505"/>
                </a:lnTo>
                <a:lnTo>
                  <a:pt x="659353" y="46075"/>
                </a:lnTo>
                <a:close/>
              </a:path>
              <a:path w="679450" h="115570">
                <a:moveTo>
                  <a:pt x="650494" y="47637"/>
                </a:moveTo>
                <a:lnTo>
                  <a:pt x="633573" y="57505"/>
                </a:lnTo>
                <a:lnTo>
                  <a:pt x="650494" y="67373"/>
                </a:lnTo>
                <a:lnTo>
                  <a:pt x="650494" y="47637"/>
                </a:lnTo>
                <a:close/>
              </a:path>
              <a:path w="679450" h="115570">
                <a:moveTo>
                  <a:pt x="656208" y="47637"/>
                </a:moveTo>
                <a:lnTo>
                  <a:pt x="650494" y="47637"/>
                </a:lnTo>
                <a:lnTo>
                  <a:pt x="650494" y="67373"/>
                </a:lnTo>
                <a:lnTo>
                  <a:pt x="656208" y="67373"/>
                </a:lnTo>
                <a:lnTo>
                  <a:pt x="656208" y="47637"/>
                </a:lnTo>
                <a:close/>
              </a:path>
              <a:path w="679450" h="115570">
                <a:moveTo>
                  <a:pt x="580390" y="0"/>
                </a:moveTo>
                <a:lnTo>
                  <a:pt x="573404" y="1841"/>
                </a:lnTo>
                <a:lnTo>
                  <a:pt x="570229" y="7289"/>
                </a:lnTo>
                <a:lnTo>
                  <a:pt x="566927" y="12750"/>
                </a:lnTo>
                <a:lnTo>
                  <a:pt x="568832" y="19748"/>
                </a:lnTo>
                <a:lnTo>
                  <a:pt x="633573" y="57505"/>
                </a:lnTo>
                <a:lnTo>
                  <a:pt x="650494" y="47637"/>
                </a:lnTo>
                <a:lnTo>
                  <a:pt x="656208" y="47637"/>
                </a:lnTo>
                <a:lnTo>
                  <a:pt x="656208" y="46075"/>
                </a:lnTo>
                <a:lnTo>
                  <a:pt x="659353" y="46075"/>
                </a:lnTo>
                <a:lnTo>
                  <a:pt x="580390" y="0"/>
                </a:lnTo>
                <a:close/>
              </a:path>
            </a:pathLst>
          </a:custGeom>
          <a:solidFill>
            <a:srgbClr val="2EA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39428" y="5577840"/>
            <a:ext cx="129540" cy="883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04197" y="5606034"/>
            <a:ext cx="0" cy="765810"/>
          </a:xfrm>
          <a:custGeom>
            <a:avLst/>
            <a:gdLst/>
            <a:ahLst/>
            <a:cxnLst/>
            <a:rect l="l" t="t" r="r" b="b"/>
            <a:pathLst>
              <a:path h="765810">
                <a:moveTo>
                  <a:pt x="0" y="0"/>
                </a:moveTo>
                <a:lnTo>
                  <a:pt x="0" y="765238"/>
                </a:lnTo>
              </a:path>
            </a:pathLst>
          </a:custGeom>
          <a:ln w="22860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60892" y="5576315"/>
            <a:ext cx="600455" cy="1295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14993" y="5615178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329" y="0"/>
                </a:lnTo>
              </a:path>
            </a:pathLst>
          </a:custGeom>
          <a:ln w="22860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046714" y="5903467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Lucida Sans Unicode"/>
                <a:cs typeface="Lucida Sans Unicode"/>
              </a:rPr>
              <a:t>6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2832"/>
            <a:ext cx="8841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AFEF"/>
                </a:solidFill>
              </a:rPr>
              <a:t>Or the </a:t>
            </a:r>
            <a:r>
              <a:rPr sz="2000" spc="-5" dirty="0">
                <a:solidFill>
                  <a:srgbClr val="00AFEF"/>
                </a:solidFill>
              </a:rPr>
              <a:t>methods </a:t>
            </a:r>
            <a:r>
              <a:rPr sz="2000" dirty="0">
                <a:solidFill>
                  <a:srgbClr val="00AFEF"/>
                </a:solidFill>
              </a:rPr>
              <a:t>used for producing transgenic plant</a:t>
            </a:r>
            <a:r>
              <a:rPr sz="2000" dirty="0">
                <a:solidFill>
                  <a:srgbClr val="7E7E7E"/>
                </a:solidFill>
              </a:rPr>
              <a:t>s can be categorized</a:t>
            </a:r>
            <a:r>
              <a:rPr sz="2000" spc="-195" dirty="0">
                <a:solidFill>
                  <a:srgbClr val="7E7E7E"/>
                </a:solidFill>
              </a:rPr>
              <a:t> </a:t>
            </a:r>
            <a:r>
              <a:rPr sz="2000" dirty="0">
                <a:solidFill>
                  <a:srgbClr val="7E7E7E"/>
                </a:solidFill>
              </a:rPr>
              <a:t>as……………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48640" y="1216405"/>
            <a:ext cx="216408" cy="65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612770"/>
            <a:ext cx="216408" cy="2266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5257495"/>
            <a:ext cx="216408" cy="1600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390499"/>
            <a:ext cx="5178425" cy="64535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413384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I.	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INDIRECT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69265" algn="l"/>
              </a:tabLst>
            </a:pPr>
            <a:r>
              <a:rPr sz="1700" spc="-5" dirty="0">
                <a:latin typeface="Times New Roman"/>
                <a:cs typeface="Times New Roman"/>
              </a:rPr>
              <a:t>a)	</a:t>
            </a:r>
            <a:r>
              <a:rPr sz="1700" dirty="0">
                <a:solidFill>
                  <a:srgbClr val="7D31AF"/>
                </a:solidFill>
                <a:latin typeface="Times New Roman"/>
                <a:cs typeface="Times New Roman"/>
              </a:rPr>
              <a:t>BIOLOGICAL</a:t>
            </a:r>
            <a:endParaRPr sz="1700">
              <a:latin typeface="Times New Roman"/>
              <a:cs typeface="Times New Roman"/>
            </a:endParaRPr>
          </a:p>
          <a:p>
            <a:pPr marL="698500" marR="2321560">
              <a:lnSpc>
                <a:spcPts val="2540"/>
              </a:lnSpc>
              <a:spcBef>
                <a:spcPts val="160"/>
              </a:spcBef>
            </a:pPr>
            <a:r>
              <a:rPr sz="1700" spc="-5" dirty="0">
                <a:latin typeface="Times New Roman"/>
                <a:cs typeface="Times New Roman"/>
              </a:rPr>
              <a:t>Agrobacterium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mediated  </a:t>
            </a:r>
            <a:r>
              <a:rPr sz="1700" spc="-20" dirty="0">
                <a:latin typeface="Times New Roman"/>
                <a:cs typeface="Times New Roman"/>
              </a:rPr>
              <a:t>Virus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mediated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413384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II.	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DIRECT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7D31AF"/>
                </a:solidFill>
                <a:latin typeface="Times New Roman"/>
                <a:cs typeface="Times New Roman"/>
              </a:rPr>
              <a:t>PHYSICAL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325"/>
              </a:spcBef>
            </a:pPr>
            <a:r>
              <a:rPr sz="1700" spc="-5" dirty="0">
                <a:latin typeface="Times New Roman"/>
                <a:cs typeface="Times New Roman"/>
              </a:rPr>
              <a:t>Gene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gun/biolistics</a:t>
            </a:r>
            <a:endParaRPr sz="1700">
              <a:latin typeface="Times New Roman"/>
              <a:cs typeface="Times New Roman"/>
            </a:endParaRPr>
          </a:p>
          <a:p>
            <a:pPr marL="698500" marR="2469515">
              <a:lnSpc>
                <a:spcPct val="124400"/>
              </a:lnSpc>
              <a:spcBef>
                <a:spcPts val="5"/>
              </a:spcBef>
            </a:pPr>
            <a:r>
              <a:rPr sz="1700" spc="15" dirty="0">
                <a:latin typeface="Times New Roman"/>
                <a:cs typeface="Times New Roman"/>
              </a:rPr>
              <a:t>Micro/Macro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injection  </a:t>
            </a:r>
            <a:r>
              <a:rPr sz="1700" spc="-5" dirty="0">
                <a:latin typeface="Times New Roman"/>
                <a:cs typeface="Times New Roman"/>
              </a:rPr>
              <a:t>Electrophoresis  </a:t>
            </a:r>
            <a:r>
              <a:rPr sz="1700" spc="5" dirty="0">
                <a:latin typeface="Times New Roman"/>
                <a:cs typeface="Times New Roman"/>
              </a:rPr>
              <a:t>Pressure</a:t>
            </a:r>
            <a:endParaRPr sz="1700">
              <a:latin typeface="Times New Roman"/>
              <a:cs typeface="Times New Roman"/>
            </a:endParaRPr>
          </a:p>
          <a:p>
            <a:pPr marL="698500" marR="2837815">
              <a:lnSpc>
                <a:spcPct val="124700"/>
              </a:lnSpc>
              <a:spcBef>
                <a:spcPts val="5"/>
              </a:spcBef>
            </a:pPr>
            <a:r>
              <a:rPr sz="1700" spc="-30" dirty="0">
                <a:latin typeface="Times New Roman"/>
                <a:cs typeface="Times New Roman"/>
              </a:rPr>
              <a:t>Laser </a:t>
            </a:r>
            <a:r>
              <a:rPr sz="1700" spc="15" dirty="0">
                <a:latin typeface="Times New Roman"/>
                <a:cs typeface="Times New Roman"/>
              </a:rPr>
              <a:t>mediated  </a:t>
            </a:r>
            <a:r>
              <a:rPr sz="1700" spc="-15" dirty="0">
                <a:latin typeface="Times New Roman"/>
                <a:cs typeface="Times New Roman"/>
              </a:rPr>
              <a:t>Using </a:t>
            </a:r>
            <a:r>
              <a:rPr sz="1700" spc="10" dirty="0">
                <a:latin typeface="Times New Roman"/>
                <a:cs typeface="Times New Roman"/>
              </a:rPr>
              <a:t>pollen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tubes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490"/>
              </a:spcBef>
            </a:pPr>
            <a:r>
              <a:rPr sz="1700" spc="-30" dirty="0">
                <a:latin typeface="Times New Roman"/>
                <a:cs typeface="Times New Roman"/>
              </a:rPr>
              <a:t>Silica/ </a:t>
            </a:r>
            <a:r>
              <a:rPr sz="1700" spc="40" dirty="0">
                <a:latin typeface="Times New Roman"/>
                <a:cs typeface="Times New Roman"/>
              </a:rPr>
              <a:t>carbon </a:t>
            </a:r>
            <a:r>
              <a:rPr sz="1700" dirty="0">
                <a:latin typeface="Times New Roman"/>
                <a:cs typeface="Times New Roman"/>
              </a:rPr>
              <a:t>fibers (fiber </a:t>
            </a:r>
            <a:r>
              <a:rPr sz="1700" spc="15" dirty="0">
                <a:latin typeface="Times New Roman"/>
                <a:cs typeface="Times New Roman"/>
              </a:rPr>
              <a:t>mediated </a:t>
            </a:r>
            <a:r>
              <a:rPr sz="1700" spc="-100" dirty="0">
                <a:latin typeface="Times New Roman"/>
                <a:cs typeface="Times New Roman"/>
              </a:rPr>
              <a:t>DNA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delivery)</a:t>
            </a: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75"/>
              </a:spcBef>
              <a:buClr>
                <a:srgbClr val="000000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7D31AF"/>
                </a:solidFill>
                <a:latin typeface="Times New Roman"/>
                <a:cs typeface="Times New Roman"/>
              </a:rPr>
              <a:t>CHEMICAL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330"/>
              </a:spcBef>
            </a:pPr>
            <a:r>
              <a:rPr sz="1700" spc="-15" dirty="0">
                <a:latin typeface="Times New Roman"/>
                <a:cs typeface="Times New Roman"/>
              </a:rPr>
              <a:t>Artificial </a:t>
            </a:r>
            <a:r>
              <a:rPr sz="1700" spc="-5" dirty="0">
                <a:latin typeface="Times New Roman"/>
                <a:cs typeface="Times New Roman"/>
              </a:rPr>
              <a:t>lipids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(lipofection)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05"/>
              </a:spcBef>
            </a:pPr>
            <a:r>
              <a:rPr sz="1700" spc="-155" dirty="0">
                <a:latin typeface="Times New Roman"/>
                <a:cs typeface="Times New Roman"/>
              </a:rPr>
              <a:t>PEG</a:t>
            </a:r>
            <a:endParaRPr sz="1700">
              <a:latin typeface="Times New Roman"/>
              <a:cs typeface="Times New Roman"/>
            </a:endParaRPr>
          </a:p>
          <a:p>
            <a:pPr marL="698500" marR="3415665">
              <a:lnSpc>
                <a:spcPct val="124400"/>
              </a:lnSpc>
              <a:spcBef>
                <a:spcPts val="5"/>
              </a:spcBef>
            </a:pPr>
            <a:r>
              <a:rPr sz="1700" spc="-5" dirty="0">
                <a:latin typeface="Times New Roman"/>
                <a:cs typeface="Times New Roman"/>
              </a:rPr>
              <a:t>Proteins  </a:t>
            </a:r>
            <a:r>
              <a:rPr sz="1700" spc="45" dirty="0">
                <a:latin typeface="Times New Roman"/>
                <a:cs typeface="Times New Roman"/>
              </a:rPr>
              <a:t>Dend</a:t>
            </a:r>
            <a:r>
              <a:rPr sz="1700" spc="20" dirty="0">
                <a:latin typeface="Times New Roman"/>
                <a:cs typeface="Times New Roman"/>
              </a:rPr>
              <a:t>r</a:t>
            </a:r>
            <a:r>
              <a:rPr sz="1700" spc="-25" dirty="0">
                <a:latin typeface="Times New Roman"/>
                <a:cs typeface="Times New Roman"/>
              </a:rPr>
              <a:t>i</a:t>
            </a:r>
            <a:r>
              <a:rPr sz="1700" spc="15" dirty="0">
                <a:latin typeface="Times New Roman"/>
                <a:cs typeface="Times New Roman"/>
              </a:rPr>
              <a:t>mers  </a:t>
            </a:r>
            <a:r>
              <a:rPr sz="1700" spc="35" dirty="0">
                <a:latin typeface="Times New Roman"/>
                <a:cs typeface="Times New Roman"/>
              </a:rPr>
              <a:t>Dextran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9414" y="5896571"/>
            <a:ext cx="128270" cy="3117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1600" spc="-5" dirty="0">
                <a:latin typeface="Lucida Sans Unicode"/>
                <a:cs typeface="Lucida Sans Unicode"/>
              </a:rPr>
              <a:t>7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6492" y="633982"/>
            <a:ext cx="4445508" cy="6224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5664" y="3047"/>
            <a:ext cx="4482084" cy="67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6051"/>
            <a:ext cx="504444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576" y="513587"/>
            <a:ext cx="3752088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455" y="955547"/>
            <a:ext cx="3386328" cy="51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38783"/>
            <a:ext cx="509016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143" y="1021080"/>
            <a:ext cx="3938015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544" y="1389888"/>
            <a:ext cx="3633215" cy="45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0"/>
            <a:ext cx="11935460" cy="38385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755900">
              <a:lnSpc>
                <a:spcPct val="100000"/>
              </a:lnSpc>
              <a:spcBef>
                <a:spcPts val="1240"/>
              </a:spcBef>
            </a:pPr>
            <a:r>
              <a:rPr sz="2400" b="1" spc="-285" dirty="0">
                <a:latin typeface="Times New Roman"/>
                <a:cs typeface="Times New Roman"/>
              </a:rPr>
              <a:t>TRANSFORMATION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275" dirty="0">
                <a:latin typeface="Times New Roman"/>
                <a:cs typeface="Times New Roman"/>
              </a:rPr>
              <a:t>TECHNIQUE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527685" algn="l"/>
              </a:tabLst>
            </a:pPr>
            <a:r>
              <a:rPr sz="2400" b="1" spc="-170" dirty="0">
                <a:latin typeface="Times New Roman"/>
                <a:cs typeface="Times New Roman"/>
              </a:rPr>
              <a:t>I.	</a:t>
            </a:r>
            <a:r>
              <a:rPr sz="24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INDIRECT </a:t>
            </a:r>
            <a:r>
              <a:rPr sz="2400" b="1" u="heavy" spc="-3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GENE</a:t>
            </a:r>
            <a:r>
              <a:rPr sz="2400" b="1" u="heavy" spc="-20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TRANSFER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469265" algn="l"/>
              </a:tabLst>
            </a:pPr>
            <a:r>
              <a:rPr sz="2000" b="1" spc="-55" dirty="0">
                <a:latin typeface="Times New Roman"/>
                <a:cs typeface="Times New Roman"/>
              </a:rPr>
              <a:t>a)	</a:t>
            </a:r>
            <a:r>
              <a:rPr sz="2000" b="1" u="sng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 OF </a:t>
            </a:r>
            <a:r>
              <a:rPr sz="2000" b="1" u="sng" spc="-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AGROBACTERIUM</a:t>
            </a:r>
            <a:r>
              <a:rPr sz="2000" b="1" u="sng" spc="-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SPECIES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600" b="1" spc="-65" dirty="0">
                <a:latin typeface="Times New Roman"/>
                <a:cs typeface="Times New Roman"/>
              </a:rPr>
              <a:t>Agrobacterium</a:t>
            </a:r>
            <a:r>
              <a:rPr sz="2600" spc="-65" dirty="0">
                <a:latin typeface="Times New Roman"/>
                <a:cs typeface="Times New Roman"/>
              </a:rPr>
              <a:t>-a </a:t>
            </a:r>
            <a:r>
              <a:rPr sz="2600" spc="-40" dirty="0">
                <a:latin typeface="Times New Roman"/>
                <a:cs typeface="Times New Roman"/>
              </a:rPr>
              <a:t>self </a:t>
            </a:r>
            <a:r>
              <a:rPr sz="2600" spc="-15" dirty="0">
                <a:latin typeface="Times New Roman"/>
                <a:cs typeface="Times New Roman"/>
              </a:rPr>
              <a:t>styled </a:t>
            </a:r>
            <a:r>
              <a:rPr sz="2600" spc="80" dirty="0">
                <a:latin typeface="Times New Roman"/>
                <a:cs typeface="Times New Roman"/>
              </a:rPr>
              <a:t>natural </a:t>
            </a:r>
            <a:r>
              <a:rPr sz="2600" spc="20" dirty="0">
                <a:latin typeface="Times New Roman"/>
                <a:cs typeface="Times New Roman"/>
              </a:rPr>
              <a:t>genetic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engineer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120"/>
              </a:lnSpc>
              <a:spcBef>
                <a:spcPts val="1115"/>
              </a:spcBef>
              <a:buClr>
                <a:srgbClr val="000000"/>
              </a:buClr>
              <a:buSzPct val="94545"/>
              <a:buFont typeface="Arial"/>
              <a:buChar char="•"/>
              <a:tabLst>
                <a:tab pos="241300" algn="l"/>
              </a:tabLst>
            </a:pPr>
            <a:r>
              <a:rPr sz="2750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A. </a:t>
            </a:r>
            <a:r>
              <a:rPr sz="2750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Tumeifaciens </a:t>
            </a:r>
            <a:r>
              <a:rPr sz="2600" spc="-125" dirty="0">
                <a:latin typeface="Times New Roman"/>
                <a:cs typeface="Times New Roman"/>
              </a:rPr>
              <a:t>, </a:t>
            </a:r>
            <a:r>
              <a:rPr sz="2750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A. </a:t>
            </a:r>
            <a:r>
              <a:rPr sz="2750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Righogenes </a:t>
            </a:r>
            <a:r>
              <a:rPr sz="2750" i="1" spc="-484" dirty="0">
                <a:latin typeface="Times New Roman"/>
                <a:cs typeface="Times New Roman"/>
              </a:rPr>
              <a:t>&amp; </a:t>
            </a:r>
            <a:r>
              <a:rPr sz="2750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A. </a:t>
            </a:r>
            <a:r>
              <a:rPr sz="2750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vitis </a:t>
            </a:r>
            <a:r>
              <a:rPr sz="2600" spc="70" dirty="0">
                <a:latin typeface="Times New Roman"/>
                <a:cs typeface="Times New Roman"/>
              </a:rPr>
              <a:t>are </a:t>
            </a:r>
            <a:r>
              <a:rPr sz="2600" spc="135" dirty="0">
                <a:latin typeface="Times New Roman"/>
                <a:cs typeface="Times New Roman"/>
              </a:rPr>
              <a:t>3 </a:t>
            </a:r>
            <a:r>
              <a:rPr sz="2600" spc="75" dirty="0">
                <a:latin typeface="Times New Roman"/>
                <a:cs typeface="Times New Roman"/>
              </a:rPr>
              <a:t>gram </a:t>
            </a:r>
            <a:r>
              <a:rPr sz="2600" spc="15" dirty="0">
                <a:latin typeface="Times New Roman"/>
                <a:cs typeface="Times New Roman"/>
              </a:rPr>
              <a:t>negative </a:t>
            </a:r>
            <a:r>
              <a:rPr sz="2600" spc="-30" dirty="0">
                <a:latin typeface="Times New Roman"/>
                <a:cs typeface="Times New Roman"/>
              </a:rPr>
              <a:t>soil </a:t>
            </a:r>
            <a:r>
              <a:rPr sz="2600" spc="35" dirty="0">
                <a:latin typeface="Times New Roman"/>
                <a:cs typeface="Times New Roman"/>
              </a:rPr>
              <a:t>bacteria </a:t>
            </a:r>
            <a:r>
              <a:rPr sz="2600" spc="10" dirty="0">
                <a:latin typeface="Times New Roman"/>
                <a:cs typeface="Times New Roman"/>
              </a:rPr>
              <a:t>often </a:t>
            </a:r>
            <a:r>
              <a:rPr sz="2600" spc="50" dirty="0">
                <a:latin typeface="Times New Roman"/>
                <a:cs typeface="Times New Roman"/>
              </a:rPr>
              <a:t>found  </a:t>
            </a:r>
            <a:r>
              <a:rPr sz="2600" spc="85" dirty="0">
                <a:latin typeface="Times New Roman"/>
                <a:cs typeface="Times New Roman"/>
              </a:rPr>
              <a:t>near </a:t>
            </a:r>
            <a:r>
              <a:rPr sz="2600" spc="45" dirty="0">
                <a:latin typeface="Times New Roman"/>
                <a:cs typeface="Times New Roman"/>
              </a:rPr>
              <a:t>the </a:t>
            </a:r>
            <a:r>
              <a:rPr sz="2600" spc="-30" dirty="0">
                <a:latin typeface="Times New Roman"/>
                <a:cs typeface="Times New Roman"/>
              </a:rPr>
              <a:t>soil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level</a:t>
            </a:r>
            <a:endParaRPr sz="2600">
              <a:latin typeface="Times New Roman"/>
              <a:cs typeface="Times New Roman"/>
            </a:endParaRPr>
          </a:p>
          <a:p>
            <a:pPr marL="241300" marR="875665" indent="-228600">
              <a:lnSpc>
                <a:spcPts val="3120"/>
              </a:lnSpc>
              <a:spcBef>
                <a:spcPts val="994"/>
              </a:spcBef>
              <a:buClr>
                <a:srgbClr val="000000"/>
              </a:buClr>
              <a:buSzPct val="94545"/>
              <a:buFont typeface="Arial"/>
              <a:buChar char="•"/>
              <a:tabLst>
                <a:tab pos="241300" algn="l"/>
                <a:tab pos="6762750" algn="l"/>
              </a:tabLst>
            </a:pPr>
            <a:r>
              <a:rPr sz="2750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A. </a:t>
            </a:r>
            <a:r>
              <a:rPr sz="2750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Tumeifaciens </a:t>
            </a:r>
            <a:r>
              <a:rPr sz="2750" i="1" spc="-390" dirty="0">
                <a:latin typeface="Times New Roman"/>
                <a:cs typeface="Times New Roman"/>
              </a:rPr>
              <a:t>:</a:t>
            </a:r>
            <a:r>
              <a:rPr sz="2750" i="1" spc="-9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causes </a:t>
            </a:r>
            <a:r>
              <a:rPr sz="2600" spc="70" dirty="0">
                <a:latin typeface="Times New Roman"/>
                <a:cs typeface="Times New Roman"/>
              </a:rPr>
              <a:t>crown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gal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disease	</a:t>
            </a:r>
            <a:r>
              <a:rPr sz="2750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A. </a:t>
            </a:r>
            <a:r>
              <a:rPr sz="2750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Righogenes </a:t>
            </a:r>
            <a:r>
              <a:rPr sz="2750" i="1" spc="-390" dirty="0">
                <a:latin typeface="Times New Roman"/>
                <a:cs typeface="Times New Roman"/>
              </a:rPr>
              <a:t>: </a:t>
            </a:r>
            <a:r>
              <a:rPr sz="2600" spc="25" dirty="0">
                <a:latin typeface="Times New Roman"/>
                <a:cs typeface="Times New Roman"/>
              </a:rPr>
              <a:t>cause </a:t>
            </a:r>
            <a:r>
              <a:rPr sz="2600" spc="50" dirty="0">
                <a:latin typeface="Times New Roman"/>
                <a:cs typeface="Times New Roman"/>
              </a:rPr>
              <a:t>hairy </a:t>
            </a:r>
            <a:r>
              <a:rPr sz="2600" spc="35" dirty="0">
                <a:latin typeface="Times New Roman"/>
                <a:cs typeface="Times New Roman"/>
              </a:rPr>
              <a:t>root  </a:t>
            </a:r>
            <a:r>
              <a:rPr sz="2600" spc="-10" dirty="0">
                <a:latin typeface="Times New Roman"/>
                <a:cs typeface="Times New Roman"/>
              </a:rPr>
              <a:t>disease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2727" y="3396995"/>
            <a:ext cx="3040380" cy="3461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4808" y="3127248"/>
            <a:ext cx="100584" cy="100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7895" y="3357371"/>
            <a:ext cx="4949952" cy="3317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095735" y="5959855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908155" cy="59886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314960" indent="-228600">
              <a:lnSpc>
                <a:spcPct val="108600"/>
              </a:lnSpc>
              <a:spcBef>
                <a:spcPts val="120"/>
              </a:spcBef>
              <a:buSzPct val="94736"/>
              <a:buFont typeface="Arial"/>
              <a:buChar char="•"/>
              <a:tabLst>
                <a:tab pos="241300" algn="l"/>
              </a:tabLst>
            </a:pPr>
            <a:r>
              <a:rPr sz="3800" i="1" spc="-5" dirty="0">
                <a:latin typeface="Times New Roman"/>
                <a:cs typeface="Times New Roman"/>
              </a:rPr>
              <a:t>Agrobacterium</a:t>
            </a:r>
            <a:r>
              <a:rPr sz="3600" spc="-5" dirty="0">
                <a:latin typeface="Times New Roman"/>
                <a:cs typeface="Times New Roman"/>
              </a:rPr>
              <a:t>-mediated </a:t>
            </a:r>
            <a:r>
              <a:rPr sz="3600" spc="-105" dirty="0">
                <a:latin typeface="Times New Roman"/>
                <a:cs typeface="Times New Roman"/>
              </a:rPr>
              <a:t>T-DNA </a:t>
            </a:r>
            <a:r>
              <a:rPr sz="3600" spc="70" dirty="0">
                <a:latin typeface="Times New Roman"/>
                <a:cs typeface="Times New Roman"/>
              </a:rPr>
              <a:t>transfer </a:t>
            </a:r>
            <a:r>
              <a:rPr sz="3600" spc="-60" dirty="0">
                <a:latin typeface="Times New Roman"/>
                <a:cs typeface="Times New Roman"/>
              </a:rPr>
              <a:t>is </a:t>
            </a:r>
            <a:r>
              <a:rPr sz="3600" spc="-5" dirty="0">
                <a:latin typeface="Times New Roman"/>
                <a:cs typeface="Times New Roman"/>
              </a:rPr>
              <a:t>widely </a:t>
            </a:r>
            <a:r>
              <a:rPr sz="3600" spc="35" dirty="0">
                <a:latin typeface="Times New Roman"/>
                <a:cs typeface="Times New Roman"/>
              </a:rPr>
              <a:t>used </a:t>
            </a:r>
            <a:r>
              <a:rPr sz="3600" dirty="0">
                <a:latin typeface="Times New Roman"/>
                <a:cs typeface="Times New Roman"/>
              </a:rPr>
              <a:t>as </a:t>
            </a:r>
            <a:r>
              <a:rPr sz="3600" spc="90" dirty="0">
                <a:latin typeface="Times New Roman"/>
                <a:cs typeface="Times New Roman"/>
              </a:rPr>
              <a:t>a  </a:t>
            </a:r>
            <a:r>
              <a:rPr sz="3600" spc="-15" dirty="0">
                <a:latin typeface="Times New Roman"/>
                <a:cs typeface="Times New Roman"/>
              </a:rPr>
              <a:t>tool </a:t>
            </a:r>
            <a:r>
              <a:rPr sz="3600" spc="80" dirty="0">
                <a:latin typeface="Times New Roman"/>
                <a:cs typeface="Times New Roman"/>
              </a:rPr>
              <a:t>in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FF0000"/>
                </a:solidFill>
                <a:latin typeface="Times New Roman"/>
                <a:cs typeface="Times New Roman"/>
              </a:rPr>
              <a:t>Biotechnology</a:t>
            </a:r>
            <a:r>
              <a:rPr sz="3600" spc="-40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241300" marR="859790" indent="-228600">
              <a:lnSpc>
                <a:spcPct val="108700"/>
              </a:lnSpc>
              <a:spcBef>
                <a:spcPts val="830"/>
              </a:spcBef>
              <a:buClr>
                <a:srgbClr val="000000"/>
              </a:buClr>
              <a:buSzPct val="94736"/>
              <a:buFont typeface="Arial"/>
              <a:buChar char="•"/>
              <a:tabLst>
                <a:tab pos="241300" algn="l"/>
              </a:tabLst>
            </a:pPr>
            <a:r>
              <a:rPr sz="3800" i="1" spc="-65" dirty="0">
                <a:solidFill>
                  <a:srgbClr val="00AF50"/>
                </a:solidFill>
                <a:latin typeface="Times New Roman"/>
                <a:cs typeface="Times New Roman"/>
              </a:rPr>
              <a:t>Agrobacterium </a:t>
            </a:r>
            <a:r>
              <a:rPr sz="3600" spc="30" dirty="0">
                <a:latin typeface="Times New Roman"/>
                <a:cs typeface="Times New Roman"/>
              </a:rPr>
              <a:t>mediated </a:t>
            </a:r>
            <a:r>
              <a:rPr sz="3600" spc="65" dirty="0">
                <a:latin typeface="Times New Roman"/>
                <a:cs typeface="Times New Roman"/>
              </a:rPr>
              <a:t>transformation </a:t>
            </a:r>
            <a:r>
              <a:rPr sz="3600" spc="-60" dirty="0">
                <a:latin typeface="Times New Roman"/>
                <a:cs typeface="Times New Roman"/>
              </a:rPr>
              <a:t>is </a:t>
            </a:r>
            <a:r>
              <a:rPr sz="3600" spc="70" dirty="0">
                <a:latin typeface="Times New Roman"/>
                <a:cs typeface="Times New Roman"/>
              </a:rPr>
              <a:t>the </a:t>
            </a:r>
            <a:r>
              <a:rPr sz="3600" spc="-20" dirty="0">
                <a:latin typeface="Times New Roman"/>
                <a:cs typeface="Times New Roman"/>
              </a:rPr>
              <a:t>easiest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114" dirty="0">
                <a:latin typeface="Times New Roman"/>
                <a:cs typeface="Times New Roman"/>
              </a:rPr>
              <a:t>and  </a:t>
            </a:r>
            <a:r>
              <a:rPr sz="3600" spc="-5" dirty="0">
                <a:latin typeface="Times New Roman"/>
                <a:cs typeface="Times New Roman"/>
              </a:rPr>
              <a:t>most </a:t>
            </a:r>
            <a:r>
              <a:rPr sz="3600" spc="5" dirty="0">
                <a:latin typeface="Times New Roman"/>
                <a:cs typeface="Times New Roman"/>
              </a:rPr>
              <a:t>simple </a:t>
            </a:r>
            <a:r>
              <a:rPr sz="3600" spc="75" dirty="0">
                <a:latin typeface="Times New Roman"/>
                <a:cs typeface="Times New Roman"/>
              </a:rPr>
              <a:t>plant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transformation.</a:t>
            </a:r>
            <a:endParaRPr sz="3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35" dirty="0">
                <a:latin typeface="Times New Roman"/>
                <a:cs typeface="Times New Roman"/>
              </a:rPr>
              <a:t>It </a:t>
            </a:r>
            <a:r>
              <a:rPr sz="3600" spc="65" dirty="0">
                <a:latin typeface="Times New Roman"/>
                <a:cs typeface="Times New Roman"/>
              </a:rPr>
              <a:t>contain </a:t>
            </a:r>
            <a:r>
              <a:rPr sz="3600" spc="-175" dirty="0">
                <a:latin typeface="Times New Roman"/>
                <a:cs typeface="Times New Roman"/>
              </a:rPr>
              <a:t>Ti </a:t>
            </a:r>
            <a:r>
              <a:rPr sz="3600" spc="114" dirty="0">
                <a:latin typeface="Times New Roman"/>
                <a:cs typeface="Times New Roman"/>
              </a:rPr>
              <a:t>and </a:t>
            </a:r>
            <a:r>
              <a:rPr sz="3600" spc="-245" dirty="0">
                <a:latin typeface="Times New Roman"/>
                <a:cs typeface="Times New Roman"/>
              </a:rPr>
              <a:t>Ri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imes New Roman"/>
                <a:cs typeface="Times New Roman"/>
              </a:rPr>
              <a:t>plasmid</a:t>
            </a:r>
            <a:endParaRPr sz="3600">
              <a:latin typeface="Times New Roman"/>
              <a:cs typeface="Times New Roman"/>
            </a:endParaRPr>
          </a:p>
          <a:p>
            <a:pPr marL="241300" marR="241300" indent="-228600">
              <a:lnSpc>
                <a:spcPct val="11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35" dirty="0">
                <a:latin typeface="Times New Roman"/>
                <a:cs typeface="Times New Roman"/>
              </a:rPr>
              <a:t>It </a:t>
            </a:r>
            <a:r>
              <a:rPr sz="3600" spc="55" dirty="0">
                <a:latin typeface="Times New Roman"/>
                <a:cs typeface="Times New Roman"/>
              </a:rPr>
              <a:t>has </a:t>
            </a:r>
            <a:r>
              <a:rPr sz="3600" spc="135" dirty="0">
                <a:latin typeface="Times New Roman"/>
                <a:cs typeface="Times New Roman"/>
              </a:rPr>
              <a:t>an </a:t>
            </a:r>
            <a:r>
              <a:rPr sz="3600" spc="-5" dirty="0">
                <a:latin typeface="Times New Roman"/>
                <a:cs typeface="Times New Roman"/>
              </a:rPr>
              <a:t>ability to </a:t>
            </a:r>
            <a:r>
              <a:rPr sz="3600" spc="55" dirty="0">
                <a:latin typeface="Times New Roman"/>
                <a:cs typeface="Times New Roman"/>
              </a:rPr>
              <a:t>integrate </a:t>
            </a:r>
            <a:r>
              <a:rPr sz="3600" spc="85" dirty="0">
                <a:latin typeface="Times New Roman"/>
                <a:cs typeface="Times New Roman"/>
              </a:rPr>
              <a:t>new </a:t>
            </a:r>
            <a:r>
              <a:rPr sz="3600" spc="15" dirty="0">
                <a:latin typeface="Times New Roman"/>
                <a:cs typeface="Times New Roman"/>
              </a:rPr>
              <a:t>genetic </a:t>
            </a:r>
            <a:r>
              <a:rPr sz="3600" spc="55" dirty="0">
                <a:latin typeface="Times New Roman"/>
                <a:cs typeface="Times New Roman"/>
              </a:rPr>
              <a:t>material </a:t>
            </a:r>
            <a:r>
              <a:rPr sz="3600" spc="15" dirty="0">
                <a:latin typeface="Times New Roman"/>
                <a:cs typeface="Times New Roman"/>
              </a:rPr>
              <a:t>called </a:t>
            </a:r>
            <a:r>
              <a:rPr sz="3600" dirty="0">
                <a:latin typeface="Times New Roman"/>
                <a:cs typeface="Times New Roman"/>
              </a:rPr>
              <a:t>as</a:t>
            </a:r>
            <a:r>
              <a:rPr sz="3600" spc="-580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Times New Roman"/>
                <a:cs typeface="Times New Roman"/>
              </a:rPr>
              <a:t>T-  </a:t>
            </a:r>
            <a:r>
              <a:rPr sz="3600" spc="-215" dirty="0">
                <a:latin typeface="Times New Roman"/>
                <a:cs typeface="Times New Roman"/>
              </a:rPr>
              <a:t>DNA </a:t>
            </a:r>
            <a:r>
              <a:rPr sz="3600" spc="40" dirty="0">
                <a:latin typeface="Times New Roman"/>
                <a:cs typeface="Times New Roman"/>
              </a:rPr>
              <a:t>into</a:t>
            </a:r>
            <a:r>
              <a:rPr sz="3600" spc="15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plants</a:t>
            </a:r>
            <a:endParaRPr sz="3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25" dirty="0">
                <a:latin typeface="Times New Roman"/>
                <a:cs typeface="Times New Roman"/>
              </a:rPr>
              <a:t>Foreign </a:t>
            </a:r>
            <a:r>
              <a:rPr sz="3600" spc="35" dirty="0">
                <a:latin typeface="Times New Roman"/>
                <a:cs typeface="Times New Roman"/>
              </a:rPr>
              <a:t>gene used for </a:t>
            </a:r>
            <a:r>
              <a:rPr sz="3600" spc="50" dirty="0">
                <a:latin typeface="Times New Roman"/>
                <a:cs typeface="Times New Roman"/>
              </a:rPr>
              <a:t>inserting </a:t>
            </a:r>
            <a:r>
              <a:rPr sz="3600" spc="40" dirty="0">
                <a:latin typeface="Times New Roman"/>
                <a:cs typeface="Times New Roman"/>
              </a:rPr>
              <a:t>into </a:t>
            </a:r>
            <a:r>
              <a:rPr sz="3600" spc="65" dirty="0">
                <a:latin typeface="Times New Roman"/>
                <a:cs typeface="Times New Roman"/>
              </a:rPr>
              <a:t>the </a:t>
            </a:r>
            <a:r>
              <a:rPr sz="3600" spc="30" dirty="0">
                <a:latin typeface="Times New Roman"/>
                <a:cs typeface="Times New Roman"/>
              </a:rPr>
              <a:t>Ti-plasmid </a:t>
            </a:r>
            <a:r>
              <a:rPr sz="3600" spc="60" dirty="0">
                <a:latin typeface="Times New Roman"/>
                <a:cs typeface="Times New Roman"/>
              </a:rPr>
              <a:t>has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30" dirty="0">
                <a:latin typeface="Times New Roman"/>
                <a:cs typeface="Times New Roman"/>
              </a:rPr>
              <a:t>similar  </a:t>
            </a:r>
            <a:r>
              <a:rPr sz="3600" spc="60" dirty="0">
                <a:latin typeface="Times New Roman"/>
                <a:cs typeface="Times New Roman"/>
              </a:rPr>
              <a:t>function </a:t>
            </a:r>
            <a:r>
              <a:rPr sz="3600" spc="5" dirty="0">
                <a:latin typeface="Times New Roman"/>
                <a:cs typeface="Times New Roman"/>
              </a:rPr>
              <a:t>to </a:t>
            </a:r>
            <a:r>
              <a:rPr sz="3600" spc="70" dirty="0">
                <a:latin typeface="Times New Roman"/>
                <a:cs typeface="Times New Roman"/>
              </a:rPr>
              <a:t>the </a:t>
            </a:r>
            <a:r>
              <a:rPr sz="3600" spc="40" dirty="0">
                <a:latin typeface="Times New Roman"/>
                <a:cs typeface="Times New Roman"/>
              </a:rPr>
              <a:t>already </a:t>
            </a:r>
            <a:r>
              <a:rPr sz="3600" spc="55" dirty="0">
                <a:latin typeface="Times New Roman"/>
                <a:cs typeface="Times New Roman"/>
              </a:rPr>
              <a:t>present </a:t>
            </a:r>
            <a:r>
              <a:rPr sz="3600" spc="35" dirty="0">
                <a:latin typeface="Times New Roman"/>
                <a:cs typeface="Times New Roman"/>
              </a:rPr>
              <a:t>gene </a:t>
            </a:r>
            <a:r>
              <a:rPr sz="3600" spc="85" dirty="0">
                <a:latin typeface="Times New Roman"/>
                <a:cs typeface="Times New Roman"/>
              </a:rPr>
              <a:t>but </a:t>
            </a:r>
            <a:r>
              <a:rPr sz="3600" spc="70" dirty="0">
                <a:latin typeface="Times New Roman"/>
                <a:cs typeface="Times New Roman"/>
              </a:rPr>
              <a:t>with </a:t>
            </a:r>
            <a:r>
              <a:rPr sz="3600" spc="35" dirty="0">
                <a:latin typeface="Times New Roman"/>
                <a:cs typeface="Times New Roman"/>
              </a:rPr>
              <a:t>different</a:t>
            </a:r>
            <a:r>
              <a:rPr sz="3600" spc="-635" dirty="0">
                <a:latin typeface="Times New Roman"/>
                <a:cs typeface="Times New Roman"/>
              </a:rPr>
              <a:t> </a:t>
            </a:r>
            <a:r>
              <a:rPr sz="3600" spc="-215" dirty="0">
                <a:latin typeface="Times New Roman"/>
                <a:cs typeface="Times New Roman"/>
              </a:rPr>
              <a:t>DNA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968695"/>
            <a:ext cx="1996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sequences.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5735" y="5959855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9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1292</Words>
  <Application>Microsoft Office PowerPoint</Application>
  <PresentationFormat>Widescreen</PresentationFormat>
  <Paragraphs>236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Cambria</vt:lpstr>
      <vt:lpstr>Courier New</vt:lpstr>
      <vt:lpstr>Garamond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Inserting the DNA into the vector-open plasmid and then introduce  the foreign DNA and now plasmid is ready for introduction into the  host cell</vt:lpstr>
      <vt:lpstr>TRANSFORMATION TECHNIQUE</vt:lpstr>
      <vt:lpstr>Or the methods used for producing transgenic plants can be categorized as……………</vt:lpstr>
      <vt:lpstr>PowerPoint Presentation</vt:lpstr>
      <vt:lpstr>PowerPoint Presentation</vt:lpstr>
      <vt:lpstr>Ti-PLASMID(pTi)</vt:lpstr>
      <vt:lpstr>PowerPoint Presentation</vt:lpstr>
      <vt:lpstr>PowerPoint Presentation</vt:lpstr>
      <vt:lpstr>PowerPoint Presentation</vt:lpstr>
      <vt:lpstr>VIR REGION</vt:lpstr>
      <vt:lpstr>LEFT &amp; RIGHT BORDER SEQUENCE</vt:lpstr>
      <vt:lpstr>PowerPoint Presentation</vt:lpstr>
      <vt:lpstr>PowerPoint Presentation</vt:lpstr>
      <vt:lpstr>PowerPoint Presentation</vt:lpstr>
      <vt:lpstr>b) Micro injection</vt:lpstr>
      <vt:lpstr>Advantages</vt:lpstr>
      <vt:lpstr>c) Electroporation</vt:lpstr>
      <vt:lpstr>d) Gene Gun Method</vt:lpstr>
      <vt:lpstr>PowerPoint Presentation</vt:lpstr>
      <vt:lpstr>a. Bromoxynil Resistance</vt:lpstr>
      <vt:lpstr>3. VIRUS RESISTANCE</vt:lpstr>
      <vt:lpstr>5. DELAYED FRUIT RIPENING</vt:lpstr>
      <vt:lpstr>RISKS OF GMO/GMCs……..</vt:lpstr>
      <vt:lpstr>1. Soybeans.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Zaryab SIal</cp:lastModifiedBy>
  <cp:revision>1</cp:revision>
  <dcterms:created xsi:type="dcterms:W3CDTF">2020-09-14T17:55:59Z</dcterms:created>
  <dcterms:modified xsi:type="dcterms:W3CDTF">2020-09-14T17:58:36Z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