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6" r:id="rId6"/>
    <p:sldId id="267" r:id="rId7"/>
    <p:sldId id="265" r:id="rId8"/>
    <p:sldId id="264" r:id="rId9"/>
    <p:sldId id="268" r:id="rId10"/>
    <p:sldId id="269" r:id="rId11"/>
    <p:sldId id="270" r:id="rId12"/>
    <p:sldId id="271" r:id="rId13"/>
    <p:sldId id="272" r:id="rId14"/>
    <p:sldId id="273" r:id="rId15"/>
    <p:sldId id="276" r:id="rId16"/>
    <p:sldId id="277" r:id="rId17"/>
    <p:sldId id="274" r:id="rId18"/>
    <p:sldId id="278" r:id="rId19"/>
    <p:sldId id="275" r:id="rId20"/>
    <p:sldId id="280" r:id="rId21"/>
    <p:sldId id="279"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5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7D687-02A2-4C16-A94D-CAF81ED54376}"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100081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7D687-02A2-4C16-A94D-CAF81ED54376}"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58431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7D687-02A2-4C16-A94D-CAF81ED54376}"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9509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7D687-02A2-4C16-A94D-CAF81ED54376}"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130978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E7D687-02A2-4C16-A94D-CAF81ED54376}"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203771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7D687-02A2-4C16-A94D-CAF81ED54376}"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78338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7D687-02A2-4C16-A94D-CAF81ED54376}"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272551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7D687-02A2-4C16-A94D-CAF81ED54376}"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96790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7D687-02A2-4C16-A94D-CAF81ED54376}"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404104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7D687-02A2-4C16-A94D-CAF81ED54376}"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220444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E7D687-02A2-4C16-A94D-CAF81ED54376}"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71204-809E-48D5-829D-98F7C11E330D}" type="slidenum">
              <a:rPr lang="en-US" smtClean="0"/>
              <a:t>‹#›</a:t>
            </a:fld>
            <a:endParaRPr lang="en-US"/>
          </a:p>
        </p:txBody>
      </p:sp>
    </p:spTree>
    <p:extLst>
      <p:ext uri="{BB962C8B-B14F-4D97-AF65-F5344CB8AC3E}">
        <p14:creationId xmlns:p14="http://schemas.microsoft.com/office/powerpoint/2010/main" val="10957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7D687-02A2-4C16-A94D-CAF81ED54376}" type="datetimeFigureOut">
              <a:rPr lang="en-US" smtClean="0"/>
              <a:t>5/11/2020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71204-809E-48D5-829D-98F7C11E330D}" type="slidenum">
              <a:rPr lang="en-US" smtClean="0"/>
              <a:t>‹#›</a:t>
            </a:fld>
            <a:endParaRPr lang="en-US"/>
          </a:p>
        </p:txBody>
      </p:sp>
    </p:spTree>
    <p:extLst>
      <p:ext uri="{BB962C8B-B14F-4D97-AF65-F5344CB8AC3E}">
        <p14:creationId xmlns:p14="http://schemas.microsoft.com/office/powerpoint/2010/main" val="35951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lideshare.net/DiyaKhan11/fermentation-76494495" TargetMode="External"/><Relationship Id="rId2" Type="http://schemas.openxmlformats.org/officeDocument/2006/relationships/hyperlink" Target="https://www.slideshare.net/AbdulRahmanShaikh2/fermentation-72117793" TargetMode="External"/><Relationship Id="rId1" Type="http://schemas.openxmlformats.org/officeDocument/2006/relationships/slideLayout" Target="../slideLayouts/slideLayout2.xml"/><Relationship Id="rId4" Type="http://schemas.openxmlformats.org/officeDocument/2006/relationships/hyperlink" Target="https://www.slideshare.net/shyleshmurthy/fermentation-typ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IN" sz="1600" b="1" u="heavy" dirty="0">
                <a:latin typeface="Times New Roman" panose="02020603050405020304" pitchFamily="18" charset="0"/>
                <a:cs typeface="Times New Roman" panose="02020603050405020304" pitchFamily="18" charset="0"/>
              </a:rPr>
              <a:t>Class Teacher</a:t>
            </a:r>
            <a:endParaRPr lang="en-IN" sz="1600" b="1" dirty="0">
              <a:latin typeface="Times New Roman" panose="02020603050405020304" pitchFamily="18" charset="0"/>
              <a:cs typeface="Times New Roman" panose="02020603050405020304" pitchFamily="18" charset="0"/>
            </a:endParaRPr>
          </a:p>
          <a:p>
            <a:pPr marL="0" indent="0" algn="just">
              <a:buNone/>
            </a:pPr>
            <a:r>
              <a:rPr lang="en-IN" sz="1600" dirty="0">
                <a:latin typeface="Times New Roman" panose="02020603050405020304" pitchFamily="18" charset="0"/>
                <a:cs typeface="Times New Roman" panose="02020603050405020304" pitchFamily="18" charset="0"/>
              </a:rPr>
              <a:t>                                                           </a:t>
            </a:r>
            <a:r>
              <a:rPr lang="en-IN" sz="1600" b="1" dirty="0" err="1" smtClean="0">
                <a:latin typeface="Times New Roman" panose="02020603050405020304" pitchFamily="18" charset="0"/>
                <a:cs typeface="Times New Roman" panose="02020603050405020304" pitchFamily="18" charset="0"/>
              </a:rPr>
              <a:t>Dr</a:t>
            </a:r>
            <a:r>
              <a:rPr lang="en-IN" sz="1600" b="1" dirty="0" err="1">
                <a:latin typeface="Times New Roman" panose="02020603050405020304" pitchFamily="18" charset="0"/>
                <a:cs typeface="Times New Roman" panose="02020603050405020304" pitchFamily="18" charset="0"/>
              </a:rPr>
              <a:t>.</a:t>
            </a:r>
            <a:r>
              <a:rPr lang="en-IN" sz="1600" b="1" dirty="0">
                <a:latin typeface="Times New Roman" panose="02020603050405020304" pitchFamily="18" charset="0"/>
                <a:cs typeface="Times New Roman" panose="02020603050405020304" pitchFamily="18" charset="0"/>
              </a:rPr>
              <a:t> </a:t>
            </a:r>
            <a:r>
              <a:rPr lang="en-IN" sz="1600" b="1" dirty="0" err="1">
                <a:latin typeface="Times New Roman" panose="02020603050405020304" pitchFamily="18" charset="0"/>
                <a:cs typeface="Times New Roman" panose="02020603050405020304" pitchFamily="18" charset="0"/>
              </a:rPr>
              <a:t>Riffat</a:t>
            </a:r>
            <a:r>
              <a:rPr lang="en-IN" sz="1600" b="1" dirty="0">
                <a:latin typeface="Times New Roman" panose="02020603050405020304" pitchFamily="18" charset="0"/>
                <a:cs typeface="Times New Roman" panose="02020603050405020304" pitchFamily="18" charset="0"/>
              </a:rPr>
              <a:t> Siddique</a:t>
            </a:r>
          </a:p>
          <a:p>
            <a:pPr marL="0" indent="0" algn="just">
              <a:buNone/>
            </a:pPr>
            <a:r>
              <a:rPr lang="en-IN" sz="1600" b="1" dirty="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Assistant </a:t>
            </a:r>
            <a:r>
              <a:rPr lang="en-IN" sz="1600" b="1" dirty="0">
                <a:latin typeface="Times New Roman" panose="02020603050405020304" pitchFamily="18" charset="0"/>
                <a:cs typeface="Times New Roman" panose="02020603050405020304" pitchFamily="18" charset="0"/>
              </a:rPr>
              <a:t>Professor (BPS-19)</a:t>
            </a:r>
          </a:p>
          <a:p>
            <a:pPr marL="0" indent="0" algn="just">
              <a:buNone/>
            </a:pPr>
            <a:r>
              <a:rPr lang="en-IN" sz="1600" b="1" dirty="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Department </a:t>
            </a:r>
            <a:r>
              <a:rPr lang="en-IN" sz="1600" b="1" dirty="0">
                <a:latin typeface="Times New Roman" panose="02020603050405020304" pitchFamily="18" charset="0"/>
                <a:cs typeface="Times New Roman" panose="02020603050405020304" pitchFamily="18" charset="0"/>
              </a:rPr>
              <a:t>of Botany</a:t>
            </a:r>
          </a:p>
          <a:p>
            <a:pPr marL="0" indent="0" algn="just">
              <a:buNone/>
            </a:pPr>
            <a:r>
              <a:rPr lang="en-IN" sz="1600" b="1" dirty="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Lahore </a:t>
            </a:r>
            <a:r>
              <a:rPr lang="en-IN" sz="1600" b="1" dirty="0">
                <a:latin typeface="Times New Roman" panose="02020603050405020304" pitchFamily="18" charset="0"/>
                <a:cs typeface="Times New Roman" panose="02020603050405020304" pitchFamily="18" charset="0"/>
              </a:rPr>
              <a:t>College for Women University, </a:t>
            </a:r>
          </a:p>
          <a:p>
            <a:pPr marL="0" indent="0" algn="just">
              <a:buNone/>
            </a:pPr>
            <a:r>
              <a:rPr lang="en-IN" sz="1600" b="1" dirty="0">
                <a:latin typeface="Times New Roman" panose="02020603050405020304" pitchFamily="18" charset="0"/>
                <a:cs typeface="Times New Roman" panose="02020603050405020304" pitchFamily="18" charset="0"/>
              </a:rPr>
              <a:t>                                                           </a:t>
            </a:r>
            <a:r>
              <a:rPr lang="en-IN" sz="1600" b="1" dirty="0" smtClean="0">
                <a:latin typeface="Times New Roman" panose="02020603050405020304" pitchFamily="18" charset="0"/>
                <a:cs typeface="Times New Roman" panose="02020603050405020304" pitchFamily="18" charset="0"/>
              </a:rPr>
              <a:t>Lahore </a:t>
            </a:r>
            <a:r>
              <a:rPr lang="en-IN" sz="1600" b="1" dirty="0">
                <a:latin typeface="Times New Roman" panose="02020603050405020304" pitchFamily="18" charset="0"/>
                <a:cs typeface="Times New Roman" panose="02020603050405020304" pitchFamily="18" charset="0"/>
              </a:rPr>
              <a:t>Pakistan</a:t>
            </a:r>
            <a:r>
              <a:rPr lang="en-IN" sz="1600" dirty="0">
                <a:latin typeface="Times New Roman" panose="02020603050405020304" pitchFamily="18" charset="0"/>
                <a:cs typeface="Times New Roman" panose="02020603050405020304" pitchFamily="18" charset="0"/>
              </a:rPr>
              <a:t>.</a:t>
            </a:r>
          </a:p>
          <a:p>
            <a:pPr algn="just"/>
            <a:r>
              <a:rPr lang="en-IN" sz="1600" b="1" u="heavy" dirty="0">
                <a:latin typeface="Times New Roman" panose="02020603050405020304" pitchFamily="18" charset="0"/>
                <a:cs typeface="Times New Roman" panose="02020603050405020304" pitchFamily="18" charset="0"/>
              </a:rPr>
              <a:t>Course Description</a:t>
            </a:r>
          </a:p>
          <a:p>
            <a:pPr lvl="4" algn="just"/>
            <a:endParaRPr lang="en-IN" sz="1600" b="1" dirty="0">
              <a:latin typeface="Times New Roman" panose="02020603050405020304" pitchFamily="18" charset="0"/>
              <a:cs typeface="Times New Roman" panose="02020603050405020304" pitchFamily="18" charset="0"/>
            </a:endParaRPr>
          </a:p>
          <a:p>
            <a:pPr marL="1828800" lvl="4" indent="0" algn="just">
              <a:buNone/>
            </a:pPr>
            <a:r>
              <a:rPr lang="en-IN" sz="1600" b="1" dirty="0">
                <a:latin typeface="Times New Roman" panose="02020603050405020304" pitchFamily="18" charset="0"/>
                <a:cs typeface="Times New Roman" panose="02020603050405020304" pitchFamily="18" charset="0"/>
              </a:rPr>
              <a:t>Course Title: 	PLANT BIOTECHNOLOGY</a:t>
            </a:r>
          </a:p>
          <a:p>
            <a:pPr marL="1828800" lvl="4" indent="0" algn="just">
              <a:buNone/>
            </a:pPr>
            <a:r>
              <a:rPr lang="en-US" sz="1600" b="1" dirty="0">
                <a:latin typeface="Times New Roman" panose="02020603050405020304" pitchFamily="18" charset="0"/>
                <a:cs typeface="Times New Roman" panose="02020603050405020304" pitchFamily="18" charset="0"/>
              </a:rPr>
              <a:t>Course code:</a:t>
            </a:r>
            <a:r>
              <a:rPr lang="en-US" sz="1600" b="1">
                <a:latin typeface="Times New Roman" panose="02020603050405020304" pitchFamily="18" charset="0"/>
                <a:cs typeface="Times New Roman" panose="02020603050405020304" pitchFamily="18" charset="0"/>
              </a:rPr>
              <a:t>	</a:t>
            </a:r>
            <a:r>
              <a:rPr lang="en-US" sz="1600" b="1" smtClean="0">
                <a:latin typeface="Times New Roman" panose="02020603050405020304" pitchFamily="18" charset="0"/>
                <a:cs typeface="Times New Roman" panose="02020603050405020304" pitchFamily="18" charset="0"/>
              </a:rPr>
              <a:t>Maj/Bot-416</a:t>
            </a:r>
            <a:endParaRPr lang="en-US" sz="1600" b="1" dirty="0">
              <a:latin typeface="Times New Roman" panose="02020603050405020304" pitchFamily="18" charset="0"/>
              <a:cs typeface="Times New Roman" panose="02020603050405020304" pitchFamily="18" charset="0"/>
            </a:endParaRPr>
          </a:p>
          <a:p>
            <a:pPr marL="1828800" lvl="4" indent="0" algn="just">
              <a:buNone/>
            </a:pPr>
            <a:r>
              <a:rPr lang="en-US" sz="1600" b="1" dirty="0">
                <a:latin typeface="Times New Roman" panose="02020603050405020304" pitchFamily="18" charset="0"/>
                <a:cs typeface="Times New Roman" panose="02020603050405020304" pitchFamily="18" charset="0"/>
              </a:rPr>
              <a:t>Credit hours:	4 (3+1)</a:t>
            </a:r>
            <a:endParaRPr lang="en-IN" sz="1600" b="1" dirty="0">
              <a:latin typeface="Times New Roman" panose="02020603050405020304" pitchFamily="18" charset="0"/>
              <a:cs typeface="Times New Roman" panose="02020603050405020304" pitchFamily="18" charset="0"/>
            </a:endParaRPr>
          </a:p>
          <a:p>
            <a:pPr algn="just"/>
            <a:r>
              <a:rPr lang="en-IN" sz="1600" b="1" u="heavy" dirty="0">
                <a:latin typeface="Times New Roman" panose="02020603050405020304" pitchFamily="18" charset="0"/>
                <a:cs typeface="Times New Roman" panose="02020603050405020304" pitchFamily="18" charset="0"/>
              </a:rPr>
              <a:t>Class </a:t>
            </a:r>
          </a:p>
          <a:p>
            <a:pPr marL="1828800" lvl="4" indent="0" algn="just">
              <a:buNone/>
            </a:pPr>
            <a:r>
              <a:rPr lang="en-IN" sz="1600" b="1" dirty="0">
                <a:latin typeface="Times New Roman" panose="02020603050405020304" pitchFamily="18" charset="0"/>
                <a:cs typeface="Times New Roman" panose="02020603050405020304" pitchFamily="18" charset="0"/>
              </a:rPr>
              <a:t>Course : 		BS IV, 8th Semester</a:t>
            </a:r>
          </a:p>
          <a:p>
            <a:pPr marL="1828800" lvl="4" indent="0" algn="just">
              <a:buNone/>
            </a:pPr>
            <a:r>
              <a:rPr lang="en-US" sz="1600" b="1" dirty="0">
                <a:latin typeface="Times New Roman" panose="02020603050405020304" pitchFamily="18" charset="0"/>
                <a:cs typeface="Times New Roman" panose="02020603050405020304" pitchFamily="18" charset="0"/>
              </a:rPr>
              <a:t>Major:		Botany </a:t>
            </a:r>
          </a:p>
          <a:p>
            <a:endParaRPr lang="en-US" sz="1600" dirty="0"/>
          </a:p>
        </p:txBody>
      </p:sp>
    </p:spTree>
    <p:extLst>
      <p:ext uri="{BB962C8B-B14F-4D97-AF65-F5344CB8AC3E}">
        <p14:creationId xmlns:p14="http://schemas.microsoft.com/office/powerpoint/2010/main" val="23037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APPLICATIONS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8018" y="1614946"/>
            <a:ext cx="3915580" cy="4351338"/>
          </a:xfrm>
        </p:spPr>
        <p:txBody>
          <a:bodyPr>
            <a:noAutofit/>
          </a:bodyPr>
          <a:lstStyle/>
          <a:p>
            <a:pPr marL="0" indent="0">
              <a:lnSpc>
                <a:spcPct val="150000"/>
              </a:lnSpc>
              <a:buNone/>
            </a:pPr>
            <a:r>
              <a:rPr lang="en-US" sz="1800" dirty="0" smtClean="0">
                <a:latin typeface="Times New Roman" panose="02020603050405020304" pitchFamily="18" charset="0"/>
                <a:cs typeface="Times New Roman" panose="02020603050405020304" pitchFamily="18" charset="0"/>
              </a:rPr>
              <a:t>Applications </a:t>
            </a:r>
            <a:r>
              <a:rPr lang="en-US" sz="1800" dirty="0">
                <a:latin typeface="Times New Roman" panose="02020603050405020304" pitchFamily="18" charset="0"/>
                <a:cs typeface="Times New Roman" panose="02020603050405020304" pitchFamily="18" charset="0"/>
              </a:rPr>
              <a:t>of SSF as described before, Solid State fermentation is being employed in various fields ranging from pharmacology to bioremediation, covering various aspects of biodiversity </a:t>
            </a:r>
            <a:r>
              <a:rPr lang="en-US" sz="1800" dirty="0" smtClean="0">
                <a:latin typeface="Times New Roman" panose="02020603050405020304" pitchFamily="18" charset="0"/>
                <a:cs typeface="Times New Roman" panose="02020603050405020304" pitchFamily="18" charset="0"/>
              </a:rPr>
              <a:t>conservation.</a:t>
            </a:r>
          </a:p>
          <a:p>
            <a:pPr>
              <a:lnSpc>
                <a:spcPct val="150000"/>
              </a:lnSpc>
            </a:pPr>
            <a:r>
              <a:rPr lang="en-US" sz="1800" b="1" dirty="0" smtClean="0">
                <a:latin typeface="Times New Roman" panose="02020603050405020304" pitchFamily="18" charset="0"/>
                <a:cs typeface="Times New Roman" panose="02020603050405020304" pitchFamily="18" charset="0"/>
              </a:rPr>
              <a:t>Production </a:t>
            </a:r>
            <a:r>
              <a:rPr lang="en-US" sz="1800" b="1" dirty="0">
                <a:latin typeface="Times New Roman" panose="02020603050405020304" pitchFamily="18" charset="0"/>
                <a:cs typeface="Times New Roman" panose="02020603050405020304" pitchFamily="18" charset="0"/>
              </a:rPr>
              <a:t>of Industrial Enzymes </a:t>
            </a:r>
            <a:endParaRPr lang="en-US" sz="1800" b="1" dirty="0" smtClean="0">
              <a:latin typeface="Times New Roman" panose="02020603050405020304" pitchFamily="18" charset="0"/>
              <a:cs typeface="Times New Roman" panose="02020603050405020304" pitchFamily="18" charset="0"/>
            </a:endParaRPr>
          </a:p>
          <a:p>
            <a:pPr>
              <a:lnSpc>
                <a:spcPct val="150000"/>
              </a:lnSpc>
            </a:pPr>
            <a:r>
              <a:rPr lang="en-US" sz="1800" b="1" dirty="0" smtClean="0">
                <a:latin typeface="Times New Roman" panose="02020603050405020304" pitchFamily="18" charset="0"/>
                <a:cs typeface="Times New Roman" panose="02020603050405020304" pitchFamily="18" charset="0"/>
              </a:rPr>
              <a:t>Production </a:t>
            </a:r>
            <a:r>
              <a:rPr lang="en-US" sz="1800" b="1" dirty="0">
                <a:latin typeface="Times New Roman" panose="02020603050405020304" pitchFamily="18" charset="0"/>
                <a:cs typeface="Times New Roman" panose="02020603050405020304" pitchFamily="18" charset="0"/>
              </a:rPr>
              <a:t>of Bio pesticides </a:t>
            </a:r>
            <a:endParaRPr lang="en-US" sz="1800" b="1" dirty="0" smtClean="0">
              <a:latin typeface="Times New Roman" panose="02020603050405020304" pitchFamily="18" charset="0"/>
              <a:cs typeface="Times New Roman" panose="02020603050405020304" pitchFamily="18" charset="0"/>
            </a:endParaRPr>
          </a:p>
          <a:p>
            <a:pPr>
              <a:lnSpc>
                <a:spcPct val="150000"/>
              </a:lnSpc>
            </a:pPr>
            <a:r>
              <a:rPr lang="en-US" sz="1800" b="1" dirty="0" smtClean="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Bioleaching </a:t>
            </a:r>
            <a:endParaRPr lang="en-US" sz="1800" b="1" dirty="0" smtClean="0">
              <a:latin typeface="Times New Roman" panose="02020603050405020304" pitchFamily="18" charset="0"/>
              <a:cs typeface="Times New Roman" panose="02020603050405020304" pitchFamily="18" charset="0"/>
            </a:endParaRPr>
          </a:p>
          <a:p>
            <a:pPr>
              <a:lnSpc>
                <a:spcPct val="150000"/>
              </a:lnSpc>
            </a:pPr>
            <a:r>
              <a:rPr lang="en-US" sz="1800" b="1" dirty="0" smtClean="0">
                <a:latin typeface="Times New Roman" panose="02020603050405020304" pitchFamily="18" charset="0"/>
                <a:cs typeface="Times New Roman" panose="02020603050405020304" pitchFamily="18" charset="0"/>
              </a:rPr>
              <a:t>In </a:t>
            </a:r>
            <a:r>
              <a:rPr lang="en-US" sz="1800" b="1" dirty="0">
                <a:latin typeface="Times New Roman" panose="02020603050405020304" pitchFamily="18" charset="0"/>
                <a:cs typeface="Times New Roman" panose="02020603050405020304" pitchFamily="18" charset="0"/>
              </a:rPr>
              <a:t>Bioremediation</a:t>
            </a:r>
          </a:p>
          <a:p>
            <a:endParaRPr lang="en-US"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963598" y="1328067"/>
            <a:ext cx="6076950" cy="4969702"/>
          </a:xfrm>
          <a:prstGeom prst="rect">
            <a:avLst/>
          </a:prstGeom>
        </p:spPr>
      </p:pic>
    </p:spTree>
    <p:extLst>
      <p:ext uri="{BB962C8B-B14F-4D97-AF65-F5344CB8AC3E}">
        <p14:creationId xmlns:p14="http://schemas.microsoft.com/office/powerpoint/2010/main" val="98197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ADVANTAGES OF SSF</a:t>
            </a:r>
            <a:endParaRPr lang="en-US" sz="4000" b="1" dirty="0">
              <a:latin typeface="Times New Roman" panose="02020603050405020304" pitchFamily="18" charset="0"/>
              <a:cs typeface="Times New Roman" panose="02020603050405020304" pitchFamily="18" charset="0"/>
            </a:endParaRPr>
          </a:p>
        </p:txBody>
      </p:sp>
      <p:pic>
        <p:nvPicPr>
          <p:cNvPr id="1026" name="Picture 2" descr="Applications:&#10;Submerged Fermentation (SmF)/Liquid Fermentation (LF) SmF utilizes&#10;free flowing liquid substrates, such as 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889"/>
          <a:stretch/>
        </p:blipFill>
        <p:spPr bwMode="auto">
          <a:xfrm>
            <a:off x="2859582" y="1690688"/>
            <a:ext cx="7021787" cy="469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20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SUBMERGED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9235" y="1027906"/>
            <a:ext cx="9690847" cy="4521387"/>
          </a:xfrm>
        </p:spPr>
        <p:txBody>
          <a:bodyPr>
            <a:normAutofit fontScale="92500" lnSpcReduction="20000"/>
          </a:bodyPr>
          <a:lstStyle/>
          <a:p>
            <a:pPr marL="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submerged process, the substrate used for fermentation is always in liquid state which contains the nutrients needed for growth.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fermentor</a:t>
            </a:r>
            <a:r>
              <a:rPr lang="en-US" sz="2400" dirty="0">
                <a:latin typeface="Times New Roman" panose="02020603050405020304" pitchFamily="18" charset="0"/>
                <a:cs typeface="Times New Roman" panose="02020603050405020304" pitchFamily="18" charset="0"/>
              </a:rPr>
              <a:t> which contains the substrate is operated continuously and the product biomass is continuously harvested from the fermenter by using different techniques then the product is filtered or centrifuged and then dried.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Submerged </a:t>
            </a:r>
            <a:r>
              <a:rPr lang="en-US" sz="2400" dirty="0">
                <a:latin typeface="Times New Roman" panose="02020603050405020304" pitchFamily="18" charset="0"/>
                <a:cs typeface="Times New Roman" panose="02020603050405020304" pitchFamily="18" charset="0"/>
              </a:rPr>
              <a:t>fermentation is a method of manufacturing bio molecules in which enzymes and other reactive compounds are submerged in a liquid such as alcohol, oil or a nutrient broth.</a:t>
            </a:r>
          </a:p>
        </p:txBody>
      </p:sp>
    </p:spTree>
    <p:extLst>
      <p:ext uri="{BB962C8B-B14F-4D97-AF65-F5344CB8AC3E}">
        <p14:creationId xmlns:p14="http://schemas.microsoft.com/office/powerpoint/2010/main" val="146410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APPLICATIONS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86753" y="1152805"/>
            <a:ext cx="9018494" cy="4351338"/>
          </a:xfrm>
        </p:spPr>
        <p:txBody>
          <a:bodyPr>
            <a:normAutofit fontScale="92500"/>
          </a:bodyPr>
          <a:lstStyle/>
          <a:p>
            <a:pPr marL="0" indent="0">
              <a:lnSpc>
                <a:spcPct val="150000"/>
              </a:lnSpc>
              <a:buNone/>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Submerged </a:t>
            </a:r>
            <a:r>
              <a:rPr lang="en-US" sz="2400" dirty="0">
                <a:latin typeface="Times New Roman" panose="02020603050405020304" pitchFamily="18" charset="0"/>
                <a:cs typeface="Times New Roman" panose="02020603050405020304" pitchFamily="18" charset="0"/>
              </a:rPr>
              <a:t>Fermentation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)/Liquid Fermentation (LF</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SmF</a:t>
            </a:r>
            <a:r>
              <a:rPr lang="en-US" sz="2400" dirty="0">
                <a:latin typeface="Times New Roman" panose="02020603050405020304" pitchFamily="18" charset="0"/>
                <a:cs typeface="Times New Roman" panose="02020603050405020304" pitchFamily="18" charset="0"/>
              </a:rPr>
              <a:t> utilizes free flowing liquid substrates, such as molasses and broths.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fermentation technique is best suited for microorganisms such as bacteria that require high moisture. </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additional advantage of this technique is that purification of products is easier.</a:t>
            </a:r>
          </a:p>
        </p:txBody>
      </p:sp>
    </p:spTree>
    <p:extLst>
      <p:ext uri="{BB962C8B-B14F-4D97-AF65-F5344CB8AC3E}">
        <p14:creationId xmlns:p14="http://schemas.microsoft.com/office/powerpoint/2010/main" val="270151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TYPES OF FERMENTATION</a:t>
            </a:r>
          </a:p>
        </p:txBody>
      </p:sp>
      <p:sp>
        <p:nvSpPr>
          <p:cNvPr id="3" name="Content Placeholder 2"/>
          <p:cNvSpPr>
            <a:spLocks noGrp="1"/>
          </p:cNvSpPr>
          <p:nvPr>
            <p:ph idx="1"/>
          </p:nvPr>
        </p:nvSpPr>
        <p:spPr>
          <a:xfrm>
            <a:off x="1084729" y="1485106"/>
            <a:ext cx="9498106" cy="4351338"/>
          </a:xfrm>
        </p:spPr>
        <p:txBody>
          <a:bodyPr>
            <a:normAutofit fontScale="92500" lnSpcReduction="20000"/>
          </a:bodyPr>
          <a:lstStyle/>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There </a:t>
            </a:r>
            <a:r>
              <a:rPr lang="en-US" sz="2400" b="1" dirty="0">
                <a:latin typeface="Times New Roman" panose="02020603050405020304" pitchFamily="18" charset="0"/>
                <a:cs typeface="Times New Roman" panose="02020603050405020304" pitchFamily="18" charset="0"/>
              </a:rPr>
              <a:t>are basic two type of fermentation: </a:t>
            </a:r>
            <a:endParaRPr lang="en-US" sz="2400" b="1"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Ethanol fermentation</a:t>
            </a:r>
            <a:r>
              <a:rPr lang="en-US" sz="2400" dirty="0">
                <a:latin typeface="Times New Roman" panose="02020603050405020304" pitchFamily="18" charset="0"/>
                <a:cs typeface="Times New Roman" panose="02020603050405020304" pitchFamily="18" charset="0"/>
              </a:rPr>
              <a:t>, is the alcoholic fermentation, is the production of ethanol and carbon dioxide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p>
          <a:p>
            <a:pPr algn="just"/>
            <a:r>
              <a:rPr lang="en-US" sz="2400" b="1" dirty="0" smtClean="0">
                <a:latin typeface="Times New Roman" panose="02020603050405020304" pitchFamily="18" charset="0"/>
                <a:cs typeface="Times New Roman" panose="02020603050405020304" pitchFamily="18" charset="0"/>
              </a:rPr>
              <a:t>Lactic </a:t>
            </a:r>
            <a:r>
              <a:rPr lang="en-US" sz="2400" b="1" dirty="0">
                <a:latin typeface="Times New Roman" panose="02020603050405020304" pitchFamily="18" charset="0"/>
                <a:cs typeface="Times New Roman" panose="02020603050405020304" pitchFamily="18" charset="0"/>
              </a:rPr>
              <a:t>acid fermentation </a:t>
            </a:r>
            <a:r>
              <a:rPr lang="en-US" sz="2400" dirty="0">
                <a:latin typeface="Times New Roman" panose="02020603050405020304" pitchFamily="18" charset="0"/>
                <a:cs typeface="Times New Roman" panose="02020603050405020304" pitchFamily="18" charset="0"/>
              </a:rPr>
              <a:t>refers to two means of producing lactic acid: </a:t>
            </a:r>
            <a:endParaRPr lang="en-US" sz="2400" dirty="0" smtClean="0">
              <a:latin typeface="Times New Roman" panose="02020603050405020304" pitchFamily="18" charset="0"/>
              <a:cs typeface="Times New Roman" panose="02020603050405020304" pitchFamily="18" charset="0"/>
            </a:endParaRP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err="1" smtClean="0">
                <a:latin typeface="Times New Roman" panose="02020603050405020304" pitchFamily="18" charset="0"/>
                <a:cs typeface="Times New Roman" panose="02020603050405020304" pitchFamily="18" charset="0"/>
              </a:rPr>
              <a:t>Homolactic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fermentation </a:t>
            </a:r>
            <a:r>
              <a:rPr lang="en-US" sz="2400" dirty="0">
                <a:latin typeface="Times New Roman" panose="02020603050405020304" pitchFamily="18" charset="0"/>
                <a:cs typeface="Times New Roman" panose="02020603050405020304" pitchFamily="18" charset="0"/>
              </a:rPr>
              <a:t>is the production of lactic acid exclusively </a:t>
            </a:r>
            <a:endParaRPr lang="en-US" sz="2400" dirty="0" smtClean="0">
              <a:latin typeface="Times New Roman" panose="02020603050405020304" pitchFamily="18" charset="0"/>
              <a:cs typeface="Times New Roman" panose="02020603050405020304" pitchFamily="18" charset="0"/>
            </a:endParaRP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err="1" smtClean="0">
                <a:latin typeface="Times New Roman" panose="02020603050405020304" pitchFamily="18" charset="0"/>
                <a:cs typeface="Times New Roman" panose="02020603050405020304" pitchFamily="18" charset="0"/>
              </a:rPr>
              <a:t>Heterolactic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fermentation </a:t>
            </a:r>
            <a:r>
              <a:rPr lang="en-US" sz="2400" dirty="0">
                <a:latin typeface="Times New Roman" panose="02020603050405020304" pitchFamily="18" charset="0"/>
                <a:cs typeface="Times New Roman" panose="02020603050405020304" pitchFamily="18" charset="0"/>
              </a:rPr>
              <a:t>is the production of lactic acid as well as other acids and alcohols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83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ETHANOL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98494"/>
            <a:ext cx="10067365" cy="4778469"/>
          </a:xfrm>
        </p:spPr>
        <p:txBody>
          <a:bodyPr>
            <a:norm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chemical equation below shows the alcoholic fermentation of glucose, whose chemical formula is C6H12O6.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glucose molecule is converted into two ethanol molecules and two carbon dioxide </a:t>
            </a:r>
            <a:r>
              <a:rPr lang="en-US" sz="2000" dirty="0" smtClean="0">
                <a:latin typeface="Times New Roman" panose="02020603050405020304" pitchFamily="18" charset="0"/>
                <a:cs typeface="Times New Roman" panose="02020603050405020304" pitchFamily="18" charset="0"/>
              </a:rPr>
              <a:t>molecules.</a:t>
            </a:r>
          </a:p>
          <a:p>
            <a:r>
              <a:rPr lang="en-US" sz="2000"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C6H12O6 → 2 C2H5OH + 2 CO2 </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C2H5OH is the chemical formula for ethanol.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Before </a:t>
            </a:r>
            <a:r>
              <a:rPr lang="en-US" sz="2000" dirty="0">
                <a:latin typeface="Times New Roman" panose="02020603050405020304" pitchFamily="18" charset="0"/>
                <a:cs typeface="Times New Roman" panose="02020603050405020304" pitchFamily="18" charset="0"/>
              </a:rPr>
              <a:t>fermentation takes place, one glucose molecule is broken down into two pyruvate molecules. This is known as </a:t>
            </a:r>
            <a:r>
              <a:rPr lang="en-US" sz="2000" b="1" dirty="0">
                <a:latin typeface="Times New Roman" panose="02020603050405020304" pitchFamily="18" charset="0"/>
                <a:cs typeface="Times New Roman" panose="02020603050405020304" pitchFamily="18" charset="0"/>
              </a:rPr>
              <a:t>glycolysis</a:t>
            </a:r>
            <a:r>
              <a:rPr lang="en-US" sz="2000" dirty="0" smtClean="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Ethanol fermentation</a:t>
            </a:r>
            <a:r>
              <a:rPr lang="en-US" sz="2000" dirty="0">
                <a:latin typeface="Times New Roman" panose="02020603050405020304" pitchFamily="18" charset="0"/>
                <a:cs typeface="Times New Roman" panose="02020603050405020304" pitchFamily="18" charset="0"/>
              </a:rPr>
              <a:t>, also called </a:t>
            </a:r>
            <a:r>
              <a:rPr lang="en-US" sz="2000" b="1" dirty="0">
                <a:latin typeface="Times New Roman" panose="02020603050405020304" pitchFamily="18" charset="0"/>
                <a:cs typeface="Times New Roman" panose="02020603050405020304" pitchFamily="18" charset="0"/>
              </a:rPr>
              <a:t>alcoholic fermentation</a:t>
            </a:r>
            <a:r>
              <a:rPr lang="en-US" sz="2000" dirty="0">
                <a:latin typeface="Times New Roman" panose="02020603050405020304" pitchFamily="18" charset="0"/>
                <a:cs typeface="Times New Roman" panose="02020603050405020304" pitchFamily="18" charset="0"/>
              </a:rPr>
              <a:t>, is a biological process which converts sugars such as glucose, fructose, and sucrose into cellular energy, producing ethanol and carbon dioxide as a side-effect.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Ethanol fermentation has many uses, including the production of alcoholic beverages, the production of ethanol fuel, and bread cooking.</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48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ALCOHOLIC FERMENTATION</a:t>
            </a:r>
            <a:endParaRPr lang="en-US" sz="4000" dirty="0"/>
          </a:p>
        </p:txBody>
      </p:sp>
      <p:pic>
        <p:nvPicPr>
          <p:cNvPr id="4" name="Content Placeholder 3"/>
          <p:cNvPicPr>
            <a:picLocks noGrp="1" noChangeAspect="1"/>
          </p:cNvPicPr>
          <p:nvPr>
            <p:ph idx="1"/>
          </p:nvPr>
        </p:nvPicPr>
        <p:blipFill>
          <a:blip r:embed="rId2"/>
          <a:stretch>
            <a:fillRect/>
          </a:stretch>
        </p:blipFill>
        <p:spPr>
          <a:xfrm>
            <a:off x="3198136" y="1825625"/>
            <a:ext cx="5795727" cy="4351338"/>
          </a:xfrm>
          <a:prstGeom prst="rect">
            <a:avLst/>
          </a:prstGeom>
        </p:spPr>
      </p:pic>
    </p:spTree>
    <p:extLst>
      <p:ext uri="{BB962C8B-B14F-4D97-AF65-F5344CB8AC3E}">
        <p14:creationId xmlns:p14="http://schemas.microsoft.com/office/powerpoint/2010/main" val="58781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LACTIC ACID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89449"/>
            <a:ext cx="10515600" cy="4351338"/>
          </a:xfrm>
        </p:spPr>
        <p:txBody>
          <a:bodyPr>
            <a:normAutofit/>
          </a:bodyPr>
          <a:lstStyle/>
          <a:p>
            <a:pPr algn="just">
              <a:lnSpc>
                <a:spcPct val="100000"/>
              </a:lnSpc>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a metabolic process by which glucose and other six-carbon sugars (also, disaccharides of six- carbon sugars, e.g. sucrose or lactose) are converted into cellular energy and the metabolite lactate. </a:t>
            </a:r>
            <a:endParaRPr lang="en-US" sz="24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2400" dirty="0" smtClean="0">
                <a:latin typeface="Times New Roman" panose="02020603050405020304" pitchFamily="18" charset="0"/>
                <a:cs typeface="Times New Roman" panose="02020603050405020304" pitchFamily="18" charset="0"/>
              </a:rPr>
              <a:t> </a:t>
            </a:r>
          </a:p>
          <a:p>
            <a:pPr algn="just">
              <a:lnSpc>
                <a:spcPct val="100000"/>
              </a:lnSpc>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oxygen is present in the cell, many organisms will bypass fermentation and undergo cellular respiration; however, facultative anaerobic organisms will both ferment and undergo respiration in the presence of oxygen. </a:t>
            </a:r>
            <a:endParaRPr lang="en-US" sz="2400" dirty="0" smtClean="0">
              <a:latin typeface="Times New Roman" panose="02020603050405020304" pitchFamily="18" charset="0"/>
              <a:cs typeface="Times New Roman" panose="02020603050405020304" pitchFamily="18" charset="0"/>
            </a:endParaRPr>
          </a:p>
          <a:p>
            <a:pPr algn="just">
              <a:lnSpc>
                <a:spcPct val="100000"/>
              </a:lnSpc>
            </a:pPr>
            <a:endParaRPr lang="en-US" sz="2400" dirty="0" smtClean="0">
              <a:latin typeface="Times New Roman" panose="02020603050405020304" pitchFamily="18" charset="0"/>
              <a:cs typeface="Times New Roman" panose="02020603050405020304" pitchFamily="18" charset="0"/>
            </a:endParaRPr>
          </a:p>
          <a:p>
            <a:pPr algn="just">
              <a:lnSpc>
                <a:spcPct val="100000"/>
              </a:lnSpc>
            </a:pPr>
            <a:r>
              <a:rPr lang="en-US" sz="2400" dirty="0" smtClean="0">
                <a:latin typeface="Times New Roman" panose="02020603050405020304" pitchFamily="18" charset="0"/>
                <a:cs typeface="Times New Roman" panose="02020603050405020304" pitchFamily="18" charset="0"/>
              </a:rPr>
              <a:t>Lactate </a:t>
            </a:r>
            <a:r>
              <a:rPr lang="en-US" sz="2400" dirty="0">
                <a:latin typeface="Times New Roman" panose="02020603050405020304" pitchFamily="18" charset="0"/>
                <a:cs typeface="Times New Roman" panose="02020603050405020304" pitchFamily="18" charset="0"/>
              </a:rPr>
              <a:t>dehydrogenase catalyzes the interconversion of pyruvate and lactate with concomitant interconversion of NADH and NAD+.</a:t>
            </a:r>
          </a:p>
          <a:p>
            <a:pPr algn="just">
              <a:lnSpc>
                <a:spcPct val="1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0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LACTIC ACID FERMENTATION</a:t>
            </a:r>
            <a:endParaRPr lang="en-US" dirty="0"/>
          </a:p>
        </p:txBody>
      </p:sp>
      <p:pic>
        <p:nvPicPr>
          <p:cNvPr id="4" name="Content Placeholder 3"/>
          <p:cNvPicPr>
            <a:picLocks noGrp="1" noChangeAspect="1"/>
          </p:cNvPicPr>
          <p:nvPr>
            <p:ph idx="1"/>
          </p:nvPr>
        </p:nvPicPr>
        <p:blipFill>
          <a:blip r:embed="rId2"/>
          <a:stretch>
            <a:fillRect/>
          </a:stretch>
        </p:blipFill>
        <p:spPr>
          <a:xfrm>
            <a:off x="3198136" y="1825625"/>
            <a:ext cx="5795727" cy="4351338"/>
          </a:xfrm>
          <a:prstGeom prst="rect">
            <a:avLst/>
          </a:prstGeom>
        </p:spPr>
      </p:pic>
    </p:spTree>
    <p:extLst>
      <p:ext uri="{BB962C8B-B14F-4D97-AF65-F5344CB8AC3E}">
        <p14:creationId xmlns:p14="http://schemas.microsoft.com/office/powerpoint/2010/main" val="2331921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HOMOLACTIC FERMENTATION</a:t>
            </a:r>
            <a:endParaRPr lang="en-US" dirty="0"/>
          </a:p>
        </p:txBody>
      </p:sp>
      <p:sp>
        <p:nvSpPr>
          <p:cNvPr id="3" name="Content Placeholder 2"/>
          <p:cNvSpPr>
            <a:spLocks noGrp="1"/>
          </p:cNvSpPr>
          <p:nvPr>
            <p:ph idx="1"/>
          </p:nvPr>
        </p:nvSpPr>
        <p:spPr/>
        <p:txBody>
          <a:bodyPr>
            <a:norm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the simplest type of fermentation.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pyruvate from glycolysis undergoes a simple redox reaction, forming lactic acid. </a:t>
            </a:r>
          </a:p>
          <a:p>
            <a:pPr algn="just"/>
            <a:r>
              <a:rPr lang="en-US" sz="2400" dirty="0" smtClean="0">
                <a:latin typeface="Times New Roman" panose="02020603050405020304" pitchFamily="18" charset="0"/>
                <a:cs typeface="Times New Roman" panose="02020603050405020304" pitchFamily="18" charset="0"/>
              </a:rPr>
              <a:t>Overall</a:t>
            </a:r>
            <a:r>
              <a:rPr lang="en-US" sz="2400" dirty="0">
                <a:latin typeface="Times New Roman" panose="02020603050405020304" pitchFamily="18" charset="0"/>
                <a:cs typeface="Times New Roman" panose="02020603050405020304" pitchFamily="18" charset="0"/>
              </a:rPr>
              <a:t>, one molecule of glucose (or any six-carbon sugar) is converted to two molecules of lactic acid: </a:t>
            </a:r>
            <a:r>
              <a:rPr lang="en-US" sz="2400" b="1" dirty="0">
                <a:latin typeface="Times New Roman" panose="02020603050405020304" pitchFamily="18" charset="0"/>
                <a:cs typeface="Times New Roman" panose="02020603050405020304" pitchFamily="18" charset="0"/>
              </a:rPr>
              <a:t>C6H12O6 → 2 CH3CHOHCOOH </a:t>
            </a:r>
            <a:endParaRPr lang="en-US" sz="2400" b="1"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occurs in the muscles of animals when they need energy faster than the blood can supply oxygen. It also occurs in some kinds of bacteria (such as lactobacilli) and some </a:t>
            </a:r>
            <a:r>
              <a:rPr lang="en-US" sz="2400" dirty="0" smtClean="0">
                <a:latin typeface="Times New Roman" panose="02020603050405020304" pitchFamily="18" charset="0"/>
                <a:cs typeface="Times New Roman" panose="02020603050405020304" pitchFamily="18" charset="0"/>
              </a:rPr>
              <a:t>fungi.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97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err="1" smtClean="0">
                <a:latin typeface="Times New Roman" panose="02020603050405020304" pitchFamily="18" charset="0"/>
                <a:cs typeface="Times New Roman" panose="02020603050405020304" pitchFamily="18" charset="0"/>
              </a:rPr>
              <a:t>Introdution</a:t>
            </a:r>
            <a:r>
              <a:rPr lang="en-US" sz="4000" b="1" dirty="0" smtClean="0">
                <a:latin typeface="Times New Roman" panose="02020603050405020304" pitchFamily="18" charset="0"/>
                <a:cs typeface="Times New Roman" panose="02020603050405020304" pitchFamily="18" charset="0"/>
              </a:rPr>
              <a:t> To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8192" y="1130165"/>
            <a:ext cx="9066726" cy="4351338"/>
          </a:xfrm>
        </p:spPr>
        <p:txBody>
          <a:bodyPr>
            <a:normAutofit/>
          </a:bodyPr>
          <a:lstStyle/>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Fermentation </a:t>
            </a:r>
            <a:r>
              <a:rPr lang="en-US" sz="2000" dirty="0">
                <a:latin typeface="Times New Roman" panose="02020603050405020304" pitchFamily="18" charset="0"/>
                <a:cs typeface="Times New Roman" panose="02020603050405020304" pitchFamily="18" charset="0"/>
              </a:rPr>
              <a:t>is a metabolic process that converts </a:t>
            </a:r>
            <a:r>
              <a:rPr lang="en-US" sz="2000" b="1" dirty="0">
                <a:latin typeface="Times New Roman" panose="02020603050405020304" pitchFamily="18" charset="0"/>
                <a:cs typeface="Times New Roman" panose="02020603050405020304" pitchFamily="18" charset="0"/>
              </a:rPr>
              <a:t>sugar to acids, gases or alcohol</a:t>
            </a:r>
            <a:r>
              <a:rPr lang="en-US" sz="2000" dirty="0">
                <a:latin typeface="Times New Roman" panose="02020603050405020304" pitchFamily="18" charset="0"/>
                <a:cs typeface="Times New Roman" panose="02020603050405020304" pitchFamily="18" charset="0"/>
              </a:rPr>
              <a:t>. It occurs in </a:t>
            </a:r>
            <a:r>
              <a:rPr lang="en-US" sz="2000" b="1" dirty="0">
                <a:latin typeface="Times New Roman" panose="02020603050405020304" pitchFamily="18" charset="0"/>
                <a:cs typeface="Times New Roman" panose="02020603050405020304" pitchFamily="18" charset="0"/>
              </a:rPr>
              <a:t>yeast</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bacteria</a:t>
            </a:r>
            <a:r>
              <a:rPr lang="en-US" sz="2000" dirty="0">
                <a:latin typeface="Times New Roman" panose="02020603050405020304" pitchFamily="18" charset="0"/>
                <a:cs typeface="Times New Roman" panose="02020603050405020304" pitchFamily="18" charset="0"/>
              </a:rPr>
              <a:t>, and also in oxygen-starved </a:t>
            </a:r>
            <a:r>
              <a:rPr lang="en-US" sz="2000" dirty="0" smtClean="0">
                <a:latin typeface="Times New Roman" panose="02020603050405020304" pitchFamily="18" charset="0"/>
                <a:cs typeface="Times New Roman" panose="02020603050405020304" pitchFamily="18" charset="0"/>
              </a:rPr>
              <a:t>(Deficient </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muscle </a:t>
            </a:r>
            <a:r>
              <a:rPr lang="en-US" sz="2000" b="1" dirty="0" smtClean="0">
                <a:latin typeface="Times New Roman" panose="02020603050405020304" pitchFamily="18" charset="0"/>
                <a:cs typeface="Times New Roman" panose="02020603050405020304" pitchFamily="18" charset="0"/>
              </a:rPr>
              <a:t>cells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Fermentation, chemical process by which molecules such as </a:t>
            </a:r>
            <a:r>
              <a:rPr lang="en-US" sz="2000" b="1" dirty="0">
                <a:latin typeface="Times New Roman" panose="02020603050405020304" pitchFamily="18" charset="0"/>
                <a:cs typeface="Times New Roman" panose="02020603050405020304" pitchFamily="18" charset="0"/>
              </a:rPr>
              <a:t>glucose</a:t>
            </a:r>
            <a:r>
              <a:rPr lang="en-US" sz="2000" dirty="0">
                <a:latin typeface="Times New Roman" panose="02020603050405020304" pitchFamily="18" charset="0"/>
                <a:cs typeface="Times New Roman" panose="02020603050405020304" pitchFamily="18" charset="0"/>
              </a:rPr>
              <a:t> are broken down anaerobically.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More broadly</a:t>
            </a:r>
            <a:r>
              <a:rPr lang="en-US" sz="2000" dirty="0">
                <a:latin typeface="Times New Roman" panose="02020603050405020304" pitchFamily="18" charset="0"/>
                <a:cs typeface="Times New Roman" panose="02020603050405020304" pitchFamily="18" charset="0"/>
              </a:rPr>
              <a:t>, fermentation is the foaming </a:t>
            </a:r>
            <a:r>
              <a:rPr lang="en-US" sz="2000" dirty="0" smtClean="0">
                <a:latin typeface="Times New Roman" panose="02020603050405020304" pitchFamily="18" charset="0"/>
                <a:cs typeface="Times New Roman" panose="02020603050405020304" pitchFamily="18" charset="0"/>
              </a:rPr>
              <a:t>(Un-healthy) </a:t>
            </a:r>
            <a:r>
              <a:rPr lang="en-US" sz="2000" dirty="0">
                <a:latin typeface="Times New Roman" panose="02020603050405020304" pitchFamily="18" charset="0"/>
                <a:cs typeface="Times New Roman" panose="02020603050405020304" pitchFamily="18" charset="0"/>
              </a:rPr>
              <a:t>that occurs during the manufacture of wine and beer, a process at least </a:t>
            </a:r>
            <a:r>
              <a:rPr lang="en-US" sz="2000" b="1" dirty="0">
                <a:latin typeface="Times New Roman" panose="02020603050405020304" pitchFamily="18" charset="0"/>
                <a:cs typeface="Times New Roman" panose="02020603050405020304" pitchFamily="18" charset="0"/>
              </a:rPr>
              <a:t>10,000 years old</a:t>
            </a:r>
            <a:r>
              <a:rPr lang="en-US" sz="2000" dirty="0">
                <a:latin typeface="Times New Roman" panose="02020603050405020304" pitchFamily="18" charset="0"/>
                <a:cs typeface="Times New Roman" panose="02020603050405020304" pitchFamily="18" charset="0"/>
              </a:rPr>
              <a:t>. The frothing results from the evolution of carbon dioxide gas, though this was not recognized until the </a:t>
            </a:r>
            <a:r>
              <a:rPr lang="en-US" sz="2000" b="1" dirty="0">
                <a:latin typeface="Times New Roman" panose="02020603050405020304" pitchFamily="18" charset="0"/>
                <a:cs typeface="Times New Roman" panose="02020603050405020304" pitchFamily="18" charset="0"/>
              </a:rPr>
              <a:t>17th century</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French </a:t>
            </a:r>
            <a:r>
              <a:rPr lang="en-US" sz="2000" b="1" dirty="0">
                <a:latin typeface="Times New Roman" panose="02020603050405020304" pitchFamily="18" charset="0"/>
                <a:cs typeface="Times New Roman" panose="02020603050405020304" pitchFamily="18" charset="0"/>
              </a:rPr>
              <a:t>chemist </a:t>
            </a:r>
            <a:r>
              <a:rPr lang="en-US" sz="2000" dirty="0">
                <a:latin typeface="Times New Roman" panose="02020603050405020304" pitchFamily="18" charset="0"/>
                <a:cs typeface="Times New Roman" panose="02020603050405020304" pitchFamily="18" charset="0"/>
              </a:rPr>
              <a:t>and microbiologist </a:t>
            </a:r>
            <a:r>
              <a:rPr lang="en-US" sz="2000" b="1" dirty="0">
                <a:latin typeface="Times New Roman" panose="02020603050405020304" pitchFamily="18" charset="0"/>
                <a:cs typeface="Times New Roman" panose="02020603050405020304" pitchFamily="18" charset="0"/>
              </a:rPr>
              <a:t>Louis Pasteur in the 19th </a:t>
            </a:r>
            <a:r>
              <a:rPr lang="en-US" sz="2000" dirty="0">
                <a:latin typeface="Times New Roman" panose="02020603050405020304" pitchFamily="18" charset="0"/>
                <a:cs typeface="Times New Roman" panose="02020603050405020304" pitchFamily="18" charset="0"/>
              </a:rPr>
              <a:t>century used the term fermentation in a narrow sense to describe </a:t>
            </a:r>
            <a:r>
              <a:rPr lang="en-US" sz="2000" dirty="0" smtClean="0">
                <a:latin typeface="Times New Roman" panose="02020603050405020304" pitchFamily="18" charset="0"/>
                <a:cs typeface="Times New Roman" panose="02020603050405020304" pitchFamily="18" charset="0"/>
              </a:rPr>
              <a:t>the changes </a:t>
            </a:r>
            <a:r>
              <a:rPr lang="en-US" sz="2000" dirty="0">
                <a:latin typeface="Times New Roman" panose="02020603050405020304" pitchFamily="18" charset="0"/>
                <a:cs typeface="Times New Roman" panose="02020603050405020304" pitchFamily="18" charset="0"/>
              </a:rPr>
              <a:t>brought about by yeasts and other microorganisms growing in the absence of air (anaerobically); he also recognized that </a:t>
            </a:r>
            <a:r>
              <a:rPr lang="en-US" sz="2000" b="1" dirty="0">
                <a:latin typeface="Times New Roman" panose="02020603050405020304" pitchFamily="18" charset="0"/>
                <a:cs typeface="Times New Roman" panose="02020603050405020304" pitchFamily="18" charset="0"/>
              </a:rPr>
              <a:t>ethyl alcohol and carbon dioxide </a:t>
            </a:r>
            <a:r>
              <a:rPr lang="en-US" sz="2000" dirty="0">
                <a:latin typeface="Times New Roman" panose="02020603050405020304" pitchFamily="18" charset="0"/>
                <a:cs typeface="Times New Roman" panose="02020603050405020304" pitchFamily="18" charset="0"/>
              </a:rPr>
              <a:t>are not the only products of fermentation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3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HETEROLACTIC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26776" y="1476002"/>
            <a:ext cx="9202271" cy="4351338"/>
          </a:xfrm>
        </p:spPr>
        <p:txBody>
          <a:bodyPr>
            <a:norm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 </a:t>
            </a:r>
            <a:r>
              <a:rPr lang="en-US" sz="2400" dirty="0" err="1" smtClean="0">
                <a:latin typeface="Times New Roman" panose="02020603050405020304" pitchFamily="18" charset="0"/>
                <a:cs typeface="Times New Roman" panose="02020603050405020304" pitchFamily="18" charset="0"/>
              </a:rPr>
              <a:t>heterolactic</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fermentation, where some lactate is further metabolized and results in ethanol and carbon dioxide (via the </a:t>
            </a:r>
            <a:r>
              <a:rPr lang="en-US" sz="2400" dirty="0" err="1">
                <a:latin typeface="Times New Roman" panose="02020603050405020304" pitchFamily="18" charset="0"/>
                <a:cs typeface="Times New Roman" panose="02020603050405020304" pitchFamily="18" charset="0"/>
              </a:rPr>
              <a:t>phosphoketolase</a:t>
            </a:r>
            <a:r>
              <a:rPr lang="en-US" sz="2400" dirty="0">
                <a:latin typeface="Times New Roman" panose="02020603050405020304" pitchFamily="18" charset="0"/>
                <a:cs typeface="Times New Roman" panose="02020603050405020304" pitchFamily="18" charset="0"/>
              </a:rPr>
              <a:t> pathway), acetate, or other metabolic products, e.g.: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C6H12O6 </a:t>
            </a:r>
            <a:r>
              <a:rPr lang="en-US" sz="2400" b="1" dirty="0">
                <a:latin typeface="Times New Roman" panose="02020603050405020304" pitchFamily="18" charset="0"/>
                <a:cs typeface="Times New Roman" panose="02020603050405020304" pitchFamily="18" charset="0"/>
              </a:rPr>
              <a:t>→ CH3CHOHCOOH + C2H5OH + CO2 </a:t>
            </a:r>
            <a:endParaRPr lang="en-US" sz="2400" b="1"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err="1" smtClean="0">
                <a:latin typeface="Times New Roman" panose="02020603050405020304" pitchFamily="18" charset="0"/>
                <a:cs typeface="Times New Roman" panose="02020603050405020304" pitchFamily="18" charset="0"/>
              </a:rPr>
              <a:t>Heterolactic</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fermentation is in a sense intermediate between lactic acid fermentation, and other types, e.g. alcoholic fermentation. </a:t>
            </a:r>
          </a:p>
        </p:txBody>
      </p:sp>
    </p:spTree>
    <p:extLst>
      <p:ext uri="{BB962C8B-B14F-4D97-AF65-F5344CB8AC3E}">
        <p14:creationId xmlns:p14="http://schemas.microsoft.com/office/powerpoint/2010/main" val="421338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3647" y="78614"/>
            <a:ext cx="8713694" cy="6542101"/>
          </a:xfrm>
          <a:prstGeom prst="rect">
            <a:avLst/>
          </a:prstGeom>
        </p:spPr>
      </p:pic>
    </p:spTree>
    <p:extLst>
      <p:ext uri="{BB962C8B-B14F-4D97-AF65-F5344CB8AC3E}">
        <p14:creationId xmlns:p14="http://schemas.microsoft.com/office/powerpoint/2010/main" val="285586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FERMENTATION PROCESS</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83796" y="1896035"/>
            <a:ext cx="10764391" cy="6957618"/>
          </a:xfrm>
          <a:prstGeom prst="rect">
            <a:avLst/>
          </a:prstGeom>
        </p:spPr>
      </p:pic>
    </p:spTree>
    <p:extLst>
      <p:ext uri="{BB962C8B-B14F-4D97-AF65-F5344CB8AC3E}">
        <p14:creationId xmlns:p14="http://schemas.microsoft.com/office/powerpoint/2010/main" val="1541207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BATCH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9456" y="1556684"/>
            <a:ext cx="9233087" cy="4351338"/>
          </a:xfrm>
        </p:spPr>
        <p:txBody>
          <a:bodyPr/>
          <a:lstStyle/>
          <a:p>
            <a:pPr algn="just"/>
            <a:r>
              <a:rPr lang="en-US" sz="2400" b="1" dirty="0">
                <a:latin typeface="Times New Roman" panose="02020603050405020304" pitchFamily="18" charset="0"/>
                <a:cs typeface="Times New Roman" panose="02020603050405020304" pitchFamily="18" charset="0"/>
              </a:rPr>
              <a:t>Batch fermentation </a:t>
            </a:r>
            <a:r>
              <a:rPr lang="en-US" sz="2400" dirty="0">
                <a:latin typeface="Times New Roman" panose="02020603050405020304" pitchFamily="18" charset="0"/>
                <a:cs typeface="Times New Roman" panose="02020603050405020304" pitchFamily="18" charset="0"/>
              </a:rPr>
              <a:t>; Nutrients are added in the fermentation for the single time only the growth continuous until the particular nutrient are exhausted</a:t>
            </a:r>
            <a:r>
              <a:rPr lang="en-US" dirty="0"/>
              <a:t>.</a:t>
            </a:r>
          </a:p>
        </p:txBody>
      </p:sp>
      <p:pic>
        <p:nvPicPr>
          <p:cNvPr id="4" name="Picture 3"/>
          <p:cNvPicPr>
            <a:picLocks noChangeAspect="1"/>
          </p:cNvPicPr>
          <p:nvPr/>
        </p:nvPicPr>
        <p:blipFill>
          <a:blip r:embed="rId2"/>
          <a:stretch>
            <a:fillRect/>
          </a:stretch>
        </p:blipFill>
        <p:spPr>
          <a:xfrm>
            <a:off x="3299572" y="2295525"/>
            <a:ext cx="6076950" cy="4562475"/>
          </a:xfrm>
          <a:prstGeom prst="rect">
            <a:avLst/>
          </a:prstGeom>
        </p:spPr>
      </p:pic>
    </p:spTree>
    <p:extLst>
      <p:ext uri="{BB962C8B-B14F-4D97-AF65-F5344CB8AC3E}">
        <p14:creationId xmlns:p14="http://schemas.microsoft.com/office/powerpoint/2010/main" val="1436838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817" t="5006" r="6186" b="5999"/>
          <a:stretch/>
        </p:blipFill>
        <p:spPr>
          <a:xfrm>
            <a:off x="1573305" y="174812"/>
            <a:ext cx="8942294" cy="6454588"/>
          </a:xfrm>
          <a:prstGeom prst="rect">
            <a:avLst/>
          </a:prstGeom>
        </p:spPr>
      </p:pic>
    </p:spTree>
    <p:extLst>
      <p:ext uri="{BB962C8B-B14F-4D97-AF65-F5344CB8AC3E}">
        <p14:creationId xmlns:p14="http://schemas.microsoft.com/office/powerpoint/2010/main" val="614033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33" t="9656" r="2570" b="12460"/>
          <a:stretch/>
        </p:blipFill>
        <p:spPr>
          <a:xfrm>
            <a:off x="878916" y="389965"/>
            <a:ext cx="10026649" cy="6158753"/>
          </a:xfrm>
          <a:prstGeom prst="rect">
            <a:avLst/>
          </a:prstGeom>
        </p:spPr>
      </p:pic>
      <p:sp>
        <p:nvSpPr>
          <p:cNvPr id="5" name="TextBox 4"/>
          <p:cNvSpPr txBox="1"/>
          <p:nvPr/>
        </p:nvSpPr>
        <p:spPr>
          <a:xfrm>
            <a:off x="1183341" y="3657600"/>
            <a:ext cx="442408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0825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29554" y="0"/>
            <a:ext cx="9386048" cy="7046893"/>
          </a:xfrm>
          <a:prstGeom prst="rect">
            <a:avLst/>
          </a:prstGeom>
        </p:spPr>
      </p:pic>
    </p:spTree>
    <p:extLst>
      <p:ext uri="{BB962C8B-B14F-4D97-AF65-F5344CB8AC3E}">
        <p14:creationId xmlns:p14="http://schemas.microsoft.com/office/powerpoint/2010/main" val="3925122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3648" y="-107575"/>
            <a:ext cx="9099038" cy="6831410"/>
          </a:xfrm>
          <a:prstGeom prst="rect">
            <a:avLst/>
          </a:prstGeom>
        </p:spPr>
      </p:pic>
    </p:spTree>
    <p:extLst>
      <p:ext uri="{BB962C8B-B14F-4D97-AF65-F5344CB8AC3E}">
        <p14:creationId xmlns:p14="http://schemas.microsoft.com/office/powerpoint/2010/main" val="425328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BACTERIA-POPULATION GROWTH CURVE</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3539" t="15547" r="9919" b="19205"/>
          <a:stretch/>
        </p:blipFill>
        <p:spPr>
          <a:xfrm>
            <a:off x="2424953" y="1690688"/>
            <a:ext cx="7342094" cy="4698941"/>
          </a:xfrm>
          <a:prstGeom prst="rect">
            <a:avLst/>
          </a:prstGeom>
        </p:spPr>
      </p:pic>
    </p:spTree>
    <p:extLst>
      <p:ext uri="{BB962C8B-B14F-4D97-AF65-F5344CB8AC3E}">
        <p14:creationId xmlns:p14="http://schemas.microsoft.com/office/powerpoint/2010/main" val="716373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4" y="416859"/>
            <a:ext cx="10385611" cy="1273829"/>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CHARACTERISTICS OF A BATCH FERMENTATION SYSTEM</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t="13361"/>
          <a:stretch/>
        </p:blipFill>
        <p:spPr>
          <a:xfrm>
            <a:off x="1958103" y="1690688"/>
            <a:ext cx="8275793" cy="5383145"/>
          </a:xfrm>
          <a:prstGeom prst="rect">
            <a:avLst/>
          </a:prstGeom>
        </p:spPr>
      </p:pic>
    </p:spTree>
    <p:extLst>
      <p:ext uri="{BB962C8B-B14F-4D97-AF65-F5344CB8AC3E}">
        <p14:creationId xmlns:p14="http://schemas.microsoft.com/office/powerpoint/2010/main" val="177559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Fermentation</a:t>
            </a:r>
          </a:p>
        </p:txBody>
      </p:sp>
      <p:sp>
        <p:nvSpPr>
          <p:cNvPr id="3" name="Content Placeholder 2"/>
          <p:cNvSpPr>
            <a:spLocks noGrp="1"/>
          </p:cNvSpPr>
          <p:nvPr>
            <p:ph idx="1"/>
          </p:nvPr>
        </p:nvSpPr>
        <p:spPr>
          <a:xfrm>
            <a:off x="838200" y="1825625"/>
            <a:ext cx="5848118" cy="3377440"/>
          </a:xfrm>
        </p:spPr>
        <p:txBody>
          <a:bodyPr>
            <a:normAutofit lnSpcReduction="10000"/>
          </a:bodyPr>
          <a:lstStyle/>
          <a:p>
            <a:pPr algn="just"/>
            <a:endParaRPr lang="en-US"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Definition:</a:t>
            </a:r>
            <a:r>
              <a:rPr lang="en-US" sz="2000" dirty="0" smtClean="0">
                <a:latin typeface="Times New Roman" panose="02020603050405020304" pitchFamily="18" charset="0"/>
                <a:cs typeface="Times New Roman" panose="02020603050405020304" pitchFamily="18" charset="0"/>
              </a:rPr>
              <a:t> Fermentation </a:t>
            </a:r>
            <a:r>
              <a:rPr lang="en-US" sz="2000" dirty="0">
                <a:latin typeface="Times New Roman" panose="02020603050405020304" pitchFamily="18" charset="0"/>
                <a:cs typeface="Times New Roman" panose="02020603050405020304" pitchFamily="18" charset="0"/>
              </a:rPr>
              <a:t>is the chemical transformation of organic substances into simpler compounds by the action of </a:t>
            </a:r>
            <a:r>
              <a:rPr lang="en-US" sz="2000" b="1" dirty="0">
                <a:latin typeface="Times New Roman" panose="02020603050405020304" pitchFamily="18" charset="0"/>
                <a:cs typeface="Times New Roman" panose="02020603050405020304" pitchFamily="18" charset="0"/>
              </a:rPr>
              <a:t>enzymes</a:t>
            </a:r>
            <a:r>
              <a:rPr lang="en-US" sz="2000" dirty="0">
                <a:latin typeface="Times New Roman" panose="02020603050405020304" pitchFamily="18" charset="0"/>
                <a:cs typeface="Times New Roman" panose="02020603050405020304" pitchFamily="18" charset="0"/>
              </a:rPr>
              <a:t>, complex </a:t>
            </a:r>
            <a:r>
              <a:rPr lang="en-US" sz="2000" b="1" dirty="0">
                <a:latin typeface="Times New Roman" panose="02020603050405020304" pitchFamily="18" charset="0"/>
                <a:cs typeface="Times New Roman" panose="02020603050405020304" pitchFamily="18" charset="0"/>
              </a:rPr>
              <a:t>organic catalysts</a:t>
            </a:r>
            <a:r>
              <a:rPr lang="en-US" sz="2000" dirty="0">
                <a:latin typeface="Times New Roman" panose="02020603050405020304" pitchFamily="18" charset="0"/>
                <a:cs typeface="Times New Roman" panose="02020603050405020304" pitchFamily="18" charset="0"/>
              </a:rPr>
              <a:t>, which are produced by microorganisms such as </a:t>
            </a:r>
            <a:r>
              <a:rPr lang="en-US" sz="2000" b="1" dirty="0">
                <a:latin typeface="Times New Roman" panose="02020603050405020304" pitchFamily="18" charset="0"/>
                <a:cs typeface="Times New Roman" panose="02020603050405020304" pitchFamily="18" charset="0"/>
              </a:rPr>
              <a:t>molds, yeasts, or bacteria</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Enzymes </a:t>
            </a:r>
            <a:r>
              <a:rPr lang="en-US" sz="2000" dirty="0">
                <a:latin typeface="Times New Roman" panose="02020603050405020304" pitchFamily="18" charset="0"/>
                <a:cs typeface="Times New Roman" panose="02020603050405020304" pitchFamily="18" charset="0"/>
              </a:rPr>
              <a:t>act by hydrolysis, a process of breaking down or predigesting complex organic molecules to form smaller (and in the case of foods, more easily digestible) compounds and nutrients.</a:t>
            </a:r>
          </a:p>
          <a:p>
            <a:pPr algn="just"/>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789349" y="2219868"/>
            <a:ext cx="4299361" cy="2828650"/>
          </a:xfrm>
          <a:prstGeom prst="rect">
            <a:avLst/>
          </a:prstGeom>
        </p:spPr>
      </p:pic>
    </p:spTree>
    <p:extLst>
      <p:ext uri="{BB962C8B-B14F-4D97-AF65-F5344CB8AC3E}">
        <p14:creationId xmlns:p14="http://schemas.microsoft.com/office/powerpoint/2010/main" val="89812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CONTINUOUS FERMENTATION</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rotWithShape="1">
          <a:blip r:embed="rId2"/>
          <a:srcRect t="18924"/>
          <a:stretch/>
        </p:blipFill>
        <p:spPr>
          <a:xfrm>
            <a:off x="1905799" y="1690688"/>
            <a:ext cx="8380401" cy="5101198"/>
          </a:xfrm>
          <a:prstGeom prst="rect">
            <a:avLst/>
          </a:prstGeom>
        </p:spPr>
      </p:pic>
    </p:spTree>
    <p:extLst>
      <p:ext uri="{BB962C8B-B14F-4D97-AF65-F5344CB8AC3E}">
        <p14:creationId xmlns:p14="http://schemas.microsoft.com/office/powerpoint/2010/main" val="361088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CONTINUOUS FERMENTATION</a:t>
            </a:r>
            <a:endParaRPr lang="en-US" dirty="0"/>
          </a:p>
        </p:txBody>
      </p:sp>
      <p:pic>
        <p:nvPicPr>
          <p:cNvPr id="4" name="Content Placeholder 3"/>
          <p:cNvPicPr>
            <a:picLocks noGrp="1" noChangeAspect="1"/>
          </p:cNvPicPr>
          <p:nvPr>
            <p:ph idx="1"/>
          </p:nvPr>
        </p:nvPicPr>
        <p:blipFill>
          <a:blip r:embed="rId2"/>
          <a:stretch>
            <a:fillRect/>
          </a:stretch>
        </p:blipFill>
        <p:spPr>
          <a:xfrm>
            <a:off x="3198136" y="1825625"/>
            <a:ext cx="5795727" cy="4351338"/>
          </a:xfrm>
          <a:prstGeom prst="rect">
            <a:avLst/>
          </a:prstGeom>
        </p:spPr>
      </p:pic>
    </p:spTree>
    <p:extLst>
      <p:ext uri="{BB962C8B-B14F-4D97-AF65-F5344CB8AC3E}">
        <p14:creationId xmlns:p14="http://schemas.microsoft.com/office/powerpoint/2010/main" val="3769556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DISADVANTAGES OF CONTINUOUS FERMENTATION</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t="23559"/>
          <a:stretch/>
        </p:blipFill>
        <p:spPr>
          <a:xfrm>
            <a:off x="2297183" y="2003613"/>
            <a:ext cx="8279398" cy="4751574"/>
          </a:xfrm>
          <a:prstGeom prst="rect">
            <a:avLst/>
          </a:prstGeom>
        </p:spPr>
      </p:pic>
    </p:spTree>
    <p:extLst>
      <p:ext uri="{BB962C8B-B14F-4D97-AF65-F5344CB8AC3E}">
        <p14:creationId xmlns:p14="http://schemas.microsoft.com/office/powerpoint/2010/main" val="164760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FED BATCH FERMENTATION</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8006" t="5292" r="6004" b="12354"/>
          <a:stretch/>
        </p:blipFill>
        <p:spPr>
          <a:xfrm>
            <a:off x="2458570" y="1358153"/>
            <a:ext cx="7274860" cy="5230906"/>
          </a:xfrm>
          <a:prstGeom prst="rect">
            <a:avLst/>
          </a:prstGeom>
        </p:spPr>
      </p:pic>
    </p:spTree>
    <p:extLst>
      <p:ext uri="{BB962C8B-B14F-4D97-AF65-F5344CB8AC3E}">
        <p14:creationId xmlns:p14="http://schemas.microsoft.com/office/powerpoint/2010/main" val="3897317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FED BATCH FERMENTATION</a:t>
            </a:r>
            <a:endParaRPr lang="en-US" dirty="0"/>
          </a:p>
        </p:txBody>
      </p:sp>
      <p:pic>
        <p:nvPicPr>
          <p:cNvPr id="4" name="Content Placeholder 3"/>
          <p:cNvPicPr>
            <a:picLocks noGrp="1" noChangeAspect="1"/>
          </p:cNvPicPr>
          <p:nvPr>
            <p:ph idx="1"/>
          </p:nvPr>
        </p:nvPicPr>
        <p:blipFill>
          <a:blip r:embed="rId2"/>
          <a:stretch>
            <a:fillRect/>
          </a:stretch>
        </p:blipFill>
        <p:spPr>
          <a:xfrm>
            <a:off x="2512359" y="1525681"/>
            <a:ext cx="7167282" cy="4777029"/>
          </a:xfrm>
          <a:prstGeom prst="rect">
            <a:avLst/>
          </a:prstGeom>
        </p:spPr>
      </p:pic>
    </p:spTree>
    <p:extLst>
      <p:ext uri="{BB962C8B-B14F-4D97-AF65-F5344CB8AC3E}">
        <p14:creationId xmlns:p14="http://schemas.microsoft.com/office/powerpoint/2010/main" val="389734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325" t="7037" r="7282" b="6851"/>
          <a:stretch/>
        </p:blipFill>
        <p:spPr>
          <a:xfrm>
            <a:off x="766482" y="268941"/>
            <a:ext cx="9856694" cy="6252883"/>
          </a:xfrm>
          <a:prstGeom prst="rect">
            <a:avLst/>
          </a:prstGeom>
        </p:spPr>
      </p:pic>
    </p:spTree>
    <p:extLst>
      <p:ext uri="{BB962C8B-B14F-4D97-AF65-F5344CB8AC3E}">
        <p14:creationId xmlns:p14="http://schemas.microsoft.com/office/powerpoint/2010/main" val="644431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ADVANTAGES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53135" y="1543237"/>
            <a:ext cx="9085729" cy="4351338"/>
          </a:xfrm>
        </p:spPr>
        <p:txBody>
          <a:bodyPr>
            <a:normAutofit lnSpcReduction="10000"/>
          </a:bodyPr>
          <a:lstStyle/>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Preserves and enriches food, improves digestibility, and enhances the taste and </a:t>
            </a:r>
            <a:r>
              <a:rPr lang="en-US" sz="2000" dirty="0" err="1">
                <a:latin typeface="Times New Roman" panose="02020603050405020304" pitchFamily="18" charset="0"/>
                <a:cs typeface="Times New Roman" panose="02020603050405020304" pitchFamily="18" charset="0"/>
              </a:rPr>
              <a:t>flavour</a:t>
            </a:r>
            <a:r>
              <a:rPr lang="en-US" sz="2000" dirty="0">
                <a:latin typeface="Times New Roman" panose="02020603050405020304" pitchFamily="18" charset="0"/>
                <a:cs typeface="Times New Roman" panose="02020603050405020304" pitchFamily="18" charset="0"/>
              </a:rPr>
              <a:t> of foods.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Potential of enhancing food safety by controlling the growth and multiplication of a number of pathogens in foods.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Important contribution to human nutrition, particularly in developing countries, where economic problems pose a major barrier to ensuring food safety.</a:t>
            </a:r>
          </a:p>
          <a:p>
            <a:pPr algn="just"/>
            <a:r>
              <a:rPr lang="en-US" sz="2000" dirty="0" smtClean="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Low energy consumption due to the mild operating conditions relatively low capital and operating costs relatively simple technologies.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5- </a:t>
            </a:r>
            <a:r>
              <a:rPr lang="en-US" sz="2000" dirty="0">
                <a:latin typeface="Times New Roman" panose="02020603050405020304" pitchFamily="18" charset="0"/>
                <a:cs typeface="Times New Roman" panose="02020603050405020304" pitchFamily="18" charset="0"/>
              </a:rPr>
              <a:t>They cause highly specific and controlled changes to foods by using enzymes.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6- </a:t>
            </a:r>
            <a:r>
              <a:rPr lang="en-US" sz="2000" dirty="0">
                <a:latin typeface="Times New Roman" panose="02020603050405020304" pitchFamily="18" charset="0"/>
                <a:cs typeface="Times New Roman" panose="02020603050405020304" pitchFamily="18" charset="0"/>
              </a:rPr>
              <a:t>Preservation and detoxification of the food.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7- </a:t>
            </a:r>
            <a:r>
              <a:rPr lang="en-US" sz="2000" dirty="0">
                <a:latin typeface="Times New Roman" panose="02020603050405020304" pitchFamily="18" charset="0"/>
                <a:cs typeface="Times New Roman" panose="02020603050405020304" pitchFamily="18" charset="0"/>
              </a:rPr>
              <a:t>Waste treatment.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8- </a:t>
            </a:r>
            <a:r>
              <a:rPr lang="en-US" sz="2000" dirty="0">
                <a:latin typeface="Times New Roman" panose="02020603050405020304" pitchFamily="18" charset="0"/>
                <a:cs typeface="Times New Roman" panose="02020603050405020304" pitchFamily="18" charset="0"/>
              </a:rPr>
              <a:t>Health related product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69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459" y="365125"/>
            <a:ext cx="9130552" cy="1325563"/>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DISADVANTAGES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5047" y="1449108"/>
            <a:ext cx="9130552" cy="4351338"/>
          </a:xfrm>
        </p:spPr>
        <p:txBody>
          <a:bodyPr>
            <a:norm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Hazardous </a:t>
            </a:r>
            <a:r>
              <a:rPr lang="en-US" sz="2400" dirty="0">
                <a:latin typeface="Times New Roman" panose="02020603050405020304" pitchFamily="18" charset="0"/>
                <a:cs typeface="Times New Roman" panose="02020603050405020304" pitchFamily="18" charset="0"/>
              </a:rPr>
              <a:t>microbial contamination always exist in fermented </a:t>
            </a:r>
            <a:r>
              <a:rPr lang="en-US" sz="2400" dirty="0" smtClean="0">
                <a:latin typeface="Times New Roman" panose="02020603050405020304" pitchFamily="18" charset="0"/>
                <a:cs typeface="Times New Roman" panose="02020603050405020304" pitchFamily="18" charset="0"/>
              </a:rPr>
              <a:t>food. </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uneven distribution of salt in lactic acid fermented fish products and contamination of Aspergillus </a:t>
            </a:r>
            <a:r>
              <a:rPr lang="en-US" sz="2400" dirty="0" err="1">
                <a:latin typeface="Times New Roman" panose="02020603050405020304" pitchFamily="18" charset="0"/>
                <a:cs typeface="Times New Roman" panose="02020603050405020304" pitchFamily="18" charset="0"/>
              </a:rPr>
              <a:t>flavus</a:t>
            </a:r>
            <a:r>
              <a:rPr lang="en-US" sz="2400" dirty="0">
                <a:latin typeface="Times New Roman" panose="02020603050405020304" pitchFamily="18" charset="0"/>
                <a:cs typeface="Times New Roman" panose="02020603050405020304" pitchFamily="18" charset="0"/>
              </a:rPr>
              <a:t> in traditional starter cultures for rice wine and soybean sauce result in severe food poisoning </a:t>
            </a:r>
            <a:r>
              <a:rPr lang="en-US" sz="2400" dirty="0" smtClean="0">
                <a:latin typeface="Times New Roman" panose="02020603050405020304" pitchFamily="18" charset="0"/>
                <a:cs typeface="Times New Roman" panose="02020603050405020304" pitchFamily="18" charset="0"/>
              </a:rPr>
              <a:t>incidences.</a:t>
            </a:r>
          </a:p>
          <a:p>
            <a:pPr marL="0" indent="0" algn="just">
              <a:buNone/>
            </a:pP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Health (obesity</a:t>
            </a:r>
            <a:r>
              <a:rPr lang="en-US" sz="2400" dirty="0">
                <a:latin typeface="Times New Roman" panose="02020603050405020304" pitchFamily="18" charset="0"/>
                <a:cs typeface="Times New Roman" panose="02020603050405020304" pitchFamily="18" charset="0"/>
              </a:rPr>
              <a:t>, cancer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13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98136" y="1825625"/>
            <a:ext cx="5795727" cy="4351338"/>
          </a:xfrm>
          <a:prstGeom prst="rect">
            <a:avLst/>
          </a:prstGeom>
        </p:spPr>
      </p:pic>
    </p:spTree>
    <p:extLst>
      <p:ext uri="{BB962C8B-B14F-4D97-AF65-F5344CB8AC3E}">
        <p14:creationId xmlns:p14="http://schemas.microsoft.com/office/powerpoint/2010/main" val="146249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SOURCES/REFERENCES</a:t>
            </a:r>
            <a:endParaRPr lang="en-US" sz="4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236259" y="2702423"/>
            <a:ext cx="6096000" cy="1754326"/>
          </a:xfrm>
          <a:prstGeom prst="rect">
            <a:avLst/>
          </a:prstGeom>
        </p:spPr>
        <p:txBody>
          <a:bodyPr>
            <a:spAutoFit/>
          </a:bodyPr>
          <a:lstStyle/>
          <a:p>
            <a:pPr marL="285750" indent="-285750">
              <a:buFont typeface="Arial" panose="020B0604020202020204" pitchFamily="34" charset="0"/>
              <a:buChar char="•"/>
            </a:pPr>
            <a:r>
              <a:rPr lang="en-US" dirty="0">
                <a:hlinkClick r:id="rId2"/>
              </a:rPr>
              <a:t>https://</a:t>
            </a:r>
            <a:r>
              <a:rPr lang="en-US" dirty="0" smtClean="0">
                <a:hlinkClick r:id="rId2"/>
              </a:rPr>
              <a:t>www.slideshare.net/AbdulRahmanShaikh2/fermentation-72117793</a:t>
            </a:r>
            <a:endParaRPr lang="en-US" dirty="0" smtClean="0"/>
          </a:p>
          <a:p>
            <a:pPr marL="285750" indent="-285750">
              <a:buFont typeface="Arial" panose="020B0604020202020204" pitchFamily="34" charset="0"/>
              <a:buChar char="•"/>
            </a:pPr>
            <a:r>
              <a:rPr lang="en-US" dirty="0">
                <a:hlinkClick r:id="rId3"/>
              </a:rPr>
              <a:t>https://</a:t>
            </a:r>
            <a:r>
              <a:rPr lang="en-US" dirty="0" smtClean="0">
                <a:hlinkClick r:id="rId3"/>
              </a:rPr>
              <a:t>www.slideshare.net/DiyaKhan11/fermentation-76494495</a:t>
            </a:r>
            <a:endParaRPr lang="en-US" dirty="0" smtClean="0"/>
          </a:p>
          <a:p>
            <a:pPr marL="285750" indent="-285750">
              <a:buFont typeface="Arial" panose="020B0604020202020204" pitchFamily="34" charset="0"/>
              <a:buChar char="•"/>
            </a:pPr>
            <a:r>
              <a:rPr lang="en-US" dirty="0">
                <a:hlinkClick r:id="rId4"/>
              </a:rPr>
              <a:t>https://www.slideshare.net/shyleshmurthy/fermentation-types</a:t>
            </a:r>
            <a:endParaRPr lang="en-US" dirty="0"/>
          </a:p>
        </p:txBody>
      </p:sp>
    </p:spTree>
    <p:extLst>
      <p:ext uri="{BB962C8B-B14F-4D97-AF65-F5344CB8AC3E}">
        <p14:creationId xmlns:p14="http://schemas.microsoft.com/office/powerpoint/2010/main" val="227321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HISTORY OF FERMENTATION</a:t>
            </a:r>
          </a:p>
        </p:txBody>
      </p:sp>
      <p:sp>
        <p:nvSpPr>
          <p:cNvPr id="3" name="Content Placeholder 2"/>
          <p:cNvSpPr>
            <a:spLocks noGrp="1"/>
          </p:cNvSpPr>
          <p:nvPr>
            <p:ph idx="1"/>
          </p:nvPr>
        </p:nvSpPr>
        <p:spPr>
          <a:xfrm>
            <a:off x="1156952" y="1832066"/>
            <a:ext cx="9878096" cy="4465703"/>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Fermentation </a:t>
            </a:r>
            <a:r>
              <a:rPr lang="en-US" sz="2000" dirty="0">
                <a:latin typeface="Times New Roman" panose="02020603050405020304" pitchFamily="18" charset="0"/>
                <a:cs typeface="Times New Roman" panose="02020603050405020304" pitchFamily="18" charset="0"/>
              </a:rPr>
              <a:t>is a natural process. People applied fermentation to make products such as wine, mead (Made of Fermented honey and water), cheese and beer long before the biochemical process was understood.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1850s and 1860s Louis Pasteur became the </a:t>
            </a:r>
            <a:r>
              <a:rPr lang="en-US" sz="2000" dirty="0" smtClean="0">
                <a:latin typeface="Times New Roman" panose="02020603050405020304" pitchFamily="18" charset="0"/>
                <a:cs typeface="Times New Roman" panose="02020603050405020304" pitchFamily="18" charset="0"/>
              </a:rPr>
              <a:t>scientist </a:t>
            </a:r>
            <a:r>
              <a:rPr lang="en-US" sz="2000" dirty="0">
                <a:latin typeface="Times New Roman" panose="02020603050405020304" pitchFamily="18" charset="0"/>
                <a:cs typeface="Times New Roman" panose="02020603050405020304" pitchFamily="18" charset="0"/>
              </a:rPr>
              <a:t>to study fermentation when he demonstrated fermentation was caused by living cells.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first solid evidence of the living nature of yeast appeared between 1837 and 1838 when </a:t>
            </a:r>
            <a:r>
              <a:rPr lang="en-US" sz="2000" dirty="0" smtClean="0">
                <a:latin typeface="Times New Roman" panose="02020603050405020304" pitchFamily="18" charset="0"/>
                <a:cs typeface="Times New Roman" panose="02020603050405020304" pitchFamily="18" charset="0"/>
              </a:rPr>
              <a:t>it was concluded </a:t>
            </a:r>
            <a:r>
              <a:rPr lang="en-US" sz="2000" dirty="0">
                <a:latin typeface="Times New Roman" panose="02020603050405020304" pitchFamily="18" charset="0"/>
                <a:cs typeface="Times New Roman" panose="02020603050405020304" pitchFamily="18" charset="0"/>
              </a:rPr>
              <a:t>as a result of microscopic investigations that yeast was a living organism that reproduced by budding.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word "yeast," </a:t>
            </a:r>
            <a:r>
              <a:rPr lang="en-US" sz="2000" dirty="0" smtClean="0">
                <a:latin typeface="Times New Roman" panose="02020603050405020304" pitchFamily="18" charset="0"/>
                <a:cs typeface="Times New Roman" panose="02020603050405020304" pitchFamily="18" charset="0"/>
              </a:rPr>
              <a:t>it should </a:t>
            </a:r>
            <a:r>
              <a:rPr lang="en-US" sz="2000" dirty="0">
                <a:latin typeface="Times New Roman" panose="02020603050405020304" pitchFamily="18" charset="0"/>
                <a:cs typeface="Times New Roman" panose="02020603050405020304" pitchFamily="18" charset="0"/>
              </a:rPr>
              <a:t>be noted, traces its origins back to the Sanskrit word meaning "boiling." It was perhaps because wine, beer, and bread were each basic foods in Europe, that most of the early studies on fermentation were done on yeasts, with which they were made. Soon bacteria were also discovered; the term was first used in English in the late 1840s, but it did not come into general use until the 1870s, and then largely in connection with the new germ theory of disease. </a:t>
            </a:r>
          </a:p>
        </p:txBody>
      </p:sp>
    </p:spTree>
    <p:extLst>
      <p:ext uri="{BB962C8B-B14F-4D97-AF65-F5344CB8AC3E}">
        <p14:creationId xmlns:p14="http://schemas.microsoft.com/office/powerpoint/2010/main" val="57460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HISTORY OF FERMENTATION</a:t>
            </a:r>
            <a:endParaRPr lang="en-US" dirty="0"/>
          </a:p>
        </p:txBody>
      </p:sp>
      <p:sp>
        <p:nvSpPr>
          <p:cNvPr id="3" name="Content Placeholder 2"/>
          <p:cNvSpPr>
            <a:spLocks noGrp="1"/>
          </p:cNvSpPr>
          <p:nvPr>
            <p:ph idx="1"/>
          </p:nvPr>
        </p:nvSpPr>
        <p:spPr>
          <a:xfrm>
            <a:off x="1903927" y="1426380"/>
            <a:ext cx="8384146" cy="4351338"/>
          </a:xfrm>
        </p:spPr>
        <p:txBody>
          <a:bodyPr>
            <a:normAutofit/>
          </a:bodyPr>
          <a:lstStyle/>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view that fermentation was a process initiated by living organisms soon aroused fierce criticism from the </a:t>
            </a:r>
            <a:r>
              <a:rPr lang="en-US" sz="2000" dirty="0" smtClean="0">
                <a:latin typeface="Times New Roman" panose="02020603050405020304" pitchFamily="18" charset="0"/>
                <a:cs typeface="Times New Roman" panose="02020603050405020304" pitchFamily="18" charset="0"/>
              </a:rPr>
              <a:t>finest chemists </a:t>
            </a:r>
            <a:r>
              <a:rPr lang="en-US" sz="2000" dirty="0">
                <a:latin typeface="Times New Roman" panose="02020603050405020304" pitchFamily="18" charset="0"/>
                <a:cs typeface="Times New Roman" panose="02020603050405020304" pitchFamily="18" charset="0"/>
              </a:rPr>
              <a:t>of the </a:t>
            </a:r>
            <a:r>
              <a:rPr lang="en-US" sz="2000" dirty="0" smtClean="0">
                <a:latin typeface="Times New Roman" panose="02020603050405020304" pitchFamily="18" charset="0"/>
                <a:cs typeface="Times New Roman" panose="02020603050405020304" pitchFamily="18" charset="0"/>
              </a:rPr>
              <a:t>day.</a:t>
            </a:r>
          </a:p>
          <a:p>
            <a:pPr algn="just"/>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long battle ensued, and while it was gradually recognized that yeast was a living organism, its exact function in fermentations remained a matter of controversy.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chemists still maintained that fermentation was due to catalytic action or molecular vibrations. The debate was finally brought to an end by the great French chemist Louis Pasteur (1822-1895) who, during the 1850s and 1860s, in a series of classic investigations, proved conclusively that fermentation was initiated by living organisms.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1857 Pasteur showed that lactic </a:t>
            </a:r>
            <a:r>
              <a:rPr lang="en-US" sz="2000" dirty="0" smtClean="0">
                <a:latin typeface="Times New Roman" panose="02020603050405020304" pitchFamily="18" charset="0"/>
                <a:cs typeface="Times New Roman" panose="02020603050405020304" pitchFamily="18" charset="0"/>
              </a:rPr>
              <a:t>acid </a:t>
            </a:r>
            <a:r>
              <a:rPr lang="en-US" sz="2000" dirty="0">
                <a:latin typeface="Times New Roman" panose="02020603050405020304" pitchFamily="18" charset="0"/>
                <a:cs typeface="Times New Roman" panose="02020603050405020304" pitchFamily="18" charset="0"/>
              </a:rPr>
              <a:t>fermentation is caused by living organisms. </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36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HISTORY OF FERMENTATION</a:t>
            </a:r>
            <a:endParaRPr lang="en-US" dirty="0"/>
          </a:p>
        </p:txBody>
      </p:sp>
      <p:sp>
        <p:nvSpPr>
          <p:cNvPr id="3" name="Content Placeholder 2"/>
          <p:cNvSpPr>
            <a:spLocks noGrp="1"/>
          </p:cNvSpPr>
          <p:nvPr>
            <p:ph idx="1"/>
          </p:nvPr>
        </p:nvSpPr>
        <p:spPr>
          <a:xfrm>
            <a:off x="1706988" y="1690688"/>
            <a:ext cx="8288628" cy="4351338"/>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1860 he demonstrated that bacteria cause souring in milk, a process formerly thought to be merely a chemical change, and his work in identifying the role of microorganisms in food spoilage led to the process of </a:t>
            </a:r>
            <a:r>
              <a:rPr lang="en-US" sz="2000" dirty="0" smtClean="0">
                <a:latin typeface="Times New Roman" panose="02020603050405020304" pitchFamily="18" charset="0"/>
                <a:cs typeface="Times New Roman" panose="02020603050405020304" pitchFamily="18" charset="0"/>
              </a:rPr>
              <a:t>pasteurization. </a:t>
            </a:r>
          </a:p>
          <a:p>
            <a:pPr algn="just"/>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defined fermentation (incorrectly) as "Life without air," but correctly showed specific types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microorganisms cause specific types of fermentations and specific end products. In 1877 the era of modern medical bacteriology began when Koch (a German physician; 1843- 1910) and Pasteur showed that the anthrax bacillus caused the infectious disease anthrax.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epic discovery led in 1880 to Pasteur's general germ theory of infectious disease, which postulated for the first time that each such disease was caused by a specific microorganism. Koch also made the very significant discovery of a method for isolating microorganisms in pure culture.</a:t>
            </a: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11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TRADITIONAL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16676" y="1403797"/>
            <a:ext cx="9448263" cy="4734529"/>
          </a:xfrm>
        </p:spPr>
        <p:txBody>
          <a:bodyPr>
            <a:no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Traditional </a:t>
            </a:r>
            <a:r>
              <a:rPr lang="en-US" sz="2000" dirty="0">
                <a:latin typeface="Times New Roman" panose="02020603050405020304" pitchFamily="18" charset="0"/>
                <a:cs typeface="Times New Roman" panose="02020603050405020304" pitchFamily="18" charset="0"/>
              </a:rPr>
              <a:t>fermentation technology, as mentioned in the literary texts, is </a:t>
            </a:r>
            <a:r>
              <a:rPr lang="en-US" sz="2000" dirty="0" smtClean="0">
                <a:latin typeface="Times New Roman" panose="02020603050405020304" pitchFamily="18" charset="0"/>
                <a:cs typeface="Times New Roman" panose="02020603050405020304" pitchFamily="18" charset="0"/>
              </a:rPr>
              <a:t>several thousand years old. </a:t>
            </a:r>
          </a:p>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fermentation technology employed a variety of processes and was put to a large number of uses. </a:t>
            </a:r>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Fermentation has been widely used for the production of a wide variety of substances that are highly beneficial to individuals and industry. </a:t>
            </a:r>
          </a:p>
          <a:p>
            <a:pPr algn="just"/>
            <a:r>
              <a:rPr lang="en-US" sz="2000" dirty="0">
                <a:latin typeface="Times New Roman" panose="02020603050405020304" pitchFamily="18" charset="0"/>
                <a:cs typeface="Times New Roman" panose="02020603050405020304" pitchFamily="18" charset="0"/>
              </a:rPr>
              <a:t>Over the years, fermentation techniques have gained immense importance due to their economic and Environmental advantages. </a:t>
            </a:r>
          </a:p>
          <a:p>
            <a:pPr algn="just"/>
            <a:r>
              <a:rPr lang="en-US" sz="2000" dirty="0">
                <a:latin typeface="Times New Roman" panose="02020603050405020304" pitchFamily="18" charset="0"/>
                <a:cs typeface="Times New Roman" panose="02020603050405020304" pitchFamily="18" charset="0"/>
              </a:rPr>
              <a:t>Ancient techniques have been further modified and refined to maximize productivity. </a:t>
            </a:r>
          </a:p>
          <a:p>
            <a:pPr algn="just"/>
            <a:r>
              <a:rPr lang="en-US" sz="2000" dirty="0">
                <a:latin typeface="Times New Roman" panose="02020603050405020304" pitchFamily="18" charset="0"/>
                <a:cs typeface="Times New Roman" panose="02020603050405020304" pitchFamily="18" charset="0"/>
              </a:rPr>
              <a:t>This has also involved the development of new machinery and processes. Two broad fermentation techniques have emerged as a result of this rapid development: </a:t>
            </a:r>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1. Solid State Fermentation </a:t>
            </a:r>
            <a:r>
              <a:rPr lang="en-US" sz="2000" dirty="0" smtClean="0">
                <a:latin typeface="Times New Roman" panose="02020603050405020304" pitchFamily="18" charset="0"/>
                <a:cs typeface="Times New Roman" panose="02020603050405020304" pitchFamily="18" charset="0"/>
              </a:rPr>
              <a:t>(SSF). </a:t>
            </a:r>
            <a:r>
              <a:rPr lang="en-US" sz="2000" b="1" dirty="0" smtClean="0">
                <a:latin typeface="Times New Roman" panose="02020603050405020304" pitchFamily="18" charset="0"/>
                <a:cs typeface="Times New Roman" panose="02020603050405020304" pitchFamily="18" charset="0"/>
              </a:rPr>
              <a:t>2. Submerged Fermentation (</a:t>
            </a:r>
            <a:r>
              <a:rPr lang="en-US" sz="2000" b="1" dirty="0" err="1" smtClean="0">
                <a:latin typeface="Times New Roman" panose="02020603050405020304" pitchFamily="18" charset="0"/>
                <a:cs typeface="Times New Roman" panose="02020603050405020304" pitchFamily="18" charset="0"/>
              </a:rPr>
              <a:t>SmF</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8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SOLID STATE FERMENTATION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84101" y="1825625"/>
            <a:ext cx="4340182" cy="4351338"/>
          </a:xfrm>
        </p:spPr>
        <p:txBody>
          <a:bodyPr>
            <a:normAutofit lnSpcReduction="10000"/>
          </a:bodyPr>
          <a:lstStyle/>
          <a:p>
            <a:pPr algn="just"/>
            <a:r>
              <a:rPr lang="en-US" sz="2000" dirty="0" smtClean="0">
                <a:latin typeface="Times New Roman" panose="02020603050405020304" pitchFamily="18" charset="0"/>
                <a:cs typeface="Times New Roman" panose="02020603050405020304" pitchFamily="18" charset="0"/>
              </a:rPr>
              <a:t>Solid </a:t>
            </a:r>
            <a:r>
              <a:rPr lang="en-US" sz="2000" dirty="0">
                <a:latin typeface="Times New Roman" panose="02020603050405020304" pitchFamily="18" charset="0"/>
                <a:cs typeface="Times New Roman" panose="02020603050405020304" pitchFamily="18" charset="0"/>
              </a:rPr>
              <a:t>state (substrate) fermentation (SSF) has been defined as the fermentation process occurring in the absence or near-absence of free water.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Solid </a:t>
            </a:r>
            <a:r>
              <a:rPr lang="en-US" sz="2000" dirty="0">
                <a:latin typeface="Times New Roman" panose="02020603050405020304" pitchFamily="18" charset="0"/>
                <a:cs typeface="Times New Roman" panose="02020603050405020304" pitchFamily="18" charset="0"/>
              </a:rPr>
              <a:t>state fermentation (SSF) is another method used for the production of enzymes, which involves the cultivation of microorganisms on a solid substrate, such as grains, rice and wheat.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SSF </a:t>
            </a:r>
            <a:r>
              <a:rPr lang="en-US" sz="2000" dirty="0">
                <a:latin typeface="Times New Roman" panose="02020603050405020304" pitchFamily="18" charset="0"/>
                <a:cs typeface="Times New Roman" panose="02020603050405020304" pitchFamily="18" charset="0"/>
              </a:rPr>
              <a:t>employs natural raw materials as carbon source such as </a:t>
            </a:r>
            <a:r>
              <a:rPr lang="en-US" sz="2000" dirty="0" err="1">
                <a:latin typeface="Times New Roman" panose="02020603050405020304" pitchFamily="18" charset="0"/>
                <a:cs typeface="Times New Roman" panose="02020603050405020304" pitchFamily="18" charset="0"/>
              </a:rPr>
              <a:t>assava</a:t>
            </a:r>
            <a:r>
              <a:rPr lang="en-US" sz="2000" dirty="0">
                <a:latin typeface="Times New Roman" panose="02020603050405020304" pitchFamily="18" charset="0"/>
                <a:cs typeface="Times New Roman" panose="02020603050405020304" pitchFamily="18" charset="0"/>
              </a:rPr>
              <a:t>, barley, wheat bran, sugarcane bagasse</a:t>
            </a:r>
            <a:r>
              <a:rPr lang="en-US" sz="2000" dirty="0" smtClean="0">
                <a:latin typeface="Times New Roman" panose="02020603050405020304" pitchFamily="18" charset="0"/>
                <a:cs typeface="Times New Roman" panose="02020603050405020304" pitchFamily="18" charset="0"/>
              </a:rPr>
              <a:t>.</a:t>
            </a:r>
          </a:p>
          <a:p>
            <a:pPr algn="just"/>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7080" t="16340" r="12983" b="17608"/>
          <a:stretch/>
        </p:blipFill>
        <p:spPr>
          <a:xfrm>
            <a:off x="6224789" y="1825625"/>
            <a:ext cx="4250029" cy="4188809"/>
          </a:xfrm>
          <a:prstGeom prst="rect">
            <a:avLst/>
          </a:prstGeom>
        </p:spPr>
      </p:pic>
    </p:spTree>
    <p:extLst>
      <p:ext uri="{BB962C8B-B14F-4D97-AF65-F5344CB8AC3E}">
        <p14:creationId xmlns:p14="http://schemas.microsoft.com/office/powerpoint/2010/main" val="391501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SELECTION OF MICRO-ORGANISM AND SUBSTRATE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5769" y="1825625"/>
            <a:ext cx="8925060" cy="4351338"/>
          </a:xfrm>
        </p:spPr>
        <p:txBody>
          <a:bodyPr>
            <a:normAutofit fontScale="92500" lnSpcReduction="20000"/>
          </a:bodyPr>
          <a:lstStyle/>
          <a:p>
            <a:pPr marL="0"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b="1" dirty="0" smtClean="0">
                <a:latin typeface="Times New Roman" panose="02020603050405020304" pitchFamily="18" charset="0"/>
                <a:cs typeface="Times New Roman" panose="02020603050405020304" pitchFamily="18" charset="0"/>
              </a:rPr>
              <a:t>Selection </a:t>
            </a:r>
            <a:r>
              <a:rPr lang="en-US" sz="2000" b="1" dirty="0">
                <a:latin typeface="Times New Roman" panose="02020603050405020304" pitchFamily="18" charset="0"/>
                <a:cs typeface="Times New Roman" panose="02020603050405020304" pitchFamily="18" charset="0"/>
              </a:rPr>
              <a:t>of Micro-organism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one of the key factor for improved yields of the product.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Bacteria</a:t>
            </a:r>
            <a:r>
              <a:rPr lang="en-US" sz="2000" dirty="0">
                <a:latin typeface="Times New Roman" panose="02020603050405020304" pitchFamily="18" charset="0"/>
                <a:cs typeface="Times New Roman" panose="02020603050405020304" pitchFamily="18" charset="0"/>
              </a:rPr>
              <a:t>, Yeast and Filamentous Fungi can be used.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Filamentous </a:t>
            </a:r>
            <a:r>
              <a:rPr lang="en-US" sz="2000" dirty="0">
                <a:latin typeface="Times New Roman" panose="02020603050405020304" pitchFamily="18" charset="0"/>
                <a:cs typeface="Times New Roman" panose="02020603050405020304" pitchFamily="18" charset="0"/>
              </a:rPr>
              <a:t>Fungi has shown better results growing in the solid substrate fermentation.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b="1" dirty="0" smtClean="0">
                <a:latin typeface="Times New Roman" panose="02020603050405020304" pitchFamily="18" charset="0"/>
                <a:cs typeface="Times New Roman" panose="02020603050405020304" pitchFamily="18" charset="0"/>
              </a:rPr>
              <a:t>Substrate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also plays important role in determining the growth of micro- organisms, there by increasing the product yield.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Substrate </a:t>
            </a:r>
            <a:r>
              <a:rPr lang="en-US" sz="2000" dirty="0">
                <a:latin typeface="Times New Roman" panose="02020603050405020304" pitchFamily="18" charset="0"/>
                <a:cs typeface="Times New Roman" panose="02020603050405020304" pitchFamily="18" charset="0"/>
              </a:rPr>
              <a:t>is chosen such a way that it should provide physical support as well as nutrients to the growing culture.</a:t>
            </a: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61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1879</Words>
  <Application>Microsoft Office PowerPoint</Application>
  <PresentationFormat>Widescreen</PresentationFormat>
  <Paragraphs>151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Fermentation</vt:lpstr>
      <vt:lpstr>Introdution To Fermentation</vt:lpstr>
      <vt:lpstr>Fermentation</vt:lpstr>
      <vt:lpstr>HISTORY OF FERMENTATION</vt:lpstr>
      <vt:lpstr>HISTORY OF FERMENTATION</vt:lpstr>
      <vt:lpstr>HISTORY OF FERMENTATION</vt:lpstr>
      <vt:lpstr>TRADITIONAL FERMENTATION</vt:lpstr>
      <vt:lpstr>SOLID STATE FERMENTATION</vt:lpstr>
      <vt:lpstr>SELECTION OF MICRO-ORGANISM AND SUBSTRATE</vt:lpstr>
      <vt:lpstr>APPLICATIONS</vt:lpstr>
      <vt:lpstr>ADVANTAGES OF SSF</vt:lpstr>
      <vt:lpstr>SUBMERGED FERMENTATION</vt:lpstr>
      <vt:lpstr>APPLICATIONS</vt:lpstr>
      <vt:lpstr>TYPES OF FERMENTATION</vt:lpstr>
      <vt:lpstr>ETHANOL FERMENTATION</vt:lpstr>
      <vt:lpstr>ALCOHOLIC FERMENTATION</vt:lpstr>
      <vt:lpstr>LACTIC ACID FERMENTATION</vt:lpstr>
      <vt:lpstr>LACTIC ACID FERMENTATION</vt:lpstr>
      <vt:lpstr>HOMOLACTIC FERMENTATION</vt:lpstr>
      <vt:lpstr>HETEROLACTIC FERMENTATION</vt:lpstr>
      <vt:lpstr>PowerPoint Presentation</vt:lpstr>
      <vt:lpstr>FERMENTATION PROCESS</vt:lpstr>
      <vt:lpstr>BATCH   FERMENTATION</vt:lpstr>
      <vt:lpstr>PowerPoint Presentation</vt:lpstr>
      <vt:lpstr>PowerPoint Presentation</vt:lpstr>
      <vt:lpstr>PowerPoint Presentation</vt:lpstr>
      <vt:lpstr>PowerPoint Presentation</vt:lpstr>
      <vt:lpstr>BACTERIA-POPULATION GROWTH CURVE</vt:lpstr>
      <vt:lpstr>CHARACTERISTICS OF A BATCH FERMENTATION SYSTEM</vt:lpstr>
      <vt:lpstr>CONTINUOUS FERMENTATION</vt:lpstr>
      <vt:lpstr>CONTINUOUS FERMENTATION</vt:lpstr>
      <vt:lpstr>DISADVANTAGES OF CONTINUOUS FERMENTATION</vt:lpstr>
      <vt:lpstr>FED BATCH FERMENTATION</vt:lpstr>
      <vt:lpstr>FED BATCH FERMENTATION</vt:lpstr>
      <vt:lpstr>PowerPoint Presentation</vt:lpstr>
      <vt:lpstr>ADVANTAGES </vt:lpstr>
      <vt:lpstr>DISADVANTAGES</vt:lpstr>
      <vt:lpstr>PowerPoint Presentation</vt:lpstr>
      <vt:lpstr>SOURCES/REFERENCES</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Moorche</cp:lastModifiedBy>
  <cp:revision>41</cp:revision>
  <dcterms:created xsi:type="dcterms:W3CDTF">2020-05-09T19:17:18Z</dcterms:created>
  <dcterms:modified xsi:type="dcterms:W3CDTF">2020-05-11T01:34:56Z</dcterms:modified>
</cp:coreProperties>
</file>