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447798"/>
            <a:ext cx="9144000" cy="5410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1616" y="84836"/>
            <a:ext cx="7760766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702" y="1619757"/>
            <a:ext cx="8070595" cy="3919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5971032"/>
            <a:ext cx="9144000" cy="887094"/>
            <a:chOff x="0" y="5971032"/>
            <a:chExt cx="9144000" cy="887094"/>
          </a:xfrm>
        </p:grpSpPr>
        <p:sp>
          <p:nvSpPr>
            <p:cNvPr id="4" name="object 4"/>
            <p:cNvSpPr/>
            <p:nvPr/>
          </p:nvSpPr>
          <p:spPr>
            <a:xfrm>
              <a:off x="0" y="5971032"/>
              <a:ext cx="9144000" cy="887094"/>
            </a:xfrm>
            <a:custGeom>
              <a:avLst/>
              <a:gdLst/>
              <a:ahLst/>
              <a:cxnLst/>
              <a:rect l="l" t="t" r="r" b="b"/>
              <a:pathLst>
                <a:path w="9144000" h="887095">
                  <a:moveTo>
                    <a:pt x="9144000" y="0"/>
                  </a:moveTo>
                  <a:lnTo>
                    <a:pt x="0" y="0"/>
                  </a:lnTo>
                  <a:lnTo>
                    <a:pt x="0" y="886968"/>
                  </a:lnTo>
                  <a:lnTo>
                    <a:pt x="9144000" y="88696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053328"/>
              <a:ext cx="2240280" cy="713740"/>
            </a:xfrm>
            <a:custGeom>
              <a:avLst/>
              <a:gdLst/>
              <a:ahLst/>
              <a:cxnLst/>
              <a:rect l="l" t="t" r="r" b="b"/>
              <a:pathLst>
                <a:path w="2240280" h="713740">
                  <a:moveTo>
                    <a:pt x="2240280" y="0"/>
                  </a:moveTo>
                  <a:lnTo>
                    <a:pt x="0" y="0"/>
                  </a:lnTo>
                  <a:lnTo>
                    <a:pt x="0" y="713232"/>
                  </a:lnTo>
                  <a:lnTo>
                    <a:pt x="2240280" y="713232"/>
                  </a:lnTo>
                  <a:lnTo>
                    <a:pt x="2240280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59151" y="6044184"/>
              <a:ext cx="6784975" cy="713740"/>
            </a:xfrm>
            <a:custGeom>
              <a:avLst/>
              <a:gdLst/>
              <a:ahLst/>
              <a:cxnLst/>
              <a:rect l="l" t="t" r="r" b="b"/>
              <a:pathLst>
                <a:path w="6784975" h="713740">
                  <a:moveTo>
                    <a:pt x="6784848" y="0"/>
                  </a:moveTo>
                  <a:lnTo>
                    <a:pt x="0" y="0"/>
                  </a:lnTo>
                  <a:lnTo>
                    <a:pt x="0" y="713231"/>
                  </a:lnTo>
                  <a:lnTo>
                    <a:pt x="6784848" y="713231"/>
                  </a:lnTo>
                  <a:lnTo>
                    <a:pt x="6784848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87448" y="2639695"/>
            <a:ext cx="56908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24840">
              <a:lnSpc>
                <a:spcPct val="100000"/>
              </a:lnSpc>
              <a:spcBef>
                <a:spcPts val="100"/>
              </a:spcBef>
              <a:tabLst>
                <a:tab pos="2068830" algn="l"/>
              </a:tabLst>
            </a:pPr>
            <a:r>
              <a:rPr sz="3600" spc="-135" dirty="0">
                <a:solidFill>
                  <a:srgbClr val="FFC000"/>
                </a:solidFill>
              </a:rPr>
              <a:t>DATA	</a:t>
            </a:r>
            <a:r>
              <a:rPr sz="3600" dirty="0">
                <a:solidFill>
                  <a:srgbClr val="FFC000"/>
                </a:solidFill>
              </a:rPr>
              <a:t>COLLECTION  </a:t>
            </a:r>
            <a:r>
              <a:rPr sz="3600" spc="-20" dirty="0">
                <a:solidFill>
                  <a:srgbClr val="FFC000"/>
                </a:solidFill>
              </a:rPr>
              <a:t>PRIMARY </a:t>
            </a:r>
            <a:r>
              <a:rPr sz="3600" dirty="0">
                <a:solidFill>
                  <a:srgbClr val="FFC000"/>
                </a:solidFill>
              </a:rPr>
              <a:t>&amp;</a:t>
            </a:r>
            <a:r>
              <a:rPr sz="3600" spc="-210" dirty="0">
                <a:solidFill>
                  <a:srgbClr val="FFC000"/>
                </a:solidFill>
              </a:rPr>
              <a:t> </a:t>
            </a:r>
            <a:r>
              <a:rPr sz="3600" spc="-15" dirty="0">
                <a:solidFill>
                  <a:srgbClr val="FFC000"/>
                </a:solidFill>
              </a:rPr>
              <a:t>SECONDARY</a:t>
            </a:r>
            <a:endParaRPr sz="3600"/>
          </a:p>
        </p:txBody>
      </p:sp>
      <p:sp>
        <p:nvSpPr>
          <p:cNvPr id="8" name="object 8"/>
          <p:cNvSpPr txBox="1"/>
          <p:nvPr/>
        </p:nvSpPr>
        <p:spPr>
          <a:xfrm>
            <a:off x="5240528" y="3881254"/>
            <a:ext cx="3903472" cy="2208169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800" b="1" dirty="0" smtClean="0">
                <a:solidFill>
                  <a:srgbClr val="FFC000"/>
                </a:solidFill>
              </a:rPr>
              <a:t>By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800" b="1" dirty="0" smtClean="0">
                <a:solidFill>
                  <a:srgbClr val="FFC000"/>
                </a:solidFill>
              </a:rPr>
              <a:t> </a:t>
            </a:r>
            <a:r>
              <a:rPr lang="en-GB" altLang="en-US" sz="2800" b="1" dirty="0" err="1" smtClean="0">
                <a:solidFill>
                  <a:srgbClr val="FFC000"/>
                </a:solidFill>
              </a:rPr>
              <a:t>Dr.</a:t>
            </a:r>
            <a:r>
              <a:rPr lang="en-GB" altLang="en-US" sz="2800" b="1" dirty="0" smtClean="0">
                <a:solidFill>
                  <a:srgbClr val="FFC000"/>
                </a:solidFill>
              </a:rPr>
              <a:t> Zaryab Khalid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000" b="1" dirty="0" smtClean="0">
                <a:solidFill>
                  <a:srgbClr val="FFC000"/>
                </a:solidFill>
              </a:rPr>
              <a:t>Class: BS Botany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000" b="1" dirty="0" smtClean="0">
                <a:solidFill>
                  <a:srgbClr val="FFC000"/>
                </a:solidFill>
              </a:rPr>
              <a:t>Semester: 7</a:t>
            </a:r>
            <a:r>
              <a:rPr lang="en-GB" altLang="en-US" sz="2000" b="1" baseline="30000" dirty="0" smtClean="0">
                <a:solidFill>
                  <a:srgbClr val="FFC000"/>
                </a:solidFill>
              </a:rPr>
              <a:t>th</a:t>
            </a:r>
            <a:r>
              <a:rPr lang="en-GB" altLang="en-US" sz="2000" b="1" dirty="0" smtClean="0">
                <a:solidFill>
                  <a:srgbClr val="FFC000"/>
                </a:solidFill>
              </a:rPr>
              <a:t> 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000" b="1" dirty="0" smtClean="0">
                <a:solidFill>
                  <a:srgbClr val="FFC000"/>
                </a:solidFill>
              </a:rPr>
              <a:t>Subject: Research Methodology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lnSpc>
                <a:spcPct val="100000"/>
              </a:lnSpc>
              <a:spcBef>
                <a:spcPts val="795"/>
              </a:spcBef>
            </a:pPr>
            <a:endParaRPr sz="2000" b="1" dirty="0"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60448" y="457200"/>
            <a:ext cx="5038852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57850" y="4343400"/>
            <a:ext cx="3486150" cy="2514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1387" y="1621282"/>
            <a:ext cx="7002145" cy="37452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81661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b="1" dirty="0">
                <a:solidFill>
                  <a:srgbClr val="1E559A"/>
                </a:solidFill>
                <a:latin typeface="Arial"/>
                <a:cs typeface="Arial"/>
              </a:rPr>
              <a:t>Stratified or </a:t>
            </a:r>
            <a:r>
              <a:rPr sz="3200" b="1" spc="-5" dirty="0">
                <a:solidFill>
                  <a:srgbClr val="1E559A"/>
                </a:solidFill>
                <a:latin typeface="Arial"/>
                <a:cs typeface="Arial"/>
              </a:rPr>
              <a:t>Segment</a:t>
            </a:r>
            <a:r>
              <a:rPr sz="3200" b="1" spc="-110" dirty="0">
                <a:solidFill>
                  <a:srgbClr val="1E559A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1E559A"/>
                </a:solidFill>
                <a:latin typeface="Arial"/>
                <a:cs typeface="Arial"/>
              </a:rPr>
              <a:t>Random  </a:t>
            </a:r>
            <a:r>
              <a:rPr sz="3200" b="1" spc="-5" dirty="0">
                <a:solidFill>
                  <a:srgbClr val="1E559A"/>
                </a:solidFill>
                <a:latin typeface="Arial"/>
                <a:cs typeface="Arial"/>
              </a:rPr>
              <a:t>Sampling</a:t>
            </a:r>
            <a:endParaRPr sz="3200">
              <a:latin typeface="Arial"/>
              <a:cs typeface="Arial"/>
            </a:endParaRPr>
          </a:p>
          <a:p>
            <a:pPr marL="652780" marR="502284" indent="-274955">
              <a:lnSpc>
                <a:spcPct val="100000"/>
              </a:lnSpc>
              <a:spcBef>
                <a:spcPts val="600"/>
              </a:spcBef>
            </a:pPr>
            <a:r>
              <a:rPr sz="2250" spc="70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70" dirty="0">
                <a:latin typeface="Arial"/>
                <a:cs typeface="Arial"/>
              </a:rPr>
              <a:t>Samples </a:t>
            </a:r>
            <a:r>
              <a:rPr sz="3200" dirty="0">
                <a:latin typeface="Arial"/>
                <a:cs typeface="Arial"/>
              </a:rPr>
              <a:t>on </a:t>
            </a:r>
            <a:r>
              <a:rPr sz="3200" spc="-5" dirty="0">
                <a:latin typeface="Arial"/>
                <a:cs typeface="Arial"/>
              </a:rPr>
              <a:t>the basis </a:t>
            </a:r>
            <a:r>
              <a:rPr sz="3200" dirty="0">
                <a:latin typeface="Arial"/>
                <a:cs typeface="Arial"/>
              </a:rPr>
              <a:t>of a  </a:t>
            </a:r>
            <a:r>
              <a:rPr sz="3200" spc="-5" dirty="0">
                <a:latin typeface="Arial"/>
                <a:cs typeface="Arial"/>
              </a:rPr>
              <a:t>representative </a:t>
            </a:r>
            <a:r>
              <a:rPr sz="3200" dirty="0">
                <a:latin typeface="Arial"/>
                <a:cs typeface="Arial"/>
              </a:rPr>
              <a:t>strata or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segment</a:t>
            </a:r>
            <a:endParaRPr sz="320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600"/>
              </a:spcBef>
            </a:pPr>
            <a:r>
              <a:rPr sz="2250" spc="9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95" dirty="0">
                <a:latin typeface="Arial"/>
                <a:cs typeface="Arial"/>
              </a:rPr>
              <a:t>Still </a:t>
            </a:r>
            <a:r>
              <a:rPr sz="3200" spc="-5" dirty="0">
                <a:latin typeface="Arial"/>
                <a:cs typeface="Arial"/>
              </a:rPr>
              <a:t>random but more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focussed</a:t>
            </a:r>
            <a:endParaRPr sz="320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600"/>
              </a:spcBef>
            </a:pPr>
            <a:r>
              <a:rPr sz="2250" spc="140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140" dirty="0">
                <a:latin typeface="Arial"/>
                <a:cs typeface="Arial"/>
              </a:rPr>
              <a:t>May </a:t>
            </a:r>
            <a:r>
              <a:rPr sz="3200" dirty="0">
                <a:latin typeface="Arial"/>
                <a:cs typeface="Arial"/>
              </a:rPr>
              <a:t>give </a:t>
            </a:r>
            <a:r>
              <a:rPr sz="3200" spc="-5" dirty="0">
                <a:latin typeface="Arial"/>
                <a:cs typeface="Arial"/>
              </a:rPr>
              <a:t>more relevant</a:t>
            </a:r>
            <a:r>
              <a:rPr sz="3200" spc="-200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information</a:t>
            </a:r>
            <a:endParaRPr sz="320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600"/>
              </a:spcBef>
            </a:pPr>
            <a:r>
              <a:rPr sz="2250" spc="140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140" dirty="0">
                <a:latin typeface="Arial"/>
                <a:cs typeface="Arial"/>
              </a:rPr>
              <a:t>May </a:t>
            </a:r>
            <a:r>
              <a:rPr sz="3200" dirty="0">
                <a:latin typeface="Arial"/>
                <a:cs typeface="Arial"/>
              </a:rPr>
              <a:t>be </a:t>
            </a:r>
            <a:r>
              <a:rPr sz="3200" spc="-5" dirty="0">
                <a:latin typeface="Arial"/>
                <a:cs typeface="Arial"/>
              </a:rPr>
              <a:t>more </a:t>
            </a:r>
            <a:r>
              <a:rPr sz="3200" dirty="0">
                <a:latin typeface="Arial"/>
                <a:cs typeface="Arial"/>
              </a:rPr>
              <a:t>cost</a:t>
            </a:r>
            <a:r>
              <a:rPr sz="3200" spc="-204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effective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26058" y="389585"/>
            <a:ext cx="73259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Quantitative </a:t>
            </a:r>
            <a:r>
              <a:rPr spc="-10" dirty="0"/>
              <a:t>Research</a:t>
            </a:r>
            <a:r>
              <a:rPr spc="-40" dirty="0"/>
              <a:t> </a:t>
            </a:r>
            <a:r>
              <a:rPr spc="-5" dirty="0"/>
              <a:t>Categories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387" y="1536802"/>
            <a:ext cx="6233160" cy="331470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8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b="1" dirty="0">
                <a:solidFill>
                  <a:srgbClr val="1E559A"/>
                </a:solidFill>
                <a:latin typeface="Arial"/>
                <a:cs typeface="Arial"/>
              </a:rPr>
              <a:t>Quota</a:t>
            </a:r>
            <a:r>
              <a:rPr sz="2900" b="1" spc="-40" dirty="0">
                <a:solidFill>
                  <a:srgbClr val="1E55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1E559A"/>
                </a:solidFill>
                <a:latin typeface="Arial"/>
                <a:cs typeface="Arial"/>
              </a:rPr>
              <a:t>Sampling</a:t>
            </a:r>
            <a:endParaRPr sz="29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15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dirty="0">
                <a:latin typeface="Arial"/>
                <a:cs typeface="Arial"/>
              </a:rPr>
              <a:t>Again – by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segment</a:t>
            </a:r>
            <a:endParaRPr sz="26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dirty="0">
                <a:latin typeface="Arial"/>
                <a:cs typeface="Arial"/>
              </a:rPr>
              <a:t>Not randomly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selected</a:t>
            </a:r>
            <a:endParaRPr sz="2600">
              <a:latin typeface="Arial"/>
              <a:cs typeface="Arial"/>
            </a:endParaRPr>
          </a:p>
          <a:p>
            <a:pPr marL="652780" marR="5080" lvl="1" indent="-274955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dirty="0">
                <a:latin typeface="Arial"/>
                <a:cs typeface="Arial"/>
              </a:rPr>
              <a:t>Specific number on each segment </a:t>
            </a:r>
            <a:r>
              <a:rPr sz="2600" spc="-185" dirty="0">
                <a:latin typeface="Arial"/>
                <a:cs typeface="Arial"/>
              </a:rPr>
              <a:t>are  </a:t>
            </a:r>
            <a:r>
              <a:rPr sz="2600" dirty="0">
                <a:latin typeface="Arial"/>
                <a:cs typeface="Arial"/>
              </a:rPr>
              <a:t>interviewed,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dirty="0">
                <a:latin typeface="Arial"/>
                <a:cs typeface="Arial"/>
              </a:rPr>
              <a:t>May not be </a:t>
            </a:r>
            <a:r>
              <a:rPr sz="2600" spc="-5" dirty="0">
                <a:latin typeface="Arial"/>
                <a:cs typeface="Arial"/>
              </a:rPr>
              <a:t>fully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representative</a:t>
            </a:r>
            <a:endParaRPr sz="26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dirty="0">
                <a:latin typeface="Arial"/>
                <a:cs typeface="Arial"/>
              </a:rPr>
              <a:t>Cheaper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method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6058" y="389585"/>
            <a:ext cx="73259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Quantitative </a:t>
            </a:r>
            <a:r>
              <a:rPr spc="-10" dirty="0"/>
              <a:t>Research</a:t>
            </a:r>
            <a:r>
              <a:rPr spc="-40" dirty="0"/>
              <a:t> </a:t>
            </a:r>
            <a:r>
              <a:rPr spc="-5" dirty="0"/>
              <a:t>Categories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387" y="1545672"/>
            <a:ext cx="7947025" cy="50393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b="1" dirty="0">
                <a:solidFill>
                  <a:srgbClr val="355D7D"/>
                </a:solidFill>
                <a:latin typeface="Arial"/>
                <a:cs typeface="Arial"/>
              </a:rPr>
              <a:t>Qualitative</a:t>
            </a:r>
            <a:r>
              <a:rPr sz="3200" b="1" spc="-70" dirty="0">
                <a:solidFill>
                  <a:srgbClr val="355D7D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55D7D"/>
                </a:solidFill>
                <a:latin typeface="Arial"/>
                <a:cs typeface="Arial"/>
              </a:rPr>
              <a:t>Research</a:t>
            </a:r>
            <a:endParaRPr sz="320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600"/>
              </a:spcBef>
            </a:pPr>
            <a:r>
              <a:rPr sz="2250" spc="5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55" dirty="0">
                <a:latin typeface="Arial"/>
                <a:cs typeface="Arial"/>
              </a:rPr>
              <a:t>In-depth, </a:t>
            </a:r>
            <a:r>
              <a:rPr sz="3200" spc="-5" dirty="0">
                <a:latin typeface="Arial"/>
                <a:cs typeface="Arial"/>
              </a:rPr>
              <a:t>insight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generating</a:t>
            </a:r>
            <a:endParaRPr sz="320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600"/>
              </a:spcBef>
            </a:pPr>
            <a:r>
              <a:rPr sz="2250" spc="40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40" dirty="0">
                <a:latin typeface="Arial"/>
                <a:cs typeface="Arial"/>
              </a:rPr>
              <a:t>Non-numerical</a:t>
            </a:r>
            <a:endParaRPr sz="320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600"/>
              </a:spcBef>
            </a:pPr>
            <a:r>
              <a:rPr sz="2250" spc="3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35" dirty="0">
                <a:latin typeface="Arial"/>
                <a:cs typeface="Arial"/>
              </a:rPr>
              <a:t>‘Directional’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45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b="1" dirty="0">
                <a:solidFill>
                  <a:srgbClr val="355D7D"/>
                </a:solidFill>
                <a:latin typeface="Arial"/>
                <a:cs typeface="Arial"/>
              </a:rPr>
              <a:t>Common</a:t>
            </a:r>
            <a:r>
              <a:rPr sz="3200" b="1" spc="-40" dirty="0">
                <a:solidFill>
                  <a:srgbClr val="355D7D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355D7D"/>
                </a:solidFill>
                <a:latin typeface="Arial"/>
                <a:cs typeface="Arial"/>
              </a:rPr>
              <a:t>Techniques</a:t>
            </a:r>
            <a:endParaRPr sz="320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600"/>
              </a:spcBef>
            </a:pPr>
            <a:r>
              <a:rPr sz="2250" spc="60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60" dirty="0">
                <a:latin typeface="Arial"/>
                <a:cs typeface="Arial"/>
              </a:rPr>
              <a:t>Personal </a:t>
            </a:r>
            <a:r>
              <a:rPr sz="3200" dirty="0">
                <a:latin typeface="Arial"/>
                <a:cs typeface="Arial"/>
              </a:rPr>
              <a:t>interviews </a:t>
            </a:r>
            <a:r>
              <a:rPr sz="3200" spc="-5" dirty="0">
                <a:latin typeface="Arial"/>
                <a:cs typeface="Arial"/>
              </a:rPr>
              <a:t>(depth,</a:t>
            </a:r>
            <a:r>
              <a:rPr sz="3200" spc="-12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one-on-one)</a:t>
            </a:r>
            <a:endParaRPr sz="320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600"/>
              </a:spcBef>
            </a:pPr>
            <a:r>
              <a:rPr sz="2250" spc="9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95" dirty="0">
                <a:latin typeface="Arial"/>
                <a:cs typeface="Arial"/>
              </a:rPr>
              <a:t>Focus </a:t>
            </a:r>
            <a:r>
              <a:rPr sz="3200" spc="-5" dirty="0">
                <a:latin typeface="Arial"/>
                <a:cs typeface="Arial"/>
              </a:rPr>
              <a:t>groups (8-12) and mini-groups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204" dirty="0">
                <a:latin typeface="Arial"/>
                <a:cs typeface="Arial"/>
              </a:rPr>
              <a:t>(3-</a:t>
            </a:r>
            <a:endParaRPr sz="3200">
              <a:latin typeface="Arial"/>
              <a:cs typeface="Arial"/>
            </a:endParaRPr>
          </a:p>
          <a:p>
            <a:pPr marL="652780">
              <a:lnSpc>
                <a:spcPct val="100000"/>
              </a:lnSpc>
            </a:pPr>
            <a:r>
              <a:rPr sz="3200" spc="-10" dirty="0">
                <a:latin typeface="Arial"/>
                <a:cs typeface="Arial"/>
              </a:rPr>
              <a:t>6)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1506" y="389585"/>
            <a:ext cx="70154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Qualitative </a:t>
            </a:r>
            <a:r>
              <a:rPr spc="-10" dirty="0"/>
              <a:t>Research</a:t>
            </a:r>
            <a:r>
              <a:rPr spc="10" dirty="0"/>
              <a:t> </a:t>
            </a:r>
            <a:r>
              <a:rPr spc="-5" dirty="0"/>
              <a:t>Categories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89585"/>
            <a:ext cx="26193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METHO</a:t>
            </a:r>
            <a:r>
              <a:rPr spc="-25" dirty="0"/>
              <a:t>D</a:t>
            </a:r>
            <a:r>
              <a:rPr spc="-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35940"/>
            <a:ext cx="4608195" cy="526288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527685" algn="l"/>
                <a:tab pos="528320" algn="l"/>
              </a:tabLst>
            </a:pPr>
            <a:r>
              <a:rPr sz="2700" spc="-45" dirty="0">
                <a:solidFill>
                  <a:srgbClr val="C00000"/>
                </a:solidFill>
                <a:latin typeface="Arial"/>
                <a:cs typeface="Arial"/>
              </a:rPr>
              <a:t>OBSERVATION</a:t>
            </a:r>
            <a:r>
              <a:rPr sz="2700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C00000"/>
                </a:solidFill>
                <a:latin typeface="Arial"/>
                <a:cs typeface="Arial"/>
              </a:rPr>
              <a:t>METHOD</a:t>
            </a:r>
            <a:endParaRPr sz="2700">
              <a:latin typeface="Arial"/>
              <a:cs typeface="Arial"/>
            </a:endParaRPr>
          </a:p>
          <a:p>
            <a:pPr marL="527685" marR="1527175" indent="-142240">
              <a:lnSpc>
                <a:spcPct val="100000"/>
              </a:lnSpc>
              <a:spcBef>
                <a:spcPts val="700"/>
              </a:spcBef>
            </a:pPr>
            <a:r>
              <a:rPr sz="2700" spc="-5" dirty="0">
                <a:latin typeface="Arial"/>
                <a:cs typeface="Arial"/>
              </a:rPr>
              <a:t>Through</a:t>
            </a:r>
            <a:r>
              <a:rPr sz="2700" spc="-7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personal  observation</a:t>
            </a:r>
            <a:endParaRPr sz="2700">
              <a:latin typeface="Arial"/>
              <a:cs typeface="Arial"/>
            </a:endParaRPr>
          </a:p>
          <a:p>
            <a:pPr marL="386080" marR="227329" indent="-373380">
              <a:lnSpc>
                <a:spcPts val="3950"/>
              </a:lnSpc>
              <a:spcBef>
                <a:spcPts val="23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527685" algn="l"/>
                <a:tab pos="528320" algn="l"/>
              </a:tabLst>
            </a:pPr>
            <a:r>
              <a:rPr dirty="0"/>
              <a:t>	</a:t>
            </a:r>
            <a:r>
              <a:rPr sz="2700" spc="-5" dirty="0">
                <a:solidFill>
                  <a:srgbClr val="C00000"/>
                </a:solidFill>
                <a:latin typeface="Arial"/>
                <a:cs typeface="Arial"/>
              </a:rPr>
              <a:t>PERSONAL</a:t>
            </a:r>
            <a:r>
              <a:rPr sz="2700" spc="-1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C00000"/>
                </a:solidFill>
                <a:latin typeface="Arial"/>
                <a:cs typeface="Arial"/>
              </a:rPr>
              <a:t>INTERVIEW 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Through</a:t>
            </a:r>
            <a:r>
              <a:rPr sz="2700" spc="-1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Questionnaire</a:t>
            </a:r>
            <a:endParaRPr sz="27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4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527685" algn="l"/>
                <a:tab pos="528320" algn="l"/>
              </a:tabLst>
            </a:pPr>
            <a:r>
              <a:rPr sz="2700" spc="-5" dirty="0">
                <a:solidFill>
                  <a:srgbClr val="C00000"/>
                </a:solidFill>
                <a:latin typeface="Arial"/>
                <a:cs typeface="Arial"/>
              </a:rPr>
              <a:t>TELEPHONE</a:t>
            </a:r>
            <a:r>
              <a:rPr sz="2700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C00000"/>
                </a:solidFill>
                <a:latin typeface="Arial"/>
                <a:cs typeface="Arial"/>
              </a:rPr>
              <a:t>INTERVIEW</a:t>
            </a:r>
            <a:endParaRPr sz="2700">
              <a:latin typeface="Arial"/>
              <a:cs typeface="Arial"/>
            </a:endParaRPr>
          </a:p>
          <a:p>
            <a:pPr marL="527685" marR="574040" indent="-142240">
              <a:lnSpc>
                <a:spcPct val="100000"/>
              </a:lnSpc>
              <a:spcBef>
                <a:spcPts val="695"/>
              </a:spcBef>
            </a:pPr>
            <a:r>
              <a:rPr sz="2700" spc="-5" dirty="0">
                <a:latin typeface="Arial"/>
                <a:cs typeface="Arial"/>
              </a:rPr>
              <a:t>Through Call</a:t>
            </a:r>
            <a:r>
              <a:rPr sz="2700" spc="-5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outcomes,  </a:t>
            </a:r>
            <a:r>
              <a:rPr sz="2700" spc="-5" dirty="0">
                <a:latin typeface="Arial"/>
                <a:cs typeface="Arial"/>
              </a:rPr>
              <a:t>Call</a:t>
            </a:r>
            <a:r>
              <a:rPr sz="2700" spc="-2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timings</a:t>
            </a:r>
            <a:endParaRPr sz="2700">
              <a:latin typeface="Arial"/>
              <a:cs typeface="Arial"/>
            </a:endParaRPr>
          </a:p>
          <a:p>
            <a:pPr marL="386080" indent="-37338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527685" algn="l"/>
                <a:tab pos="528320" algn="l"/>
              </a:tabLst>
            </a:pPr>
            <a:r>
              <a:rPr sz="2700" spc="-5" dirty="0">
                <a:solidFill>
                  <a:srgbClr val="C00000"/>
                </a:solidFill>
                <a:latin typeface="Arial"/>
                <a:cs typeface="Arial"/>
              </a:rPr>
              <a:t>MAIL</a:t>
            </a:r>
            <a:r>
              <a:rPr sz="2700" spc="-1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700" spc="-15" dirty="0">
                <a:solidFill>
                  <a:srgbClr val="C00000"/>
                </a:solidFill>
                <a:latin typeface="Arial"/>
                <a:cs typeface="Arial"/>
              </a:rPr>
              <a:t>SURVEY</a:t>
            </a:r>
            <a:endParaRPr sz="2700">
              <a:latin typeface="Arial"/>
              <a:cs typeface="Arial"/>
            </a:endParaRPr>
          </a:p>
          <a:p>
            <a:pPr marL="527685" marR="1832610" indent="-142240">
              <a:lnSpc>
                <a:spcPct val="100000"/>
              </a:lnSpc>
              <a:spcBef>
                <a:spcPts val="700"/>
              </a:spcBef>
            </a:pPr>
            <a:r>
              <a:rPr sz="2700" spc="-5" dirty="0">
                <a:latin typeface="Arial"/>
                <a:cs typeface="Arial"/>
              </a:rPr>
              <a:t>Through</a:t>
            </a:r>
            <a:r>
              <a:rPr sz="2700" spc="-5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Mailed  </a:t>
            </a:r>
            <a:r>
              <a:rPr sz="2700" dirty="0">
                <a:latin typeface="Arial"/>
                <a:cs typeface="Arial"/>
              </a:rPr>
              <a:t>Questionnaire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5400" y="1524000"/>
            <a:ext cx="4038599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89585"/>
            <a:ext cx="46913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SECONDARY</a:t>
            </a:r>
            <a:r>
              <a:rPr spc="-180" dirty="0"/>
              <a:t> </a:t>
            </a:r>
            <a:r>
              <a:rPr spc="-160" dirty="0"/>
              <a:t>DATA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7045" marR="187325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487680" algn="l"/>
              </a:tabLst>
            </a:pPr>
            <a:r>
              <a:rPr dirty="0"/>
              <a:t>Data </a:t>
            </a:r>
            <a:r>
              <a:rPr spc="-5" dirty="0"/>
              <a:t>gathered </a:t>
            </a:r>
            <a:r>
              <a:rPr dirty="0"/>
              <a:t>and recorded by </a:t>
            </a:r>
            <a:r>
              <a:rPr spc="-10" dirty="0"/>
              <a:t>someone </a:t>
            </a:r>
            <a:r>
              <a:rPr spc="-5" dirty="0"/>
              <a:t>else </a:t>
            </a:r>
            <a:r>
              <a:rPr dirty="0"/>
              <a:t>prior  to and for a purpose </a:t>
            </a:r>
            <a:r>
              <a:rPr spc="-5" dirty="0"/>
              <a:t>other than the </a:t>
            </a:r>
            <a:r>
              <a:rPr dirty="0"/>
              <a:t>current</a:t>
            </a:r>
            <a:r>
              <a:rPr spc="-120" dirty="0"/>
              <a:t> </a:t>
            </a:r>
            <a:r>
              <a:rPr dirty="0"/>
              <a:t>project</a:t>
            </a:r>
          </a:p>
          <a:p>
            <a:pPr marL="487045" marR="320675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487680" algn="l"/>
              </a:tabLst>
            </a:pPr>
            <a:r>
              <a:rPr dirty="0"/>
              <a:t>Secondary data is </a:t>
            </a:r>
            <a:r>
              <a:rPr spc="-5" dirty="0"/>
              <a:t>data </a:t>
            </a:r>
            <a:r>
              <a:rPr dirty="0"/>
              <a:t>that </a:t>
            </a:r>
            <a:r>
              <a:rPr spc="-5" dirty="0"/>
              <a:t>has been collected</a:t>
            </a:r>
            <a:r>
              <a:rPr spc="-85" dirty="0"/>
              <a:t> </a:t>
            </a:r>
            <a:r>
              <a:rPr dirty="0"/>
              <a:t>for  </a:t>
            </a:r>
            <a:r>
              <a:rPr spc="-5" dirty="0"/>
              <a:t>another</a:t>
            </a:r>
            <a:r>
              <a:rPr spc="-35" dirty="0"/>
              <a:t> </a:t>
            </a:r>
            <a:r>
              <a:rPr dirty="0"/>
              <a:t>purpose.</a:t>
            </a:r>
          </a:p>
          <a:p>
            <a:pPr marL="487045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487680" algn="l"/>
              </a:tabLst>
            </a:pPr>
            <a:r>
              <a:rPr dirty="0"/>
              <a:t>It </a:t>
            </a:r>
            <a:r>
              <a:rPr spc="-5" dirty="0"/>
              <a:t>involves less cost, </a:t>
            </a:r>
            <a:r>
              <a:rPr spc="-15" dirty="0"/>
              <a:t>time </a:t>
            </a:r>
            <a:r>
              <a:rPr dirty="0"/>
              <a:t>and</a:t>
            </a:r>
            <a:r>
              <a:rPr spc="-10" dirty="0"/>
              <a:t> effort</a:t>
            </a:r>
          </a:p>
          <a:p>
            <a:pPr marL="487045" marR="508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487680" algn="l"/>
              </a:tabLst>
            </a:pPr>
            <a:r>
              <a:rPr dirty="0"/>
              <a:t>Secondary data is </a:t>
            </a:r>
            <a:r>
              <a:rPr spc="-5" dirty="0"/>
              <a:t>data </a:t>
            </a:r>
            <a:r>
              <a:rPr dirty="0"/>
              <a:t>that </a:t>
            </a:r>
            <a:r>
              <a:rPr spc="-5" dirty="0"/>
              <a:t>is being </a:t>
            </a:r>
            <a:r>
              <a:rPr dirty="0"/>
              <a:t>reused.</a:t>
            </a:r>
            <a:r>
              <a:rPr spc="-100" dirty="0"/>
              <a:t> </a:t>
            </a:r>
            <a:r>
              <a:rPr spc="-5" dirty="0"/>
              <a:t>Usually  </a:t>
            </a:r>
            <a:r>
              <a:rPr dirty="0"/>
              <a:t>in a </a:t>
            </a:r>
            <a:r>
              <a:rPr spc="-5" dirty="0"/>
              <a:t>different</a:t>
            </a:r>
            <a:r>
              <a:rPr spc="-75" dirty="0"/>
              <a:t> </a:t>
            </a:r>
            <a:r>
              <a:rPr spc="-5" dirty="0"/>
              <a:t>context.</a:t>
            </a:r>
          </a:p>
          <a:p>
            <a:pPr marL="487045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487680" algn="l"/>
              </a:tabLst>
            </a:pPr>
            <a:r>
              <a:rPr dirty="0"/>
              <a:t>For </a:t>
            </a:r>
            <a:r>
              <a:rPr spc="-10" dirty="0"/>
              <a:t>example: </a:t>
            </a:r>
            <a:r>
              <a:rPr dirty="0"/>
              <a:t>data from a</a:t>
            </a:r>
            <a:r>
              <a:rPr spc="-40" dirty="0"/>
              <a:t> </a:t>
            </a:r>
            <a:r>
              <a:rPr dirty="0"/>
              <a:t>book.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7200" y="4343400"/>
            <a:ext cx="4876800" cy="2514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387" y="389585"/>
            <a:ext cx="2421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SOU</a:t>
            </a:r>
            <a:r>
              <a:rPr spc="-25" dirty="0"/>
              <a:t>R</a:t>
            </a:r>
            <a:r>
              <a:rPr spc="-5" dirty="0"/>
              <a:t>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1387" y="1517085"/>
            <a:ext cx="7758430" cy="4229735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464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2740" algn="l"/>
              </a:tabLst>
            </a:pPr>
            <a:r>
              <a:rPr sz="3600" spc="-5" dirty="0">
                <a:solidFill>
                  <a:srgbClr val="C00000"/>
                </a:solidFill>
                <a:latin typeface="Times New Roman"/>
                <a:cs typeface="Times New Roman"/>
              </a:rPr>
              <a:t>INTERNAL</a:t>
            </a:r>
            <a:r>
              <a:rPr sz="3600" spc="-1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C00000"/>
                </a:solidFill>
                <a:latin typeface="Times New Roman"/>
                <a:cs typeface="Times New Roman"/>
              </a:rPr>
              <a:t>SOURCES</a:t>
            </a:r>
            <a:endParaRPr sz="3600">
              <a:latin typeface="Times New Roman"/>
              <a:cs typeface="Times New Roman"/>
            </a:endParaRPr>
          </a:p>
          <a:p>
            <a:pPr marL="332740" marR="5080" indent="-17145">
              <a:lnSpc>
                <a:spcPts val="3460"/>
              </a:lnSpc>
              <a:spcBef>
                <a:spcPts val="760"/>
              </a:spcBef>
            </a:pPr>
            <a:r>
              <a:rPr sz="3200" dirty="0">
                <a:latin typeface="Times New Roman"/>
                <a:cs typeface="Times New Roman"/>
              </a:rPr>
              <a:t>Internal sources of secondary data are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usually  for marketing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application-</a:t>
            </a:r>
            <a:endParaRPr sz="3200">
              <a:latin typeface="Times New Roman"/>
              <a:cs typeface="Times New Roman"/>
            </a:endParaRPr>
          </a:p>
          <a:p>
            <a:pPr marL="433070" indent="-421005">
              <a:lnSpc>
                <a:spcPct val="100000"/>
              </a:lnSpc>
              <a:spcBef>
                <a:spcPts val="254"/>
              </a:spcBef>
              <a:buClr>
                <a:srgbClr val="DD8046"/>
              </a:buClr>
              <a:buSzPct val="59375"/>
              <a:buFont typeface="Wingdings"/>
              <a:buChar char=""/>
              <a:tabLst>
                <a:tab pos="433070" algn="l"/>
                <a:tab pos="433705" algn="l"/>
              </a:tabLst>
            </a:pPr>
            <a:r>
              <a:rPr sz="3200" dirty="0">
                <a:latin typeface="Times New Roman"/>
                <a:cs typeface="Times New Roman"/>
              </a:rPr>
              <a:t>Sales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Records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330"/>
              </a:spcBef>
              <a:buClr>
                <a:srgbClr val="DD8046"/>
              </a:buClr>
              <a:buSzPct val="59375"/>
              <a:buFont typeface="Wingdings"/>
              <a:buChar char=""/>
              <a:tabLst>
                <a:tab pos="332105" algn="l"/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Marketing</a:t>
            </a:r>
            <a:r>
              <a:rPr sz="3200" spc="-2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Activity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310"/>
              </a:spcBef>
              <a:buClr>
                <a:srgbClr val="DD8046"/>
              </a:buClr>
              <a:buSzPct val="59375"/>
              <a:buFont typeface="Wingdings"/>
              <a:buChar char=""/>
              <a:tabLst>
                <a:tab pos="332105" algn="l"/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Cost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Information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310"/>
              </a:spcBef>
              <a:buClr>
                <a:srgbClr val="DD8046"/>
              </a:buClr>
              <a:buSzPct val="59375"/>
              <a:buFont typeface="Wingdings"/>
              <a:buChar char=""/>
              <a:tabLst>
                <a:tab pos="332105" algn="l"/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Distributor reports and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feedback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330"/>
              </a:spcBef>
              <a:buClr>
                <a:srgbClr val="DD8046"/>
              </a:buClr>
              <a:buSzPct val="59375"/>
              <a:buFont typeface="Wingdings"/>
              <a:buChar char=""/>
              <a:tabLst>
                <a:tab pos="332105" algn="l"/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Customer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feedback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387" y="1520805"/>
            <a:ext cx="7479030" cy="44932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48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740" algn="l"/>
              </a:tabLst>
            </a:pPr>
            <a:r>
              <a:rPr sz="3300" dirty="0">
                <a:solidFill>
                  <a:srgbClr val="C00000"/>
                </a:solidFill>
                <a:latin typeface="Times New Roman"/>
                <a:cs typeface="Times New Roman"/>
              </a:rPr>
              <a:t>EXTERNAL</a:t>
            </a:r>
            <a:r>
              <a:rPr sz="3300" spc="-1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C00000"/>
                </a:solidFill>
                <a:latin typeface="Times New Roman"/>
                <a:cs typeface="Times New Roman"/>
              </a:rPr>
              <a:t>SOURCES</a:t>
            </a:r>
            <a:endParaRPr sz="3300">
              <a:latin typeface="Times New Roman"/>
              <a:cs typeface="Times New Roman"/>
            </a:endParaRPr>
          </a:p>
          <a:p>
            <a:pPr marL="332740" marR="5080" indent="59055">
              <a:lnSpc>
                <a:spcPts val="3240"/>
              </a:lnSpc>
              <a:spcBef>
                <a:spcPts val="760"/>
              </a:spcBef>
            </a:pPr>
            <a:r>
              <a:rPr sz="3000" spc="-5" dirty="0">
                <a:latin typeface="Times New Roman"/>
                <a:cs typeface="Times New Roman"/>
              </a:rPr>
              <a:t>External sources </a:t>
            </a:r>
            <a:r>
              <a:rPr sz="3000" dirty="0">
                <a:latin typeface="Times New Roman"/>
                <a:cs typeface="Times New Roman"/>
              </a:rPr>
              <a:t>of </a:t>
            </a:r>
            <a:r>
              <a:rPr sz="3000" spc="-5" dirty="0">
                <a:latin typeface="Times New Roman"/>
                <a:cs typeface="Times New Roman"/>
              </a:rPr>
              <a:t>secondary </a:t>
            </a:r>
            <a:r>
              <a:rPr sz="3000" dirty="0">
                <a:latin typeface="Times New Roman"/>
                <a:cs typeface="Times New Roman"/>
              </a:rPr>
              <a:t>data are </a:t>
            </a:r>
            <a:r>
              <a:rPr sz="3000" spc="-5" dirty="0">
                <a:latin typeface="Times New Roman"/>
                <a:cs typeface="Times New Roman"/>
              </a:rPr>
              <a:t>usually  </a:t>
            </a:r>
            <a:r>
              <a:rPr sz="3000" dirty="0">
                <a:latin typeface="Times New Roman"/>
                <a:cs typeface="Times New Roman"/>
              </a:rPr>
              <a:t>for </a:t>
            </a:r>
            <a:r>
              <a:rPr sz="3000" spc="-5" dirty="0">
                <a:latin typeface="Times New Roman"/>
                <a:cs typeface="Times New Roman"/>
              </a:rPr>
              <a:t>Financial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application-</a:t>
            </a:r>
            <a:endParaRPr sz="30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290"/>
              </a:spcBef>
              <a:buClr>
                <a:srgbClr val="DD8046"/>
              </a:buClr>
              <a:buSzPct val="60000"/>
              <a:buFont typeface="Wingdings"/>
              <a:buChar char=""/>
              <a:tabLst>
                <a:tab pos="332105" algn="l"/>
                <a:tab pos="332740" algn="l"/>
              </a:tabLst>
            </a:pPr>
            <a:r>
              <a:rPr sz="3000" spc="-5" dirty="0">
                <a:latin typeface="Times New Roman"/>
                <a:cs typeface="Times New Roman"/>
              </a:rPr>
              <a:t>Journals</a:t>
            </a:r>
            <a:endParaRPr sz="30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335"/>
              </a:spcBef>
              <a:buClr>
                <a:srgbClr val="DD8046"/>
              </a:buClr>
              <a:buSzPct val="60000"/>
              <a:buFont typeface="Wingdings"/>
              <a:buChar char=""/>
              <a:tabLst>
                <a:tab pos="332105" algn="l"/>
                <a:tab pos="332740" algn="l"/>
              </a:tabLst>
            </a:pPr>
            <a:r>
              <a:rPr sz="3000" dirty="0">
                <a:latin typeface="Times New Roman"/>
                <a:cs typeface="Times New Roman"/>
              </a:rPr>
              <a:t>Books</a:t>
            </a:r>
            <a:endParaRPr sz="30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350"/>
              </a:spcBef>
              <a:buClr>
                <a:srgbClr val="DD8046"/>
              </a:buClr>
              <a:buSzPct val="60000"/>
              <a:buFont typeface="Wingdings"/>
              <a:buChar char=""/>
              <a:tabLst>
                <a:tab pos="332105" algn="l"/>
                <a:tab pos="332740" algn="l"/>
              </a:tabLst>
            </a:pPr>
            <a:r>
              <a:rPr sz="3000" spc="-5" dirty="0">
                <a:latin typeface="Times New Roman"/>
                <a:cs typeface="Times New Roman"/>
              </a:rPr>
              <a:t>Magazines</a:t>
            </a:r>
            <a:endParaRPr sz="30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335"/>
              </a:spcBef>
              <a:buClr>
                <a:srgbClr val="DD8046"/>
              </a:buClr>
              <a:buSzPct val="60000"/>
              <a:buFont typeface="Wingdings"/>
              <a:buChar char=""/>
              <a:tabLst>
                <a:tab pos="332105" algn="l"/>
                <a:tab pos="332740" algn="l"/>
              </a:tabLst>
            </a:pPr>
            <a:r>
              <a:rPr sz="3000" dirty="0">
                <a:latin typeface="Times New Roman"/>
                <a:cs typeface="Times New Roman"/>
              </a:rPr>
              <a:t>Newspaper</a:t>
            </a:r>
            <a:endParaRPr sz="30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340"/>
              </a:spcBef>
              <a:buClr>
                <a:srgbClr val="DD8046"/>
              </a:buClr>
              <a:buSzPct val="60000"/>
              <a:buFont typeface="Wingdings"/>
              <a:buChar char=""/>
              <a:tabLst>
                <a:tab pos="332105" algn="l"/>
                <a:tab pos="332740" algn="l"/>
              </a:tabLst>
            </a:pPr>
            <a:r>
              <a:rPr sz="3000" spc="-5" dirty="0">
                <a:latin typeface="Times New Roman"/>
                <a:cs typeface="Times New Roman"/>
              </a:rPr>
              <a:t>Libraries</a:t>
            </a:r>
            <a:endParaRPr sz="30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345"/>
              </a:spcBef>
              <a:buClr>
                <a:srgbClr val="DD8046"/>
              </a:buClr>
              <a:buSzPct val="60000"/>
              <a:buFont typeface="Wingdings"/>
              <a:buChar char=""/>
              <a:tabLst>
                <a:tab pos="332105" algn="l"/>
                <a:tab pos="332740" algn="l"/>
              </a:tabLst>
            </a:pP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-5" dirty="0">
                <a:latin typeface="Times New Roman"/>
                <a:cs typeface="Times New Roman"/>
              </a:rPr>
              <a:t> Internet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387" y="389585"/>
            <a:ext cx="2421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SOU</a:t>
            </a:r>
            <a:r>
              <a:rPr spc="-25" dirty="0"/>
              <a:t>R</a:t>
            </a:r>
            <a:r>
              <a:rPr spc="-5" dirty="0"/>
              <a:t>CES</a:t>
            </a:r>
          </a:p>
        </p:txBody>
      </p:sp>
      <p:sp>
        <p:nvSpPr>
          <p:cNvPr id="4" name="object 4"/>
          <p:cNvSpPr/>
          <p:nvPr/>
        </p:nvSpPr>
        <p:spPr>
          <a:xfrm>
            <a:off x="5105400" y="2971800"/>
            <a:ext cx="37338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95550" marR="5080" indent="-195135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Advantages &amp; </a:t>
            </a:r>
            <a:r>
              <a:rPr dirty="0"/>
              <a:t>Disadvantages </a:t>
            </a:r>
            <a:r>
              <a:rPr spc="-5" dirty="0"/>
              <a:t>of  Primary 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836846"/>
            <a:ext cx="6139815" cy="463804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Advantages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35" dirty="0">
                <a:latin typeface="Times New Roman"/>
                <a:cs typeface="Times New Roman"/>
              </a:rPr>
              <a:t>Targeted </a:t>
            </a:r>
            <a:r>
              <a:rPr sz="3200" dirty="0">
                <a:latin typeface="Times New Roman"/>
                <a:cs typeface="Times New Roman"/>
              </a:rPr>
              <a:t>Issues are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addressed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Data interpretation is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better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5" dirty="0">
                <a:latin typeface="Times New Roman"/>
                <a:cs typeface="Times New Roman"/>
              </a:rPr>
              <a:t>Efficient </a:t>
            </a:r>
            <a:r>
              <a:rPr sz="3200" dirty="0">
                <a:latin typeface="Times New Roman"/>
                <a:cs typeface="Times New Roman"/>
              </a:rPr>
              <a:t>Spending for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Information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Decency of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Data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Proprietary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Issues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Addresses Specific Research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Issues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Greater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Control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387" y="1777085"/>
            <a:ext cx="6477000" cy="290766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Disadvantages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High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Cost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30" dirty="0">
                <a:latin typeface="Times New Roman"/>
                <a:cs typeface="Times New Roman"/>
              </a:rPr>
              <a:t>Time </a:t>
            </a:r>
            <a:r>
              <a:rPr sz="3200" dirty="0">
                <a:latin typeface="Times New Roman"/>
                <a:cs typeface="Times New Roman"/>
              </a:rPr>
              <a:t>Consuming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Inaccurate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Feed-backs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More number of resources is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required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95550" marR="5080" indent="-195135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Advantages &amp; </a:t>
            </a:r>
            <a:r>
              <a:rPr dirty="0"/>
              <a:t>Disadvantages </a:t>
            </a:r>
            <a:r>
              <a:rPr spc="-5" dirty="0"/>
              <a:t>of  Primary Data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0125" marR="5080" indent="-172593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Advantages &amp; </a:t>
            </a:r>
            <a:r>
              <a:rPr dirty="0"/>
              <a:t>Disadvantages </a:t>
            </a:r>
            <a:r>
              <a:rPr spc="-5" dirty="0"/>
              <a:t>of  Secondary</a:t>
            </a:r>
            <a:r>
              <a:rPr spc="-10" dirty="0"/>
              <a:t> </a:t>
            </a:r>
            <a:r>
              <a:rPr spc="-5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836846"/>
            <a:ext cx="6003290" cy="290830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Advantages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Ease of</a:t>
            </a:r>
            <a:r>
              <a:rPr sz="3200" spc="-20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Access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Low Cost to</a:t>
            </a:r>
            <a:r>
              <a:rPr sz="3200" spc="-2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Acquire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Clarification of Research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Question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May Answer Research</a:t>
            </a:r>
            <a:r>
              <a:rPr sz="3200" spc="-2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Question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7569" y="389585"/>
            <a:ext cx="40855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INTRODU</a:t>
            </a:r>
            <a:r>
              <a:rPr spc="-25" dirty="0"/>
              <a:t>C</a:t>
            </a:r>
            <a:r>
              <a:rPr spc="-5" dirty="0"/>
              <a:t>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770634"/>
            <a:ext cx="7964805" cy="459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2740" algn="l"/>
              </a:tabLst>
            </a:pPr>
            <a:r>
              <a:rPr sz="3600" dirty="0">
                <a:latin typeface="Times New Roman"/>
                <a:cs typeface="Times New Roman"/>
              </a:rPr>
              <a:t>Data </a:t>
            </a:r>
            <a:r>
              <a:rPr sz="3600" spc="-5" dirty="0">
                <a:latin typeface="Times New Roman"/>
                <a:cs typeface="Times New Roman"/>
              </a:rPr>
              <a:t>collection is </a:t>
            </a:r>
            <a:r>
              <a:rPr sz="3600" dirty="0">
                <a:latin typeface="Times New Roman"/>
                <a:cs typeface="Times New Roman"/>
              </a:rPr>
              <a:t>a </a:t>
            </a:r>
            <a:r>
              <a:rPr sz="3600" spc="-5" dirty="0">
                <a:latin typeface="Times New Roman"/>
                <a:cs typeface="Times New Roman"/>
              </a:rPr>
              <a:t>term </a:t>
            </a:r>
            <a:r>
              <a:rPr sz="3600" dirty="0">
                <a:latin typeface="Times New Roman"/>
                <a:cs typeface="Times New Roman"/>
              </a:rPr>
              <a:t>used to describe  a </a:t>
            </a:r>
            <a:r>
              <a:rPr sz="3600" spc="-5" dirty="0">
                <a:latin typeface="Times New Roman"/>
                <a:cs typeface="Times New Roman"/>
              </a:rPr>
              <a:t>process </a:t>
            </a:r>
            <a:r>
              <a:rPr sz="3600" dirty="0">
                <a:latin typeface="Times New Roman"/>
                <a:cs typeface="Times New Roman"/>
              </a:rPr>
              <a:t>of preparing and </a:t>
            </a:r>
            <a:r>
              <a:rPr sz="3600" spc="-5" dirty="0">
                <a:latin typeface="Times New Roman"/>
                <a:cs typeface="Times New Roman"/>
              </a:rPr>
              <a:t>collecting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data</a:t>
            </a:r>
            <a:endParaRPr sz="3600">
              <a:latin typeface="Times New Roman"/>
              <a:cs typeface="Times New Roman"/>
            </a:endParaRPr>
          </a:p>
          <a:p>
            <a:pPr marL="332740" marR="1530985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2740" algn="l"/>
              </a:tabLst>
            </a:pPr>
            <a:r>
              <a:rPr sz="3600" spc="-5" dirty="0">
                <a:latin typeface="Times New Roman"/>
                <a:cs typeface="Times New Roman"/>
              </a:rPr>
              <a:t>Systematic gathering </a:t>
            </a:r>
            <a:r>
              <a:rPr sz="3600" dirty="0">
                <a:latin typeface="Times New Roman"/>
                <a:cs typeface="Times New Roman"/>
              </a:rPr>
              <a:t>of data for  a </a:t>
            </a:r>
            <a:r>
              <a:rPr sz="3600" spc="-5" dirty="0">
                <a:latin typeface="Times New Roman"/>
                <a:cs typeface="Times New Roman"/>
              </a:rPr>
              <a:t>particular </a:t>
            </a:r>
            <a:r>
              <a:rPr sz="3600" dirty="0">
                <a:latin typeface="Times New Roman"/>
                <a:cs typeface="Times New Roman"/>
              </a:rPr>
              <a:t>purpose from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various</a:t>
            </a:r>
            <a:endParaRPr sz="3600">
              <a:latin typeface="Times New Roman"/>
              <a:cs typeface="Times New Roman"/>
            </a:endParaRPr>
          </a:p>
          <a:p>
            <a:pPr marL="332740" marR="911225">
              <a:lnSpc>
                <a:spcPct val="100000"/>
              </a:lnSpc>
              <a:spcBef>
                <a:spcPts val="5"/>
              </a:spcBef>
            </a:pPr>
            <a:r>
              <a:rPr sz="3600" spc="-5" dirty="0">
                <a:latin typeface="Times New Roman"/>
                <a:cs typeface="Times New Roman"/>
              </a:rPr>
              <a:t>sources, that has </a:t>
            </a:r>
            <a:r>
              <a:rPr sz="3600" dirty="0">
                <a:latin typeface="Times New Roman"/>
                <a:cs typeface="Times New Roman"/>
              </a:rPr>
              <a:t>been </a:t>
            </a:r>
            <a:r>
              <a:rPr sz="3600" spc="-5" dirty="0">
                <a:latin typeface="Times New Roman"/>
                <a:cs typeface="Times New Roman"/>
              </a:rPr>
              <a:t>systematically  </a:t>
            </a:r>
            <a:r>
              <a:rPr sz="3600" dirty="0">
                <a:latin typeface="Times New Roman"/>
                <a:cs typeface="Times New Roman"/>
              </a:rPr>
              <a:t>observed, recorded,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organized.</a:t>
            </a:r>
            <a:endParaRPr sz="3600">
              <a:latin typeface="Times New Roman"/>
              <a:cs typeface="Times New Roman"/>
            </a:endParaRPr>
          </a:p>
          <a:p>
            <a:pPr marL="332740" marR="249554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2740" algn="l"/>
              </a:tabLst>
            </a:pPr>
            <a:r>
              <a:rPr sz="3600" dirty="0">
                <a:latin typeface="Times New Roman"/>
                <a:cs typeface="Times New Roman"/>
              </a:rPr>
              <a:t>Data </a:t>
            </a:r>
            <a:r>
              <a:rPr sz="3600" spc="-5" dirty="0">
                <a:latin typeface="Times New Roman"/>
                <a:cs typeface="Times New Roman"/>
              </a:rPr>
              <a:t>are </a:t>
            </a:r>
            <a:r>
              <a:rPr sz="3600" dirty="0">
                <a:latin typeface="Times New Roman"/>
                <a:cs typeface="Times New Roman"/>
              </a:rPr>
              <a:t>the basic </a:t>
            </a:r>
            <a:r>
              <a:rPr sz="3600" spc="-5" dirty="0">
                <a:latin typeface="Times New Roman"/>
                <a:cs typeface="Times New Roman"/>
              </a:rPr>
              <a:t>inputs </a:t>
            </a:r>
            <a:r>
              <a:rPr sz="3600" dirty="0">
                <a:latin typeface="Times New Roman"/>
                <a:cs typeface="Times New Roman"/>
              </a:rPr>
              <a:t>to any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decision  making process </a:t>
            </a:r>
            <a:r>
              <a:rPr sz="3600" dirty="0">
                <a:latin typeface="Times New Roman"/>
                <a:cs typeface="Times New Roman"/>
              </a:rPr>
              <a:t>in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business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0125" marR="5080" indent="-2023110">
              <a:lnSpc>
                <a:spcPct val="100000"/>
              </a:lnSpc>
              <a:spcBef>
                <a:spcPts val="95"/>
              </a:spcBef>
            </a:pPr>
            <a:r>
              <a:rPr dirty="0"/>
              <a:t>Disadvantages </a:t>
            </a:r>
            <a:r>
              <a:rPr spc="-5" dirty="0"/>
              <a:t>&amp; </a:t>
            </a:r>
            <a:r>
              <a:rPr dirty="0"/>
              <a:t>Disadvantages</a:t>
            </a:r>
            <a:r>
              <a:rPr spc="-75" dirty="0"/>
              <a:t> </a:t>
            </a:r>
            <a:r>
              <a:rPr dirty="0"/>
              <a:t>of  </a:t>
            </a:r>
            <a:r>
              <a:rPr spc="-5" dirty="0"/>
              <a:t>Secondary</a:t>
            </a:r>
            <a:r>
              <a:rPr spc="-10" dirty="0"/>
              <a:t> </a:t>
            </a:r>
            <a:r>
              <a:rPr spc="-5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836846"/>
            <a:ext cx="6117590" cy="290830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Disadvantages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Quality of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Research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5" dirty="0">
                <a:latin typeface="Times New Roman"/>
                <a:cs typeface="Times New Roman"/>
              </a:rPr>
              <a:t>Not </a:t>
            </a:r>
            <a:r>
              <a:rPr sz="3200" dirty="0">
                <a:latin typeface="Times New Roman"/>
                <a:cs typeface="Times New Roman"/>
              </a:rPr>
              <a:t>Specific to </a:t>
            </a:r>
            <a:r>
              <a:rPr sz="3200" spc="-5" dirty="0">
                <a:latin typeface="Times New Roman"/>
                <a:cs typeface="Times New Roman"/>
              </a:rPr>
              <a:t>Researcher’s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Needs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Incomplete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Information</a:t>
            </a:r>
            <a:endParaRPr sz="32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Timely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2936" y="356057"/>
            <a:ext cx="50526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Data Collection</a:t>
            </a:r>
            <a:r>
              <a:rPr sz="4400" spc="-114" dirty="0"/>
              <a:t> </a:t>
            </a:r>
            <a:r>
              <a:rPr sz="4400" dirty="0"/>
              <a:t>Flow</a:t>
            </a:r>
            <a:endParaRPr sz="4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387" y="1531964"/>
            <a:ext cx="5797550" cy="388366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The purpose of data collection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is-</a:t>
            </a:r>
            <a:endParaRPr sz="3200">
              <a:latin typeface="Times New Roman"/>
              <a:cs typeface="Times New Roman"/>
            </a:endParaRPr>
          </a:p>
          <a:p>
            <a:pPr marL="433070" indent="-421005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"/>
              <a:tabLst>
                <a:tab pos="433070" algn="l"/>
                <a:tab pos="433705" algn="l"/>
              </a:tabLst>
            </a:pPr>
            <a:r>
              <a:rPr sz="3200" dirty="0">
                <a:latin typeface="Times New Roman"/>
                <a:cs typeface="Times New Roman"/>
              </a:rPr>
              <a:t>to obtain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information</a:t>
            </a:r>
            <a:endParaRPr sz="3200">
              <a:latin typeface="Times New Roman"/>
              <a:cs typeface="Times New Roman"/>
            </a:endParaRPr>
          </a:p>
          <a:p>
            <a:pPr marL="433070" indent="-421005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"/>
              <a:tabLst>
                <a:tab pos="433070" algn="l"/>
                <a:tab pos="433705" algn="l"/>
              </a:tabLst>
            </a:pPr>
            <a:r>
              <a:rPr sz="3200" dirty="0">
                <a:latin typeface="Times New Roman"/>
                <a:cs typeface="Times New Roman"/>
              </a:rPr>
              <a:t>to keep on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record</a:t>
            </a:r>
            <a:endParaRPr sz="3200">
              <a:latin typeface="Times New Roman"/>
              <a:cs typeface="Times New Roman"/>
            </a:endParaRPr>
          </a:p>
          <a:p>
            <a:pPr marL="332740" marR="1697989" indent="-320040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59375"/>
              <a:buFont typeface="Wingdings"/>
              <a:buChar char="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3200" dirty="0">
                <a:latin typeface="Times New Roman"/>
                <a:cs typeface="Times New Roman"/>
              </a:rPr>
              <a:t>to make decisions  about important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issues,</a:t>
            </a:r>
            <a:endParaRPr sz="3200">
              <a:latin typeface="Times New Roman"/>
              <a:cs typeface="Times New Roman"/>
            </a:endParaRPr>
          </a:p>
          <a:p>
            <a:pPr marL="332740" marR="1812289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"/>
              <a:tabLst>
                <a:tab pos="332105" algn="l"/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to pass information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  to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others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1559" y="3048000"/>
            <a:ext cx="4282439" cy="3163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7745" marR="5080" indent="-60134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PURPOSE OF</a:t>
            </a:r>
            <a:r>
              <a:rPr spc="-195" dirty="0"/>
              <a:t> </a:t>
            </a:r>
            <a:r>
              <a:rPr spc="-160" dirty="0"/>
              <a:t>DATA  </a:t>
            </a:r>
            <a:r>
              <a:rPr spc="-5" dirty="0"/>
              <a:t>COLLECTION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8369" y="389585"/>
            <a:ext cx="66687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CLASSIFICATION </a:t>
            </a:r>
            <a:r>
              <a:rPr spc="-5" dirty="0"/>
              <a:t>OF</a:t>
            </a:r>
            <a:r>
              <a:rPr spc="-140" dirty="0"/>
              <a:t> </a:t>
            </a:r>
            <a:r>
              <a:rPr spc="-155" dirty="0"/>
              <a:t>DATA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547747" y="2398395"/>
            <a:ext cx="4185285" cy="1845945"/>
            <a:chOff x="2547747" y="2398395"/>
            <a:chExt cx="4185285" cy="1845945"/>
          </a:xfrm>
        </p:grpSpPr>
        <p:sp>
          <p:nvSpPr>
            <p:cNvPr id="4" name="object 4"/>
            <p:cNvSpPr/>
            <p:nvPr/>
          </p:nvSpPr>
          <p:spPr>
            <a:xfrm>
              <a:off x="2557272" y="3229737"/>
              <a:ext cx="3903979" cy="1004569"/>
            </a:xfrm>
            <a:custGeom>
              <a:avLst/>
              <a:gdLst/>
              <a:ahLst/>
              <a:cxnLst/>
              <a:rect l="l" t="t" r="r" b="b"/>
              <a:pathLst>
                <a:path w="3903979" h="1004570">
                  <a:moveTo>
                    <a:pt x="1983358" y="0"/>
                  </a:moveTo>
                  <a:lnTo>
                    <a:pt x="1983358" y="512571"/>
                  </a:lnTo>
                  <a:lnTo>
                    <a:pt x="3903726" y="512571"/>
                  </a:lnTo>
                  <a:lnTo>
                    <a:pt x="3903726" y="1004569"/>
                  </a:lnTo>
                </a:path>
                <a:path w="3903979" h="1004570">
                  <a:moveTo>
                    <a:pt x="1983358" y="0"/>
                  </a:moveTo>
                  <a:lnTo>
                    <a:pt x="1983358" y="488695"/>
                  </a:lnTo>
                  <a:lnTo>
                    <a:pt x="0" y="488695"/>
                  </a:lnTo>
                  <a:lnTo>
                    <a:pt x="0" y="980567"/>
                  </a:lnTo>
                </a:path>
              </a:pathLst>
            </a:custGeom>
            <a:ln w="19050">
              <a:solidFill>
                <a:srgbClr val="7590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948051" y="2407920"/>
              <a:ext cx="3185160" cy="822325"/>
            </a:xfrm>
            <a:custGeom>
              <a:avLst/>
              <a:gdLst/>
              <a:ahLst/>
              <a:cxnLst/>
              <a:rect l="l" t="t" r="r" b="b"/>
              <a:pathLst>
                <a:path w="3185160" h="822325">
                  <a:moveTo>
                    <a:pt x="3102864" y="0"/>
                  </a:moveTo>
                  <a:lnTo>
                    <a:pt x="82168" y="0"/>
                  </a:lnTo>
                  <a:lnTo>
                    <a:pt x="50202" y="6445"/>
                  </a:lnTo>
                  <a:lnTo>
                    <a:pt x="24082" y="24034"/>
                  </a:lnTo>
                  <a:lnTo>
                    <a:pt x="6463" y="50149"/>
                  </a:lnTo>
                  <a:lnTo>
                    <a:pt x="0" y="82168"/>
                  </a:lnTo>
                  <a:lnTo>
                    <a:pt x="0" y="739647"/>
                  </a:lnTo>
                  <a:lnTo>
                    <a:pt x="6463" y="771614"/>
                  </a:lnTo>
                  <a:lnTo>
                    <a:pt x="24082" y="797734"/>
                  </a:lnTo>
                  <a:lnTo>
                    <a:pt x="50202" y="815353"/>
                  </a:lnTo>
                  <a:lnTo>
                    <a:pt x="82168" y="821816"/>
                  </a:lnTo>
                  <a:lnTo>
                    <a:pt x="3102864" y="821816"/>
                  </a:lnTo>
                  <a:lnTo>
                    <a:pt x="3134883" y="815353"/>
                  </a:lnTo>
                  <a:lnTo>
                    <a:pt x="3160998" y="797734"/>
                  </a:lnTo>
                  <a:lnTo>
                    <a:pt x="3178587" y="771614"/>
                  </a:lnTo>
                  <a:lnTo>
                    <a:pt x="3185033" y="739647"/>
                  </a:lnTo>
                  <a:lnTo>
                    <a:pt x="3185033" y="82168"/>
                  </a:lnTo>
                  <a:lnTo>
                    <a:pt x="3178587" y="50149"/>
                  </a:lnTo>
                  <a:lnTo>
                    <a:pt x="3160998" y="24034"/>
                  </a:lnTo>
                  <a:lnTo>
                    <a:pt x="3134883" y="6445"/>
                  </a:lnTo>
                  <a:lnTo>
                    <a:pt x="3102864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48051" y="2407920"/>
              <a:ext cx="3185160" cy="822325"/>
            </a:xfrm>
            <a:custGeom>
              <a:avLst/>
              <a:gdLst/>
              <a:ahLst/>
              <a:cxnLst/>
              <a:rect l="l" t="t" r="r" b="b"/>
              <a:pathLst>
                <a:path w="3185160" h="822325">
                  <a:moveTo>
                    <a:pt x="0" y="82168"/>
                  </a:moveTo>
                  <a:lnTo>
                    <a:pt x="6463" y="50149"/>
                  </a:lnTo>
                  <a:lnTo>
                    <a:pt x="24082" y="24034"/>
                  </a:lnTo>
                  <a:lnTo>
                    <a:pt x="50202" y="6445"/>
                  </a:lnTo>
                  <a:lnTo>
                    <a:pt x="82168" y="0"/>
                  </a:lnTo>
                  <a:lnTo>
                    <a:pt x="3102864" y="0"/>
                  </a:lnTo>
                  <a:lnTo>
                    <a:pt x="3134883" y="6445"/>
                  </a:lnTo>
                  <a:lnTo>
                    <a:pt x="3160998" y="24034"/>
                  </a:lnTo>
                  <a:lnTo>
                    <a:pt x="3178587" y="50149"/>
                  </a:lnTo>
                  <a:lnTo>
                    <a:pt x="3185033" y="82168"/>
                  </a:lnTo>
                  <a:lnTo>
                    <a:pt x="3185033" y="739647"/>
                  </a:lnTo>
                  <a:lnTo>
                    <a:pt x="3178587" y="771614"/>
                  </a:lnTo>
                  <a:lnTo>
                    <a:pt x="3160998" y="797734"/>
                  </a:lnTo>
                  <a:lnTo>
                    <a:pt x="3134883" y="815353"/>
                  </a:lnTo>
                  <a:lnTo>
                    <a:pt x="3102864" y="821816"/>
                  </a:lnTo>
                  <a:lnTo>
                    <a:pt x="82168" y="821816"/>
                  </a:lnTo>
                  <a:lnTo>
                    <a:pt x="50202" y="815353"/>
                  </a:lnTo>
                  <a:lnTo>
                    <a:pt x="24082" y="797734"/>
                  </a:lnTo>
                  <a:lnTo>
                    <a:pt x="6463" y="771614"/>
                  </a:lnTo>
                  <a:lnTo>
                    <a:pt x="0" y="739647"/>
                  </a:lnTo>
                  <a:lnTo>
                    <a:pt x="0" y="82168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38093" y="2968371"/>
              <a:ext cx="3185160" cy="822325"/>
            </a:xfrm>
            <a:custGeom>
              <a:avLst/>
              <a:gdLst/>
              <a:ahLst/>
              <a:cxnLst/>
              <a:rect l="l" t="t" r="r" b="b"/>
              <a:pathLst>
                <a:path w="3185159" h="822325">
                  <a:moveTo>
                    <a:pt x="3102864" y="0"/>
                  </a:moveTo>
                  <a:lnTo>
                    <a:pt x="82169" y="0"/>
                  </a:lnTo>
                  <a:lnTo>
                    <a:pt x="50202" y="6463"/>
                  </a:lnTo>
                  <a:lnTo>
                    <a:pt x="24082" y="24082"/>
                  </a:lnTo>
                  <a:lnTo>
                    <a:pt x="6463" y="50202"/>
                  </a:lnTo>
                  <a:lnTo>
                    <a:pt x="0" y="82168"/>
                  </a:lnTo>
                  <a:lnTo>
                    <a:pt x="0" y="739647"/>
                  </a:lnTo>
                  <a:lnTo>
                    <a:pt x="6463" y="771614"/>
                  </a:lnTo>
                  <a:lnTo>
                    <a:pt x="24082" y="797734"/>
                  </a:lnTo>
                  <a:lnTo>
                    <a:pt x="50202" y="815353"/>
                  </a:lnTo>
                  <a:lnTo>
                    <a:pt x="82169" y="821816"/>
                  </a:lnTo>
                  <a:lnTo>
                    <a:pt x="3102864" y="821816"/>
                  </a:lnTo>
                  <a:lnTo>
                    <a:pt x="3134830" y="815353"/>
                  </a:lnTo>
                  <a:lnTo>
                    <a:pt x="3160950" y="797734"/>
                  </a:lnTo>
                  <a:lnTo>
                    <a:pt x="3178569" y="771614"/>
                  </a:lnTo>
                  <a:lnTo>
                    <a:pt x="3185033" y="739647"/>
                  </a:lnTo>
                  <a:lnTo>
                    <a:pt x="3185033" y="82168"/>
                  </a:lnTo>
                  <a:lnTo>
                    <a:pt x="3178569" y="50202"/>
                  </a:lnTo>
                  <a:lnTo>
                    <a:pt x="3160950" y="24082"/>
                  </a:lnTo>
                  <a:lnTo>
                    <a:pt x="3134830" y="6463"/>
                  </a:lnTo>
                  <a:lnTo>
                    <a:pt x="310286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38093" y="2968371"/>
              <a:ext cx="3185160" cy="822325"/>
            </a:xfrm>
            <a:custGeom>
              <a:avLst/>
              <a:gdLst/>
              <a:ahLst/>
              <a:cxnLst/>
              <a:rect l="l" t="t" r="r" b="b"/>
              <a:pathLst>
                <a:path w="3185159" h="822325">
                  <a:moveTo>
                    <a:pt x="0" y="82168"/>
                  </a:moveTo>
                  <a:lnTo>
                    <a:pt x="6463" y="50202"/>
                  </a:lnTo>
                  <a:lnTo>
                    <a:pt x="24082" y="24082"/>
                  </a:lnTo>
                  <a:lnTo>
                    <a:pt x="50202" y="6463"/>
                  </a:lnTo>
                  <a:lnTo>
                    <a:pt x="82169" y="0"/>
                  </a:lnTo>
                  <a:lnTo>
                    <a:pt x="3102864" y="0"/>
                  </a:lnTo>
                  <a:lnTo>
                    <a:pt x="3134830" y="6463"/>
                  </a:lnTo>
                  <a:lnTo>
                    <a:pt x="3160950" y="24082"/>
                  </a:lnTo>
                  <a:lnTo>
                    <a:pt x="3178569" y="50202"/>
                  </a:lnTo>
                  <a:lnTo>
                    <a:pt x="3185033" y="82168"/>
                  </a:lnTo>
                  <a:lnTo>
                    <a:pt x="3185033" y="739647"/>
                  </a:lnTo>
                  <a:lnTo>
                    <a:pt x="3178569" y="771614"/>
                  </a:lnTo>
                  <a:lnTo>
                    <a:pt x="3160950" y="797734"/>
                  </a:lnTo>
                  <a:lnTo>
                    <a:pt x="3134830" y="815353"/>
                  </a:lnTo>
                  <a:lnTo>
                    <a:pt x="3102864" y="821816"/>
                  </a:lnTo>
                  <a:lnTo>
                    <a:pt x="82169" y="821816"/>
                  </a:lnTo>
                  <a:lnTo>
                    <a:pt x="50202" y="815353"/>
                  </a:lnTo>
                  <a:lnTo>
                    <a:pt x="24082" y="797734"/>
                  </a:lnTo>
                  <a:lnTo>
                    <a:pt x="6463" y="771614"/>
                  </a:lnTo>
                  <a:lnTo>
                    <a:pt x="0" y="739647"/>
                  </a:lnTo>
                  <a:lnTo>
                    <a:pt x="0" y="82168"/>
                  </a:lnTo>
                  <a:close/>
                </a:path>
              </a:pathLst>
            </a:custGeom>
            <a:ln w="19049">
              <a:solidFill>
                <a:srgbClr val="93B6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646803" y="3162681"/>
            <a:ext cx="96901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b="1" dirty="0">
                <a:solidFill>
                  <a:srgbClr val="C00000"/>
                </a:solidFill>
                <a:latin typeface="Times New Roman"/>
                <a:cs typeface="Times New Roman"/>
              </a:rPr>
              <a:t>TYPES</a:t>
            </a:r>
            <a:endParaRPr sz="23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971550" y="4200778"/>
            <a:ext cx="3761740" cy="1670685"/>
            <a:chOff x="971550" y="4200778"/>
            <a:chExt cx="3761740" cy="1670685"/>
          </a:xfrm>
        </p:grpSpPr>
        <p:sp>
          <p:nvSpPr>
            <p:cNvPr id="11" name="object 11"/>
            <p:cNvSpPr/>
            <p:nvPr/>
          </p:nvSpPr>
          <p:spPr>
            <a:xfrm>
              <a:off x="981075" y="4210303"/>
              <a:ext cx="3152775" cy="1090930"/>
            </a:xfrm>
            <a:custGeom>
              <a:avLst/>
              <a:gdLst/>
              <a:ahLst/>
              <a:cxnLst/>
              <a:rect l="l" t="t" r="r" b="b"/>
              <a:pathLst>
                <a:path w="3152775" h="1090929">
                  <a:moveTo>
                    <a:pt x="3043428" y="0"/>
                  </a:moveTo>
                  <a:lnTo>
                    <a:pt x="109080" y="0"/>
                  </a:lnTo>
                  <a:lnTo>
                    <a:pt x="66624" y="8580"/>
                  </a:lnTo>
                  <a:lnTo>
                    <a:pt x="31951" y="31972"/>
                  </a:lnTo>
                  <a:lnTo>
                    <a:pt x="8573" y="66651"/>
                  </a:lnTo>
                  <a:lnTo>
                    <a:pt x="0" y="109093"/>
                  </a:lnTo>
                  <a:lnTo>
                    <a:pt x="0" y="981710"/>
                  </a:lnTo>
                  <a:lnTo>
                    <a:pt x="8573" y="1024151"/>
                  </a:lnTo>
                  <a:lnTo>
                    <a:pt x="31951" y="1058830"/>
                  </a:lnTo>
                  <a:lnTo>
                    <a:pt x="66624" y="1082222"/>
                  </a:lnTo>
                  <a:lnTo>
                    <a:pt x="109080" y="1090803"/>
                  </a:lnTo>
                  <a:lnTo>
                    <a:pt x="3043428" y="1090803"/>
                  </a:lnTo>
                  <a:lnTo>
                    <a:pt x="3085869" y="1082222"/>
                  </a:lnTo>
                  <a:lnTo>
                    <a:pt x="3120548" y="1058830"/>
                  </a:lnTo>
                  <a:lnTo>
                    <a:pt x="3143940" y="1024151"/>
                  </a:lnTo>
                  <a:lnTo>
                    <a:pt x="3152521" y="981710"/>
                  </a:lnTo>
                  <a:lnTo>
                    <a:pt x="3152521" y="109093"/>
                  </a:lnTo>
                  <a:lnTo>
                    <a:pt x="3143940" y="66651"/>
                  </a:lnTo>
                  <a:lnTo>
                    <a:pt x="3120548" y="31972"/>
                  </a:lnTo>
                  <a:lnTo>
                    <a:pt x="3085869" y="8580"/>
                  </a:lnTo>
                  <a:lnTo>
                    <a:pt x="3043428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81075" y="4210303"/>
              <a:ext cx="3152775" cy="1090930"/>
            </a:xfrm>
            <a:custGeom>
              <a:avLst/>
              <a:gdLst/>
              <a:ahLst/>
              <a:cxnLst/>
              <a:rect l="l" t="t" r="r" b="b"/>
              <a:pathLst>
                <a:path w="3152775" h="1090929">
                  <a:moveTo>
                    <a:pt x="0" y="109093"/>
                  </a:moveTo>
                  <a:lnTo>
                    <a:pt x="8573" y="66651"/>
                  </a:lnTo>
                  <a:lnTo>
                    <a:pt x="31951" y="31972"/>
                  </a:lnTo>
                  <a:lnTo>
                    <a:pt x="66624" y="8580"/>
                  </a:lnTo>
                  <a:lnTo>
                    <a:pt x="109080" y="0"/>
                  </a:lnTo>
                  <a:lnTo>
                    <a:pt x="3043428" y="0"/>
                  </a:lnTo>
                  <a:lnTo>
                    <a:pt x="3085869" y="8580"/>
                  </a:lnTo>
                  <a:lnTo>
                    <a:pt x="3120548" y="31972"/>
                  </a:lnTo>
                  <a:lnTo>
                    <a:pt x="3143940" y="66651"/>
                  </a:lnTo>
                  <a:lnTo>
                    <a:pt x="3152521" y="109093"/>
                  </a:lnTo>
                  <a:lnTo>
                    <a:pt x="3152521" y="981710"/>
                  </a:lnTo>
                  <a:lnTo>
                    <a:pt x="3143940" y="1024151"/>
                  </a:lnTo>
                  <a:lnTo>
                    <a:pt x="3120548" y="1058830"/>
                  </a:lnTo>
                  <a:lnTo>
                    <a:pt x="3085869" y="1082222"/>
                  </a:lnTo>
                  <a:lnTo>
                    <a:pt x="3043428" y="1090803"/>
                  </a:lnTo>
                  <a:lnTo>
                    <a:pt x="109080" y="1090803"/>
                  </a:lnTo>
                  <a:lnTo>
                    <a:pt x="66624" y="1082222"/>
                  </a:lnTo>
                  <a:lnTo>
                    <a:pt x="31951" y="1058830"/>
                  </a:lnTo>
                  <a:lnTo>
                    <a:pt x="8573" y="1024151"/>
                  </a:lnTo>
                  <a:lnTo>
                    <a:pt x="0" y="981710"/>
                  </a:lnTo>
                  <a:lnTo>
                    <a:pt x="0" y="109093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71116" y="4770881"/>
              <a:ext cx="3152775" cy="1090930"/>
            </a:xfrm>
            <a:custGeom>
              <a:avLst/>
              <a:gdLst/>
              <a:ahLst/>
              <a:cxnLst/>
              <a:rect l="l" t="t" r="r" b="b"/>
              <a:pathLst>
                <a:path w="3152775" h="1090929">
                  <a:moveTo>
                    <a:pt x="3043428" y="0"/>
                  </a:moveTo>
                  <a:lnTo>
                    <a:pt x="109093" y="0"/>
                  </a:lnTo>
                  <a:lnTo>
                    <a:pt x="66597" y="8562"/>
                  </a:lnTo>
                  <a:lnTo>
                    <a:pt x="31924" y="31924"/>
                  </a:lnTo>
                  <a:lnTo>
                    <a:pt x="8562" y="66597"/>
                  </a:lnTo>
                  <a:lnTo>
                    <a:pt x="0" y="109093"/>
                  </a:lnTo>
                  <a:lnTo>
                    <a:pt x="0" y="981659"/>
                  </a:lnTo>
                  <a:lnTo>
                    <a:pt x="8562" y="1024113"/>
                  </a:lnTo>
                  <a:lnTo>
                    <a:pt x="31924" y="1058781"/>
                  </a:lnTo>
                  <a:lnTo>
                    <a:pt x="66597" y="1082155"/>
                  </a:lnTo>
                  <a:lnTo>
                    <a:pt x="109093" y="1090726"/>
                  </a:lnTo>
                  <a:lnTo>
                    <a:pt x="3043428" y="1090726"/>
                  </a:lnTo>
                  <a:lnTo>
                    <a:pt x="3085849" y="1082155"/>
                  </a:lnTo>
                  <a:lnTo>
                    <a:pt x="3120485" y="1058781"/>
                  </a:lnTo>
                  <a:lnTo>
                    <a:pt x="3143833" y="1024113"/>
                  </a:lnTo>
                  <a:lnTo>
                    <a:pt x="3152394" y="981659"/>
                  </a:lnTo>
                  <a:lnTo>
                    <a:pt x="3152394" y="109093"/>
                  </a:lnTo>
                  <a:lnTo>
                    <a:pt x="3143833" y="66597"/>
                  </a:lnTo>
                  <a:lnTo>
                    <a:pt x="3120485" y="31924"/>
                  </a:lnTo>
                  <a:lnTo>
                    <a:pt x="3085849" y="8562"/>
                  </a:lnTo>
                  <a:lnTo>
                    <a:pt x="304342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71116" y="4770881"/>
              <a:ext cx="3152775" cy="1090930"/>
            </a:xfrm>
            <a:custGeom>
              <a:avLst/>
              <a:gdLst/>
              <a:ahLst/>
              <a:cxnLst/>
              <a:rect l="l" t="t" r="r" b="b"/>
              <a:pathLst>
                <a:path w="3152775" h="1090929">
                  <a:moveTo>
                    <a:pt x="0" y="109093"/>
                  </a:moveTo>
                  <a:lnTo>
                    <a:pt x="8562" y="66597"/>
                  </a:lnTo>
                  <a:lnTo>
                    <a:pt x="31924" y="31924"/>
                  </a:lnTo>
                  <a:lnTo>
                    <a:pt x="66597" y="8562"/>
                  </a:lnTo>
                  <a:lnTo>
                    <a:pt x="109093" y="0"/>
                  </a:lnTo>
                  <a:lnTo>
                    <a:pt x="3043428" y="0"/>
                  </a:lnTo>
                  <a:lnTo>
                    <a:pt x="3085849" y="8562"/>
                  </a:lnTo>
                  <a:lnTo>
                    <a:pt x="3120485" y="31924"/>
                  </a:lnTo>
                  <a:lnTo>
                    <a:pt x="3143833" y="66597"/>
                  </a:lnTo>
                  <a:lnTo>
                    <a:pt x="3152394" y="109093"/>
                  </a:lnTo>
                  <a:lnTo>
                    <a:pt x="3152394" y="981659"/>
                  </a:lnTo>
                  <a:lnTo>
                    <a:pt x="3143833" y="1024113"/>
                  </a:lnTo>
                  <a:lnTo>
                    <a:pt x="3120485" y="1058781"/>
                  </a:lnTo>
                  <a:lnTo>
                    <a:pt x="3085849" y="1082155"/>
                  </a:lnTo>
                  <a:lnTo>
                    <a:pt x="3043428" y="1090726"/>
                  </a:lnTo>
                  <a:lnTo>
                    <a:pt x="109093" y="1090726"/>
                  </a:lnTo>
                  <a:lnTo>
                    <a:pt x="66597" y="1082155"/>
                  </a:lnTo>
                  <a:lnTo>
                    <a:pt x="31924" y="1058781"/>
                  </a:lnTo>
                  <a:lnTo>
                    <a:pt x="8562" y="1024113"/>
                  </a:lnTo>
                  <a:lnTo>
                    <a:pt x="0" y="981659"/>
                  </a:lnTo>
                  <a:lnTo>
                    <a:pt x="0" y="109093"/>
                  </a:lnTo>
                  <a:close/>
                </a:path>
              </a:pathLst>
            </a:custGeom>
            <a:ln w="19050">
              <a:solidFill>
                <a:srgbClr val="93B6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432685" y="4821926"/>
            <a:ext cx="1430655" cy="86423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sz="2300" b="1" dirty="0">
                <a:solidFill>
                  <a:srgbClr val="C00000"/>
                </a:solidFill>
                <a:latin typeface="Times New Roman"/>
                <a:cs typeface="Times New Roman"/>
              </a:rPr>
              <a:t>PRIMA</a:t>
            </a:r>
            <a:r>
              <a:rPr sz="2300" b="1" spc="-85" dirty="0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sz="2300" b="1" dirty="0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23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DATA</a:t>
            </a:r>
            <a:endParaRPr sz="23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838065" y="4224782"/>
            <a:ext cx="3836035" cy="1572895"/>
            <a:chOff x="4838065" y="4224782"/>
            <a:chExt cx="3836035" cy="1572895"/>
          </a:xfrm>
        </p:grpSpPr>
        <p:sp>
          <p:nvSpPr>
            <p:cNvPr id="17" name="object 17"/>
            <p:cNvSpPr/>
            <p:nvPr/>
          </p:nvSpPr>
          <p:spPr>
            <a:xfrm>
              <a:off x="4847590" y="4234307"/>
              <a:ext cx="3227070" cy="993140"/>
            </a:xfrm>
            <a:custGeom>
              <a:avLst/>
              <a:gdLst/>
              <a:ahLst/>
              <a:cxnLst/>
              <a:rect l="l" t="t" r="r" b="b"/>
              <a:pathLst>
                <a:path w="3227070" h="993139">
                  <a:moveTo>
                    <a:pt x="3127629" y="0"/>
                  </a:moveTo>
                  <a:lnTo>
                    <a:pt x="99313" y="0"/>
                  </a:lnTo>
                  <a:lnTo>
                    <a:pt x="60650" y="7802"/>
                  </a:lnTo>
                  <a:lnTo>
                    <a:pt x="29083" y="29083"/>
                  </a:lnTo>
                  <a:lnTo>
                    <a:pt x="7802" y="60650"/>
                  </a:lnTo>
                  <a:lnTo>
                    <a:pt x="0" y="99314"/>
                  </a:lnTo>
                  <a:lnTo>
                    <a:pt x="0" y="893699"/>
                  </a:lnTo>
                  <a:lnTo>
                    <a:pt x="7802" y="932362"/>
                  </a:lnTo>
                  <a:lnTo>
                    <a:pt x="29083" y="963930"/>
                  </a:lnTo>
                  <a:lnTo>
                    <a:pt x="60650" y="985210"/>
                  </a:lnTo>
                  <a:lnTo>
                    <a:pt x="99313" y="993013"/>
                  </a:lnTo>
                  <a:lnTo>
                    <a:pt x="3127629" y="993013"/>
                  </a:lnTo>
                  <a:lnTo>
                    <a:pt x="3166292" y="985210"/>
                  </a:lnTo>
                  <a:lnTo>
                    <a:pt x="3197860" y="963930"/>
                  </a:lnTo>
                  <a:lnTo>
                    <a:pt x="3219140" y="932362"/>
                  </a:lnTo>
                  <a:lnTo>
                    <a:pt x="3226942" y="893699"/>
                  </a:lnTo>
                  <a:lnTo>
                    <a:pt x="3226942" y="99314"/>
                  </a:lnTo>
                  <a:lnTo>
                    <a:pt x="3219140" y="60650"/>
                  </a:lnTo>
                  <a:lnTo>
                    <a:pt x="3197860" y="29083"/>
                  </a:lnTo>
                  <a:lnTo>
                    <a:pt x="3166292" y="7802"/>
                  </a:lnTo>
                  <a:lnTo>
                    <a:pt x="3127629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47590" y="4234307"/>
              <a:ext cx="3227070" cy="993140"/>
            </a:xfrm>
            <a:custGeom>
              <a:avLst/>
              <a:gdLst/>
              <a:ahLst/>
              <a:cxnLst/>
              <a:rect l="l" t="t" r="r" b="b"/>
              <a:pathLst>
                <a:path w="3227070" h="993139">
                  <a:moveTo>
                    <a:pt x="0" y="99314"/>
                  </a:moveTo>
                  <a:lnTo>
                    <a:pt x="7802" y="60650"/>
                  </a:lnTo>
                  <a:lnTo>
                    <a:pt x="29083" y="29083"/>
                  </a:lnTo>
                  <a:lnTo>
                    <a:pt x="60650" y="7802"/>
                  </a:lnTo>
                  <a:lnTo>
                    <a:pt x="99313" y="0"/>
                  </a:lnTo>
                  <a:lnTo>
                    <a:pt x="3127629" y="0"/>
                  </a:lnTo>
                  <a:lnTo>
                    <a:pt x="3166292" y="7802"/>
                  </a:lnTo>
                  <a:lnTo>
                    <a:pt x="3197860" y="29083"/>
                  </a:lnTo>
                  <a:lnTo>
                    <a:pt x="3219140" y="60650"/>
                  </a:lnTo>
                  <a:lnTo>
                    <a:pt x="3226942" y="99314"/>
                  </a:lnTo>
                  <a:lnTo>
                    <a:pt x="3226942" y="893699"/>
                  </a:lnTo>
                  <a:lnTo>
                    <a:pt x="3219140" y="932362"/>
                  </a:lnTo>
                  <a:lnTo>
                    <a:pt x="3197860" y="963930"/>
                  </a:lnTo>
                  <a:lnTo>
                    <a:pt x="3166292" y="985210"/>
                  </a:lnTo>
                  <a:lnTo>
                    <a:pt x="3127629" y="993013"/>
                  </a:lnTo>
                  <a:lnTo>
                    <a:pt x="99313" y="993013"/>
                  </a:lnTo>
                  <a:lnTo>
                    <a:pt x="60650" y="985210"/>
                  </a:lnTo>
                  <a:lnTo>
                    <a:pt x="29083" y="963930"/>
                  </a:lnTo>
                  <a:lnTo>
                    <a:pt x="7802" y="932362"/>
                  </a:lnTo>
                  <a:lnTo>
                    <a:pt x="0" y="893699"/>
                  </a:lnTo>
                  <a:lnTo>
                    <a:pt x="0" y="99314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37505" y="4794758"/>
              <a:ext cx="3227070" cy="993140"/>
            </a:xfrm>
            <a:custGeom>
              <a:avLst/>
              <a:gdLst/>
              <a:ahLst/>
              <a:cxnLst/>
              <a:rect l="l" t="t" r="r" b="b"/>
              <a:pathLst>
                <a:path w="3227070" h="993139">
                  <a:moveTo>
                    <a:pt x="3127755" y="0"/>
                  </a:moveTo>
                  <a:lnTo>
                    <a:pt x="99314" y="0"/>
                  </a:lnTo>
                  <a:lnTo>
                    <a:pt x="60704" y="7802"/>
                  </a:lnTo>
                  <a:lnTo>
                    <a:pt x="29130" y="29083"/>
                  </a:lnTo>
                  <a:lnTo>
                    <a:pt x="7820" y="60650"/>
                  </a:lnTo>
                  <a:lnTo>
                    <a:pt x="0" y="99314"/>
                  </a:lnTo>
                  <a:lnTo>
                    <a:pt x="0" y="893737"/>
                  </a:lnTo>
                  <a:lnTo>
                    <a:pt x="7820" y="932393"/>
                  </a:lnTo>
                  <a:lnTo>
                    <a:pt x="29130" y="963956"/>
                  </a:lnTo>
                  <a:lnTo>
                    <a:pt x="60704" y="985236"/>
                  </a:lnTo>
                  <a:lnTo>
                    <a:pt x="99314" y="993038"/>
                  </a:lnTo>
                  <a:lnTo>
                    <a:pt x="3127755" y="993038"/>
                  </a:lnTo>
                  <a:lnTo>
                    <a:pt x="3166419" y="985236"/>
                  </a:lnTo>
                  <a:lnTo>
                    <a:pt x="3197987" y="963956"/>
                  </a:lnTo>
                  <a:lnTo>
                    <a:pt x="3219267" y="932393"/>
                  </a:lnTo>
                  <a:lnTo>
                    <a:pt x="3227070" y="893737"/>
                  </a:lnTo>
                  <a:lnTo>
                    <a:pt x="3227070" y="99314"/>
                  </a:lnTo>
                  <a:lnTo>
                    <a:pt x="3219267" y="60650"/>
                  </a:lnTo>
                  <a:lnTo>
                    <a:pt x="3197987" y="29083"/>
                  </a:lnTo>
                  <a:lnTo>
                    <a:pt x="3166419" y="7802"/>
                  </a:lnTo>
                  <a:lnTo>
                    <a:pt x="312775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37505" y="4794758"/>
              <a:ext cx="3227070" cy="993140"/>
            </a:xfrm>
            <a:custGeom>
              <a:avLst/>
              <a:gdLst/>
              <a:ahLst/>
              <a:cxnLst/>
              <a:rect l="l" t="t" r="r" b="b"/>
              <a:pathLst>
                <a:path w="3227070" h="993139">
                  <a:moveTo>
                    <a:pt x="0" y="99314"/>
                  </a:moveTo>
                  <a:lnTo>
                    <a:pt x="7820" y="60650"/>
                  </a:lnTo>
                  <a:lnTo>
                    <a:pt x="29130" y="29083"/>
                  </a:lnTo>
                  <a:lnTo>
                    <a:pt x="60704" y="7802"/>
                  </a:lnTo>
                  <a:lnTo>
                    <a:pt x="99314" y="0"/>
                  </a:lnTo>
                  <a:lnTo>
                    <a:pt x="3127755" y="0"/>
                  </a:lnTo>
                  <a:lnTo>
                    <a:pt x="3166419" y="7802"/>
                  </a:lnTo>
                  <a:lnTo>
                    <a:pt x="3197987" y="29083"/>
                  </a:lnTo>
                  <a:lnTo>
                    <a:pt x="3219267" y="60650"/>
                  </a:lnTo>
                  <a:lnTo>
                    <a:pt x="3227070" y="99314"/>
                  </a:lnTo>
                  <a:lnTo>
                    <a:pt x="3227070" y="893737"/>
                  </a:lnTo>
                  <a:lnTo>
                    <a:pt x="3219267" y="932393"/>
                  </a:lnTo>
                  <a:lnTo>
                    <a:pt x="3197987" y="963956"/>
                  </a:lnTo>
                  <a:lnTo>
                    <a:pt x="3166419" y="985236"/>
                  </a:lnTo>
                  <a:lnTo>
                    <a:pt x="3127755" y="993038"/>
                  </a:lnTo>
                  <a:lnTo>
                    <a:pt x="99314" y="993038"/>
                  </a:lnTo>
                  <a:lnTo>
                    <a:pt x="60704" y="985236"/>
                  </a:lnTo>
                  <a:lnTo>
                    <a:pt x="29130" y="963956"/>
                  </a:lnTo>
                  <a:lnTo>
                    <a:pt x="7820" y="932393"/>
                  </a:lnTo>
                  <a:lnTo>
                    <a:pt x="0" y="893737"/>
                  </a:lnTo>
                  <a:lnTo>
                    <a:pt x="0" y="99314"/>
                  </a:lnTo>
                  <a:close/>
                </a:path>
              </a:pathLst>
            </a:custGeom>
            <a:ln w="19050">
              <a:solidFill>
                <a:srgbClr val="93B6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117082" y="4797450"/>
            <a:ext cx="1870075" cy="863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9750" marR="5080" indent="-527685">
              <a:lnSpc>
                <a:spcPct val="119600"/>
              </a:lnSpc>
              <a:spcBef>
                <a:spcPts val="95"/>
              </a:spcBef>
            </a:pPr>
            <a:r>
              <a:rPr sz="2300" b="1" dirty="0">
                <a:solidFill>
                  <a:srgbClr val="C00000"/>
                </a:solidFill>
                <a:latin typeface="Times New Roman"/>
                <a:cs typeface="Times New Roman"/>
              </a:rPr>
              <a:t>SECON</a:t>
            </a:r>
            <a:r>
              <a:rPr sz="23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D</a:t>
            </a:r>
            <a:r>
              <a:rPr sz="2300" b="1" dirty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sz="23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sz="2300" b="1" dirty="0">
                <a:solidFill>
                  <a:srgbClr val="C00000"/>
                </a:solidFill>
                <a:latin typeface="Times New Roman"/>
                <a:cs typeface="Times New Roman"/>
              </a:rPr>
              <a:t>Y  </a:t>
            </a:r>
            <a:r>
              <a:rPr sz="23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DATA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89585"/>
            <a:ext cx="392937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PRIMARY</a:t>
            </a:r>
            <a:r>
              <a:rPr spc="-185" dirty="0"/>
              <a:t> </a:t>
            </a:r>
            <a:r>
              <a:rPr spc="-160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19757"/>
            <a:ext cx="7865109" cy="4361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252095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The data which are </a:t>
            </a:r>
            <a:r>
              <a:rPr sz="2900" spc="-5" dirty="0">
                <a:latin typeface="Times New Roman"/>
                <a:cs typeface="Times New Roman"/>
              </a:rPr>
              <a:t>collected </a:t>
            </a:r>
            <a:r>
              <a:rPr sz="2900" dirty="0">
                <a:latin typeface="Times New Roman"/>
                <a:cs typeface="Times New Roman"/>
              </a:rPr>
              <a:t>from the field</a:t>
            </a:r>
            <a:r>
              <a:rPr sz="2900" spc="-155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under  the control and </a:t>
            </a:r>
            <a:r>
              <a:rPr sz="2900" spc="-5" dirty="0">
                <a:latin typeface="Times New Roman"/>
                <a:cs typeface="Times New Roman"/>
              </a:rPr>
              <a:t>supervision </a:t>
            </a:r>
            <a:r>
              <a:rPr sz="2900" dirty="0">
                <a:latin typeface="Times New Roman"/>
                <a:cs typeface="Times New Roman"/>
              </a:rPr>
              <a:t>of </a:t>
            </a:r>
            <a:r>
              <a:rPr sz="2900" spc="-5" dirty="0">
                <a:latin typeface="Times New Roman"/>
                <a:cs typeface="Times New Roman"/>
              </a:rPr>
              <a:t>an</a:t>
            </a:r>
            <a:r>
              <a:rPr sz="2900" spc="-85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investigator</a:t>
            </a:r>
            <a:endParaRPr sz="2900">
              <a:latin typeface="Times New Roman"/>
              <a:cs typeface="Times New Roman"/>
            </a:endParaRPr>
          </a:p>
          <a:p>
            <a:pPr marL="332740" marR="65405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  <a:tab pos="1842770" algn="l"/>
              </a:tabLst>
            </a:pPr>
            <a:r>
              <a:rPr sz="2900" spc="-5" dirty="0">
                <a:latin typeface="Times New Roman"/>
                <a:cs typeface="Times New Roman"/>
              </a:rPr>
              <a:t>Primary </a:t>
            </a:r>
            <a:r>
              <a:rPr sz="2900" dirty="0">
                <a:latin typeface="Times New Roman"/>
                <a:cs typeface="Times New Roman"/>
              </a:rPr>
              <a:t>data </a:t>
            </a:r>
            <a:r>
              <a:rPr sz="2900" spc="-10" dirty="0">
                <a:latin typeface="Times New Roman"/>
                <a:cs typeface="Times New Roman"/>
              </a:rPr>
              <a:t>means </a:t>
            </a:r>
            <a:r>
              <a:rPr sz="2900" dirty="0">
                <a:latin typeface="Times New Roman"/>
                <a:cs typeface="Times New Roman"/>
              </a:rPr>
              <a:t>original data </a:t>
            </a:r>
            <a:r>
              <a:rPr sz="2900" spc="-5" dirty="0">
                <a:latin typeface="Times New Roman"/>
                <a:cs typeface="Times New Roman"/>
              </a:rPr>
              <a:t>that </a:t>
            </a:r>
            <a:r>
              <a:rPr sz="2900" dirty="0">
                <a:latin typeface="Times New Roman"/>
                <a:cs typeface="Times New Roman"/>
              </a:rPr>
              <a:t>has</a:t>
            </a:r>
            <a:r>
              <a:rPr sz="2900" spc="-90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been  collected	specially </a:t>
            </a:r>
            <a:r>
              <a:rPr sz="2900" dirty="0">
                <a:latin typeface="Times New Roman"/>
                <a:cs typeface="Times New Roman"/>
              </a:rPr>
              <a:t>for the purpose in</a:t>
            </a:r>
            <a:r>
              <a:rPr sz="2900" spc="-100" dirty="0">
                <a:latin typeface="Times New Roman"/>
                <a:cs typeface="Times New Roman"/>
              </a:rPr>
              <a:t> </a:t>
            </a:r>
            <a:r>
              <a:rPr sz="2900" spc="-10" dirty="0">
                <a:latin typeface="Times New Roman"/>
                <a:cs typeface="Times New Roman"/>
              </a:rPr>
              <a:t>mind</a:t>
            </a:r>
            <a:endParaRPr sz="29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This type of data are </a:t>
            </a:r>
            <a:r>
              <a:rPr sz="2900" spc="-5" dirty="0">
                <a:latin typeface="Times New Roman"/>
                <a:cs typeface="Times New Roman"/>
              </a:rPr>
              <a:t>generally </a:t>
            </a:r>
            <a:r>
              <a:rPr sz="2900" dirty="0">
                <a:latin typeface="Times New Roman"/>
                <a:cs typeface="Times New Roman"/>
              </a:rPr>
              <a:t>afresh and</a:t>
            </a:r>
            <a:r>
              <a:rPr sz="2900" spc="-95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collected  </a:t>
            </a:r>
            <a:r>
              <a:rPr sz="2900" dirty="0">
                <a:latin typeface="Times New Roman"/>
                <a:cs typeface="Times New Roman"/>
              </a:rPr>
              <a:t>for the first</a:t>
            </a:r>
            <a:r>
              <a:rPr sz="2900" spc="-75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Times New Roman"/>
                <a:cs typeface="Times New Roman"/>
              </a:rPr>
              <a:t>time</a:t>
            </a:r>
            <a:endParaRPr sz="2900">
              <a:latin typeface="Times New Roman"/>
              <a:cs typeface="Times New Roman"/>
            </a:endParaRPr>
          </a:p>
          <a:p>
            <a:pPr marL="332740" marR="193675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It is useful for current </a:t>
            </a:r>
            <a:r>
              <a:rPr sz="2900" spc="-5" dirty="0">
                <a:latin typeface="Times New Roman"/>
                <a:cs typeface="Times New Roman"/>
              </a:rPr>
              <a:t>studies </a:t>
            </a:r>
            <a:r>
              <a:rPr sz="2900" dirty="0">
                <a:latin typeface="Times New Roman"/>
                <a:cs typeface="Times New Roman"/>
              </a:rPr>
              <a:t>as well as for</a:t>
            </a:r>
            <a:r>
              <a:rPr sz="2900" spc="-195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future  </a:t>
            </a:r>
            <a:r>
              <a:rPr sz="2900" spc="-5" dirty="0">
                <a:latin typeface="Times New Roman"/>
                <a:cs typeface="Times New Roman"/>
              </a:rPr>
              <a:t>studies</a:t>
            </a:r>
            <a:endParaRPr sz="29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Times New Roman"/>
                <a:cs typeface="Times New Roman"/>
              </a:rPr>
              <a:t>For </a:t>
            </a:r>
            <a:r>
              <a:rPr sz="2900" spc="-10" dirty="0">
                <a:latin typeface="Times New Roman"/>
                <a:cs typeface="Times New Roman"/>
              </a:rPr>
              <a:t>example</a:t>
            </a:r>
            <a:r>
              <a:rPr sz="2900" b="1" spc="-10" dirty="0">
                <a:latin typeface="Times New Roman"/>
                <a:cs typeface="Times New Roman"/>
              </a:rPr>
              <a:t>: </a:t>
            </a:r>
            <a:r>
              <a:rPr sz="2900" dirty="0">
                <a:latin typeface="Times New Roman"/>
                <a:cs typeface="Times New Roman"/>
              </a:rPr>
              <a:t>your own</a:t>
            </a:r>
            <a:r>
              <a:rPr sz="2900" spc="-5" dirty="0">
                <a:latin typeface="Times New Roman"/>
                <a:cs typeface="Times New Roman"/>
              </a:rPr>
              <a:t> questionnaire.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4346" y="453593"/>
            <a:ext cx="729043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Primary </a:t>
            </a:r>
            <a:r>
              <a:rPr sz="3200" spc="-5" dirty="0"/>
              <a:t>Research </a:t>
            </a:r>
            <a:r>
              <a:rPr sz="3200" dirty="0"/>
              <a:t>Methods </a:t>
            </a:r>
            <a:r>
              <a:rPr sz="3200" spc="5" dirty="0"/>
              <a:t>&amp;</a:t>
            </a:r>
            <a:r>
              <a:rPr sz="3200" spc="-185" dirty="0"/>
              <a:t> </a:t>
            </a:r>
            <a:r>
              <a:rPr sz="3200" spc="-30" dirty="0"/>
              <a:t>Techniques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3400" y="3657600"/>
            <a:ext cx="2046605" cy="2971800"/>
          </a:xfrm>
          <a:prstGeom prst="rect">
            <a:avLst/>
          </a:prstGeom>
          <a:ln w="38100">
            <a:solidFill>
              <a:srgbClr val="5E564E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522605">
              <a:lnSpc>
                <a:spcPct val="100000"/>
              </a:lnSpc>
              <a:spcBef>
                <a:spcPts val="254"/>
              </a:spcBef>
            </a:pPr>
            <a:r>
              <a:rPr sz="1800" spc="5" dirty="0">
                <a:solidFill>
                  <a:srgbClr val="C00000"/>
                </a:solidFill>
                <a:latin typeface="Arial Black"/>
                <a:cs typeface="Arial Black"/>
              </a:rPr>
              <a:t>Surveys</a:t>
            </a:r>
            <a:endParaRPr sz="1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Arial Black"/>
              <a:cs typeface="Arial Black"/>
            </a:endParaRPr>
          </a:p>
          <a:p>
            <a:pPr marL="91440" marR="648335">
              <a:lnSpc>
                <a:spcPct val="101299"/>
              </a:lnSpc>
              <a:buSzPct val="112500"/>
              <a:buFont typeface="Wingdings"/>
              <a:buChar char=""/>
              <a:tabLst>
                <a:tab pos="338455" algn="l"/>
              </a:tabLst>
            </a:pPr>
            <a:r>
              <a:rPr sz="1600" spc="-5" dirty="0">
                <a:solidFill>
                  <a:srgbClr val="C00000"/>
                </a:solidFill>
                <a:latin typeface="Arial Black"/>
                <a:cs typeface="Arial Black"/>
              </a:rPr>
              <a:t>Personal  </a:t>
            </a:r>
            <a:r>
              <a:rPr sz="1600" spc="5" dirty="0">
                <a:solidFill>
                  <a:srgbClr val="C00000"/>
                </a:solidFill>
                <a:latin typeface="Arial Black"/>
                <a:cs typeface="Arial Black"/>
              </a:rPr>
              <a:t>interview  </a:t>
            </a:r>
            <a:r>
              <a:rPr sz="1600" spc="-10" dirty="0">
                <a:solidFill>
                  <a:srgbClr val="C00000"/>
                </a:solidFill>
                <a:latin typeface="Arial Black"/>
                <a:cs typeface="Arial Black"/>
              </a:rPr>
              <a:t>(int</a:t>
            </a:r>
            <a:r>
              <a:rPr sz="1600" spc="-5" dirty="0">
                <a:solidFill>
                  <a:srgbClr val="C00000"/>
                </a:solidFill>
                <a:latin typeface="Arial Black"/>
                <a:cs typeface="Arial Black"/>
              </a:rPr>
              <a:t>e</a:t>
            </a:r>
            <a:r>
              <a:rPr sz="1600" spc="15" dirty="0">
                <a:solidFill>
                  <a:srgbClr val="C00000"/>
                </a:solidFill>
                <a:latin typeface="Arial Black"/>
                <a:cs typeface="Arial Black"/>
              </a:rPr>
              <a:t>r</a:t>
            </a:r>
            <a:r>
              <a:rPr sz="1600" spc="-5" dirty="0">
                <a:solidFill>
                  <a:srgbClr val="C00000"/>
                </a:solidFill>
                <a:latin typeface="Arial Black"/>
                <a:cs typeface="Arial Black"/>
              </a:rPr>
              <a:t>cepts)</a:t>
            </a:r>
            <a:endParaRPr sz="1600">
              <a:latin typeface="Arial Black"/>
              <a:cs typeface="Arial Black"/>
            </a:endParaRPr>
          </a:p>
          <a:p>
            <a:pPr marL="310515" indent="-219710">
              <a:lnSpc>
                <a:spcPct val="100000"/>
              </a:lnSpc>
              <a:buFont typeface="Wingdings"/>
              <a:buChar char=""/>
              <a:tabLst>
                <a:tab pos="311150" algn="l"/>
              </a:tabLst>
            </a:pPr>
            <a:r>
              <a:rPr sz="1600" spc="-5" dirty="0">
                <a:solidFill>
                  <a:srgbClr val="C00000"/>
                </a:solidFill>
                <a:latin typeface="Arial Black"/>
                <a:cs typeface="Arial Black"/>
              </a:rPr>
              <a:t>Mail</a:t>
            </a:r>
            <a:endParaRPr sz="1600">
              <a:latin typeface="Arial Black"/>
              <a:cs typeface="Arial Black"/>
            </a:endParaRPr>
          </a:p>
          <a:p>
            <a:pPr marL="310515" indent="-219710">
              <a:lnSpc>
                <a:spcPct val="100000"/>
              </a:lnSpc>
              <a:buFont typeface="Wingdings"/>
              <a:buChar char=""/>
              <a:tabLst>
                <a:tab pos="311150" algn="l"/>
              </a:tabLst>
            </a:pPr>
            <a:r>
              <a:rPr sz="1600" spc="-5" dirty="0">
                <a:solidFill>
                  <a:srgbClr val="C00000"/>
                </a:solidFill>
                <a:latin typeface="Arial Black"/>
                <a:cs typeface="Arial Black"/>
              </a:rPr>
              <a:t>In-house,</a:t>
            </a:r>
            <a:r>
              <a:rPr sz="1600" spc="-30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 Black"/>
                <a:cs typeface="Arial Black"/>
              </a:rPr>
              <a:t>self-</a:t>
            </a:r>
            <a:endParaRPr sz="1600">
              <a:latin typeface="Arial Black"/>
              <a:cs typeface="Arial Black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C00000"/>
                </a:solidFill>
                <a:latin typeface="Arial Black"/>
                <a:cs typeface="Arial Black"/>
              </a:rPr>
              <a:t>administered</a:t>
            </a:r>
            <a:endParaRPr sz="1600">
              <a:latin typeface="Arial Black"/>
              <a:cs typeface="Arial Black"/>
            </a:endParaRPr>
          </a:p>
          <a:p>
            <a:pPr marL="91440" marR="182245">
              <a:lnSpc>
                <a:spcPct val="100000"/>
              </a:lnSpc>
              <a:buFont typeface="Wingdings"/>
              <a:buChar char=""/>
              <a:tabLst>
                <a:tab pos="311150" algn="l"/>
              </a:tabLst>
            </a:pPr>
            <a:r>
              <a:rPr sz="1600" spc="-15" dirty="0">
                <a:solidFill>
                  <a:srgbClr val="C00000"/>
                </a:solidFill>
                <a:latin typeface="Arial Black"/>
                <a:cs typeface="Arial Black"/>
              </a:rPr>
              <a:t>Telephone,  </a:t>
            </a:r>
            <a:r>
              <a:rPr sz="1600" spc="-5" dirty="0">
                <a:solidFill>
                  <a:srgbClr val="C00000"/>
                </a:solidFill>
                <a:latin typeface="Arial Black"/>
                <a:cs typeface="Arial Black"/>
              </a:rPr>
              <a:t>fax, e-mail,</a:t>
            </a:r>
            <a:r>
              <a:rPr sz="1600" spc="-65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1600" spc="-20" dirty="0">
                <a:solidFill>
                  <a:srgbClr val="C00000"/>
                </a:solidFill>
                <a:latin typeface="Arial Black"/>
                <a:cs typeface="Arial Black"/>
              </a:rPr>
              <a:t>Web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2590800"/>
            <a:ext cx="2667000" cy="7620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235585">
              <a:lnSpc>
                <a:spcPct val="100000"/>
              </a:lnSpc>
            </a:pPr>
            <a:r>
              <a:rPr sz="1800" spc="-10" dirty="0">
                <a:solidFill>
                  <a:srgbClr val="C00000"/>
                </a:solidFill>
                <a:latin typeface="Arial Black"/>
                <a:cs typeface="Arial Black"/>
              </a:rPr>
              <a:t>Quantitative</a:t>
            </a:r>
            <a:r>
              <a:rPr sz="1800" spc="-40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Arial Black"/>
                <a:cs typeface="Arial Black"/>
              </a:rPr>
              <a:t>Data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57600" y="1752663"/>
            <a:ext cx="2038350" cy="67818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430530" marR="422909" indent="99060">
              <a:lnSpc>
                <a:spcPct val="100000"/>
              </a:lnSpc>
              <a:spcBef>
                <a:spcPts val="250"/>
              </a:spcBef>
            </a:pPr>
            <a:r>
              <a:rPr sz="1800" spc="10" dirty="0">
                <a:solidFill>
                  <a:srgbClr val="C00000"/>
                </a:solidFill>
                <a:latin typeface="Arial Black"/>
                <a:cs typeface="Arial Black"/>
              </a:rPr>
              <a:t>Primary  </a:t>
            </a:r>
            <a:r>
              <a:rPr sz="1800" spc="-45" dirty="0">
                <a:solidFill>
                  <a:srgbClr val="C00000"/>
                </a:solidFill>
                <a:latin typeface="Arial Black"/>
                <a:cs typeface="Arial Black"/>
              </a:rPr>
              <a:t>R</a:t>
            </a:r>
            <a:r>
              <a:rPr sz="1800" dirty="0">
                <a:solidFill>
                  <a:srgbClr val="C00000"/>
                </a:solidFill>
                <a:latin typeface="Arial Black"/>
                <a:cs typeface="Arial Black"/>
              </a:rPr>
              <a:t>esea</a:t>
            </a:r>
            <a:r>
              <a:rPr sz="1800" spc="40" dirty="0">
                <a:solidFill>
                  <a:srgbClr val="C00000"/>
                </a:solidFill>
                <a:latin typeface="Arial Black"/>
                <a:cs typeface="Arial Black"/>
              </a:rPr>
              <a:t>r</a:t>
            </a:r>
            <a:r>
              <a:rPr sz="1800" spc="-40" dirty="0">
                <a:solidFill>
                  <a:srgbClr val="C00000"/>
                </a:solidFill>
                <a:latin typeface="Arial Black"/>
                <a:cs typeface="Arial Black"/>
              </a:rPr>
              <a:t>c</a:t>
            </a:r>
            <a:r>
              <a:rPr sz="1800" dirty="0">
                <a:solidFill>
                  <a:srgbClr val="C00000"/>
                </a:solidFill>
                <a:latin typeface="Arial Black"/>
                <a:cs typeface="Arial Black"/>
              </a:rPr>
              <a:t>h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847850" y="2038350"/>
            <a:ext cx="1809750" cy="552450"/>
            <a:chOff x="1847850" y="2038350"/>
            <a:chExt cx="1809750" cy="552450"/>
          </a:xfrm>
        </p:grpSpPr>
        <p:sp>
          <p:nvSpPr>
            <p:cNvPr id="7" name="object 7"/>
            <p:cNvSpPr/>
            <p:nvPr/>
          </p:nvSpPr>
          <p:spPr>
            <a:xfrm>
              <a:off x="1905000" y="2057400"/>
              <a:ext cx="1752600" cy="0"/>
            </a:xfrm>
            <a:custGeom>
              <a:avLst/>
              <a:gdLst/>
              <a:ahLst/>
              <a:cxnLst/>
              <a:rect l="l" t="t" r="r" b="b"/>
              <a:pathLst>
                <a:path w="1752600">
                  <a:moveTo>
                    <a:pt x="1752600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47850" y="2057400"/>
              <a:ext cx="114300" cy="533400"/>
            </a:xfrm>
            <a:custGeom>
              <a:avLst/>
              <a:gdLst/>
              <a:ahLst/>
              <a:cxnLst/>
              <a:rect l="l" t="t" r="r" b="b"/>
              <a:pathLst>
                <a:path w="114300" h="533400">
                  <a:moveTo>
                    <a:pt x="38100" y="419100"/>
                  </a:moveTo>
                  <a:lnTo>
                    <a:pt x="0" y="419100"/>
                  </a:lnTo>
                  <a:lnTo>
                    <a:pt x="57150" y="533400"/>
                  </a:lnTo>
                  <a:lnTo>
                    <a:pt x="104775" y="438150"/>
                  </a:lnTo>
                  <a:lnTo>
                    <a:pt x="38100" y="438150"/>
                  </a:lnTo>
                  <a:lnTo>
                    <a:pt x="38100" y="419100"/>
                  </a:lnTo>
                  <a:close/>
                </a:path>
                <a:path w="114300" h="533400">
                  <a:moveTo>
                    <a:pt x="76200" y="0"/>
                  </a:moveTo>
                  <a:lnTo>
                    <a:pt x="38100" y="0"/>
                  </a:lnTo>
                  <a:lnTo>
                    <a:pt x="38100" y="438150"/>
                  </a:lnTo>
                  <a:lnTo>
                    <a:pt x="76200" y="438150"/>
                  </a:lnTo>
                  <a:lnTo>
                    <a:pt x="76200" y="0"/>
                  </a:lnTo>
                  <a:close/>
                </a:path>
                <a:path w="114300" h="533400">
                  <a:moveTo>
                    <a:pt x="114300" y="419100"/>
                  </a:moveTo>
                  <a:lnTo>
                    <a:pt x="76200" y="419100"/>
                  </a:lnTo>
                  <a:lnTo>
                    <a:pt x="76200" y="438150"/>
                  </a:lnTo>
                  <a:lnTo>
                    <a:pt x="104775" y="438150"/>
                  </a:lnTo>
                  <a:lnTo>
                    <a:pt x="114300" y="419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704850" y="3352800"/>
            <a:ext cx="114300" cy="304800"/>
          </a:xfrm>
          <a:custGeom>
            <a:avLst/>
            <a:gdLst/>
            <a:ahLst/>
            <a:cxnLst/>
            <a:rect l="l" t="t" r="r" b="b"/>
            <a:pathLst>
              <a:path w="114300" h="304800">
                <a:moveTo>
                  <a:pt x="38100" y="190500"/>
                </a:moveTo>
                <a:lnTo>
                  <a:pt x="0" y="190500"/>
                </a:lnTo>
                <a:lnTo>
                  <a:pt x="57150" y="304800"/>
                </a:lnTo>
                <a:lnTo>
                  <a:pt x="104775" y="209550"/>
                </a:lnTo>
                <a:lnTo>
                  <a:pt x="38100" y="209550"/>
                </a:lnTo>
                <a:lnTo>
                  <a:pt x="38100" y="190500"/>
                </a:lnTo>
                <a:close/>
              </a:path>
              <a:path w="114300" h="304800">
                <a:moveTo>
                  <a:pt x="76200" y="0"/>
                </a:moveTo>
                <a:lnTo>
                  <a:pt x="38100" y="0"/>
                </a:lnTo>
                <a:lnTo>
                  <a:pt x="38100" y="209550"/>
                </a:lnTo>
                <a:lnTo>
                  <a:pt x="76200" y="209550"/>
                </a:lnTo>
                <a:lnTo>
                  <a:pt x="76200" y="0"/>
                </a:lnTo>
                <a:close/>
              </a:path>
              <a:path w="114300" h="304800">
                <a:moveTo>
                  <a:pt x="114300" y="190500"/>
                </a:moveTo>
                <a:lnTo>
                  <a:pt x="76200" y="190500"/>
                </a:lnTo>
                <a:lnTo>
                  <a:pt x="76200" y="209550"/>
                </a:lnTo>
                <a:lnTo>
                  <a:pt x="104775" y="209550"/>
                </a:lnTo>
                <a:lnTo>
                  <a:pt x="114300" y="190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24200" y="3657600"/>
            <a:ext cx="2133600" cy="5334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116840" rIns="0" bIns="0" rtlCol="0">
            <a:spAutoFit/>
          </a:bodyPr>
          <a:lstStyle/>
          <a:p>
            <a:pPr marL="278130">
              <a:lnSpc>
                <a:spcPct val="100000"/>
              </a:lnSpc>
              <a:spcBef>
                <a:spcPts val="920"/>
              </a:spcBef>
            </a:pPr>
            <a:r>
              <a:rPr sz="1800" spc="-5" dirty="0">
                <a:solidFill>
                  <a:srgbClr val="C00000"/>
                </a:solidFill>
                <a:latin typeface="Arial Black"/>
                <a:cs typeface="Arial Black"/>
              </a:rPr>
              <a:t>Experiments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24200" y="4572000"/>
            <a:ext cx="2133600" cy="6858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323850" marR="317500" indent="-10795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C00000"/>
                </a:solidFill>
                <a:latin typeface="Arial Black"/>
                <a:cs typeface="Arial Black"/>
              </a:rPr>
              <a:t>Mechanical  </a:t>
            </a:r>
            <a:r>
              <a:rPr sz="1800" dirty="0">
                <a:solidFill>
                  <a:srgbClr val="C00000"/>
                </a:solidFill>
                <a:latin typeface="Arial Black"/>
                <a:cs typeface="Arial Black"/>
              </a:rPr>
              <a:t>obse</a:t>
            </a:r>
            <a:r>
              <a:rPr sz="1800" spc="110" dirty="0">
                <a:solidFill>
                  <a:srgbClr val="C00000"/>
                </a:solidFill>
                <a:latin typeface="Arial Black"/>
                <a:cs typeface="Arial Black"/>
              </a:rPr>
              <a:t>r</a:t>
            </a:r>
            <a:r>
              <a:rPr sz="1800" dirty="0">
                <a:solidFill>
                  <a:srgbClr val="C00000"/>
                </a:solidFill>
                <a:latin typeface="Arial Black"/>
                <a:cs typeface="Arial Black"/>
              </a:rPr>
              <a:t>v</a:t>
            </a:r>
            <a:r>
              <a:rPr sz="1800" spc="-35" dirty="0">
                <a:solidFill>
                  <a:srgbClr val="C00000"/>
                </a:solidFill>
                <a:latin typeface="Arial Black"/>
                <a:cs typeface="Arial Black"/>
              </a:rPr>
              <a:t>a</a:t>
            </a:r>
            <a:r>
              <a:rPr sz="1800" dirty="0">
                <a:solidFill>
                  <a:srgbClr val="C00000"/>
                </a:solidFill>
                <a:latin typeface="Arial Black"/>
                <a:cs typeface="Arial Black"/>
              </a:rPr>
              <a:t>tion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24200" y="5638800"/>
            <a:ext cx="2133600" cy="5334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116839" rIns="0" bIns="0" rtlCol="0">
            <a:spAutoFit/>
          </a:bodyPr>
          <a:lstStyle/>
          <a:p>
            <a:pPr marL="401955">
              <a:lnSpc>
                <a:spcPct val="100000"/>
              </a:lnSpc>
              <a:spcBef>
                <a:spcPts val="919"/>
              </a:spcBef>
            </a:pPr>
            <a:r>
              <a:rPr sz="1800" spc="-10" dirty="0">
                <a:solidFill>
                  <a:srgbClr val="C00000"/>
                </a:solidFill>
                <a:latin typeface="Arial Black"/>
                <a:cs typeface="Arial Black"/>
              </a:rPr>
              <a:t>Simulation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19450" y="3352800"/>
            <a:ext cx="114300" cy="304800"/>
          </a:xfrm>
          <a:custGeom>
            <a:avLst/>
            <a:gdLst/>
            <a:ahLst/>
            <a:cxnLst/>
            <a:rect l="l" t="t" r="r" b="b"/>
            <a:pathLst>
              <a:path w="114300" h="304800">
                <a:moveTo>
                  <a:pt x="38100" y="190500"/>
                </a:moveTo>
                <a:lnTo>
                  <a:pt x="0" y="190500"/>
                </a:lnTo>
                <a:lnTo>
                  <a:pt x="57150" y="304800"/>
                </a:lnTo>
                <a:lnTo>
                  <a:pt x="104775" y="209550"/>
                </a:lnTo>
                <a:lnTo>
                  <a:pt x="38100" y="209550"/>
                </a:lnTo>
                <a:lnTo>
                  <a:pt x="38100" y="190500"/>
                </a:lnTo>
                <a:close/>
              </a:path>
              <a:path w="114300" h="304800">
                <a:moveTo>
                  <a:pt x="76200" y="0"/>
                </a:moveTo>
                <a:lnTo>
                  <a:pt x="38100" y="0"/>
                </a:lnTo>
                <a:lnTo>
                  <a:pt x="38100" y="209550"/>
                </a:lnTo>
                <a:lnTo>
                  <a:pt x="76200" y="209550"/>
                </a:lnTo>
                <a:lnTo>
                  <a:pt x="76200" y="0"/>
                </a:lnTo>
                <a:close/>
              </a:path>
              <a:path w="114300" h="304800">
                <a:moveTo>
                  <a:pt x="114300" y="190500"/>
                </a:moveTo>
                <a:lnTo>
                  <a:pt x="76200" y="190500"/>
                </a:lnTo>
                <a:lnTo>
                  <a:pt x="76200" y="209550"/>
                </a:lnTo>
                <a:lnTo>
                  <a:pt x="104775" y="209550"/>
                </a:lnTo>
                <a:lnTo>
                  <a:pt x="114300" y="190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57650" y="4191000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38100" y="266700"/>
                </a:moveTo>
                <a:lnTo>
                  <a:pt x="0" y="266700"/>
                </a:lnTo>
                <a:lnTo>
                  <a:pt x="57150" y="381000"/>
                </a:lnTo>
                <a:lnTo>
                  <a:pt x="104775" y="285750"/>
                </a:lnTo>
                <a:lnTo>
                  <a:pt x="38100" y="285750"/>
                </a:lnTo>
                <a:lnTo>
                  <a:pt x="38100" y="266700"/>
                </a:lnTo>
                <a:close/>
              </a:path>
              <a:path w="114300" h="381000">
                <a:moveTo>
                  <a:pt x="76200" y="0"/>
                </a:moveTo>
                <a:lnTo>
                  <a:pt x="38100" y="0"/>
                </a:lnTo>
                <a:lnTo>
                  <a:pt x="38100" y="285750"/>
                </a:lnTo>
                <a:lnTo>
                  <a:pt x="76200" y="285750"/>
                </a:lnTo>
                <a:lnTo>
                  <a:pt x="76200" y="0"/>
                </a:lnTo>
                <a:close/>
              </a:path>
              <a:path w="114300" h="381000">
                <a:moveTo>
                  <a:pt x="114300" y="266700"/>
                </a:moveTo>
                <a:lnTo>
                  <a:pt x="76200" y="266700"/>
                </a:lnTo>
                <a:lnTo>
                  <a:pt x="76200" y="285750"/>
                </a:lnTo>
                <a:lnTo>
                  <a:pt x="104775" y="285750"/>
                </a:lnTo>
                <a:lnTo>
                  <a:pt x="114300" y="266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57650" y="5257800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38100" y="266700"/>
                </a:moveTo>
                <a:lnTo>
                  <a:pt x="0" y="266700"/>
                </a:lnTo>
                <a:lnTo>
                  <a:pt x="57150" y="381000"/>
                </a:lnTo>
                <a:lnTo>
                  <a:pt x="104775" y="285750"/>
                </a:lnTo>
                <a:lnTo>
                  <a:pt x="38100" y="285750"/>
                </a:lnTo>
                <a:lnTo>
                  <a:pt x="38100" y="266700"/>
                </a:lnTo>
                <a:close/>
              </a:path>
              <a:path w="114300" h="381000">
                <a:moveTo>
                  <a:pt x="76200" y="0"/>
                </a:moveTo>
                <a:lnTo>
                  <a:pt x="38100" y="0"/>
                </a:lnTo>
                <a:lnTo>
                  <a:pt x="38100" y="285750"/>
                </a:lnTo>
                <a:lnTo>
                  <a:pt x="76200" y="285750"/>
                </a:lnTo>
                <a:lnTo>
                  <a:pt x="76200" y="0"/>
                </a:lnTo>
                <a:close/>
              </a:path>
              <a:path w="114300" h="381000">
                <a:moveTo>
                  <a:pt x="114300" y="266700"/>
                </a:moveTo>
                <a:lnTo>
                  <a:pt x="76200" y="266700"/>
                </a:lnTo>
                <a:lnTo>
                  <a:pt x="76200" y="285750"/>
                </a:lnTo>
                <a:lnTo>
                  <a:pt x="104775" y="285750"/>
                </a:lnTo>
                <a:lnTo>
                  <a:pt x="114300" y="266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096000" y="2590800"/>
            <a:ext cx="2895600" cy="7620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438784">
              <a:lnSpc>
                <a:spcPct val="100000"/>
              </a:lnSpc>
            </a:pPr>
            <a:r>
              <a:rPr sz="1800" spc="-10" dirty="0">
                <a:solidFill>
                  <a:srgbClr val="C00000"/>
                </a:solidFill>
                <a:latin typeface="Arial Black"/>
                <a:cs typeface="Arial Black"/>
              </a:rPr>
              <a:t>Qualitative</a:t>
            </a:r>
            <a:r>
              <a:rPr sz="1800" spc="-25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Arial Black"/>
                <a:cs typeface="Arial Black"/>
              </a:rPr>
              <a:t>Data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00800" y="6019800"/>
            <a:ext cx="2133600" cy="5334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116839" rIns="0" bIns="0" rtlCol="0">
            <a:spAutoFit/>
          </a:bodyPr>
          <a:lstStyle/>
          <a:p>
            <a:pPr marL="260350">
              <a:lnSpc>
                <a:spcPct val="100000"/>
              </a:lnSpc>
              <a:spcBef>
                <a:spcPts val="919"/>
              </a:spcBef>
            </a:pPr>
            <a:r>
              <a:rPr sz="1800" dirty="0">
                <a:solidFill>
                  <a:srgbClr val="C00000"/>
                </a:solidFill>
                <a:latin typeface="Arial Black"/>
                <a:cs typeface="Arial Black"/>
              </a:rPr>
              <a:t>Case</a:t>
            </a:r>
            <a:r>
              <a:rPr sz="1800" spc="-45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1800" dirty="0">
                <a:solidFill>
                  <a:srgbClr val="C00000"/>
                </a:solidFill>
                <a:latin typeface="Arial Black"/>
                <a:cs typeface="Arial Black"/>
              </a:rPr>
              <a:t>studies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00800" y="5257800"/>
            <a:ext cx="2133600" cy="533400"/>
          </a:xfrm>
          <a:custGeom>
            <a:avLst/>
            <a:gdLst/>
            <a:ahLst/>
            <a:cxnLst/>
            <a:rect l="l" t="t" r="r" b="b"/>
            <a:pathLst>
              <a:path w="2133600" h="533400">
                <a:moveTo>
                  <a:pt x="0" y="533400"/>
                </a:moveTo>
                <a:lnTo>
                  <a:pt x="2133600" y="533400"/>
                </a:lnTo>
                <a:lnTo>
                  <a:pt x="2133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12711" y="5224729"/>
            <a:ext cx="15093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4769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00000"/>
                </a:solidFill>
                <a:latin typeface="Arial Black"/>
                <a:cs typeface="Arial Black"/>
              </a:rPr>
              <a:t>Human</a:t>
            </a:r>
            <a:endParaRPr sz="18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C00000"/>
                </a:solidFill>
                <a:latin typeface="Arial Black"/>
                <a:cs typeface="Arial Black"/>
              </a:rPr>
              <a:t>obse</a:t>
            </a:r>
            <a:r>
              <a:rPr sz="1800" spc="110" dirty="0">
                <a:solidFill>
                  <a:srgbClr val="C00000"/>
                </a:solidFill>
                <a:latin typeface="Arial Black"/>
                <a:cs typeface="Arial Black"/>
              </a:rPr>
              <a:t>r</a:t>
            </a:r>
            <a:r>
              <a:rPr sz="1800" dirty="0">
                <a:solidFill>
                  <a:srgbClr val="C00000"/>
                </a:solidFill>
                <a:latin typeface="Arial Black"/>
                <a:cs typeface="Arial Black"/>
              </a:rPr>
              <a:t>v</a:t>
            </a:r>
            <a:r>
              <a:rPr sz="1800" spc="-35" dirty="0">
                <a:solidFill>
                  <a:srgbClr val="C00000"/>
                </a:solidFill>
                <a:latin typeface="Arial Black"/>
                <a:cs typeface="Arial Black"/>
              </a:rPr>
              <a:t>a</a:t>
            </a:r>
            <a:r>
              <a:rPr sz="1800" dirty="0">
                <a:solidFill>
                  <a:srgbClr val="C00000"/>
                </a:solidFill>
                <a:latin typeface="Arial Black"/>
                <a:cs typeface="Arial Black"/>
              </a:rPr>
              <a:t>tion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400800" y="4495800"/>
            <a:ext cx="2133600" cy="533400"/>
          </a:xfrm>
          <a:custGeom>
            <a:avLst/>
            <a:gdLst/>
            <a:ahLst/>
            <a:cxnLst/>
            <a:rect l="l" t="t" r="r" b="b"/>
            <a:pathLst>
              <a:path w="2133600" h="533400">
                <a:moveTo>
                  <a:pt x="0" y="533400"/>
                </a:moveTo>
                <a:lnTo>
                  <a:pt x="2133600" y="533400"/>
                </a:lnTo>
                <a:lnTo>
                  <a:pt x="2133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453632" y="4462653"/>
            <a:ext cx="2030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2425" marR="5080" indent="-3403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00000"/>
                </a:solidFill>
                <a:latin typeface="Arial Black"/>
                <a:cs typeface="Arial Black"/>
              </a:rPr>
              <a:t>Individual</a:t>
            </a:r>
            <a:r>
              <a:rPr sz="1800" spc="-85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1800" dirty="0">
                <a:solidFill>
                  <a:srgbClr val="C00000"/>
                </a:solidFill>
                <a:latin typeface="Arial Black"/>
                <a:cs typeface="Arial Black"/>
              </a:rPr>
              <a:t>depth  </a:t>
            </a:r>
            <a:r>
              <a:rPr sz="1800" spc="10" dirty="0">
                <a:solidFill>
                  <a:srgbClr val="C00000"/>
                </a:solidFill>
                <a:latin typeface="Arial Black"/>
                <a:cs typeface="Arial Black"/>
              </a:rPr>
              <a:t>interviews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00800" y="3657600"/>
            <a:ext cx="2133600" cy="5334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11684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920"/>
              </a:spcBef>
            </a:pPr>
            <a:r>
              <a:rPr sz="1800" spc="-15" dirty="0">
                <a:solidFill>
                  <a:srgbClr val="C00000"/>
                </a:solidFill>
                <a:latin typeface="Arial Black"/>
                <a:cs typeface="Arial Black"/>
              </a:rPr>
              <a:t>Focus</a:t>
            </a:r>
            <a:r>
              <a:rPr sz="1800" spc="-30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1800" spc="5" dirty="0">
                <a:solidFill>
                  <a:srgbClr val="C00000"/>
                </a:solidFill>
                <a:latin typeface="Arial Black"/>
                <a:cs typeface="Arial Black"/>
              </a:rPr>
              <a:t>groups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715000" y="2038350"/>
            <a:ext cx="1885950" cy="552450"/>
            <a:chOff x="5715000" y="2038350"/>
            <a:chExt cx="1885950" cy="552450"/>
          </a:xfrm>
        </p:grpSpPr>
        <p:sp>
          <p:nvSpPr>
            <p:cNvPr id="24" name="object 24"/>
            <p:cNvSpPr/>
            <p:nvPr/>
          </p:nvSpPr>
          <p:spPr>
            <a:xfrm>
              <a:off x="5715000" y="2057400"/>
              <a:ext cx="1828800" cy="0"/>
            </a:xfrm>
            <a:custGeom>
              <a:avLst/>
              <a:gdLst/>
              <a:ahLst/>
              <a:cxnLst/>
              <a:rect l="l" t="t" r="r" b="b"/>
              <a:pathLst>
                <a:path w="1828800">
                  <a:moveTo>
                    <a:pt x="0" y="0"/>
                  </a:moveTo>
                  <a:lnTo>
                    <a:pt x="182880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486650" y="2057400"/>
              <a:ext cx="114300" cy="533400"/>
            </a:xfrm>
            <a:custGeom>
              <a:avLst/>
              <a:gdLst/>
              <a:ahLst/>
              <a:cxnLst/>
              <a:rect l="l" t="t" r="r" b="b"/>
              <a:pathLst>
                <a:path w="114300" h="533400">
                  <a:moveTo>
                    <a:pt x="38100" y="419100"/>
                  </a:moveTo>
                  <a:lnTo>
                    <a:pt x="0" y="419100"/>
                  </a:lnTo>
                  <a:lnTo>
                    <a:pt x="57150" y="533400"/>
                  </a:lnTo>
                  <a:lnTo>
                    <a:pt x="104775" y="438150"/>
                  </a:lnTo>
                  <a:lnTo>
                    <a:pt x="38100" y="438150"/>
                  </a:lnTo>
                  <a:lnTo>
                    <a:pt x="38100" y="419100"/>
                  </a:lnTo>
                  <a:close/>
                </a:path>
                <a:path w="114300" h="533400">
                  <a:moveTo>
                    <a:pt x="76200" y="0"/>
                  </a:moveTo>
                  <a:lnTo>
                    <a:pt x="38100" y="0"/>
                  </a:lnTo>
                  <a:lnTo>
                    <a:pt x="38100" y="438150"/>
                  </a:lnTo>
                  <a:lnTo>
                    <a:pt x="76200" y="438150"/>
                  </a:lnTo>
                  <a:lnTo>
                    <a:pt x="76200" y="0"/>
                  </a:lnTo>
                  <a:close/>
                </a:path>
                <a:path w="114300" h="533400">
                  <a:moveTo>
                    <a:pt x="114300" y="419100"/>
                  </a:moveTo>
                  <a:lnTo>
                    <a:pt x="76200" y="419100"/>
                  </a:lnTo>
                  <a:lnTo>
                    <a:pt x="76200" y="438150"/>
                  </a:lnTo>
                  <a:lnTo>
                    <a:pt x="104775" y="438150"/>
                  </a:lnTo>
                  <a:lnTo>
                    <a:pt x="114300" y="419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7410450" y="3352800"/>
            <a:ext cx="114300" cy="304800"/>
          </a:xfrm>
          <a:custGeom>
            <a:avLst/>
            <a:gdLst/>
            <a:ahLst/>
            <a:cxnLst/>
            <a:rect l="l" t="t" r="r" b="b"/>
            <a:pathLst>
              <a:path w="114300" h="304800">
                <a:moveTo>
                  <a:pt x="38100" y="190500"/>
                </a:moveTo>
                <a:lnTo>
                  <a:pt x="0" y="190500"/>
                </a:lnTo>
                <a:lnTo>
                  <a:pt x="57150" y="304800"/>
                </a:lnTo>
                <a:lnTo>
                  <a:pt x="104775" y="209550"/>
                </a:lnTo>
                <a:lnTo>
                  <a:pt x="38100" y="209550"/>
                </a:lnTo>
                <a:lnTo>
                  <a:pt x="38100" y="190500"/>
                </a:lnTo>
                <a:close/>
              </a:path>
              <a:path w="114300" h="304800">
                <a:moveTo>
                  <a:pt x="76200" y="0"/>
                </a:moveTo>
                <a:lnTo>
                  <a:pt x="38100" y="0"/>
                </a:lnTo>
                <a:lnTo>
                  <a:pt x="38100" y="209550"/>
                </a:lnTo>
                <a:lnTo>
                  <a:pt x="76200" y="209550"/>
                </a:lnTo>
                <a:lnTo>
                  <a:pt x="76200" y="0"/>
                </a:lnTo>
                <a:close/>
              </a:path>
              <a:path w="114300" h="304800">
                <a:moveTo>
                  <a:pt x="114300" y="190500"/>
                </a:moveTo>
                <a:lnTo>
                  <a:pt x="76200" y="190500"/>
                </a:lnTo>
                <a:lnTo>
                  <a:pt x="76200" y="209550"/>
                </a:lnTo>
                <a:lnTo>
                  <a:pt x="104775" y="209550"/>
                </a:lnTo>
                <a:lnTo>
                  <a:pt x="114300" y="190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7410450" y="4191000"/>
            <a:ext cx="114300" cy="1828800"/>
            <a:chOff x="7410450" y="4191000"/>
            <a:chExt cx="114300" cy="1828800"/>
          </a:xfrm>
        </p:grpSpPr>
        <p:sp>
          <p:nvSpPr>
            <p:cNvPr id="28" name="object 28"/>
            <p:cNvSpPr/>
            <p:nvPr/>
          </p:nvSpPr>
          <p:spPr>
            <a:xfrm>
              <a:off x="7410450" y="4191000"/>
              <a:ext cx="114300" cy="304800"/>
            </a:xfrm>
            <a:custGeom>
              <a:avLst/>
              <a:gdLst/>
              <a:ahLst/>
              <a:cxnLst/>
              <a:rect l="l" t="t" r="r" b="b"/>
              <a:pathLst>
                <a:path w="114300" h="304800">
                  <a:moveTo>
                    <a:pt x="38100" y="190500"/>
                  </a:moveTo>
                  <a:lnTo>
                    <a:pt x="0" y="190500"/>
                  </a:lnTo>
                  <a:lnTo>
                    <a:pt x="57150" y="304800"/>
                  </a:lnTo>
                  <a:lnTo>
                    <a:pt x="104775" y="209550"/>
                  </a:lnTo>
                  <a:lnTo>
                    <a:pt x="38100" y="209550"/>
                  </a:lnTo>
                  <a:lnTo>
                    <a:pt x="38100" y="190500"/>
                  </a:lnTo>
                  <a:close/>
                </a:path>
                <a:path w="114300" h="304800">
                  <a:moveTo>
                    <a:pt x="76200" y="0"/>
                  </a:moveTo>
                  <a:lnTo>
                    <a:pt x="38100" y="0"/>
                  </a:lnTo>
                  <a:lnTo>
                    <a:pt x="38100" y="209550"/>
                  </a:lnTo>
                  <a:lnTo>
                    <a:pt x="76200" y="209550"/>
                  </a:lnTo>
                  <a:lnTo>
                    <a:pt x="76200" y="0"/>
                  </a:lnTo>
                  <a:close/>
                </a:path>
                <a:path w="114300" h="304800">
                  <a:moveTo>
                    <a:pt x="114300" y="190500"/>
                  </a:moveTo>
                  <a:lnTo>
                    <a:pt x="76200" y="190500"/>
                  </a:lnTo>
                  <a:lnTo>
                    <a:pt x="76200" y="209550"/>
                  </a:lnTo>
                  <a:lnTo>
                    <a:pt x="104775" y="209550"/>
                  </a:lnTo>
                  <a:lnTo>
                    <a:pt x="114300" y="190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410450" y="5029200"/>
              <a:ext cx="114300" cy="228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410450" y="5791200"/>
              <a:ext cx="114300" cy="228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387" y="1578610"/>
            <a:ext cx="7955280" cy="34975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800" b="1" dirty="0">
                <a:solidFill>
                  <a:srgbClr val="1E559A"/>
                </a:solidFill>
                <a:latin typeface="Times New Roman"/>
                <a:cs typeface="Times New Roman"/>
              </a:rPr>
              <a:t>Quantitative </a:t>
            </a:r>
            <a:r>
              <a:rPr sz="2800" b="1" spc="-5" dirty="0">
                <a:solidFill>
                  <a:srgbClr val="1E559A"/>
                </a:solidFill>
                <a:latin typeface="Times New Roman"/>
                <a:cs typeface="Times New Roman"/>
              </a:rPr>
              <a:t>and </a:t>
            </a:r>
            <a:r>
              <a:rPr sz="2800" b="1" dirty="0">
                <a:solidFill>
                  <a:srgbClr val="1E559A"/>
                </a:solidFill>
                <a:latin typeface="Times New Roman"/>
                <a:cs typeface="Times New Roman"/>
              </a:rPr>
              <a:t>Qualitative</a:t>
            </a:r>
            <a:r>
              <a:rPr sz="2800" b="1" spc="-60" dirty="0">
                <a:solidFill>
                  <a:srgbClr val="1E559A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E559A"/>
                </a:solidFill>
                <a:latin typeface="Times New Roman"/>
                <a:cs typeface="Times New Roman"/>
              </a:rPr>
              <a:t>Information: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Font typeface="Wingdings"/>
              <a:buChar char=""/>
            </a:pPr>
            <a:endParaRPr sz="3850">
              <a:latin typeface="Times New Roman"/>
              <a:cs typeface="Times New Roman"/>
            </a:endParaRPr>
          </a:p>
          <a:p>
            <a:pPr marL="332740" marR="5080" indent="-320040">
              <a:lnSpc>
                <a:spcPts val="3020"/>
              </a:lnSpc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800" b="1" dirty="0">
                <a:solidFill>
                  <a:srgbClr val="1E559A"/>
                </a:solidFill>
                <a:latin typeface="Times New Roman"/>
                <a:cs typeface="Times New Roman"/>
              </a:rPr>
              <a:t>Quantitative </a:t>
            </a:r>
            <a:r>
              <a:rPr sz="2800" spc="-5" dirty="0">
                <a:latin typeface="Times New Roman"/>
                <a:cs typeface="Times New Roman"/>
              </a:rPr>
              <a:t>– based on numbers – 56%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18 year  olds </a:t>
            </a:r>
            <a:r>
              <a:rPr sz="2800" dirty="0">
                <a:latin typeface="Times New Roman"/>
                <a:cs typeface="Times New Roman"/>
              </a:rPr>
              <a:t>drink </a:t>
            </a:r>
            <a:r>
              <a:rPr sz="2800" spc="-5" dirty="0">
                <a:latin typeface="Times New Roman"/>
                <a:cs typeface="Times New Roman"/>
              </a:rPr>
              <a:t>alcohol at least four times a week - </a:t>
            </a:r>
            <a:r>
              <a:rPr sz="2800" spc="-10" dirty="0">
                <a:latin typeface="Times New Roman"/>
                <a:cs typeface="Times New Roman"/>
              </a:rPr>
              <a:t>doesn’t  </a:t>
            </a:r>
            <a:r>
              <a:rPr sz="2800" spc="-5" dirty="0">
                <a:latin typeface="Times New Roman"/>
                <a:cs typeface="Times New Roman"/>
              </a:rPr>
              <a:t>tell you </a:t>
            </a:r>
            <a:r>
              <a:rPr sz="2800" spc="-45" dirty="0">
                <a:latin typeface="Times New Roman"/>
                <a:cs typeface="Times New Roman"/>
              </a:rPr>
              <a:t>why, </a:t>
            </a:r>
            <a:r>
              <a:rPr sz="2800" spc="-5" dirty="0">
                <a:latin typeface="Times New Roman"/>
                <a:cs typeface="Times New Roman"/>
              </a:rPr>
              <a:t>when,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how.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D8046"/>
              </a:buClr>
              <a:buFont typeface="Wingdings"/>
              <a:buChar char=""/>
            </a:pPr>
            <a:endParaRPr sz="3850">
              <a:latin typeface="Times New Roman"/>
              <a:cs typeface="Times New Roman"/>
            </a:endParaRPr>
          </a:p>
          <a:p>
            <a:pPr marL="332740" marR="158115" indent="-320040">
              <a:lnSpc>
                <a:spcPts val="3020"/>
              </a:lnSpc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800" b="1" dirty="0">
                <a:solidFill>
                  <a:srgbClr val="1E559A"/>
                </a:solidFill>
                <a:latin typeface="Times New Roman"/>
                <a:cs typeface="Times New Roman"/>
              </a:rPr>
              <a:t>Qualitative </a:t>
            </a:r>
            <a:r>
              <a:rPr sz="2800" spc="-5" dirty="0">
                <a:latin typeface="Times New Roman"/>
                <a:cs typeface="Times New Roman"/>
              </a:rPr>
              <a:t>– more detail – tells you </a:t>
            </a:r>
            <a:r>
              <a:rPr sz="2800" spc="-50" dirty="0">
                <a:latin typeface="Times New Roman"/>
                <a:cs typeface="Times New Roman"/>
              </a:rPr>
              <a:t>why, </a:t>
            </a:r>
            <a:r>
              <a:rPr sz="2800" spc="-5" dirty="0">
                <a:latin typeface="Times New Roman"/>
                <a:cs typeface="Times New Roman"/>
              </a:rPr>
              <a:t>when and  how!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4346" y="453593"/>
            <a:ext cx="729043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Primary </a:t>
            </a:r>
            <a:r>
              <a:rPr sz="3200" spc="-5" dirty="0"/>
              <a:t>Research </a:t>
            </a:r>
            <a:r>
              <a:rPr sz="3200" dirty="0"/>
              <a:t>Methods </a:t>
            </a:r>
            <a:r>
              <a:rPr sz="3200" spc="5" dirty="0"/>
              <a:t>&amp;</a:t>
            </a:r>
            <a:r>
              <a:rPr sz="3200" spc="-185" dirty="0"/>
              <a:t> </a:t>
            </a:r>
            <a:r>
              <a:rPr sz="3200" spc="-30" dirty="0"/>
              <a:t>Techniques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5486400" y="4724400"/>
            <a:ext cx="3657599" cy="2133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8661" y="389585"/>
            <a:ext cx="64211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Primary </a:t>
            </a:r>
            <a:r>
              <a:rPr spc="-10" dirty="0"/>
              <a:t>Research</a:t>
            </a:r>
            <a:r>
              <a:rPr spc="-60" dirty="0"/>
              <a:t> </a:t>
            </a:r>
            <a:r>
              <a:rPr dirty="0"/>
              <a:t>Categories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545672"/>
            <a:ext cx="6981190" cy="22815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5" dirty="0">
                <a:latin typeface="Arial"/>
                <a:cs typeface="Arial"/>
              </a:rPr>
              <a:t>Quantitative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Research</a:t>
            </a:r>
            <a:endParaRPr sz="320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600"/>
              </a:spcBef>
            </a:pPr>
            <a:r>
              <a:rPr sz="2250" spc="5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55" dirty="0">
                <a:latin typeface="Arial"/>
                <a:cs typeface="Arial"/>
              </a:rPr>
              <a:t>Numerical</a:t>
            </a:r>
            <a:endParaRPr sz="320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600"/>
              </a:spcBef>
            </a:pPr>
            <a:r>
              <a:rPr sz="2250" spc="40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40" dirty="0">
                <a:latin typeface="Arial"/>
                <a:cs typeface="Arial"/>
              </a:rPr>
              <a:t>Statistically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reliable</a:t>
            </a:r>
            <a:endParaRPr sz="3200">
              <a:latin typeface="Arial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600"/>
              </a:spcBef>
            </a:pPr>
            <a:r>
              <a:rPr sz="2250" spc="4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r>
              <a:rPr sz="3200" spc="45" dirty="0">
                <a:latin typeface="Arial"/>
                <a:cs typeface="Arial"/>
              </a:rPr>
              <a:t>Projectable </a:t>
            </a:r>
            <a:r>
              <a:rPr sz="3200" dirty="0">
                <a:latin typeface="Arial"/>
                <a:cs typeface="Arial"/>
              </a:rPr>
              <a:t>to a </a:t>
            </a:r>
            <a:r>
              <a:rPr sz="3200" spc="-5" dirty="0">
                <a:latin typeface="Arial"/>
                <a:cs typeface="Arial"/>
              </a:rPr>
              <a:t>broader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population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0200" y="4038600"/>
            <a:ext cx="3733799" cy="2819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01385" y="3928250"/>
            <a:ext cx="3132428" cy="2605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1387" y="1535328"/>
            <a:ext cx="7505700" cy="392176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800" b="1" spc="-5" dirty="0">
                <a:solidFill>
                  <a:srgbClr val="1E559A"/>
                </a:solidFill>
                <a:latin typeface="Arial"/>
                <a:cs typeface="Arial"/>
              </a:rPr>
              <a:t>Sampling Methods:</a:t>
            </a:r>
            <a:endParaRPr sz="2800">
              <a:latin typeface="Arial"/>
              <a:cs typeface="Arial"/>
            </a:endParaRPr>
          </a:p>
          <a:p>
            <a:pPr marL="332740" marR="508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800" b="1" spc="-5" dirty="0">
                <a:solidFill>
                  <a:srgbClr val="1E559A"/>
                </a:solidFill>
                <a:latin typeface="Arial"/>
                <a:cs typeface="Arial"/>
              </a:rPr>
              <a:t>Random Samples </a:t>
            </a:r>
            <a:r>
              <a:rPr sz="2800" spc="-5" dirty="0">
                <a:latin typeface="Arial"/>
                <a:cs typeface="Arial"/>
              </a:rPr>
              <a:t>– equal </a:t>
            </a:r>
            <a:r>
              <a:rPr sz="2800" dirty="0">
                <a:latin typeface="Arial"/>
                <a:cs typeface="Arial"/>
              </a:rPr>
              <a:t>chance of </a:t>
            </a:r>
            <a:r>
              <a:rPr sz="2800" spc="-5" dirty="0">
                <a:latin typeface="Arial"/>
                <a:cs typeface="Arial"/>
              </a:rPr>
              <a:t>anyone  being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picked</a:t>
            </a:r>
            <a:endParaRPr sz="2800">
              <a:latin typeface="Arial"/>
              <a:cs typeface="Arial"/>
            </a:endParaRPr>
          </a:p>
          <a:p>
            <a:pPr marL="652780" marR="292735" lvl="1" indent="-274955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642"/>
              <a:buChar char=""/>
              <a:tabLst>
                <a:tab pos="653415" algn="l"/>
              </a:tabLst>
            </a:pPr>
            <a:r>
              <a:rPr sz="2800" spc="-5" dirty="0">
                <a:latin typeface="Arial"/>
                <a:cs typeface="Arial"/>
              </a:rPr>
              <a:t>May select those </a:t>
            </a:r>
            <a:r>
              <a:rPr sz="2800" dirty="0">
                <a:latin typeface="Arial"/>
                <a:cs typeface="Arial"/>
              </a:rPr>
              <a:t>not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the target </a:t>
            </a:r>
            <a:r>
              <a:rPr sz="2800" spc="-5" dirty="0">
                <a:latin typeface="Arial"/>
                <a:cs typeface="Arial"/>
              </a:rPr>
              <a:t>group </a:t>
            </a:r>
            <a:r>
              <a:rPr sz="2800" spc="-575" dirty="0">
                <a:latin typeface="Arial"/>
                <a:cs typeface="Arial"/>
              </a:rPr>
              <a:t>–  </a:t>
            </a:r>
            <a:r>
              <a:rPr sz="2800" spc="-5" dirty="0">
                <a:latin typeface="Arial"/>
                <a:cs typeface="Arial"/>
              </a:rPr>
              <a:t>indiscriminate</a:t>
            </a:r>
            <a:endParaRPr sz="2800">
              <a:latin typeface="Arial"/>
              <a:cs typeface="Arial"/>
            </a:endParaRPr>
          </a:p>
          <a:p>
            <a:pPr marL="377825" marR="2179320" lvl="1">
              <a:lnSpc>
                <a:spcPct val="117900"/>
              </a:lnSpc>
              <a:buClr>
                <a:srgbClr val="93B6D2"/>
              </a:buClr>
              <a:buSzPct val="69642"/>
              <a:buChar char=""/>
              <a:tabLst>
                <a:tab pos="653415" algn="l"/>
              </a:tabLst>
            </a:pPr>
            <a:r>
              <a:rPr sz="2800" spc="-5" dirty="0">
                <a:latin typeface="Arial"/>
                <a:cs typeface="Arial"/>
              </a:rPr>
              <a:t>Sample sizes may need to </a:t>
            </a:r>
            <a:r>
              <a:rPr sz="2800" spc="-305" dirty="0">
                <a:latin typeface="Arial"/>
                <a:cs typeface="Arial"/>
              </a:rPr>
              <a:t>be  </a:t>
            </a:r>
            <a:r>
              <a:rPr sz="2800" spc="-5" dirty="0">
                <a:latin typeface="Arial"/>
                <a:cs typeface="Arial"/>
              </a:rPr>
              <a:t>Large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be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representative</a:t>
            </a:r>
            <a:endParaRPr sz="28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642"/>
              <a:buChar char=""/>
              <a:tabLst>
                <a:tab pos="653415" algn="l"/>
              </a:tabLst>
            </a:pPr>
            <a:r>
              <a:rPr sz="2800" spc="-5" dirty="0">
                <a:latin typeface="Arial"/>
                <a:cs typeface="Arial"/>
              </a:rPr>
              <a:t>Can be </a:t>
            </a:r>
            <a:r>
              <a:rPr sz="2800" dirty="0">
                <a:latin typeface="Arial"/>
                <a:cs typeface="Arial"/>
              </a:rPr>
              <a:t>very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expensive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26058" y="389585"/>
            <a:ext cx="73259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Quantitative </a:t>
            </a:r>
            <a:r>
              <a:rPr spc="-10" dirty="0"/>
              <a:t>Research</a:t>
            </a:r>
            <a:r>
              <a:rPr spc="-40" dirty="0"/>
              <a:t> </a:t>
            </a:r>
            <a:r>
              <a:rPr spc="-5" dirty="0"/>
              <a:t>Categories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581</Words>
  <Application>Microsoft Office PowerPoint</Application>
  <PresentationFormat>On-screen Show (4:3)</PresentationFormat>
  <Paragraphs>148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Wingdings</vt:lpstr>
      <vt:lpstr>Office Theme</vt:lpstr>
      <vt:lpstr>DATA COLLECTION  PRIMARY &amp; SECONDARY</vt:lpstr>
      <vt:lpstr>INTRODUCTION</vt:lpstr>
      <vt:lpstr>PURPOSE OF DATA  COLLECTION</vt:lpstr>
      <vt:lpstr>CLASSIFICATION OF DATA</vt:lpstr>
      <vt:lpstr>PRIMARY DATA</vt:lpstr>
      <vt:lpstr>Primary Research Methods &amp; Techniques</vt:lpstr>
      <vt:lpstr>Primary Research Methods &amp; Techniques</vt:lpstr>
      <vt:lpstr>Primary Research Categories</vt:lpstr>
      <vt:lpstr>Quantitative Research Categories</vt:lpstr>
      <vt:lpstr>Quantitative Research Categories</vt:lpstr>
      <vt:lpstr>Quantitative Research Categories</vt:lpstr>
      <vt:lpstr>Qualitative Research Categories</vt:lpstr>
      <vt:lpstr>METHODS</vt:lpstr>
      <vt:lpstr>SECONDARY DATA</vt:lpstr>
      <vt:lpstr>SOURCES</vt:lpstr>
      <vt:lpstr>SOURCES</vt:lpstr>
      <vt:lpstr>Advantages &amp; Disadvantages of  Primary Data</vt:lpstr>
      <vt:lpstr>Advantages &amp; Disadvantages of  Primary Data</vt:lpstr>
      <vt:lpstr>Advantages &amp; Disadvantages of  Secondary Data</vt:lpstr>
      <vt:lpstr>Disadvantages &amp; Disadvantages of  Secondary Data</vt:lpstr>
      <vt:lpstr>Data Collection 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COLLECTION  PRIMARY &amp; SECONDARY</dc:title>
  <dc:creator>User</dc:creator>
  <cp:lastModifiedBy>Zaryab SIal</cp:lastModifiedBy>
  <cp:revision>1</cp:revision>
  <dcterms:created xsi:type="dcterms:W3CDTF">2020-09-14T07:13:53Z</dcterms:created>
  <dcterms:modified xsi:type="dcterms:W3CDTF">2020-09-14T07:19:41Z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2020-09-14T00:00:00Z</vt:filetime>
  </property>
</Properties>
</file>