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3" r:id="rId26"/>
    <p:sldId id="284" r:id="rId27"/>
    <p:sldId id="285" r:id="rId28"/>
    <p:sldId id="286" r:id="rId29"/>
    <p:sldId id="287" r:id="rId30"/>
    <p:sldId id="291" r:id="rId31"/>
    <p:sldId id="292" r:id="rId32"/>
    <p:sldId id="295" r:id="rId33"/>
    <p:sldId id="299" r:id="rId34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8166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41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61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30021" y="1937130"/>
            <a:ext cx="7683957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0706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7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7371687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879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2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10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94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88869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4358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02628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387854" y="1131570"/>
            <a:ext cx="4538345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29539">
              <a:lnSpc>
                <a:spcPct val="100000"/>
              </a:lnSpc>
              <a:spcBef>
                <a:spcPts val="105"/>
              </a:spcBef>
            </a:pPr>
            <a:r>
              <a:rPr sz="5000" b="1" spc="-20" dirty="0">
                <a:latin typeface="Calibri"/>
                <a:cs typeface="Calibri"/>
              </a:rPr>
              <a:t>RESEARCH </a:t>
            </a:r>
            <a:r>
              <a:rPr sz="5000" b="1" spc="-229" dirty="0">
                <a:latin typeface="Calibri"/>
                <a:cs typeface="Calibri"/>
              </a:rPr>
              <a:t>DATA  </a:t>
            </a:r>
            <a:r>
              <a:rPr sz="5000" b="1" dirty="0">
                <a:latin typeface="Calibri"/>
                <a:cs typeface="Calibri"/>
              </a:rPr>
              <a:t>INTERPRE</a:t>
            </a:r>
            <a:r>
              <a:rPr sz="5000" b="1" spc="-400" dirty="0">
                <a:latin typeface="Calibri"/>
                <a:cs typeface="Calibri"/>
              </a:rPr>
              <a:t>T</a:t>
            </a:r>
            <a:r>
              <a:rPr sz="5000" b="1" spc="-395" dirty="0">
                <a:latin typeface="Calibri"/>
                <a:cs typeface="Calibri"/>
              </a:rPr>
              <a:t>A</a:t>
            </a:r>
            <a:r>
              <a:rPr sz="5000" b="1" spc="-5" dirty="0">
                <a:latin typeface="Calibri"/>
                <a:cs typeface="Calibri"/>
              </a:rPr>
              <a:t>TION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89380" y="3650970"/>
            <a:ext cx="6875780" cy="286283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algn="ctr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3600" dirty="0" smtClean="0"/>
              <a:t>By</a:t>
            </a:r>
          </a:p>
          <a:p>
            <a:pPr algn="ctr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3600" dirty="0" smtClean="0"/>
              <a:t> </a:t>
            </a:r>
            <a:r>
              <a:rPr lang="en-GB" altLang="en-US" sz="3600" dirty="0" err="1" smtClean="0"/>
              <a:t>Dr.</a:t>
            </a:r>
            <a:r>
              <a:rPr lang="en-GB" altLang="en-US" sz="3600" dirty="0" smtClean="0"/>
              <a:t> Zaryab Khalid</a:t>
            </a:r>
          </a:p>
          <a:p>
            <a:pPr algn="ctr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800" dirty="0" smtClean="0"/>
              <a:t>Class: BS Botany</a:t>
            </a:r>
          </a:p>
          <a:p>
            <a:pPr algn="ctr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800" dirty="0" smtClean="0"/>
              <a:t>Semester: 7</a:t>
            </a:r>
            <a:r>
              <a:rPr lang="en-GB" altLang="en-US" sz="2800" baseline="30000" dirty="0" smtClean="0"/>
              <a:t>th</a:t>
            </a:r>
            <a:r>
              <a:rPr lang="en-GB" altLang="en-US" sz="2800" dirty="0" smtClean="0"/>
              <a:t> </a:t>
            </a:r>
          </a:p>
          <a:p>
            <a:pPr algn="ctr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800" dirty="0" smtClean="0"/>
              <a:t>Subject: Research Methodology</a:t>
            </a:r>
            <a:endParaRPr lang="en-US" sz="2800" dirty="0" smtClean="0"/>
          </a:p>
          <a:p>
            <a:pPr marL="3249930">
              <a:lnSpc>
                <a:spcPct val="100000"/>
              </a:lnSpc>
              <a:spcBef>
                <a:spcPts val="720"/>
              </a:spcBef>
            </a:pPr>
            <a:endParaRPr sz="2600" dirty="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6903084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1" spc="-5" dirty="0">
                <a:latin typeface="Calibri"/>
                <a:cs typeface="Calibri"/>
              </a:rPr>
              <a:t>Meaning </a:t>
            </a:r>
            <a:r>
              <a:rPr sz="5000" b="1" dirty="0">
                <a:latin typeface="Calibri"/>
                <a:cs typeface="Calibri"/>
              </a:rPr>
              <a:t>of</a:t>
            </a:r>
            <a:r>
              <a:rPr sz="5000" b="1" spc="-35" dirty="0">
                <a:latin typeface="Calibri"/>
                <a:cs typeface="Calibri"/>
              </a:rPr>
              <a:t> </a:t>
            </a:r>
            <a:r>
              <a:rPr sz="5000" b="1" spc="-25" dirty="0">
                <a:latin typeface="Calibri"/>
                <a:cs typeface="Calibri"/>
              </a:rPr>
              <a:t>Interpretation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1947799"/>
            <a:ext cx="7873365" cy="4227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Interpretation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refers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to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task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-15" dirty="0">
                <a:latin typeface="Constantia"/>
                <a:cs typeface="Constantia"/>
              </a:rPr>
              <a:t> drawing inferences  </a:t>
            </a:r>
            <a:r>
              <a:rPr sz="2600" spc="-10" dirty="0">
                <a:latin typeface="Constantia"/>
                <a:cs typeface="Constantia"/>
              </a:rPr>
              <a:t>from </a:t>
            </a:r>
            <a:r>
              <a:rPr sz="2600" spc="-5" dirty="0">
                <a:latin typeface="Constantia"/>
                <a:cs typeface="Constantia"/>
              </a:rPr>
              <a:t>the </a:t>
            </a:r>
            <a:r>
              <a:rPr sz="2600" spc="-10" dirty="0">
                <a:latin typeface="Constantia"/>
                <a:cs typeface="Constantia"/>
              </a:rPr>
              <a:t>collected </a:t>
            </a:r>
            <a:r>
              <a:rPr sz="2600" dirty="0">
                <a:latin typeface="Constantia"/>
                <a:cs typeface="Constantia"/>
              </a:rPr>
              <a:t>facts </a:t>
            </a:r>
            <a:r>
              <a:rPr sz="2600" spc="-10" dirty="0">
                <a:latin typeface="Constantia"/>
                <a:cs typeface="Constantia"/>
              </a:rPr>
              <a:t>after </a:t>
            </a:r>
            <a:r>
              <a:rPr sz="2600" dirty="0">
                <a:latin typeface="Constantia"/>
                <a:cs typeface="Constantia"/>
              </a:rPr>
              <a:t>an </a:t>
            </a:r>
            <a:r>
              <a:rPr sz="2600" spc="-5" dirty="0">
                <a:latin typeface="Constantia"/>
                <a:cs typeface="Constantia"/>
              </a:rPr>
              <a:t>analytical </a:t>
            </a:r>
            <a:r>
              <a:rPr sz="2600" dirty="0">
                <a:latin typeface="Constantia"/>
                <a:cs typeface="Constantia"/>
              </a:rPr>
              <a:t>and or  </a:t>
            </a:r>
            <a:r>
              <a:rPr sz="2600" spc="-5" dirty="0">
                <a:latin typeface="Constantia"/>
                <a:cs typeface="Constantia"/>
              </a:rPr>
              <a:t>experimental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45" dirty="0">
                <a:latin typeface="Constantia"/>
                <a:cs typeface="Constantia"/>
              </a:rPr>
              <a:t>study.</a:t>
            </a:r>
            <a:endParaRPr sz="2600">
              <a:latin typeface="Constantia"/>
              <a:cs typeface="Constantia"/>
            </a:endParaRPr>
          </a:p>
          <a:p>
            <a:pPr marL="286385" marR="153035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In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fact,</a:t>
            </a:r>
            <a:r>
              <a:rPr sz="2600" spc="-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it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is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search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for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broader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meaning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research  </a:t>
            </a:r>
            <a:r>
              <a:rPr sz="2600" spc="-5" dirty="0">
                <a:latin typeface="Constantia"/>
                <a:cs typeface="Constantia"/>
              </a:rPr>
              <a:t>findings.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task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5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interpretation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has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two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major</a:t>
            </a:r>
            <a:r>
              <a:rPr sz="2600" spc="-17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aspects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viz.,</a:t>
            </a:r>
            <a:endParaRPr sz="2600">
              <a:latin typeface="Constantia"/>
              <a:cs typeface="Constantia"/>
            </a:endParaRPr>
          </a:p>
          <a:p>
            <a:pPr marL="286385" marR="17145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effort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to</a:t>
            </a:r>
            <a:r>
              <a:rPr sz="2600" spc="-15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establish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continuity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research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through  </a:t>
            </a:r>
            <a:r>
              <a:rPr sz="2600" spc="-5" dirty="0">
                <a:latin typeface="Constantia"/>
                <a:cs typeface="Constantia"/>
              </a:rPr>
              <a:t>linking the results </a:t>
            </a:r>
            <a:r>
              <a:rPr sz="2600" dirty="0">
                <a:latin typeface="Constantia"/>
                <a:cs typeface="Constantia"/>
              </a:rPr>
              <a:t>of a </a:t>
            </a:r>
            <a:r>
              <a:rPr sz="2600" spc="-20" dirty="0">
                <a:latin typeface="Constantia"/>
                <a:cs typeface="Constantia"/>
              </a:rPr>
              <a:t>given </a:t>
            </a:r>
            <a:r>
              <a:rPr sz="2600" spc="-5" dirty="0">
                <a:latin typeface="Constantia"/>
                <a:cs typeface="Constantia"/>
              </a:rPr>
              <a:t>study </a:t>
            </a:r>
            <a:r>
              <a:rPr sz="2600" dirty="0">
                <a:latin typeface="Constantia"/>
                <a:cs typeface="Constantia"/>
              </a:rPr>
              <a:t>with </a:t>
            </a:r>
            <a:r>
              <a:rPr sz="2600" spc="-5" dirty="0">
                <a:latin typeface="Constantia"/>
                <a:cs typeface="Constantia"/>
              </a:rPr>
              <a:t>those </a:t>
            </a:r>
            <a:r>
              <a:rPr sz="2600" dirty="0">
                <a:latin typeface="Constantia"/>
                <a:cs typeface="Constantia"/>
              </a:rPr>
              <a:t>of  </a:t>
            </a:r>
            <a:r>
              <a:rPr sz="2600" spc="-30" dirty="0">
                <a:latin typeface="Constantia"/>
                <a:cs typeface="Constantia"/>
              </a:rPr>
              <a:t>another,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establishment</a:t>
            </a:r>
            <a:r>
              <a:rPr sz="2600" spc="-17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-1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some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explanation  </a:t>
            </a:r>
            <a:r>
              <a:rPr sz="2600" spc="-20" dirty="0">
                <a:latin typeface="Constantia"/>
                <a:cs typeface="Constantia"/>
              </a:rPr>
              <a:t>concepts.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35940" y="1947799"/>
            <a:ext cx="7770495" cy="24834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“I</a:t>
            </a:r>
            <a:r>
              <a:rPr sz="2600" b="1" dirty="0">
                <a:latin typeface="Constantia"/>
                <a:cs typeface="Constantia"/>
              </a:rPr>
              <a:t>n one sense, </a:t>
            </a:r>
            <a:r>
              <a:rPr sz="2600" b="1" spc="-5" dirty="0">
                <a:latin typeface="Constantia"/>
                <a:cs typeface="Constantia"/>
              </a:rPr>
              <a:t>interpretation </a:t>
            </a:r>
            <a:r>
              <a:rPr sz="2600" b="1" dirty="0">
                <a:latin typeface="Constantia"/>
                <a:cs typeface="Constantia"/>
              </a:rPr>
              <a:t>is </a:t>
            </a:r>
            <a:r>
              <a:rPr sz="2600" b="1" spc="-10" dirty="0">
                <a:latin typeface="Constantia"/>
                <a:cs typeface="Constantia"/>
              </a:rPr>
              <a:t>concerned </a:t>
            </a:r>
            <a:r>
              <a:rPr sz="2600" b="1" spc="-5" dirty="0">
                <a:latin typeface="Constantia"/>
                <a:cs typeface="Constantia"/>
              </a:rPr>
              <a:t>with  relationships within </a:t>
            </a:r>
            <a:r>
              <a:rPr sz="2600" b="1" dirty="0">
                <a:latin typeface="Constantia"/>
                <a:cs typeface="Constantia"/>
              </a:rPr>
              <a:t>the </a:t>
            </a:r>
            <a:r>
              <a:rPr sz="2600" b="1" spc="-10" dirty="0">
                <a:latin typeface="Constantia"/>
                <a:cs typeface="Constantia"/>
              </a:rPr>
              <a:t>collected </a:t>
            </a:r>
            <a:r>
              <a:rPr sz="2600" b="1" spc="-5" dirty="0">
                <a:latin typeface="Constantia"/>
                <a:cs typeface="Constantia"/>
              </a:rPr>
              <a:t>data,</a:t>
            </a:r>
            <a:r>
              <a:rPr sz="2600" b="1" spc="-430" dirty="0">
                <a:latin typeface="Constantia"/>
                <a:cs typeface="Constantia"/>
              </a:rPr>
              <a:t> </a:t>
            </a:r>
            <a:r>
              <a:rPr sz="2600" b="1" spc="-10" dirty="0">
                <a:latin typeface="Constantia"/>
                <a:cs typeface="Constantia"/>
              </a:rPr>
              <a:t>partially  </a:t>
            </a:r>
            <a:r>
              <a:rPr sz="2600" b="1" spc="-15" dirty="0">
                <a:latin typeface="Constantia"/>
                <a:cs typeface="Constantia"/>
              </a:rPr>
              <a:t>overlapping</a:t>
            </a:r>
            <a:r>
              <a:rPr sz="2600" b="1" spc="-100" dirty="0">
                <a:latin typeface="Constantia"/>
                <a:cs typeface="Constantia"/>
              </a:rPr>
              <a:t> </a:t>
            </a:r>
            <a:r>
              <a:rPr sz="2600" b="1" spc="-15" dirty="0">
                <a:latin typeface="Constantia"/>
                <a:cs typeface="Constantia"/>
              </a:rPr>
              <a:t>analysis.</a:t>
            </a:r>
            <a:endParaRPr sz="2600">
              <a:latin typeface="Constantia"/>
              <a:cs typeface="Constantia"/>
            </a:endParaRPr>
          </a:p>
          <a:p>
            <a:pPr marL="286385" marR="283845" indent="-274320" algn="just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b="1" spc="-5" dirty="0">
                <a:latin typeface="Constantia"/>
                <a:cs typeface="Constantia"/>
              </a:rPr>
              <a:t>Interpretation</a:t>
            </a:r>
            <a:r>
              <a:rPr sz="2600" b="1" spc="-150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also</a:t>
            </a:r>
            <a:r>
              <a:rPr sz="2600" b="1" spc="-130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extends</a:t>
            </a:r>
            <a:r>
              <a:rPr sz="2600" b="1" spc="-60" dirty="0">
                <a:latin typeface="Constantia"/>
                <a:cs typeface="Constantia"/>
              </a:rPr>
              <a:t> </a:t>
            </a:r>
            <a:r>
              <a:rPr sz="2600" b="1" spc="-10" dirty="0">
                <a:latin typeface="Constantia"/>
                <a:cs typeface="Constantia"/>
              </a:rPr>
              <a:t>beyond</a:t>
            </a:r>
            <a:r>
              <a:rPr sz="2600" b="1" spc="-60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the</a:t>
            </a:r>
            <a:r>
              <a:rPr sz="2600" b="1" spc="-130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data</a:t>
            </a:r>
            <a:r>
              <a:rPr sz="2600" b="1" spc="-15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of  the</a:t>
            </a:r>
            <a:r>
              <a:rPr sz="2600" b="1" spc="-120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study</a:t>
            </a:r>
            <a:r>
              <a:rPr sz="2600" b="1" spc="-110" dirty="0">
                <a:latin typeface="Constantia"/>
                <a:cs typeface="Constantia"/>
              </a:rPr>
              <a:t> </a:t>
            </a:r>
            <a:r>
              <a:rPr sz="2600" b="1" spc="-20" dirty="0">
                <a:latin typeface="Constantia"/>
                <a:cs typeface="Constantia"/>
              </a:rPr>
              <a:t>to</a:t>
            </a:r>
            <a:r>
              <a:rPr sz="2600" b="1" spc="-60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inch</a:t>
            </a:r>
            <a:r>
              <a:rPr sz="2600" b="1" spc="-7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the</a:t>
            </a:r>
            <a:r>
              <a:rPr sz="2600" b="1" spc="-90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results</a:t>
            </a:r>
            <a:r>
              <a:rPr sz="2600" b="1" spc="-14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of</a:t>
            </a:r>
            <a:r>
              <a:rPr sz="2600" b="1" spc="-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other</a:t>
            </a:r>
            <a:r>
              <a:rPr sz="2600" b="1" spc="-130" dirty="0">
                <a:latin typeface="Constantia"/>
                <a:cs typeface="Constantia"/>
              </a:rPr>
              <a:t> </a:t>
            </a:r>
            <a:r>
              <a:rPr sz="2600" b="1" spc="-10" dirty="0">
                <a:latin typeface="Constantia"/>
                <a:cs typeface="Constantia"/>
              </a:rPr>
              <a:t>research,  </a:t>
            </a:r>
            <a:r>
              <a:rPr sz="2600" b="1" spc="5" dirty="0">
                <a:latin typeface="Constantia"/>
                <a:cs typeface="Constantia"/>
              </a:rPr>
              <a:t>theory </a:t>
            </a:r>
            <a:r>
              <a:rPr sz="2600" b="1" dirty="0">
                <a:latin typeface="Constantia"/>
                <a:cs typeface="Constantia"/>
              </a:rPr>
              <a:t>and</a:t>
            </a:r>
            <a:r>
              <a:rPr sz="2600" b="1" spc="-130" dirty="0">
                <a:latin typeface="Constantia"/>
                <a:cs typeface="Constantia"/>
              </a:rPr>
              <a:t> </a:t>
            </a:r>
            <a:r>
              <a:rPr sz="2600" b="1" spc="-10" dirty="0">
                <a:latin typeface="Constantia"/>
                <a:cs typeface="Constantia"/>
              </a:rPr>
              <a:t>hypotheses.</a:t>
            </a:r>
            <a:r>
              <a:rPr sz="2600" spc="-10" dirty="0">
                <a:latin typeface="Constantia"/>
                <a:cs typeface="Constantia"/>
              </a:rPr>
              <a:t>”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779081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571365" algn="l"/>
              </a:tabLst>
            </a:pPr>
            <a:r>
              <a:rPr sz="5000" spc="-20" dirty="0"/>
              <a:t>Interpenetration	</a:t>
            </a:r>
            <a:r>
              <a:rPr sz="5000" dirty="0"/>
              <a:t>is the</a:t>
            </a:r>
            <a:r>
              <a:rPr sz="5000" spc="-114" dirty="0"/>
              <a:t> </a:t>
            </a:r>
            <a:r>
              <a:rPr sz="5000" spc="-5" dirty="0"/>
              <a:t>device</a:t>
            </a:r>
            <a:endParaRPr sz="5000"/>
          </a:p>
        </p:txBody>
      </p:sp>
      <p:sp>
        <p:nvSpPr>
          <p:cNvPr id="9" name="object 9"/>
          <p:cNvSpPr txBox="1"/>
          <p:nvPr/>
        </p:nvSpPr>
        <p:spPr>
          <a:xfrm>
            <a:off x="535940" y="1943226"/>
            <a:ext cx="8059420" cy="34404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3200" spc="-10" dirty="0">
                <a:latin typeface="Constantia"/>
                <a:cs typeface="Constantia"/>
              </a:rPr>
              <a:t>Thus, interpenetration </a:t>
            </a:r>
            <a:r>
              <a:rPr sz="3200" spc="-5" dirty="0">
                <a:latin typeface="Constantia"/>
                <a:cs typeface="Constantia"/>
              </a:rPr>
              <a:t>is the </a:t>
            </a:r>
            <a:r>
              <a:rPr sz="3200" spc="-15" dirty="0">
                <a:latin typeface="Constantia"/>
                <a:cs typeface="Constantia"/>
              </a:rPr>
              <a:t>device through  </a:t>
            </a:r>
            <a:r>
              <a:rPr sz="3200" spc="-10" dirty="0">
                <a:latin typeface="Constantia"/>
                <a:cs typeface="Constantia"/>
              </a:rPr>
              <a:t>which </a:t>
            </a:r>
            <a:r>
              <a:rPr sz="3200" spc="-5" dirty="0">
                <a:latin typeface="Constantia"/>
                <a:cs typeface="Constantia"/>
              </a:rPr>
              <a:t>the </a:t>
            </a:r>
            <a:r>
              <a:rPr sz="3200" spc="-10" dirty="0">
                <a:latin typeface="Constantia"/>
                <a:cs typeface="Constantia"/>
              </a:rPr>
              <a:t>factors </a:t>
            </a:r>
            <a:r>
              <a:rPr sz="3200" spc="-5" dirty="0">
                <a:latin typeface="Constantia"/>
                <a:cs typeface="Constantia"/>
              </a:rPr>
              <a:t>that </a:t>
            </a:r>
            <a:r>
              <a:rPr sz="3200" dirty="0">
                <a:latin typeface="Constantia"/>
                <a:cs typeface="Constantia"/>
              </a:rPr>
              <a:t>seem </a:t>
            </a:r>
            <a:r>
              <a:rPr sz="3200" spc="-30" dirty="0">
                <a:latin typeface="Constantia"/>
                <a:cs typeface="Constantia"/>
              </a:rPr>
              <a:t>to </a:t>
            </a:r>
            <a:r>
              <a:rPr sz="3200" spc="-5" dirty="0">
                <a:latin typeface="Constantia"/>
                <a:cs typeface="Constantia"/>
              </a:rPr>
              <a:t>explain </a:t>
            </a:r>
            <a:r>
              <a:rPr sz="3200" spc="-10" dirty="0">
                <a:latin typeface="Constantia"/>
                <a:cs typeface="Constantia"/>
              </a:rPr>
              <a:t>what  </a:t>
            </a:r>
            <a:r>
              <a:rPr sz="3200" dirty="0">
                <a:latin typeface="Constantia"/>
                <a:cs typeface="Constantia"/>
              </a:rPr>
              <a:t>has </a:t>
            </a:r>
            <a:r>
              <a:rPr sz="3200" spc="-5" dirty="0">
                <a:latin typeface="Constantia"/>
                <a:cs typeface="Constantia"/>
              </a:rPr>
              <a:t>been observed </a:t>
            </a:r>
            <a:r>
              <a:rPr sz="3200" spc="-20" dirty="0">
                <a:latin typeface="Constantia"/>
                <a:cs typeface="Constantia"/>
              </a:rPr>
              <a:t>by </a:t>
            </a:r>
            <a:r>
              <a:rPr sz="3200" spc="-15" dirty="0">
                <a:latin typeface="Constantia"/>
                <a:cs typeface="Constantia"/>
              </a:rPr>
              <a:t>researcher </a:t>
            </a:r>
            <a:r>
              <a:rPr sz="3200" spc="-5" dirty="0">
                <a:latin typeface="Constantia"/>
                <a:cs typeface="Constantia"/>
              </a:rPr>
              <a:t>in the  </a:t>
            </a:r>
            <a:r>
              <a:rPr sz="3200" spc="-10" dirty="0">
                <a:latin typeface="Constantia"/>
                <a:cs typeface="Constantia"/>
              </a:rPr>
              <a:t>course</a:t>
            </a:r>
            <a:r>
              <a:rPr sz="3200" spc="-15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of</a:t>
            </a:r>
            <a:r>
              <a:rPr sz="3200" spc="1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the</a:t>
            </a:r>
            <a:r>
              <a:rPr sz="3200" spc="-160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study</a:t>
            </a:r>
            <a:r>
              <a:rPr sz="3200" spc="-15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can</a:t>
            </a:r>
            <a:r>
              <a:rPr sz="3200" spc="-6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be</a:t>
            </a:r>
            <a:r>
              <a:rPr sz="3200" spc="-85" dirty="0">
                <a:latin typeface="Constantia"/>
                <a:cs typeface="Constantia"/>
              </a:rPr>
              <a:t> </a:t>
            </a:r>
            <a:r>
              <a:rPr sz="3200" spc="-20" dirty="0">
                <a:latin typeface="Constantia"/>
                <a:cs typeface="Constantia"/>
              </a:rPr>
              <a:t>better</a:t>
            </a:r>
            <a:r>
              <a:rPr sz="3200" spc="-160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understood  </a:t>
            </a:r>
            <a:r>
              <a:rPr sz="3200" dirty="0">
                <a:latin typeface="Constantia"/>
                <a:cs typeface="Constantia"/>
              </a:rPr>
              <a:t>and </a:t>
            </a:r>
            <a:r>
              <a:rPr sz="3200" spc="-5" dirty="0">
                <a:latin typeface="Constantia"/>
                <a:cs typeface="Constantia"/>
              </a:rPr>
              <a:t>it </a:t>
            </a:r>
            <a:r>
              <a:rPr sz="3200" dirty="0">
                <a:latin typeface="Constantia"/>
                <a:cs typeface="Constantia"/>
              </a:rPr>
              <a:t>also </a:t>
            </a:r>
            <a:r>
              <a:rPr sz="3200" spc="-15" dirty="0">
                <a:latin typeface="Constantia"/>
                <a:cs typeface="Constantia"/>
              </a:rPr>
              <a:t>provides </a:t>
            </a:r>
            <a:r>
              <a:rPr sz="3200" dirty="0">
                <a:latin typeface="Constantia"/>
                <a:cs typeface="Constantia"/>
              </a:rPr>
              <a:t>a </a:t>
            </a:r>
            <a:r>
              <a:rPr sz="3200" spc="-10" dirty="0">
                <a:latin typeface="Constantia"/>
                <a:cs typeface="Constantia"/>
              </a:rPr>
              <a:t>theoretical </a:t>
            </a:r>
            <a:r>
              <a:rPr sz="3200" spc="-15" dirty="0">
                <a:latin typeface="Constantia"/>
                <a:cs typeface="Constantia"/>
              </a:rPr>
              <a:t>conception  </a:t>
            </a:r>
            <a:r>
              <a:rPr sz="3200" spc="-10" dirty="0">
                <a:latin typeface="Constantia"/>
                <a:cs typeface="Constantia"/>
              </a:rPr>
              <a:t>which </a:t>
            </a:r>
            <a:r>
              <a:rPr sz="3200" spc="-5" dirty="0">
                <a:latin typeface="Constantia"/>
                <a:cs typeface="Constantia"/>
              </a:rPr>
              <a:t>can serve </a:t>
            </a:r>
            <a:r>
              <a:rPr sz="3200" dirty="0">
                <a:latin typeface="Constantia"/>
                <a:cs typeface="Constantia"/>
              </a:rPr>
              <a:t>as a guide </a:t>
            </a:r>
            <a:r>
              <a:rPr sz="3200" spc="-10" dirty="0">
                <a:latin typeface="Constantia"/>
                <a:cs typeface="Constantia"/>
              </a:rPr>
              <a:t>for </a:t>
            </a:r>
            <a:r>
              <a:rPr sz="3200" dirty="0">
                <a:latin typeface="Constantia"/>
                <a:cs typeface="Constantia"/>
              </a:rPr>
              <a:t>further  </a:t>
            </a:r>
            <a:r>
              <a:rPr sz="3200" spc="-15" dirty="0">
                <a:latin typeface="Constantia"/>
                <a:cs typeface="Constantia"/>
              </a:rPr>
              <a:t>researches.</a:t>
            </a:r>
            <a:endParaRPr sz="3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538988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1" spc="-35" dirty="0">
                <a:latin typeface="Calibri"/>
                <a:cs typeface="Calibri"/>
              </a:rPr>
              <a:t>Why</a:t>
            </a:r>
            <a:r>
              <a:rPr sz="5000" b="1" spc="-80" dirty="0">
                <a:latin typeface="Calibri"/>
                <a:cs typeface="Calibri"/>
              </a:rPr>
              <a:t> </a:t>
            </a:r>
            <a:r>
              <a:rPr sz="5000" b="1" spc="-20" dirty="0">
                <a:latin typeface="Calibri"/>
                <a:cs typeface="Calibri"/>
              </a:rPr>
              <a:t>Interpretation?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1943226"/>
            <a:ext cx="7814945" cy="35382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40385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3200" spc="-10" dirty="0">
                <a:latin typeface="Constantia"/>
                <a:cs typeface="Constantia"/>
              </a:rPr>
              <a:t>Interpretation </a:t>
            </a:r>
            <a:r>
              <a:rPr sz="3200" spc="-5" dirty="0">
                <a:latin typeface="Constantia"/>
                <a:cs typeface="Constantia"/>
              </a:rPr>
              <a:t>is </a:t>
            </a:r>
            <a:r>
              <a:rPr sz="3200" dirty="0">
                <a:latin typeface="Constantia"/>
                <a:cs typeface="Constantia"/>
              </a:rPr>
              <a:t>essential </a:t>
            </a:r>
            <a:r>
              <a:rPr sz="3200" spc="-10" dirty="0">
                <a:latin typeface="Constantia"/>
                <a:cs typeface="Constantia"/>
              </a:rPr>
              <a:t>for </a:t>
            </a:r>
            <a:r>
              <a:rPr sz="3200" spc="-5" dirty="0">
                <a:latin typeface="Constantia"/>
                <a:cs typeface="Constantia"/>
              </a:rPr>
              <a:t>the</a:t>
            </a:r>
            <a:r>
              <a:rPr sz="3200" spc="-51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simple  </a:t>
            </a:r>
            <a:r>
              <a:rPr sz="3200" spc="-10" dirty="0">
                <a:latin typeface="Constantia"/>
                <a:cs typeface="Constantia"/>
              </a:rPr>
              <a:t>reason </a:t>
            </a:r>
            <a:r>
              <a:rPr sz="3200" spc="-5" dirty="0">
                <a:latin typeface="Constantia"/>
                <a:cs typeface="Constantia"/>
              </a:rPr>
              <a:t>that the usefulness </a:t>
            </a:r>
            <a:r>
              <a:rPr sz="3200" dirty="0">
                <a:latin typeface="Constantia"/>
                <a:cs typeface="Constantia"/>
              </a:rPr>
              <a:t>and </a:t>
            </a:r>
            <a:r>
              <a:rPr sz="3200" spc="-5" dirty="0">
                <a:latin typeface="Constantia"/>
                <a:cs typeface="Constantia"/>
              </a:rPr>
              <a:t>utility </a:t>
            </a:r>
            <a:r>
              <a:rPr sz="3200" dirty="0">
                <a:latin typeface="Constantia"/>
                <a:cs typeface="Constantia"/>
              </a:rPr>
              <a:t>of  </a:t>
            </a:r>
            <a:r>
              <a:rPr sz="3200" spc="-15" dirty="0">
                <a:latin typeface="Constantia"/>
                <a:cs typeface="Constantia"/>
              </a:rPr>
              <a:t>research </a:t>
            </a:r>
            <a:r>
              <a:rPr sz="3200" spc="5" dirty="0">
                <a:latin typeface="Constantia"/>
                <a:cs typeface="Constantia"/>
              </a:rPr>
              <a:t>findings </a:t>
            </a:r>
            <a:r>
              <a:rPr sz="3200" dirty="0">
                <a:latin typeface="Constantia"/>
                <a:cs typeface="Constantia"/>
              </a:rPr>
              <a:t>lie </a:t>
            </a:r>
            <a:r>
              <a:rPr sz="3200" spc="-5" dirty="0">
                <a:latin typeface="Constantia"/>
                <a:cs typeface="Constantia"/>
              </a:rPr>
              <a:t>in </a:t>
            </a:r>
            <a:r>
              <a:rPr sz="3200" spc="-15" dirty="0">
                <a:latin typeface="Constantia"/>
                <a:cs typeface="Constantia"/>
              </a:rPr>
              <a:t>proper  </a:t>
            </a:r>
            <a:r>
              <a:rPr sz="3200" spc="-10" dirty="0">
                <a:latin typeface="Constantia"/>
                <a:cs typeface="Constantia"/>
              </a:rPr>
              <a:t>interpretation.</a:t>
            </a:r>
            <a:endParaRPr sz="3200">
              <a:latin typeface="Constantia"/>
              <a:cs typeface="Constantia"/>
            </a:endParaRPr>
          </a:p>
          <a:p>
            <a:pPr marL="286385" marR="5080" indent="-274320">
              <a:lnSpc>
                <a:spcPct val="100000"/>
              </a:lnSpc>
              <a:spcBef>
                <a:spcPts val="77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3200" spc="-35" dirty="0">
                <a:latin typeface="Constantia"/>
                <a:cs typeface="Constantia"/>
              </a:rPr>
              <a:t>It</a:t>
            </a:r>
            <a:r>
              <a:rPr sz="3200" spc="-10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is</a:t>
            </a:r>
            <a:r>
              <a:rPr sz="3200" spc="-6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being</a:t>
            </a:r>
            <a:r>
              <a:rPr sz="3200" spc="-80" dirty="0">
                <a:latin typeface="Constantia"/>
                <a:cs typeface="Constantia"/>
              </a:rPr>
              <a:t> </a:t>
            </a:r>
            <a:r>
              <a:rPr sz="3200" spc="-15" dirty="0">
                <a:latin typeface="Constantia"/>
                <a:cs typeface="Constantia"/>
              </a:rPr>
              <a:t>considered</a:t>
            </a:r>
            <a:r>
              <a:rPr sz="3200" spc="-8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a</a:t>
            </a:r>
            <a:r>
              <a:rPr sz="3200" spc="-9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basic</a:t>
            </a:r>
            <a:r>
              <a:rPr sz="3200" spc="-145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component</a:t>
            </a:r>
            <a:r>
              <a:rPr sz="3200" spc="-17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of  </a:t>
            </a:r>
            <a:r>
              <a:rPr sz="3200" spc="-15" dirty="0">
                <a:latin typeface="Constantia"/>
                <a:cs typeface="Constantia"/>
              </a:rPr>
              <a:t>research </a:t>
            </a:r>
            <a:r>
              <a:rPr sz="3200" spc="-20" dirty="0">
                <a:latin typeface="Constantia"/>
                <a:cs typeface="Constantia"/>
              </a:rPr>
              <a:t>process </a:t>
            </a:r>
            <a:r>
              <a:rPr sz="3200" spc="-5" dirty="0">
                <a:latin typeface="Constantia"/>
                <a:cs typeface="Constantia"/>
              </a:rPr>
              <a:t>because </a:t>
            </a:r>
            <a:r>
              <a:rPr sz="3200" dirty="0">
                <a:latin typeface="Constantia"/>
                <a:cs typeface="Constantia"/>
              </a:rPr>
              <a:t>of </a:t>
            </a:r>
            <a:r>
              <a:rPr sz="3200" spc="-5" dirty="0">
                <a:latin typeface="Constantia"/>
                <a:cs typeface="Constantia"/>
              </a:rPr>
              <a:t>the </a:t>
            </a:r>
            <a:r>
              <a:rPr sz="3200" spc="-10" dirty="0">
                <a:latin typeface="Constantia"/>
                <a:cs typeface="Constantia"/>
              </a:rPr>
              <a:t>following  reasons:</a:t>
            </a:r>
            <a:endParaRPr sz="3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607504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451100" algn="l"/>
              </a:tabLst>
            </a:pPr>
            <a:r>
              <a:rPr sz="5000" spc="-20" dirty="0"/>
              <a:t>Through	</a:t>
            </a:r>
            <a:r>
              <a:rPr sz="5000" spc="-25" dirty="0"/>
              <a:t>interpretation</a:t>
            </a:r>
            <a:endParaRPr sz="5000"/>
          </a:p>
        </p:txBody>
      </p:sp>
      <p:sp>
        <p:nvSpPr>
          <p:cNvPr id="9" name="object 9"/>
          <p:cNvSpPr txBox="1"/>
          <p:nvPr/>
        </p:nvSpPr>
        <p:spPr>
          <a:xfrm>
            <a:off x="535940" y="1947799"/>
            <a:ext cx="7860030" cy="4147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303530" indent="-274320" algn="just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b="1" spc="-30" dirty="0">
                <a:latin typeface="Constantia"/>
                <a:cs typeface="Constantia"/>
              </a:rPr>
              <a:t>It </a:t>
            </a:r>
            <a:r>
              <a:rPr sz="2600" b="1" dirty="0">
                <a:latin typeface="Constantia"/>
                <a:cs typeface="Constantia"/>
              </a:rPr>
              <a:t>is </a:t>
            </a:r>
            <a:r>
              <a:rPr sz="2600" b="1" spc="-10" dirty="0">
                <a:latin typeface="Constantia"/>
                <a:cs typeface="Constantia"/>
              </a:rPr>
              <a:t>through interpretation </a:t>
            </a:r>
            <a:r>
              <a:rPr sz="2600" b="1" dirty="0">
                <a:latin typeface="Constantia"/>
                <a:cs typeface="Constantia"/>
              </a:rPr>
              <a:t>that the</a:t>
            </a:r>
            <a:r>
              <a:rPr sz="2600" b="1" spc="-420" dirty="0">
                <a:latin typeface="Constantia"/>
                <a:cs typeface="Constantia"/>
              </a:rPr>
              <a:t> </a:t>
            </a:r>
            <a:r>
              <a:rPr sz="2600" b="1" spc="-10" dirty="0">
                <a:latin typeface="Constantia"/>
                <a:cs typeface="Constantia"/>
              </a:rPr>
              <a:t>researcher  </a:t>
            </a:r>
            <a:r>
              <a:rPr sz="2600" b="1" spc="-5" dirty="0">
                <a:latin typeface="Constantia"/>
                <a:cs typeface="Constantia"/>
              </a:rPr>
              <a:t>can</a:t>
            </a:r>
            <a:r>
              <a:rPr sz="2600" b="1" spc="-114" dirty="0">
                <a:latin typeface="Constantia"/>
                <a:cs typeface="Constantia"/>
              </a:rPr>
              <a:t> </a:t>
            </a:r>
            <a:r>
              <a:rPr sz="2600" b="1" spc="-15" dirty="0">
                <a:latin typeface="Constantia"/>
                <a:cs typeface="Constantia"/>
              </a:rPr>
              <a:t>well</a:t>
            </a:r>
            <a:r>
              <a:rPr sz="2600" b="1" spc="-50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understand</a:t>
            </a:r>
            <a:r>
              <a:rPr sz="2600" b="1" spc="-6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the</a:t>
            </a:r>
            <a:r>
              <a:rPr sz="2600" b="1" spc="-114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abstract</a:t>
            </a:r>
            <a:r>
              <a:rPr sz="2600" b="1" spc="-120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principle</a:t>
            </a:r>
            <a:r>
              <a:rPr sz="2600" b="1" spc="-120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that  </a:t>
            </a:r>
            <a:r>
              <a:rPr sz="2600" b="1" spc="-20" dirty="0">
                <a:latin typeface="Constantia"/>
                <a:cs typeface="Constantia"/>
              </a:rPr>
              <a:t>works </a:t>
            </a:r>
            <a:r>
              <a:rPr sz="2600" b="1" dirty="0">
                <a:latin typeface="Constantia"/>
                <a:cs typeface="Constantia"/>
              </a:rPr>
              <a:t>beneath </a:t>
            </a:r>
            <a:r>
              <a:rPr sz="2600" b="1" spc="-5" dirty="0">
                <a:latin typeface="Constantia"/>
                <a:cs typeface="Constantia"/>
              </a:rPr>
              <a:t>his</a:t>
            </a:r>
            <a:r>
              <a:rPr sz="2600" b="1" spc="-160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findings.</a:t>
            </a:r>
            <a:endParaRPr sz="2600">
              <a:latin typeface="Constantia"/>
              <a:cs typeface="Constantia"/>
            </a:endParaRPr>
          </a:p>
          <a:p>
            <a:pPr marL="286385" marR="508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b="1" spc="-10" dirty="0">
                <a:latin typeface="Constantia"/>
                <a:cs typeface="Constantia"/>
              </a:rPr>
              <a:t>Through </a:t>
            </a:r>
            <a:r>
              <a:rPr sz="2600" b="1" dirty="0">
                <a:latin typeface="Constantia"/>
                <a:cs typeface="Constantia"/>
              </a:rPr>
              <a:t>this he can </a:t>
            </a:r>
            <a:r>
              <a:rPr sz="2600" b="1" spc="-5" dirty="0">
                <a:latin typeface="Constantia"/>
                <a:cs typeface="Constantia"/>
              </a:rPr>
              <a:t>link </a:t>
            </a:r>
            <a:r>
              <a:rPr sz="2600" b="1" dirty="0">
                <a:latin typeface="Constantia"/>
                <a:cs typeface="Constantia"/>
              </a:rPr>
              <a:t>up </a:t>
            </a:r>
            <a:r>
              <a:rPr sz="2600" b="1" spc="-5" dirty="0">
                <a:latin typeface="Constantia"/>
                <a:cs typeface="Constantia"/>
              </a:rPr>
              <a:t>his </a:t>
            </a:r>
            <a:r>
              <a:rPr sz="2600" b="1" spc="10" dirty="0">
                <a:latin typeface="Constantia"/>
                <a:cs typeface="Constantia"/>
              </a:rPr>
              <a:t>findings </a:t>
            </a:r>
            <a:r>
              <a:rPr sz="2600" b="1" spc="-5" dirty="0">
                <a:latin typeface="Constantia"/>
                <a:cs typeface="Constantia"/>
              </a:rPr>
              <a:t>with  </a:t>
            </a:r>
            <a:r>
              <a:rPr sz="2600" b="1" dirty="0">
                <a:latin typeface="Constantia"/>
                <a:cs typeface="Constantia"/>
              </a:rPr>
              <a:t>those of other </a:t>
            </a:r>
            <a:r>
              <a:rPr sz="2600" b="1" spc="-5" dirty="0">
                <a:latin typeface="Constantia"/>
                <a:cs typeface="Constantia"/>
              </a:rPr>
              <a:t>studies, </a:t>
            </a:r>
            <a:r>
              <a:rPr sz="2600" b="1" spc="-15" dirty="0">
                <a:latin typeface="Constantia"/>
                <a:cs typeface="Constantia"/>
              </a:rPr>
              <a:t>having </a:t>
            </a:r>
            <a:r>
              <a:rPr sz="2600" b="1" dirty="0">
                <a:latin typeface="Constantia"/>
                <a:cs typeface="Constantia"/>
              </a:rPr>
              <a:t>the same </a:t>
            </a:r>
            <a:r>
              <a:rPr sz="2600" b="1" spc="-5" dirty="0">
                <a:latin typeface="Constantia"/>
                <a:cs typeface="Constantia"/>
              </a:rPr>
              <a:t>abstract  principle, </a:t>
            </a:r>
            <a:r>
              <a:rPr sz="2600" b="1" dirty="0">
                <a:latin typeface="Constantia"/>
                <a:cs typeface="Constantia"/>
              </a:rPr>
              <a:t>and </a:t>
            </a:r>
            <a:r>
              <a:rPr sz="2600" b="1" spc="-10" dirty="0">
                <a:latin typeface="Constantia"/>
                <a:cs typeface="Constantia"/>
              </a:rPr>
              <a:t>thereby </a:t>
            </a:r>
            <a:r>
              <a:rPr sz="2600" b="1" spc="-5" dirty="0">
                <a:latin typeface="Constantia"/>
                <a:cs typeface="Constantia"/>
              </a:rPr>
              <a:t>can predict </a:t>
            </a:r>
            <a:r>
              <a:rPr sz="2600" b="1" dirty="0">
                <a:latin typeface="Constantia"/>
                <a:cs typeface="Constantia"/>
              </a:rPr>
              <a:t>about the  </a:t>
            </a:r>
            <a:r>
              <a:rPr sz="2600" b="1" spc="-15" dirty="0">
                <a:latin typeface="Constantia"/>
                <a:cs typeface="Constantia"/>
              </a:rPr>
              <a:t>concrete </a:t>
            </a:r>
            <a:r>
              <a:rPr sz="2600" b="1" spc="-20" dirty="0">
                <a:latin typeface="Constantia"/>
                <a:cs typeface="Constantia"/>
              </a:rPr>
              <a:t>world </a:t>
            </a:r>
            <a:r>
              <a:rPr sz="2600" b="1" dirty="0">
                <a:latin typeface="Constantia"/>
                <a:cs typeface="Constantia"/>
              </a:rPr>
              <a:t>of </a:t>
            </a:r>
            <a:r>
              <a:rPr sz="2600" b="1" spc="-15" dirty="0">
                <a:latin typeface="Constantia"/>
                <a:cs typeface="Constantia"/>
              </a:rPr>
              <a:t>events. </a:t>
            </a:r>
            <a:r>
              <a:rPr sz="2600" b="1" spc="-20" dirty="0">
                <a:latin typeface="Constantia"/>
                <a:cs typeface="Constantia"/>
              </a:rPr>
              <a:t>Fresh </a:t>
            </a:r>
            <a:r>
              <a:rPr sz="2600" b="1" dirty="0">
                <a:latin typeface="Constantia"/>
                <a:cs typeface="Constantia"/>
              </a:rPr>
              <a:t>inquiries </a:t>
            </a:r>
            <a:r>
              <a:rPr sz="2600" b="1" spc="-5" dirty="0">
                <a:latin typeface="Constantia"/>
                <a:cs typeface="Constantia"/>
              </a:rPr>
              <a:t>can</a:t>
            </a:r>
            <a:r>
              <a:rPr sz="2600" b="1" spc="-434" dirty="0">
                <a:latin typeface="Constantia"/>
                <a:cs typeface="Constantia"/>
              </a:rPr>
              <a:t> </a:t>
            </a:r>
            <a:r>
              <a:rPr sz="2600" b="1" spc="-10" dirty="0">
                <a:latin typeface="Constantia"/>
                <a:cs typeface="Constantia"/>
              </a:rPr>
              <a:t>test  </a:t>
            </a:r>
            <a:r>
              <a:rPr sz="2600" b="1" dirty="0">
                <a:latin typeface="Constantia"/>
                <a:cs typeface="Constantia"/>
              </a:rPr>
              <a:t>these </a:t>
            </a:r>
            <a:r>
              <a:rPr sz="2600" b="1" spc="-5" dirty="0">
                <a:latin typeface="Constantia"/>
                <a:cs typeface="Constantia"/>
              </a:rPr>
              <a:t>predictions </a:t>
            </a:r>
            <a:r>
              <a:rPr sz="2600" b="1" spc="-10" dirty="0">
                <a:latin typeface="Constantia"/>
                <a:cs typeface="Constantia"/>
              </a:rPr>
              <a:t>later</a:t>
            </a:r>
            <a:r>
              <a:rPr sz="2600" b="1" spc="-37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on.</a:t>
            </a:r>
            <a:endParaRPr sz="2600">
              <a:latin typeface="Constantia"/>
              <a:cs typeface="Constantia"/>
            </a:endParaRPr>
          </a:p>
          <a:p>
            <a:pPr marL="286385" marR="1101090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b="1" spc="-5" dirty="0">
                <a:latin typeface="Constantia"/>
                <a:cs typeface="Constantia"/>
              </a:rPr>
              <a:t>This</a:t>
            </a:r>
            <a:r>
              <a:rPr sz="2600" b="1" spc="-125" dirty="0">
                <a:latin typeface="Constantia"/>
                <a:cs typeface="Constantia"/>
              </a:rPr>
              <a:t> </a:t>
            </a:r>
            <a:r>
              <a:rPr sz="2600" b="1" spc="-25" dirty="0">
                <a:latin typeface="Constantia"/>
                <a:cs typeface="Constantia"/>
              </a:rPr>
              <a:t>way</a:t>
            </a:r>
            <a:r>
              <a:rPr sz="2600" b="1" spc="-10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the</a:t>
            </a:r>
            <a:r>
              <a:rPr sz="2600" b="1" spc="-114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continuity</a:t>
            </a:r>
            <a:r>
              <a:rPr sz="2600" b="1" spc="-10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in</a:t>
            </a:r>
            <a:r>
              <a:rPr sz="2600" b="1" spc="-85" dirty="0">
                <a:latin typeface="Constantia"/>
                <a:cs typeface="Constantia"/>
              </a:rPr>
              <a:t> </a:t>
            </a:r>
            <a:r>
              <a:rPr sz="2600" b="1" spc="-10" dirty="0">
                <a:latin typeface="Constantia"/>
                <a:cs typeface="Constantia"/>
              </a:rPr>
              <a:t>research</a:t>
            </a:r>
            <a:r>
              <a:rPr sz="2600" b="1" spc="-125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can</a:t>
            </a:r>
            <a:r>
              <a:rPr sz="2600" b="1" spc="-60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be  </a:t>
            </a:r>
            <a:r>
              <a:rPr sz="2600" b="1" spc="-5" dirty="0">
                <a:latin typeface="Constantia"/>
                <a:cs typeface="Constantia"/>
              </a:rPr>
              <a:t>maintained.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00761" y="314232"/>
            <a:ext cx="7499984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25" dirty="0"/>
              <a:t>Interpretation </a:t>
            </a:r>
            <a:r>
              <a:rPr sz="5000" spc="-5" dirty="0"/>
              <a:t>of </a:t>
            </a:r>
            <a:r>
              <a:rPr sz="5000" dirty="0"/>
              <a:t>the</a:t>
            </a:r>
            <a:r>
              <a:rPr sz="5000" spc="-35" dirty="0"/>
              <a:t> </a:t>
            </a:r>
            <a:r>
              <a:rPr sz="5000" spc="-5" dirty="0"/>
              <a:t>findings</a:t>
            </a:r>
            <a:endParaRPr sz="5000" dirty="0"/>
          </a:p>
        </p:txBody>
      </p:sp>
      <p:sp>
        <p:nvSpPr>
          <p:cNvPr id="9" name="object 9"/>
          <p:cNvSpPr txBox="1"/>
          <p:nvPr/>
        </p:nvSpPr>
        <p:spPr>
          <a:xfrm>
            <a:off x="535940" y="1907489"/>
            <a:ext cx="7964805" cy="4069079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86385" marR="5080" indent="-274320">
              <a:lnSpc>
                <a:spcPct val="90000"/>
              </a:lnSpc>
              <a:spcBef>
                <a:spcPts val="41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b="1" dirty="0">
                <a:latin typeface="Constantia"/>
                <a:cs typeface="Constantia"/>
              </a:rPr>
              <a:t>The </a:t>
            </a:r>
            <a:r>
              <a:rPr sz="2600" b="1" spc="-5" dirty="0">
                <a:latin typeface="Constantia"/>
                <a:cs typeface="Constantia"/>
              </a:rPr>
              <a:t>interpretation </a:t>
            </a:r>
            <a:r>
              <a:rPr sz="2600" b="1" dirty="0">
                <a:latin typeface="Constantia"/>
                <a:cs typeface="Constantia"/>
              </a:rPr>
              <a:t>of the </a:t>
            </a:r>
            <a:r>
              <a:rPr sz="2600" b="1" spc="10" dirty="0">
                <a:latin typeface="Constantia"/>
                <a:cs typeface="Constantia"/>
              </a:rPr>
              <a:t>findings </a:t>
            </a:r>
            <a:r>
              <a:rPr sz="2600" b="1" dirty="0">
                <a:latin typeface="Constantia"/>
                <a:cs typeface="Constantia"/>
              </a:rPr>
              <a:t>of </a:t>
            </a:r>
            <a:r>
              <a:rPr sz="2600" b="1" spc="-10" dirty="0">
                <a:latin typeface="Constantia"/>
                <a:cs typeface="Constantia"/>
              </a:rPr>
              <a:t>exploratory  research </a:t>
            </a:r>
            <a:r>
              <a:rPr sz="2600" b="1" spc="-5" dirty="0">
                <a:latin typeface="Constantia"/>
                <a:cs typeface="Constantia"/>
              </a:rPr>
              <a:t>study often results </a:t>
            </a:r>
            <a:r>
              <a:rPr sz="2600" b="1" spc="-10" dirty="0">
                <a:latin typeface="Constantia"/>
                <a:cs typeface="Constantia"/>
              </a:rPr>
              <a:t>into hypotheses </a:t>
            </a:r>
            <a:r>
              <a:rPr sz="2600" b="1" spc="-5" dirty="0">
                <a:latin typeface="Constantia"/>
                <a:cs typeface="Constantia"/>
              </a:rPr>
              <a:t>for  experimental </a:t>
            </a:r>
            <a:r>
              <a:rPr sz="2600" b="1" spc="-10" dirty="0">
                <a:latin typeface="Constantia"/>
                <a:cs typeface="Constantia"/>
              </a:rPr>
              <a:t>research </a:t>
            </a:r>
            <a:r>
              <a:rPr sz="2600" b="1" dirty="0">
                <a:latin typeface="Constantia"/>
                <a:cs typeface="Constantia"/>
              </a:rPr>
              <a:t>and as</a:t>
            </a:r>
            <a:r>
              <a:rPr sz="2600" b="1" spc="-46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such </a:t>
            </a:r>
            <a:r>
              <a:rPr sz="2600" b="1" spc="-5" dirty="0">
                <a:latin typeface="Constantia"/>
                <a:cs typeface="Constantia"/>
              </a:rPr>
              <a:t>interpretation  </a:t>
            </a:r>
            <a:r>
              <a:rPr sz="2600" b="1" dirty="0">
                <a:latin typeface="Constantia"/>
                <a:cs typeface="Constantia"/>
              </a:rPr>
              <a:t>is </a:t>
            </a:r>
            <a:r>
              <a:rPr sz="2600" b="1" spc="-25" dirty="0">
                <a:latin typeface="Constantia"/>
                <a:cs typeface="Constantia"/>
              </a:rPr>
              <a:t>involved </a:t>
            </a:r>
            <a:r>
              <a:rPr sz="2600" b="1" dirty="0">
                <a:latin typeface="Constantia"/>
                <a:cs typeface="Constantia"/>
              </a:rPr>
              <a:t>in the </a:t>
            </a:r>
            <a:r>
              <a:rPr sz="2600" b="1" spc="-5" dirty="0">
                <a:latin typeface="Constantia"/>
                <a:cs typeface="Constantia"/>
              </a:rPr>
              <a:t>transition </a:t>
            </a:r>
            <a:r>
              <a:rPr sz="2600" b="1" spc="-10" dirty="0">
                <a:latin typeface="Constantia"/>
                <a:cs typeface="Constantia"/>
              </a:rPr>
              <a:t>from exploratory </a:t>
            </a:r>
            <a:r>
              <a:rPr sz="2600" b="1" spc="-20" dirty="0">
                <a:latin typeface="Constantia"/>
                <a:cs typeface="Constantia"/>
              </a:rPr>
              <a:t>to  </a:t>
            </a:r>
            <a:r>
              <a:rPr sz="2600" b="1" spc="-5" dirty="0">
                <a:latin typeface="Constantia"/>
                <a:cs typeface="Constantia"/>
              </a:rPr>
              <a:t>experimental</a:t>
            </a:r>
            <a:r>
              <a:rPr sz="2600" b="1" spc="-85" dirty="0">
                <a:latin typeface="Constantia"/>
                <a:cs typeface="Constantia"/>
              </a:rPr>
              <a:t> </a:t>
            </a:r>
            <a:r>
              <a:rPr sz="2600" b="1" spc="-10" dirty="0">
                <a:latin typeface="Constantia"/>
                <a:cs typeface="Constantia"/>
              </a:rPr>
              <a:t>research.</a:t>
            </a:r>
            <a:endParaRPr sz="2600" dirty="0">
              <a:latin typeface="Constantia"/>
              <a:cs typeface="Constantia"/>
            </a:endParaRPr>
          </a:p>
          <a:p>
            <a:pPr marL="286385" marR="523875" indent="-274320">
              <a:lnSpc>
                <a:spcPts val="2810"/>
              </a:lnSpc>
              <a:spcBef>
                <a:spcPts val="67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b="1" spc="-15" dirty="0">
                <a:latin typeface="Constantia"/>
                <a:cs typeface="Constantia"/>
              </a:rPr>
              <a:t>Since </a:t>
            </a:r>
            <a:r>
              <a:rPr sz="2600" b="1" dirty="0">
                <a:latin typeface="Constantia"/>
                <a:cs typeface="Constantia"/>
              </a:rPr>
              <a:t>an </a:t>
            </a:r>
            <a:r>
              <a:rPr sz="2600" b="1" spc="-10" dirty="0">
                <a:latin typeface="Constantia"/>
                <a:cs typeface="Constantia"/>
              </a:rPr>
              <a:t>exploratory </a:t>
            </a:r>
            <a:r>
              <a:rPr sz="2600" b="1" spc="-5" dirty="0">
                <a:latin typeface="Constantia"/>
                <a:cs typeface="Constantia"/>
              </a:rPr>
              <a:t>study does </a:t>
            </a:r>
            <a:r>
              <a:rPr sz="2600" b="1" dirty="0">
                <a:latin typeface="Constantia"/>
                <a:cs typeface="Constantia"/>
              </a:rPr>
              <a:t>not </a:t>
            </a:r>
            <a:r>
              <a:rPr sz="2600" b="1" spc="-35" dirty="0">
                <a:latin typeface="Constantia"/>
                <a:cs typeface="Constantia"/>
              </a:rPr>
              <a:t>have </a:t>
            </a:r>
            <a:r>
              <a:rPr sz="2600" b="1" dirty="0">
                <a:latin typeface="Constantia"/>
                <a:cs typeface="Constantia"/>
              </a:rPr>
              <a:t>a  </a:t>
            </a:r>
            <a:r>
              <a:rPr sz="2600" b="1" spc="-10" dirty="0">
                <a:latin typeface="Constantia"/>
                <a:cs typeface="Constantia"/>
              </a:rPr>
              <a:t>hypothesis</a:t>
            </a:r>
            <a:r>
              <a:rPr sz="2600" b="1" spc="-90" dirty="0">
                <a:latin typeface="Constantia"/>
                <a:cs typeface="Constantia"/>
              </a:rPr>
              <a:t> </a:t>
            </a:r>
            <a:r>
              <a:rPr sz="2600" b="1" spc="-20" dirty="0">
                <a:latin typeface="Constantia"/>
                <a:cs typeface="Constantia"/>
              </a:rPr>
              <a:t>to</a:t>
            </a:r>
            <a:r>
              <a:rPr sz="2600" b="1" spc="-114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start</a:t>
            </a:r>
            <a:r>
              <a:rPr sz="2600" b="1" spc="-140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with,</a:t>
            </a:r>
            <a:r>
              <a:rPr sz="2600" b="1" spc="-2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the</a:t>
            </a:r>
            <a:r>
              <a:rPr sz="2600" b="1" spc="-75" dirty="0">
                <a:latin typeface="Constantia"/>
                <a:cs typeface="Constantia"/>
              </a:rPr>
              <a:t> </a:t>
            </a:r>
            <a:r>
              <a:rPr sz="2600" b="1" spc="5" dirty="0">
                <a:latin typeface="Constantia"/>
                <a:cs typeface="Constantia"/>
              </a:rPr>
              <a:t>findings</a:t>
            </a:r>
            <a:r>
              <a:rPr sz="2600" b="1" spc="-130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of</a:t>
            </a:r>
            <a:r>
              <a:rPr sz="2600" b="1" spc="1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such</a:t>
            </a:r>
            <a:r>
              <a:rPr sz="2600" b="1" spc="-9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a  </a:t>
            </a:r>
            <a:r>
              <a:rPr sz="2600" b="1" spc="-5" dirty="0">
                <a:latin typeface="Constantia"/>
                <a:cs typeface="Constantia"/>
              </a:rPr>
              <a:t>study </a:t>
            </a:r>
            <a:r>
              <a:rPr sz="2600" b="1" spc="-35" dirty="0">
                <a:latin typeface="Constantia"/>
                <a:cs typeface="Constantia"/>
              </a:rPr>
              <a:t>have </a:t>
            </a:r>
            <a:r>
              <a:rPr sz="2600" b="1" spc="-20" dirty="0">
                <a:latin typeface="Constantia"/>
                <a:cs typeface="Constantia"/>
              </a:rPr>
              <a:t>to </a:t>
            </a:r>
            <a:r>
              <a:rPr sz="2600" b="1" dirty="0">
                <a:latin typeface="Constantia"/>
                <a:cs typeface="Constantia"/>
              </a:rPr>
              <a:t>be </a:t>
            </a:r>
            <a:r>
              <a:rPr sz="2600" b="1" spc="-10" dirty="0">
                <a:latin typeface="Constantia"/>
                <a:cs typeface="Constantia"/>
              </a:rPr>
              <a:t>interpreted </a:t>
            </a:r>
            <a:r>
              <a:rPr sz="2600" b="1" dirty="0">
                <a:latin typeface="Constantia"/>
                <a:cs typeface="Constantia"/>
              </a:rPr>
              <a:t>on a </a:t>
            </a:r>
            <a:r>
              <a:rPr sz="2600" b="1" spc="-5" dirty="0">
                <a:latin typeface="Constantia"/>
                <a:cs typeface="Constantia"/>
              </a:rPr>
              <a:t>post </a:t>
            </a:r>
            <a:r>
              <a:rPr sz="2600" b="1" dirty="0">
                <a:latin typeface="Constantia"/>
                <a:cs typeface="Constantia"/>
              </a:rPr>
              <a:t>factum  basis</a:t>
            </a:r>
            <a:r>
              <a:rPr sz="2600" b="1" spc="-70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in</a:t>
            </a:r>
            <a:r>
              <a:rPr sz="2600" b="1" spc="-110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which</a:t>
            </a:r>
            <a:r>
              <a:rPr sz="2600" b="1" spc="-95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case</a:t>
            </a:r>
            <a:r>
              <a:rPr sz="2600" b="1" spc="-9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the</a:t>
            </a:r>
            <a:r>
              <a:rPr sz="2600" b="1" spc="-60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interpretation</a:t>
            </a:r>
            <a:r>
              <a:rPr sz="2600" b="1" spc="-80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is</a:t>
            </a:r>
            <a:endParaRPr sz="2600" dirty="0">
              <a:latin typeface="Constantia"/>
              <a:cs typeface="Constantia"/>
            </a:endParaRPr>
          </a:p>
          <a:p>
            <a:pPr marL="286385">
              <a:lnSpc>
                <a:spcPts val="2605"/>
              </a:lnSpc>
            </a:pPr>
            <a:r>
              <a:rPr sz="2600" b="1" spc="-5" dirty="0">
                <a:latin typeface="Constantia"/>
                <a:cs typeface="Constantia"/>
              </a:rPr>
              <a:t>technically </a:t>
            </a:r>
            <a:r>
              <a:rPr sz="2600" b="1" dirty="0">
                <a:latin typeface="Constantia"/>
                <a:cs typeface="Constantia"/>
              </a:rPr>
              <a:t>described as </a:t>
            </a:r>
            <a:r>
              <a:rPr sz="2600" b="1" spc="-5" dirty="0">
                <a:latin typeface="Constantia"/>
                <a:cs typeface="Constantia"/>
              </a:rPr>
              <a:t>‘post</a:t>
            </a:r>
            <a:r>
              <a:rPr sz="2600" b="1" spc="-355" dirty="0">
                <a:latin typeface="Constantia"/>
                <a:cs typeface="Constantia"/>
              </a:rPr>
              <a:t> </a:t>
            </a:r>
            <a:r>
              <a:rPr sz="2600" b="1" spc="-15" dirty="0">
                <a:latin typeface="Constantia"/>
                <a:cs typeface="Constantia"/>
              </a:rPr>
              <a:t>factum’</a:t>
            </a:r>
            <a:endParaRPr sz="2600" dirty="0">
              <a:latin typeface="Constantia"/>
              <a:cs typeface="Constantia"/>
            </a:endParaRPr>
          </a:p>
          <a:p>
            <a:pPr marL="286385">
              <a:lnSpc>
                <a:spcPts val="2965"/>
              </a:lnSpc>
            </a:pPr>
            <a:r>
              <a:rPr sz="2600" b="1" spc="-5" dirty="0">
                <a:latin typeface="Constantia"/>
                <a:cs typeface="Constantia"/>
              </a:rPr>
              <a:t>interpretation.</a:t>
            </a:r>
            <a:endParaRPr sz="2600" dirty="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7255509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1" spc="-55" dirty="0">
                <a:latin typeface="Calibri"/>
                <a:cs typeface="Calibri"/>
              </a:rPr>
              <a:t>Technique </a:t>
            </a:r>
            <a:r>
              <a:rPr sz="5000" b="1" dirty="0">
                <a:latin typeface="Calibri"/>
                <a:cs typeface="Calibri"/>
              </a:rPr>
              <a:t>of</a:t>
            </a:r>
            <a:r>
              <a:rPr sz="5000" b="1" spc="25" dirty="0">
                <a:latin typeface="Calibri"/>
                <a:cs typeface="Calibri"/>
              </a:rPr>
              <a:t> </a:t>
            </a:r>
            <a:r>
              <a:rPr sz="5000" b="1" spc="-25" dirty="0">
                <a:latin typeface="Calibri"/>
                <a:cs typeface="Calibri"/>
              </a:rPr>
              <a:t>Interpretation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1947799"/>
            <a:ext cx="8001634" cy="3355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b="1" spc="-5" dirty="0">
                <a:latin typeface="Constantia"/>
                <a:cs typeface="Constantia"/>
              </a:rPr>
              <a:t>The </a:t>
            </a:r>
            <a:r>
              <a:rPr sz="2600" b="1" dirty="0">
                <a:latin typeface="Constantia"/>
                <a:cs typeface="Constantia"/>
              </a:rPr>
              <a:t>task of </a:t>
            </a:r>
            <a:r>
              <a:rPr sz="2600" b="1" spc="-5" dirty="0">
                <a:latin typeface="Constantia"/>
                <a:cs typeface="Constantia"/>
              </a:rPr>
              <a:t>interpretation </a:t>
            </a:r>
            <a:r>
              <a:rPr sz="2600" b="1" dirty="0">
                <a:latin typeface="Constantia"/>
                <a:cs typeface="Constantia"/>
              </a:rPr>
              <a:t>is not an easy </a:t>
            </a:r>
            <a:r>
              <a:rPr sz="2600" b="1" spc="-20" dirty="0">
                <a:latin typeface="Constantia"/>
                <a:cs typeface="Constantia"/>
              </a:rPr>
              <a:t>job,  </a:t>
            </a:r>
            <a:r>
              <a:rPr sz="2600" b="1" spc="-10" dirty="0">
                <a:latin typeface="Constantia"/>
                <a:cs typeface="Constantia"/>
              </a:rPr>
              <a:t>rather</a:t>
            </a:r>
            <a:r>
              <a:rPr sz="2600" b="1" spc="-100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it</a:t>
            </a:r>
            <a:r>
              <a:rPr sz="2600" b="1" spc="-105" dirty="0">
                <a:latin typeface="Constantia"/>
                <a:cs typeface="Constantia"/>
              </a:rPr>
              <a:t> </a:t>
            </a:r>
            <a:r>
              <a:rPr sz="2600" b="1" spc="-10" dirty="0">
                <a:latin typeface="Constantia"/>
                <a:cs typeface="Constantia"/>
              </a:rPr>
              <a:t>requires</a:t>
            </a:r>
            <a:r>
              <a:rPr sz="2600" b="1" spc="-13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a</a:t>
            </a:r>
            <a:r>
              <a:rPr sz="2600" b="1" spc="-135" dirty="0">
                <a:latin typeface="Constantia"/>
                <a:cs typeface="Constantia"/>
              </a:rPr>
              <a:t> </a:t>
            </a:r>
            <a:r>
              <a:rPr sz="2600" b="1" spc="-10" dirty="0">
                <a:latin typeface="Constantia"/>
                <a:cs typeface="Constantia"/>
              </a:rPr>
              <a:t>great</a:t>
            </a:r>
            <a:r>
              <a:rPr sz="2600" b="1" spc="-130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skill</a:t>
            </a:r>
            <a:r>
              <a:rPr sz="2600" b="1" spc="-7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and</a:t>
            </a:r>
            <a:r>
              <a:rPr sz="2600" b="1" spc="-70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dexterity</a:t>
            </a:r>
            <a:r>
              <a:rPr sz="2600" b="1" spc="-16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on</a:t>
            </a:r>
            <a:r>
              <a:rPr sz="2600" b="1" spc="-5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the  </a:t>
            </a:r>
            <a:r>
              <a:rPr sz="2600" b="1" spc="-5" dirty="0">
                <a:latin typeface="Constantia"/>
                <a:cs typeface="Constantia"/>
              </a:rPr>
              <a:t>part </a:t>
            </a:r>
            <a:r>
              <a:rPr sz="2600" b="1" dirty="0">
                <a:latin typeface="Constantia"/>
                <a:cs typeface="Constantia"/>
              </a:rPr>
              <a:t>of</a:t>
            </a:r>
            <a:r>
              <a:rPr sz="2600" b="1" spc="-120" dirty="0">
                <a:latin typeface="Constantia"/>
                <a:cs typeface="Constantia"/>
              </a:rPr>
              <a:t> </a:t>
            </a:r>
            <a:r>
              <a:rPr sz="2600" b="1" spc="-30" dirty="0">
                <a:latin typeface="Constantia"/>
                <a:cs typeface="Constantia"/>
              </a:rPr>
              <a:t>researcher.</a:t>
            </a:r>
            <a:endParaRPr sz="2600">
              <a:latin typeface="Constantia"/>
              <a:cs typeface="Constantia"/>
            </a:endParaRPr>
          </a:p>
          <a:p>
            <a:pPr marL="286385" marR="407034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b="1" spc="-5" dirty="0">
                <a:latin typeface="Constantia"/>
                <a:cs typeface="Constantia"/>
              </a:rPr>
              <a:t>Interpretation</a:t>
            </a:r>
            <a:r>
              <a:rPr sz="2600" b="1" spc="-80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is</a:t>
            </a:r>
            <a:r>
              <a:rPr sz="2600" b="1" spc="-12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an</a:t>
            </a:r>
            <a:r>
              <a:rPr sz="2600" b="1" spc="-114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art</a:t>
            </a:r>
            <a:r>
              <a:rPr sz="2600" b="1" spc="-10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that</a:t>
            </a:r>
            <a:r>
              <a:rPr sz="2600" b="1" spc="-140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one</a:t>
            </a:r>
            <a:r>
              <a:rPr sz="2600" b="1" spc="-70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learns</a:t>
            </a:r>
            <a:r>
              <a:rPr sz="2600" b="1" spc="-105" dirty="0">
                <a:latin typeface="Constantia"/>
                <a:cs typeface="Constantia"/>
              </a:rPr>
              <a:t> </a:t>
            </a:r>
            <a:r>
              <a:rPr sz="2600" b="1" spc="-10" dirty="0">
                <a:latin typeface="Constantia"/>
                <a:cs typeface="Constantia"/>
              </a:rPr>
              <a:t>through  </a:t>
            </a:r>
            <a:r>
              <a:rPr sz="2600" b="1" spc="-15" dirty="0">
                <a:latin typeface="Constantia"/>
                <a:cs typeface="Constantia"/>
              </a:rPr>
              <a:t>practice </a:t>
            </a:r>
            <a:r>
              <a:rPr sz="2600" b="1" dirty="0">
                <a:latin typeface="Constantia"/>
                <a:cs typeface="Constantia"/>
              </a:rPr>
              <a:t>and</a:t>
            </a:r>
            <a:r>
              <a:rPr sz="2600" b="1" spc="-210" dirty="0">
                <a:latin typeface="Constantia"/>
                <a:cs typeface="Constantia"/>
              </a:rPr>
              <a:t> </a:t>
            </a:r>
            <a:r>
              <a:rPr sz="2600" b="1" spc="-10" dirty="0">
                <a:latin typeface="Constantia"/>
                <a:cs typeface="Constantia"/>
              </a:rPr>
              <a:t>experience.</a:t>
            </a:r>
            <a:endParaRPr sz="2600">
              <a:latin typeface="Constantia"/>
              <a:cs typeface="Constantia"/>
            </a:endParaRPr>
          </a:p>
          <a:p>
            <a:pPr marL="286385" marR="342265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b="1" spc="-5" dirty="0">
                <a:latin typeface="Constantia"/>
                <a:cs typeface="Constantia"/>
              </a:rPr>
              <a:t>The</a:t>
            </a:r>
            <a:r>
              <a:rPr sz="2600" b="1" spc="-110" dirty="0">
                <a:latin typeface="Constantia"/>
                <a:cs typeface="Constantia"/>
              </a:rPr>
              <a:t> </a:t>
            </a:r>
            <a:r>
              <a:rPr sz="2600" b="1" spc="-10" dirty="0">
                <a:latin typeface="Constantia"/>
                <a:cs typeface="Constantia"/>
              </a:rPr>
              <a:t>researcher</a:t>
            </a:r>
            <a:r>
              <a:rPr sz="2600" b="1" spc="-114" dirty="0">
                <a:latin typeface="Constantia"/>
                <a:cs typeface="Constantia"/>
              </a:rPr>
              <a:t> </a:t>
            </a:r>
            <a:r>
              <a:rPr sz="2600" b="1" spc="-70" dirty="0">
                <a:latin typeface="Constantia"/>
                <a:cs typeface="Constantia"/>
              </a:rPr>
              <a:t>may,</a:t>
            </a:r>
            <a:r>
              <a:rPr sz="2600" b="1" spc="-6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at</a:t>
            </a:r>
            <a:r>
              <a:rPr sz="2600" b="1" spc="-95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times,</a:t>
            </a:r>
            <a:r>
              <a:rPr sz="2600" b="1" spc="-6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seek</a:t>
            </a:r>
            <a:r>
              <a:rPr sz="2600" b="1" spc="-5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the</a:t>
            </a:r>
            <a:r>
              <a:rPr sz="2600" b="1" spc="-120" dirty="0">
                <a:latin typeface="Constantia"/>
                <a:cs typeface="Constantia"/>
              </a:rPr>
              <a:t> </a:t>
            </a:r>
            <a:r>
              <a:rPr sz="2600" b="1" spc="-10" dirty="0">
                <a:latin typeface="Constantia"/>
                <a:cs typeface="Constantia"/>
              </a:rPr>
              <a:t>guidance  from </a:t>
            </a:r>
            <a:r>
              <a:rPr sz="2600" b="1" spc="-5" dirty="0">
                <a:latin typeface="Constantia"/>
                <a:cs typeface="Constantia"/>
              </a:rPr>
              <a:t>experts for </a:t>
            </a:r>
            <a:r>
              <a:rPr sz="2600" b="1" spc="-10" dirty="0">
                <a:latin typeface="Constantia"/>
                <a:cs typeface="Constantia"/>
              </a:rPr>
              <a:t>accomplishing </a:t>
            </a:r>
            <a:r>
              <a:rPr sz="2600" b="1" dirty="0">
                <a:latin typeface="Constantia"/>
                <a:cs typeface="Constantia"/>
              </a:rPr>
              <a:t>the task of  </a:t>
            </a:r>
            <a:r>
              <a:rPr sz="2600" b="1" spc="-5" dirty="0">
                <a:latin typeface="Constantia"/>
                <a:cs typeface="Constantia"/>
              </a:rPr>
              <a:t>interpretation.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32465" y="392951"/>
            <a:ext cx="813943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5" dirty="0"/>
              <a:t>The technique of</a:t>
            </a:r>
            <a:r>
              <a:rPr sz="5000" spc="-55" dirty="0"/>
              <a:t> </a:t>
            </a:r>
            <a:r>
              <a:rPr sz="5000" spc="-25" dirty="0"/>
              <a:t>interpretation</a:t>
            </a:r>
            <a:endParaRPr sz="5000" dirty="0"/>
          </a:p>
        </p:txBody>
      </p:sp>
      <p:sp>
        <p:nvSpPr>
          <p:cNvPr id="9" name="object 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87020" marR="5080" indent="-274320">
              <a:lnSpc>
                <a:spcPts val="2810"/>
              </a:lnSpc>
              <a:spcBef>
                <a:spcPts val="45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b="1" dirty="0">
                <a:latin typeface="Constantia"/>
                <a:cs typeface="Constantia"/>
              </a:rPr>
              <a:t>The </a:t>
            </a:r>
            <a:r>
              <a:rPr b="1" spc="-5" dirty="0">
                <a:latin typeface="Constantia"/>
                <a:cs typeface="Constantia"/>
              </a:rPr>
              <a:t>technique </a:t>
            </a:r>
            <a:r>
              <a:rPr b="1" dirty="0">
                <a:latin typeface="Constantia"/>
                <a:cs typeface="Constantia"/>
              </a:rPr>
              <a:t>of </a:t>
            </a:r>
            <a:r>
              <a:rPr b="1" spc="-5" dirty="0">
                <a:latin typeface="Constantia"/>
                <a:cs typeface="Constantia"/>
              </a:rPr>
              <a:t>interpretation</a:t>
            </a:r>
            <a:r>
              <a:rPr b="1" spc="-459" dirty="0">
                <a:latin typeface="Constantia"/>
                <a:cs typeface="Constantia"/>
              </a:rPr>
              <a:t> </a:t>
            </a:r>
            <a:r>
              <a:rPr b="1" spc="-5" dirty="0">
                <a:latin typeface="Constantia"/>
                <a:cs typeface="Constantia"/>
              </a:rPr>
              <a:t>often </a:t>
            </a:r>
            <a:r>
              <a:rPr b="1" spc="-25" dirty="0">
                <a:latin typeface="Constantia"/>
                <a:cs typeface="Constantia"/>
              </a:rPr>
              <a:t>involves </a:t>
            </a:r>
            <a:r>
              <a:rPr b="1" dirty="0">
                <a:latin typeface="Constantia"/>
                <a:cs typeface="Constantia"/>
              </a:rPr>
              <a:t>the  </a:t>
            </a:r>
            <a:r>
              <a:rPr b="1" spc="-10" dirty="0">
                <a:latin typeface="Constantia"/>
                <a:cs typeface="Constantia"/>
              </a:rPr>
              <a:t>following</a:t>
            </a:r>
            <a:r>
              <a:rPr b="1" spc="-75" dirty="0">
                <a:latin typeface="Constantia"/>
                <a:cs typeface="Constantia"/>
              </a:rPr>
              <a:t> </a:t>
            </a:r>
            <a:r>
              <a:rPr b="1" spc="-5" dirty="0">
                <a:latin typeface="Constantia"/>
                <a:cs typeface="Constantia"/>
              </a:rPr>
              <a:t>steps:</a:t>
            </a:r>
          </a:p>
          <a:p>
            <a:pPr marL="528320" marR="180340" indent="-515620">
              <a:lnSpc>
                <a:spcPct val="90000"/>
              </a:lnSpc>
              <a:spcBef>
                <a:spcPts val="585"/>
              </a:spcBef>
              <a:tabLst>
                <a:tab pos="528320" algn="l"/>
              </a:tabLst>
            </a:pPr>
            <a:r>
              <a:rPr sz="2450" b="1" dirty="0">
                <a:solidFill>
                  <a:srgbClr val="0AD0D9"/>
                </a:solidFill>
                <a:latin typeface="Constantia"/>
                <a:cs typeface="Constantia"/>
              </a:rPr>
              <a:t>1.	</a:t>
            </a:r>
            <a:r>
              <a:rPr b="1" spc="-10" dirty="0">
                <a:latin typeface="Constantia"/>
                <a:cs typeface="Constantia"/>
              </a:rPr>
              <a:t>Researcher </a:t>
            </a:r>
            <a:r>
              <a:rPr b="1" spc="-5" dirty="0">
                <a:latin typeface="Constantia"/>
                <a:cs typeface="Constantia"/>
              </a:rPr>
              <a:t>must </a:t>
            </a:r>
            <a:r>
              <a:rPr b="1" spc="-25" dirty="0">
                <a:latin typeface="Constantia"/>
                <a:cs typeface="Constantia"/>
              </a:rPr>
              <a:t>give </a:t>
            </a:r>
            <a:r>
              <a:rPr b="1" spc="-5" dirty="0">
                <a:latin typeface="Constantia"/>
                <a:cs typeface="Constantia"/>
              </a:rPr>
              <a:t>reasonable explanations  </a:t>
            </a:r>
            <a:r>
              <a:rPr b="1" dirty="0">
                <a:latin typeface="Constantia"/>
                <a:cs typeface="Constantia"/>
              </a:rPr>
              <a:t>of the </a:t>
            </a:r>
            <a:r>
              <a:rPr b="1" spc="-5" dirty="0">
                <a:latin typeface="Constantia"/>
                <a:cs typeface="Constantia"/>
              </a:rPr>
              <a:t>relations which he/she has found </a:t>
            </a:r>
            <a:r>
              <a:rPr b="1" dirty="0">
                <a:latin typeface="Constantia"/>
                <a:cs typeface="Constantia"/>
              </a:rPr>
              <a:t>and  he/she </a:t>
            </a:r>
            <a:r>
              <a:rPr b="1" spc="-5" dirty="0">
                <a:latin typeface="Constantia"/>
                <a:cs typeface="Constantia"/>
              </a:rPr>
              <a:t>must </a:t>
            </a:r>
            <a:r>
              <a:rPr b="1" spc="-10" dirty="0">
                <a:latin typeface="Constantia"/>
                <a:cs typeface="Constantia"/>
              </a:rPr>
              <a:t>interpret </a:t>
            </a:r>
            <a:r>
              <a:rPr b="1" dirty="0">
                <a:latin typeface="Constantia"/>
                <a:cs typeface="Constantia"/>
              </a:rPr>
              <a:t>the </a:t>
            </a:r>
            <a:r>
              <a:rPr b="1" spc="-5" dirty="0">
                <a:latin typeface="Constantia"/>
                <a:cs typeface="Constantia"/>
              </a:rPr>
              <a:t>lines </a:t>
            </a:r>
            <a:r>
              <a:rPr b="1" dirty="0">
                <a:latin typeface="Constantia"/>
                <a:cs typeface="Constantia"/>
              </a:rPr>
              <a:t>of </a:t>
            </a:r>
            <a:r>
              <a:rPr b="1" spc="-5" dirty="0">
                <a:latin typeface="Constantia"/>
                <a:cs typeface="Constantia"/>
              </a:rPr>
              <a:t>relationship  </a:t>
            </a:r>
            <a:r>
              <a:rPr b="1" dirty="0">
                <a:latin typeface="Constantia"/>
                <a:cs typeface="Constantia"/>
              </a:rPr>
              <a:t>in </a:t>
            </a:r>
            <a:r>
              <a:rPr b="1" spc="-5" dirty="0">
                <a:latin typeface="Constantia"/>
                <a:cs typeface="Constantia"/>
              </a:rPr>
              <a:t>terms </a:t>
            </a:r>
            <a:r>
              <a:rPr b="1" dirty="0">
                <a:latin typeface="Constantia"/>
                <a:cs typeface="Constantia"/>
              </a:rPr>
              <a:t>of the </a:t>
            </a:r>
            <a:r>
              <a:rPr b="1" spc="-5" dirty="0">
                <a:latin typeface="Constantia"/>
                <a:cs typeface="Constantia"/>
              </a:rPr>
              <a:t>underlying </a:t>
            </a:r>
            <a:r>
              <a:rPr b="1" spc="-10" dirty="0">
                <a:latin typeface="Constantia"/>
                <a:cs typeface="Constantia"/>
              </a:rPr>
              <a:t>processes </a:t>
            </a:r>
            <a:r>
              <a:rPr b="1" dirty="0">
                <a:latin typeface="Constantia"/>
                <a:cs typeface="Constantia"/>
              </a:rPr>
              <a:t>and </a:t>
            </a:r>
            <a:r>
              <a:rPr b="1" spc="-5" dirty="0">
                <a:latin typeface="Constantia"/>
                <a:cs typeface="Constantia"/>
              </a:rPr>
              <a:t>must  </a:t>
            </a:r>
            <a:r>
              <a:rPr b="1" spc="10" dirty="0">
                <a:latin typeface="Constantia"/>
                <a:cs typeface="Constantia"/>
              </a:rPr>
              <a:t>try</a:t>
            </a:r>
            <a:r>
              <a:rPr b="1" spc="-95" dirty="0">
                <a:latin typeface="Constantia"/>
                <a:cs typeface="Constantia"/>
              </a:rPr>
              <a:t> </a:t>
            </a:r>
            <a:r>
              <a:rPr b="1" spc="-20" dirty="0">
                <a:latin typeface="Constantia"/>
                <a:cs typeface="Constantia"/>
              </a:rPr>
              <a:t>to</a:t>
            </a:r>
            <a:r>
              <a:rPr b="1" spc="-90" dirty="0">
                <a:latin typeface="Constantia"/>
                <a:cs typeface="Constantia"/>
              </a:rPr>
              <a:t> </a:t>
            </a:r>
            <a:r>
              <a:rPr b="1" spc="15" dirty="0">
                <a:latin typeface="Constantia"/>
                <a:cs typeface="Constantia"/>
              </a:rPr>
              <a:t>find</a:t>
            </a:r>
            <a:r>
              <a:rPr b="1" spc="-70" dirty="0">
                <a:latin typeface="Constantia"/>
                <a:cs typeface="Constantia"/>
              </a:rPr>
              <a:t> </a:t>
            </a:r>
            <a:r>
              <a:rPr b="1" dirty="0">
                <a:latin typeface="Constantia"/>
                <a:cs typeface="Constantia"/>
              </a:rPr>
              <a:t>out</a:t>
            </a:r>
            <a:r>
              <a:rPr b="1" spc="-95" dirty="0">
                <a:latin typeface="Constantia"/>
                <a:cs typeface="Constantia"/>
              </a:rPr>
              <a:t> </a:t>
            </a:r>
            <a:r>
              <a:rPr b="1" dirty="0">
                <a:latin typeface="Constantia"/>
                <a:cs typeface="Constantia"/>
              </a:rPr>
              <a:t>the</a:t>
            </a:r>
            <a:r>
              <a:rPr b="1" spc="-95" dirty="0">
                <a:latin typeface="Constantia"/>
                <a:cs typeface="Constantia"/>
              </a:rPr>
              <a:t> </a:t>
            </a:r>
            <a:r>
              <a:rPr b="1" spc="-5" dirty="0">
                <a:latin typeface="Constantia"/>
                <a:cs typeface="Constantia"/>
              </a:rPr>
              <a:t>thread</a:t>
            </a:r>
            <a:r>
              <a:rPr b="1" spc="-80" dirty="0">
                <a:latin typeface="Constantia"/>
                <a:cs typeface="Constantia"/>
              </a:rPr>
              <a:t> </a:t>
            </a:r>
            <a:r>
              <a:rPr b="1" dirty="0">
                <a:latin typeface="Constantia"/>
                <a:cs typeface="Constantia"/>
              </a:rPr>
              <a:t>of</a:t>
            </a:r>
            <a:r>
              <a:rPr b="1" spc="20" dirty="0">
                <a:latin typeface="Constantia"/>
                <a:cs typeface="Constantia"/>
              </a:rPr>
              <a:t> </a:t>
            </a:r>
            <a:r>
              <a:rPr b="1" dirty="0">
                <a:latin typeface="Constantia"/>
                <a:cs typeface="Constantia"/>
              </a:rPr>
              <a:t>uniformity</a:t>
            </a:r>
            <a:r>
              <a:rPr b="1" spc="-114" dirty="0">
                <a:latin typeface="Constantia"/>
                <a:cs typeface="Constantia"/>
              </a:rPr>
              <a:t> </a:t>
            </a:r>
            <a:r>
              <a:rPr b="1" dirty="0">
                <a:latin typeface="Constantia"/>
                <a:cs typeface="Constantia"/>
              </a:rPr>
              <a:t>that</a:t>
            </a:r>
            <a:r>
              <a:rPr b="1" spc="-75" dirty="0">
                <a:latin typeface="Constantia"/>
                <a:cs typeface="Constantia"/>
              </a:rPr>
              <a:t> </a:t>
            </a:r>
            <a:r>
              <a:rPr b="1" spc="-5" dirty="0">
                <a:latin typeface="Constantia"/>
                <a:cs typeface="Constantia"/>
              </a:rPr>
              <a:t>lies  </a:t>
            </a:r>
            <a:r>
              <a:rPr b="1" dirty="0">
                <a:latin typeface="Constantia"/>
                <a:cs typeface="Constantia"/>
              </a:rPr>
              <a:t>under the </a:t>
            </a:r>
            <a:r>
              <a:rPr b="1" spc="-10" dirty="0">
                <a:latin typeface="Constantia"/>
                <a:cs typeface="Constantia"/>
              </a:rPr>
              <a:t>surface </a:t>
            </a:r>
            <a:r>
              <a:rPr b="1" spc="-25" dirty="0">
                <a:latin typeface="Constantia"/>
                <a:cs typeface="Constantia"/>
              </a:rPr>
              <a:t>layer </a:t>
            </a:r>
            <a:r>
              <a:rPr b="1" dirty="0">
                <a:latin typeface="Constantia"/>
                <a:cs typeface="Constantia"/>
              </a:rPr>
              <a:t>of </a:t>
            </a:r>
            <a:r>
              <a:rPr b="1" spc="-5" dirty="0">
                <a:latin typeface="Constantia"/>
                <a:cs typeface="Constantia"/>
              </a:rPr>
              <a:t>his diversified  </a:t>
            </a:r>
            <a:r>
              <a:rPr b="1" spc="-10" dirty="0">
                <a:latin typeface="Constantia"/>
                <a:cs typeface="Constantia"/>
              </a:rPr>
              <a:t>research</a:t>
            </a:r>
            <a:r>
              <a:rPr b="1" spc="-85" dirty="0">
                <a:latin typeface="Constantia"/>
                <a:cs typeface="Constantia"/>
              </a:rPr>
              <a:t> </a:t>
            </a:r>
            <a:r>
              <a:rPr b="1" dirty="0">
                <a:latin typeface="Constantia"/>
                <a:cs typeface="Constantia"/>
              </a:rPr>
              <a:t>findings.</a:t>
            </a:r>
            <a:endParaRPr sz="2450">
              <a:latin typeface="Constantia"/>
              <a:cs typeface="Constantia"/>
            </a:endParaRPr>
          </a:p>
          <a:p>
            <a:pPr marL="528320" marR="264160" indent="-515620">
              <a:lnSpc>
                <a:spcPts val="2810"/>
              </a:lnSpc>
              <a:spcBef>
                <a:spcPts val="665"/>
              </a:spcBef>
            </a:pPr>
            <a:r>
              <a:rPr b="1" dirty="0">
                <a:latin typeface="Constantia"/>
                <a:cs typeface="Constantia"/>
              </a:rPr>
              <a:t>In fact, this is the </a:t>
            </a:r>
            <a:r>
              <a:rPr b="1" spc="-5" dirty="0">
                <a:latin typeface="Constantia"/>
                <a:cs typeface="Constantia"/>
              </a:rPr>
              <a:t>technique</a:t>
            </a:r>
            <a:r>
              <a:rPr b="1" spc="-455" dirty="0">
                <a:latin typeface="Constantia"/>
                <a:cs typeface="Constantia"/>
              </a:rPr>
              <a:t> </a:t>
            </a:r>
            <a:r>
              <a:rPr b="1" dirty="0">
                <a:latin typeface="Constantia"/>
                <a:cs typeface="Constantia"/>
              </a:rPr>
              <a:t>of </a:t>
            </a:r>
            <a:r>
              <a:rPr b="1" spc="-20" dirty="0">
                <a:latin typeface="Constantia"/>
                <a:cs typeface="Constantia"/>
              </a:rPr>
              <a:t>how </a:t>
            </a:r>
            <a:r>
              <a:rPr b="1" spc="-10" dirty="0">
                <a:latin typeface="Constantia"/>
                <a:cs typeface="Constantia"/>
              </a:rPr>
              <a:t>generalization  </a:t>
            </a:r>
            <a:r>
              <a:rPr b="1" dirty="0">
                <a:latin typeface="Constantia"/>
                <a:cs typeface="Constantia"/>
              </a:rPr>
              <a:t>should be </a:t>
            </a:r>
            <a:r>
              <a:rPr b="1" spc="-5" dirty="0">
                <a:latin typeface="Constantia"/>
                <a:cs typeface="Constantia"/>
              </a:rPr>
              <a:t>done </a:t>
            </a:r>
            <a:r>
              <a:rPr b="1" dirty="0">
                <a:latin typeface="Constantia"/>
                <a:cs typeface="Constantia"/>
              </a:rPr>
              <a:t>and </a:t>
            </a:r>
            <a:r>
              <a:rPr b="1" spc="-15" dirty="0">
                <a:latin typeface="Constantia"/>
                <a:cs typeface="Constantia"/>
              </a:rPr>
              <a:t>concepts </a:t>
            </a:r>
            <a:r>
              <a:rPr b="1" dirty="0">
                <a:latin typeface="Constantia"/>
                <a:cs typeface="Constantia"/>
              </a:rPr>
              <a:t>be</a:t>
            </a:r>
            <a:r>
              <a:rPr b="1" spc="-455" dirty="0">
                <a:latin typeface="Constantia"/>
                <a:cs typeface="Constantia"/>
              </a:rPr>
              <a:t> </a:t>
            </a:r>
            <a:r>
              <a:rPr b="1" spc="-5" dirty="0">
                <a:latin typeface="Constantia"/>
                <a:cs typeface="Constantia"/>
              </a:rPr>
              <a:t>formulated.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35940" y="1943226"/>
            <a:ext cx="8056245" cy="2952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Constantia"/>
                <a:cs typeface="Constantia"/>
              </a:rPr>
              <a:t>2. </a:t>
            </a:r>
            <a:r>
              <a:rPr sz="3200" b="1" spc="-5" dirty="0">
                <a:latin typeface="Constantia"/>
                <a:cs typeface="Constantia"/>
              </a:rPr>
              <a:t>Extraneous </a:t>
            </a:r>
            <a:r>
              <a:rPr sz="3200" b="1" dirty="0">
                <a:latin typeface="Constantia"/>
                <a:cs typeface="Constantia"/>
              </a:rPr>
              <a:t>information, if </a:t>
            </a:r>
            <a:r>
              <a:rPr sz="3200" b="1" spc="-15" dirty="0">
                <a:latin typeface="Constantia"/>
                <a:cs typeface="Constantia"/>
              </a:rPr>
              <a:t>collected  </a:t>
            </a:r>
            <a:r>
              <a:rPr sz="3200" b="1" spc="-5" dirty="0">
                <a:latin typeface="Constantia"/>
                <a:cs typeface="Constantia"/>
              </a:rPr>
              <a:t>during </a:t>
            </a:r>
            <a:r>
              <a:rPr sz="3200" b="1" dirty="0">
                <a:latin typeface="Constantia"/>
                <a:cs typeface="Constantia"/>
              </a:rPr>
              <a:t>the </a:t>
            </a:r>
            <a:r>
              <a:rPr sz="3200" b="1" spc="-55" dirty="0">
                <a:latin typeface="Constantia"/>
                <a:cs typeface="Constantia"/>
              </a:rPr>
              <a:t>study, </a:t>
            </a:r>
            <a:r>
              <a:rPr sz="3200" b="1" spc="-5" dirty="0">
                <a:latin typeface="Constantia"/>
                <a:cs typeface="Constantia"/>
              </a:rPr>
              <a:t>must </a:t>
            </a:r>
            <a:r>
              <a:rPr sz="3200" b="1" dirty="0">
                <a:latin typeface="Constantia"/>
                <a:cs typeface="Constantia"/>
              </a:rPr>
              <a:t>be </a:t>
            </a:r>
            <a:r>
              <a:rPr sz="3200" b="1" spc="-10" dirty="0">
                <a:latin typeface="Constantia"/>
                <a:cs typeface="Constantia"/>
              </a:rPr>
              <a:t>considered  while interpreting </a:t>
            </a:r>
            <a:r>
              <a:rPr sz="3200" b="1" dirty="0">
                <a:latin typeface="Constantia"/>
                <a:cs typeface="Constantia"/>
              </a:rPr>
              <a:t>the </a:t>
            </a:r>
            <a:r>
              <a:rPr sz="3200" b="1" spc="15" dirty="0">
                <a:latin typeface="Constantia"/>
                <a:cs typeface="Constantia"/>
              </a:rPr>
              <a:t>final </a:t>
            </a:r>
            <a:r>
              <a:rPr sz="3200" b="1" spc="-10" dirty="0">
                <a:latin typeface="Constantia"/>
                <a:cs typeface="Constantia"/>
              </a:rPr>
              <a:t>results </a:t>
            </a:r>
            <a:r>
              <a:rPr sz="3200" b="1" dirty="0">
                <a:latin typeface="Constantia"/>
                <a:cs typeface="Constantia"/>
              </a:rPr>
              <a:t>of  </a:t>
            </a:r>
            <a:r>
              <a:rPr sz="3200" b="1" spc="-10" dirty="0">
                <a:latin typeface="Constantia"/>
                <a:cs typeface="Constantia"/>
              </a:rPr>
              <a:t>research </a:t>
            </a:r>
            <a:r>
              <a:rPr sz="3200" b="1" spc="-55" dirty="0">
                <a:latin typeface="Constantia"/>
                <a:cs typeface="Constantia"/>
              </a:rPr>
              <a:t>study, </a:t>
            </a:r>
            <a:r>
              <a:rPr sz="3200" b="1" spc="-5" dirty="0">
                <a:latin typeface="Constantia"/>
                <a:cs typeface="Constantia"/>
              </a:rPr>
              <a:t>for </a:t>
            </a:r>
            <a:r>
              <a:rPr sz="3200" b="1" dirty="0">
                <a:latin typeface="Constantia"/>
                <a:cs typeface="Constantia"/>
              </a:rPr>
              <a:t>it </a:t>
            </a:r>
            <a:r>
              <a:rPr sz="3200" b="1" spc="-20" dirty="0">
                <a:latin typeface="Constantia"/>
                <a:cs typeface="Constantia"/>
              </a:rPr>
              <a:t>may </a:t>
            </a:r>
            <a:r>
              <a:rPr sz="3200" b="1" spc="-35" dirty="0">
                <a:latin typeface="Constantia"/>
                <a:cs typeface="Constantia"/>
              </a:rPr>
              <a:t>prove </a:t>
            </a:r>
            <a:r>
              <a:rPr sz="3200" b="1" spc="-25" dirty="0">
                <a:latin typeface="Constantia"/>
                <a:cs typeface="Constantia"/>
              </a:rPr>
              <a:t>to </a:t>
            </a:r>
            <a:r>
              <a:rPr sz="3200" b="1" dirty="0">
                <a:latin typeface="Constantia"/>
                <a:cs typeface="Constantia"/>
              </a:rPr>
              <a:t>be a  </a:t>
            </a:r>
            <a:r>
              <a:rPr sz="3200" b="1" spc="-25" dirty="0">
                <a:latin typeface="Constantia"/>
                <a:cs typeface="Constantia"/>
              </a:rPr>
              <a:t>key </a:t>
            </a:r>
            <a:r>
              <a:rPr sz="3200" b="1" spc="-10" dirty="0">
                <a:latin typeface="Constantia"/>
                <a:cs typeface="Constantia"/>
              </a:rPr>
              <a:t>factor </a:t>
            </a:r>
            <a:r>
              <a:rPr sz="3200" b="1" dirty="0">
                <a:latin typeface="Constantia"/>
                <a:cs typeface="Constantia"/>
              </a:rPr>
              <a:t>in understanding the</a:t>
            </a:r>
            <a:r>
              <a:rPr sz="3200" b="1" spc="-500" dirty="0">
                <a:latin typeface="Constantia"/>
                <a:cs typeface="Constantia"/>
              </a:rPr>
              <a:t> </a:t>
            </a:r>
            <a:r>
              <a:rPr sz="3200" b="1" spc="-5" dirty="0">
                <a:latin typeface="Constantia"/>
                <a:cs typeface="Constantia"/>
              </a:rPr>
              <a:t>problem  </a:t>
            </a:r>
            <a:r>
              <a:rPr sz="3200" b="1" dirty="0">
                <a:latin typeface="Constantia"/>
                <a:cs typeface="Constantia"/>
              </a:rPr>
              <a:t>under</a:t>
            </a:r>
            <a:r>
              <a:rPr sz="3200" b="1" spc="-190" dirty="0">
                <a:latin typeface="Constantia"/>
                <a:cs typeface="Constantia"/>
              </a:rPr>
              <a:t> </a:t>
            </a:r>
            <a:r>
              <a:rPr sz="3200" b="1" spc="-10" dirty="0">
                <a:latin typeface="Constantia"/>
                <a:cs typeface="Constantia"/>
              </a:rPr>
              <a:t>consideration.</a:t>
            </a:r>
            <a:endParaRPr sz="3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35940" y="1912061"/>
            <a:ext cx="8065134" cy="408686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86385" marR="60325" indent="-274320">
              <a:lnSpc>
                <a:spcPct val="90000"/>
              </a:lnSpc>
              <a:spcBef>
                <a:spcPts val="390"/>
              </a:spcBef>
              <a:buAutoNum type="arabicPeriod" startAt="3"/>
              <a:tabLst>
                <a:tab pos="306705" algn="l"/>
              </a:tabLst>
            </a:pPr>
            <a:r>
              <a:rPr sz="2400" spc="-30" dirty="0">
                <a:latin typeface="Constantia"/>
                <a:cs typeface="Constantia"/>
              </a:rPr>
              <a:t>It </a:t>
            </a:r>
            <a:r>
              <a:rPr sz="2400" spc="-5" dirty="0">
                <a:latin typeface="Constantia"/>
                <a:cs typeface="Constantia"/>
              </a:rPr>
              <a:t>is advisable, </a:t>
            </a:r>
            <a:r>
              <a:rPr sz="2400" spc="-10" dirty="0">
                <a:latin typeface="Constantia"/>
                <a:cs typeface="Constantia"/>
              </a:rPr>
              <a:t>before </a:t>
            </a:r>
            <a:r>
              <a:rPr sz="2400" spc="-5" dirty="0">
                <a:latin typeface="Constantia"/>
                <a:cs typeface="Constantia"/>
              </a:rPr>
              <a:t>embarking upon </a:t>
            </a:r>
            <a:r>
              <a:rPr sz="2400" spc="5" dirty="0">
                <a:latin typeface="Constantia"/>
                <a:cs typeface="Constantia"/>
              </a:rPr>
              <a:t>final </a:t>
            </a:r>
            <a:r>
              <a:rPr sz="2400" spc="-10" dirty="0">
                <a:latin typeface="Constantia"/>
                <a:cs typeface="Constantia"/>
              </a:rPr>
              <a:t>interpretation,  </a:t>
            </a:r>
            <a:r>
              <a:rPr sz="2400" spc="-20" dirty="0">
                <a:latin typeface="Constantia"/>
                <a:cs typeface="Constantia"/>
              </a:rPr>
              <a:t>to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,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consult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someone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having</a:t>
            </a:r>
            <a:r>
              <a:rPr sz="2400" spc="-2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insight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into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study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who  </a:t>
            </a:r>
            <a:r>
              <a:rPr sz="2400" spc="-5" dirty="0">
                <a:latin typeface="Constantia"/>
                <a:cs typeface="Constantia"/>
              </a:rPr>
              <a:t>is </a:t>
            </a:r>
            <a:r>
              <a:rPr sz="2400" spc="-10" dirty="0">
                <a:latin typeface="Constantia"/>
                <a:cs typeface="Constantia"/>
              </a:rPr>
              <a:t>frank </a:t>
            </a:r>
            <a:r>
              <a:rPr sz="2400" dirty="0">
                <a:latin typeface="Constantia"/>
                <a:cs typeface="Constantia"/>
              </a:rPr>
              <a:t>and </a:t>
            </a:r>
            <a:r>
              <a:rPr sz="2400" spc="-5" dirty="0">
                <a:latin typeface="Constantia"/>
                <a:cs typeface="Constantia"/>
              </a:rPr>
              <a:t>honest </a:t>
            </a:r>
            <a:r>
              <a:rPr sz="2400" dirty="0">
                <a:latin typeface="Constantia"/>
                <a:cs typeface="Constantia"/>
              </a:rPr>
              <a:t>and will </a:t>
            </a:r>
            <a:r>
              <a:rPr sz="2400" spc="-5" dirty="0">
                <a:latin typeface="Constantia"/>
                <a:cs typeface="Constantia"/>
              </a:rPr>
              <a:t>not hesitate </a:t>
            </a:r>
            <a:r>
              <a:rPr sz="2400" spc="-20" dirty="0">
                <a:latin typeface="Constantia"/>
                <a:cs typeface="Constantia"/>
              </a:rPr>
              <a:t>to </a:t>
            </a:r>
            <a:r>
              <a:rPr sz="2400" dirty="0">
                <a:latin typeface="Constantia"/>
                <a:cs typeface="Constantia"/>
              </a:rPr>
              <a:t>point out  </a:t>
            </a:r>
            <a:r>
              <a:rPr sz="2400" spc="-5" dirty="0">
                <a:latin typeface="Constantia"/>
                <a:cs typeface="Constantia"/>
              </a:rPr>
              <a:t>omissions </a:t>
            </a:r>
            <a:r>
              <a:rPr sz="2400" dirty="0">
                <a:latin typeface="Constantia"/>
                <a:cs typeface="Constantia"/>
              </a:rPr>
              <a:t>and </a:t>
            </a:r>
            <a:r>
              <a:rPr sz="2400" spc="-10" dirty="0">
                <a:latin typeface="Constantia"/>
                <a:cs typeface="Constantia"/>
              </a:rPr>
              <a:t>errors </a:t>
            </a:r>
            <a:r>
              <a:rPr sz="2400" spc="-5" dirty="0">
                <a:latin typeface="Constantia"/>
                <a:cs typeface="Constantia"/>
              </a:rPr>
              <a:t>in logical argumentation. </a:t>
            </a:r>
            <a:r>
              <a:rPr sz="2400" dirty="0">
                <a:latin typeface="Constantia"/>
                <a:cs typeface="Constantia"/>
              </a:rPr>
              <a:t>Such a  </a:t>
            </a:r>
            <a:r>
              <a:rPr sz="2400" spc="-10" dirty="0">
                <a:latin typeface="Constantia"/>
                <a:cs typeface="Constantia"/>
              </a:rPr>
              <a:t>consultation </a:t>
            </a:r>
            <a:r>
              <a:rPr sz="2400" dirty="0">
                <a:latin typeface="Constantia"/>
                <a:cs typeface="Constantia"/>
              </a:rPr>
              <a:t>will </a:t>
            </a:r>
            <a:r>
              <a:rPr sz="2400" spc="-10" dirty="0">
                <a:latin typeface="Constantia"/>
                <a:cs typeface="Constantia"/>
              </a:rPr>
              <a:t>result </a:t>
            </a:r>
            <a:r>
              <a:rPr sz="2400" spc="-5" dirty="0">
                <a:latin typeface="Constantia"/>
                <a:cs typeface="Constantia"/>
              </a:rPr>
              <a:t>in </a:t>
            </a:r>
            <a:r>
              <a:rPr sz="2400" spc="-15" dirty="0">
                <a:latin typeface="Constantia"/>
                <a:cs typeface="Constantia"/>
              </a:rPr>
              <a:t>correct </a:t>
            </a:r>
            <a:r>
              <a:rPr sz="2400" spc="-10" dirty="0">
                <a:latin typeface="Constantia"/>
                <a:cs typeface="Constantia"/>
              </a:rPr>
              <a:t>interpretation </a:t>
            </a:r>
            <a:r>
              <a:rPr sz="2400" spc="-5" dirty="0">
                <a:latin typeface="Constantia"/>
                <a:cs typeface="Constantia"/>
              </a:rPr>
              <a:t>and, </a:t>
            </a:r>
            <a:r>
              <a:rPr sz="2400" spc="-10" dirty="0">
                <a:latin typeface="Constantia"/>
                <a:cs typeface="Constantia"/>
              </a:rPr>
              <a:t>thus,  </a:t>
            </a:r>
            <a:r>
              <a:rPr sz="2400" dirty="0">
                <a:latin typeface="Constantia"/>
                <a:cs typeface="Constantia"/>
              </a:rPr>
              <a:t>will </a:t>
            </a:r>
            <a:r>
              <a:rPr sz="2400" spc="-10" dirty="0">
                <a:latin typeface="Constantia"/>
                <a:cs typeface="Constantia"/>
              </a:rPr>
              <a:t>enhance </a:t>
            </a:r>
            <a:r>
              <a:rPr sz="2400" spc="-5" dirty="0">
                <a:latin typeface="Constantia"/>
                <a:cs typeface="Constantia"/>
              </a:rPr>
              <a:t>the utility </a:t>
            </a:r>
            <a:r>
              <a:rPr sz="2400" dirty="0">
                <a:latin typeface="Constantia"/>
                <a:cs typeface="Constantia"/>
              </a:rPr>
              <a:t>of </a:t>
            </a:r>
            <a:r>
              <a:rPr sz="2400" spc="-10" dirty="0">
                <a:latin typeface="Constantia"/>
                <a:cs typeface="Constantia"/>
              </a:rPr>
              <a:t>research</a:t>
            </a:r>
            <a:r>
              <a:rPr sz="2400" spc="-42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results.</a:t>
            </a:r>
            <a:endParaRPr sz="2400">
              <a:latin typeface="Constantia"/>
              <a:cs typeface="Constantia"/>
            </a:endParaRPr>
          </a:p>
          <a:p>
            <a:pPr marL="286385" marR="5080" indent="-274320">
              <a:lnSpc>
                <a:spcPct val="90000"/>
              </a:lnSpc>
              <a:spcBef>
                <a:spcPts val="575"/>
              </a:spcBef>
              <a:buFont typeface="Constantia"/>
              <a:buAutoNum type="arabicPeriod" startAt="3"/>
              <a:tabLst>
                <a:tab pos="328930" algn="l"/>
              </a:tabLst>
            </a:pPr>
            <a:r>
              <a:rPr dirty="0"/>
              <a:t>	</a:t>
            </a:r>
            <a:r>
              <a:rPr sz="2400" spc="-10" dirty="0">
                <a:latin typeface="Constantia"/>
                <a:cs typeface="Constantia"/>
              </a:rPr>
              <a:t>Researcher </a:t>
            </a:r>
            <a:r>
              <a:rPr sz="2400" spc="-5" dirty="0">
                <a:latin typeface="Constantia"/>
                <a:cs typeface="Constantia"/>
              </a:rPr>
              <a:t>must </a:t>
            </a:r>
            <a:r>
              <a:rPr sz="2400" spc="-15" dirty="0">
                <a:latin typeface="Constantia"/>
                <a:cs typeface="Constantia"/>
              </a:rPr>
              <a:t>accomplish </a:t>
            </a:r>
            <a:r>
              <a:rPr sz="2400" spc="-5" dirty="0">
                <a:latin typeface="Constantia"/>
                <a:cs typeface="Constantia"/>
              </a:rPr>
              <a:t>the task </a:t>
            </a:r>
            <a:r>
              <a:rPr sz="2400" dirty="0">
                <a:latin typeface="Constantia"/>
                <a:cs typeface="Constantia"/>
              </a:rPr>
              <a:t>of </a:t>
            </a:r>
            <a:r>
              <a:rPr sz="2400" spc="-10" dirty="0">
                <a:latin typeface="Constantia"/>
                <a:cs typeface="Constantia"/>
              </a:rPr>
              <a:t>interpretation</a:t>
            </a:r>
            <a:r>
              <a:rPr sz="2400" spc="-44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only  after considering </a:t>
            </a:r>
            <a:r>
              <a:rPr sz="2400" dirty="0">
                <a:latin typeface="Constantia"/>
                <a:cs typeface="Constantia"/>
              </a:rPr>
              <a:t>all </a:t>
            </a:r>
            <a:r>
              <a:rPr sz="2400" spc="-10" dirty="0">
                <a:latin typeface="Constantia"/>
                <a:cs typeface="Constantia"/>
              </a:rPr>
              <a:t>relevant </a:t>
            </a:r>
            <a:r>
              <a:rPr sz="2400" spc="-5" dirty="0">
                <a:latin typeface="Constantia"/>
                <a:cs typeface="Constantia"/>
              </a:rPr>
              <a:t>factors affecting the </a:t>
            </a:r>
            <a:r>
              <a:rPr sz="2400" spc="-10" dirty="0">
                <a:latin typeface="Constantia"/>
                <a:cs typeface="Constantia"/>
              </a:rPr>
              <a:t>problem  </a:t>
            </a:r>
            <a:r>
              <a:rPr sz="2400" spc="-20" dirty="0">
                <a:latin typeface="Constantia"/>
                <a:cs typeface="Constantia"/>
              </a:rPr>
              <a:t>to </a:t>
            </a:r>
            <a:r>
              <a:rPr sz="2400" spc="-25" dirty="0">
                <a:latin typeface="Constantia"/>
                <a:cs typeface="Constantia"/>
              </a:rPr>
              <a:t>avoid </a:t>
            </a:r>
            <a:r>
              <a:rPr sz="2400" dirty="0">
                <a:latin typeface="Constantia"/>
                <a:cs typeface="Constantia"/>
              </a:rPr>
              <a:t>false </a:t>
            </a:r>
            <a:r>
              <a:rPr sz="2400" spc="-10" dirty="0">
                <a:latin typeface="Constantia"/>
                <a:cs typeface="Constantia"/>
              </a:rPr>
              <a:t>generalization. </a:t>
            </a:r>
            <a:r>
              <a:rPr sz="2400" spc="-30" dirty="0">
                <a:latin typeface="Constantia"/>
                <a:cs typeface="Constantia"/>
              </a:rPr>
              <a:t>He </a:t>
            </a:r>
            <a:r>
              <a:rPr sz="2400" dirty="0">
                <a:latin typeface="Constantia"/>
                <a:cs typeface="Constantia"/>
              </a:rPr>
              <a:t>/she </a:t>
            </a:r>
            <a:r>
              <a:rPr sz="2400" spc="-5" dirty="0">
                <a:latin typeface="Constantia"/>
                <a:cs typeface="Constantia"/>
              </a:rPr>
              <a:t>must be in no </a:t>
            </a:r>
            <a:r>
              <a:rPr sz="2400" spc="5" dirty="0">
                <a:latin typeface="Constantia"/>
                <a:cs typeface="Constantia"/>
              </a:rPr>
              <a:t>hurry  </a:t>
            </a:r>
            <a:r>
              <a:rPr sz="2400" spc="-10" dirty="0">
                <a:latin typeface="Constantia"/>
                <a:cs typeface="Constantia"/>
              </a:rPr>
              <a:t>while interpreting results, </a:t>
            </a:r>
            <a:r>
              <a:rPr sz="2400" spc="-5" dirty="0">
                <a:latin typeface="Constantia"/>
                <a:cs typeface="Constantia"/>
              </a:rPr>
              <a:t>for </a:t>
            </a:r>
            <a:r>
              <a:rPr sz="2400" spc="-10" dirty="0">
                <a:latin typeface="Constantia"/>
                <a:cs typeface="Constantia"/>
              </a:rPr>
              <a:t>quite often </a:t>
            </a:r>
            <a:r>
              <a:rPr sz="2400" spc="-5" dirty="0">
                <a:latin typeface="Constantia"/>
                <a:cs typeface="Constantia"/>
              </a:rPr>
              <a:t>the </a:t>
            </a:r>
            <a:r>
              <a:rPr sz="2400" spc="-15" dirty="0">
                <a:latin typeface="Constantia"/>
                <a:cs typeface="Constantia"/>
              </a:rPr>
              <a:t>conclusions,  </a:t>
            </a:r>
            <a:r>
              <a:rPr sz="2400" spc="-10" dirty="0">
                <a:latin typeface="Constantia"/>
                <a:cs typeface="Constantia"/>
              </a:rPr>
              <a:t>which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appear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to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be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all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right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at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beginning,</a:t>
            </a:r>
            <a:r>
              <a:rPr sz="240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may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not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at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all  </a:t>
            </a:r>
            <a:r>
              <a:rPr sz="2400" spc="-5" dirty="0">
                <a:latin typeface="Constantia"/>
                <a:cs typeface="Constantia"/>
              </a:rPr>
              <a:t>be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accurate.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654554" y="6517944"/>
            <a:ext cx="996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45C75"/>
                </a:solidFill>
                <a:latin typeface="Constantia"/>
                <a:cs typeface="Constantia"/>
              </a:rPr>
              <a:t>2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19200" marR="5080" indent="-1193800">
              <a:lnSpc>
                <a:spcPct val="100000"/>
              </a:lnSpc>
              <a:spcBef>
                <a:spcPts val="95"/>
              </a:spcBef>
            </a:pPr>
            <a:r>
              <a:rPr spc="-75" dirty="0"/>
              <a:t>‘All </a:t>
            </a:r>
            <a:r>
              <a:rPr spc="-10" dirty="0"/>
              <a:t>meanings, </a:t>
            </a:r>
            <a:r>
              <a:rPr spc="-50" dirty="0"/>
              <a:t>we </a:t>
            </a:r>
            <a:r>
              <a:rPr spc="-90" dirty="0"/>
              <a:t>know, </a:t>
            </a:r>
            <a:r>
              <a:rPr spc="-5" dirty="0"/>
              <a:t>depend</a:t>
            </a:r>
            <a:r>
              <a:rPr spc="-180" dirty="0"/>
              <a:t> </a:t>
            </a:r>
            <a:r>
              <a:rPr spc="-5" dirty="0"/>
              <a:t>on  </a:t>
            </a:r>
            <a:r>
              <a:rPr spc="-10" dirty="0"/>
              <a:t>the </a:t>
            </a:r>
            <a:r>
              <a:rPr spc="-35" dirty="0"/>
              <a:t>key </a:t>
            </a:r>
            <a:r>
              <a:rPr spc="-5" dirty="0"/>
              <a:t>of</a:t>
            </a:r>
            <a:r>
              <a:rPr spc="-195" dirty="0"/>
              <a:t> </a:t>
            </a:r>
            <a:r>
              <a:rPr spc="-60" dirty="0"/>
              <a:t>interpretation.’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181350" y="3277946"/>
            <a:ext cx="29102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5" dirty="0">
                <a:latin typeface="Constantia"/>
                <a:cs typeface="Constantia"/>
              </a:rPr>
              <a:t>-George</a:t>
            </a:r>
            <a:r>
              <a:rPr sz="4000" spc="-160" dirty="0">
                <a:latin typeface="Constantia"/>
                <a:cs typeface="Constantia"/>
              </a:rPr>
              <a:t> </a:t>
            </a:r>
            <a:r>
              <a:rPr sz="4000" spc="-5" dirty="0">
                <a:latin typeface="Constantia"/>
                <a:cs typeface="Constantia"/>
              </a:rPr>
              <a:t>Eliot</a:t>
            </a:r>
            <a:endParaRPr sz="40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ln w="9144">
            <a:solidFill>
              <a:srgbClr val="0E6EC5"/>
            </a:solidFill>
          </a:ln>
        </p:spPr>
        <p:txBody>
          <a:bodyPr vert="horz" wrap="square" lIns="0" tIns="3403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680"/>
              </a:spcBef>
            </a:pPr>
            <a:r>
              <a:rPr sz="5000" b="1" spc="-10" dirty="0">
                <a:latin typeface="Calibri"/>
                <a:cs typeface="Calibri"/>
              </a:rPr>
              <a:t>Precautions </a:t>
            </a:r>
            <a:r>
              <a:rPr sz="5000" b="1" dirty="0">
                <a:latin typeface="Calibri"/>
                <a:cs typeface="Calibri"/>
              </a:rPr>
              <a:t>in</a:t>
            </a:r>
            <a:r>
              <a:rPr sz="5000" b="1" spc="-50" dirty="0">
                <a:latin typeface="Calibri"/>
                <a:cs typeface="Calibri"/>
              </a:rPr>
              <a:t> </a:t>
            </a:r>
            <a:r>
              <a:rPr sz="5000" b="1" spc="-25" dirty="0">
                <a:latin typeface="Calibri"/>
                <a:cs typeface="Calibri"/>
              </a:rPr>
              <a:t>Interpretation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1943226"/>
            <a:ext cx="8055609" cy="4025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3200" spc="-5" dirty="0">
                <a:latin typeface="Constantia"/>
                <a:cs typeface="Constantia"/>
              </a:rPr>
              <a:t>One </a:t>
            </a:r>
            <a:r>
              <a:rPr sz="3200" dirty="0">
                <a:latin typeface="Constantia"/>
                <a:cs typeface="Constantia"/>
              </a:rPr>
              <a:t>should </a:t>
            </a:r>
            <a:r>
              <a:rPr sz="3200" spc="-30" dirty="0">
                <a:latin typeface="Constantia"/>
                <a:cs typeface="Constantia"/>
              </a:rPr>
              <a:t>always </a:t>
            </a:r>
            <a:r>
              <a:rPr sz="3200" spc="-5" dirty="0">
                <a:latin typeface="Constantia"/>
                <a:cs typeface="Constantia"/>
              </a:rPr>
              <a:t>remember that </a:t>
            </a:r>
            <a:r>
              <a:rPr sz="3200" spc="-20" dirty="0">
                <a:latin typeface="Constantia"/>
                <a:cs typeface="Constantia"/>
              </a:rPr>
              <a:t>even </a:t>
            </a:r>
            <a:r>
              <a:rPr sz="3200" spc="-5" dirty="0">
                <a:latin typeface="Constantia"/>
                <a:cs typeface="Constantia"/>
              </a:rPr>
              <a:t>if  the</a:t>
            </a:r>
            <a:r>
              <a:rPr sz="3200" spc="-17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data</a:t>
            </a:r>
            <a:r>
              <a:rPr sz="3200" spc="-175" dirty="0">
                <a:latin typeface="Constantia"/>
                <a:cs typeface="Constantia"/>
              </a:rPr>
              <a:t> </a:t>
            </a:r>
            <a:r>
              <a:rPr sz="3200" spc="-20" dirty="0">
                <a:latin typeface="Constantia"/>
                <a:cs typeface="Constantia"/>
              </a:rPr>
              <a:t>are</a:t>
            </a:r>
            <a:r>
              <a:rPr sz="3200" spc="-114" dirty="0">
                <a:latin typeface="Constantia"/>
                <a:cs typeface="Constantia"/>
              </a:rPr>
              <a:t> </a:t>
            </a:r>
            <a:r>
              <a:rPr sz="3200" spc="-20" dirty="0">
                <a:latin typeface="Constantia"/>
                <a:cs typeface="Constantia"/>
              </a:rPr>
              <a:t>properly</a:t>
            </a:r>
            <a:r>
              <a:rPr sz="3200" spc="-150" dirty="0">
                <a:latin typeface="Constantia"/>
                <a:cs typeface="Constantia"/>
              </a:rPr>
              <a:t> </a:t>
            </a:r>
            <a:r>
              <a:rPr sz="3200" spc="-15" dirty="0">
                <a:latin typeface="Constantia"/>
                <a:cs typeface="Constantia"/>
              </a:rPr>
              <a:t>collected</a:t>
            </a:r>
            <a:r>
              <a:rPr sz="3200" spc="-9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and</a:t>
            </a:r>
            <a:r>
              <a:rPr sz="3200" spc="-85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analyzed,  </a:t>
            </a:r>
            <a:r>
              <a:rPr sz="3200" spc="-15" dirty="0">
                <a:latin typeface="Constantia"/>
                <a:cs typeface="Constantia"/>
              </a:rPr>
              <a:t>wrong </a:t>
            </a:r>
            <a:r>
              <a:rPr sz="3200" spc="-10" dirty="0">
                <a:latin typeface="Constantia"/>
                <a:cs typeface="Constantia"/>
              </a:rPr>
              <a:t>interpretation </a:t>
            </a:r>
            <a:r>
              <a:rPr sz="3200" spc="-15" dirty="0">
                <a:latin typeface="Constantia"/>
                <a:cs typeface="Constantia"/>
              </a:rPr>
              <a:t>would </a:t>
            </a:r>
            <a:r>
              <a:rPr sz="3200" dirty="0">
                <a:latin typeface="Constantia"/>
                <a:cs typeface="Constantia"/>
              </a:rPr>
              <a:t>lead </a:t>
            </a:r>
            <a:r>
              <a:rPr sz="3200" spc="-30" dirty="0">
                <a:latin typeface="Constantia"/>
                <a:cs typeface="Constantia"/>
              </a:rPr>
              <a:t>to  </a:t>
            </a:r>
            <a:r>
              <a:rPr sz="3200" spc="-20" dirty="0">
                <a:latin typeface="Constantia"/>
                <a:cs typeface="Constantia"/>
              </a:rPr>
              <a:t>inaccurate</a:t>
            </a:r>
            <a:r>
              <a:rPr sz="3200" spc="-160" dirty="0">
                <a:latin typeface="Constantia"/>
                <a:cs typeface="Constantia"/>
              </a:rPr>
              <a:t> </a:t>
            </a:r>
            <a:r>
              <a:rPr sz="3200" spc="-15" dirty="0">
                <a:latin typeface="Constantia"/>
                <a:cs typeface="Constantia"/>
              </a:rPr>
              <a:t>conclusions.</a:t>
            </a:r>
            <a:endParaRPr sz="3200">
              <a:latin typeface="Constantia"/>
              <a:cs typeface="Constantia"/>
            </a:endParaRPr>
          </a:p>
          <a:p>
            <a:pPr marL="286385" marR="244475" indent="-274320">
              <a:lnSpc>
                <a:spcPct val="100000"/>
              </a:lnSpc>
              <a:spcBef>
                <a:spcPts val="77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3200" spc="-35" dirty="0">
                <a:latin typeface="Constantia"/>
                <a:cs typeface="Constantia"/>
              </a:rPr>
              <a:t>It </a:t>
            </a:r>
            <a:r>
              <a:rPr sz="3200" spc="-15" dirty="0">
                <a:latin typeface="Constantia"/>
                <a:cs typeface="Constantia"/>
              </a:rPr>
              <a:t>is, therefore, </a:t>
            </a:r>
            <a:r>
              <a:rPr sz="3200" spc="-10" dirty="0">
                <a:latin typeface="Constantia"/>
                <a:cs typeface="Constantia"/>
              </a:rPr>
              <a:t>absolutely </a:t>
            </a:r>
            <a:r>
              <a:rPr sz="3200" dirty="0">
                <a:latin typeface="Constantia"/>
                <a:cs typeface="Constantia"/>
              </a:rPr>
              <a:t>essential </a:t>
            </a:r>
            <a:r>
              <a:rPr sz="3200" spc="-5" dirty="0">
                <a:latin typeface="Constantia"/>
                <a:cs typeface="Constantia"/>
              </a:rPr>
              <a:t>that</a:t>
            </a:r>
            <a:r>
              <a:rPr sz="3200" spc="-48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the  task </a:t>
            </a:r>
            <a:r>
              <a:rPr sz="3200" dirty="0">
                <a:latin typeface="Constantia"/>
                <a:cs typeface="Constantia"/>
              </a:rPr>
              <a:t>of , </a:t>
            </a:r>
            <a:r>
              <a:rPr sz="3200" spc="-10" dirty="0">
                <a:latin typeface="Constantia"/>
                <a:cs typeface="Constantia"/>
              </a:rPr>
              <a:t>interpretation </a:t>
            </a:r>
            <a:r>
              <a:rPr sz="3200" spc="-5" dirty="0">
                <a:latin typeface="Constantia"/>
                <a:cs typeface="Constantia"/>
              </a:rPr>
              <a:t>be </a:t>
            </a:r>
            <a:r>
              <a:rPr sz="3200" spc="-15" dirty="0">
                <a:latin typeface="Constantia"/>
                <a:cs typeface="Constantia"/>
              </a:rPr>
              <a:t>accomplished  </a:t>
            </a:r>
            <a:r>
              <a:rPr sz="3200" dirty="0">
                <a:latin typeface="Constantia"/>
                <a:cs typeface="Constantia"/>
              </a:rPr>
              <a:t>with </a:t>
            </a:r>
            <a:r>
              <a:rPr sz="3200" spc="-10" dirty="0">
                <a:latin typeface="Constantia"/>
                <a:cs typeface="Constantia"/>
              </a:rPr>
              <a:t>patience </a:t>
            </a:r>
            <a:r>
              <a:rPr sz="3200" dirty="0">
                <a:latin typeface="Constantia"/>
                <a:cs typeface="Constantia"/>
              </a:rPr>
              <a:t>in an </a:t>
            </a:r>
            <a:r>
              <a:rPr sz="3200" spc="-5" dirty="0">
                <a:latin typeface="Constantia"/>
                <a:cs typeface="Constantia"/>
              </a:rPr>
              <a:t>impartial manner </a:t>
            </a:r>
            <a:r>
              <a:rPr sz="3200" dirty="0">
                <a:latin typeface="Constantia"/>
                <a:cs typeface="Constantia"/>
              </a:rPr>
              <a:t>and  also </a:t>
            </a:r>
            <a:r>
              <a:rPr sz="3200" spc="-5" dirty="0">
                <a:latin typeface="Constantia"/>
                <a:cs typeface="Constantia"/>
              </a:rPr>
              <a:t>in </a:t>
            </a:r>
            <a:r>
              <a:rPr sz="3200" spc="-20" dirty="0">
                <a:latin typeface="Constantia"/>
                <a:cs typeface="Constantia"/>
              </a:rPr>
              <a:t>correct</a:t>
            </a:r>
            <a:r>
              <a:rPr sz="3200" spc="-355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perspective.</a:t>
            </a:r>
            <a:endParaRPr sz="3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ln w="9144">
            <a:solidFill>
              <a:srgbClr val="0E6EC5"/>
            </a:solidFill>
          </a:ln>
        </p:spPr>
        <p:txBody>
          <a:bodyPr vert="horz" wrap="square" lIns="0" tIns="3403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680"/>
              </a:spcBef>
              <a:tabLst>
                <a:tab pos="1123315" algn="l"/>
              </a:tabLst>
            </a:pPr>
            <a:r>
              <a:rPr sz="5000" spc="-25" dirty="0"/>
              <a:t>For	</a:t>
            </a:r>
            <a:r>
              <a:rPr sz="5000" spc="-20" dirty="0"/>
              <a:t>correct</a:t>
            </a:r>
            <a:r>
              <a:rPr sz="5000" spc="-40" dirty="0"/>
              <a:t> </a:t>
            </a:r>
            <a:r>
              <a:rPr sz="5000" spc="-25" dirty="0"/>
              <a:t>interpretation</a:t>
            </a:r>
            <a:endParaRPr sz="5000"/>
          </a:p>
        </p:txBody>
      </p:sp>
      <p:sp>
        <p:nvSpPr>
          <p:cNvPr id="9" name="object 9"/>
          <p:cNvSpPr txBox="1"/>
          <p:nvPr/>
        </p:nvSpPr>
        <p:spPr>
          <a:xfrm>
            <a:off x="535940" y="1907489"/>
            <a:ext cx="7997825" cy="434657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86385" marR="122555" indent="-274320">
              <a:lnSpc>
                <a:spcPts val="2810"/>
              </a:lnSpc>
              <a:spcBef>
                <a:spcPts val="45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10" dirty="0">
                <a:latin typeface="Constantia"/>
                <a:cs typeface="Constantia"/>
              </a:rPr>
              <a:t>Researcher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must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pay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attention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to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following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points  </a:t>
            </a:r>
            <a:r>
              <a:rPr sz="2600" spc="-10" dirty="0">
                <a:latin typeface="Constantia"/>
                <a:cs typeface="Constantia"/>
              </a:rPr>
              <a:t>for </a:t>
            </a:r>
            <a:r>
              <a:rPr sz="2600" spc="-15" dirty="0">
                <a:latin typeface="Constantia"/>
                <a:cs typeface="Constantia"/>
              </a:rPr>
              <a:t>correct</a:t>
            </a:r>
            <a:r>
              <a:rPr sz="2600" spc="-22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interpretation:</a:t>
            </a:r>
            <a:endParaRPr sz="2600">
              <a:latin typeface="Constantia"/>
              <a:cs typeface="Constantia"/>
            </a:endParaRPr>
          </a:p>
          <a:p>
            <a:pPr marL="286385" marR="559435" lvl="1">
              <a:lnSpc>
                <a:spcPts val="2810"/>
              </a:lnSpc>
              <a:buAutoNum type="romanLcParenBoth"/>
              <a:tabLst>
                <a:tab pos="703580" algn="l"/>
              </a:tabLst>
            </a:pPr>
            <a:r>
              <a:rPr sz="2600" spc="-5" dirty="0">
                <a:latin typeface="Constantia"/>
                <a:cs typeface="Constantia"/>
              </a:rPr>
              <a:t>At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outset,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researcher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must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invariably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10" dirty="0">
                <a:latin typeface="Constantia"/>
                <a:cs typeface="Constantia"/>
              </a:rPr>
              <a:t>satisfy  </a:t>
            </a:r>
            <a:r>
              <a:rPr sz="2600" dirty="0">
                <a:latin typeface="Constantia"/>
                <a:cs typeface="Constantia"/>
              </a:rPr>
              <a:t>himself</a:t>
            </a:r>
            <a:r>
              <a:rPr sz="2600" spc="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that</a:t>
            </a:r>
            <a:endParaRPr sz="2600">
              <a:latin typeface="Constantia"/>
              <a:cs typeface="Constantia"/>
            </a:endParaRPr>
          </a:p>
          <a:p>
            <a:pPr marL="770255" indent="-484505">
              <a:lnSpc>
                <a:spcPts val="2610"/>
              </a:lnSpc>
              <a:buAutoNum type="alphaLcParenBoth"/>
              <a:tabLst>
                <a:tab pos="770890" algn="l"/>
              </a:tabLst>
            </a:pP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data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are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appropriate,</a:t>
            </a:r>
            <a:r>
              <a:rPr sz="2600" spc="-3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trustworthy</a:t>
            </a:r>
            <a:r>
              <a:rPr sz="2600" spc="-16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adequate</a:t>
            </a:r>
            <a:endParaRPr sz="2600">
              <a:latin typeface="Constantia"/>
              <a:cs typeface="Constantia"/>
            </a:endParaRPr>
          </a:p>
          <a:p>
            <a:pPr marL="286385">
              <a:lnSpc>
                <a:spcPts val="2810"/>
              </a:lnSpc>
            </a:pPr>
            <a:r>
              <a:rPr sz="2600" spc="-10" dirty="0">
                <a:latin typeface="Constantia"/>
                <a:cs typeface="Constantia"/>
              </a:rPr>
              <a:t>for </a:t>
            </a:r>
            <a:r>
              <a:rPr sz="2600" spc="-15" dirty="0">
                <a:latin typeface="Constantia"/>
                <a:cs typeface="Constantia"/>
              </a:rPr>
              <a:t>drawing</a:t>
            </a:r>
            <a:r>
              <a:rPr sz="2600" spc="-16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inferences;</a:t>
            </a:r>
            <a:endParaRPr sz="2600">
              <a:latin typeface="Constantia"/>
              <a:cs typeface="Constantia"/>
            </a:endParaRPr>
          </a:p>
          <a:p>
            <a:pPr marL="795020" indent="-509270">
              <a:lnSpc>
                <a:spcPts val="2810"/>
              </a:lnSpc>
              <a:buAutoNum type="alphaLcParenBoth" startAt="2"/>
              <a:tabLst>
                <a:tab pos="795655" algn="l"/>
              </a:tabLst>
            </a:pPr>
            <a:r>
              <a:rPr sz="2600" spc="-5" dirty="0">
                <a:latin typeface="Constantia"/>
                <a:cs typeface="Constantia"/>
              </a:rPr>
              <a:t>the data </a:t>
            </a:r>
            <a:r>
              <a:rPr sz="2600" spc="20" dirty="0">
                <a:latin typeface="Constantia"/>
                <a:cs typeface="Constantia"/>
              </a:rPr>
              <a:t>reflect</a:t>
            </a:r>
            <a:r>
              <a:rPr sz="2600" spc="-484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good </a:t>
            </a:r>
            <a:r>
              <a:rPr sz="2600" spc="-10" dirty="0">
                <a:latin typeface="Constantia"/>
                <a:cs typeface="Constantia"/>
              </a:rPr>
              <a:t>homogeneity; </a:t>
            </a:r>
            <a:r>
              <a:rPr sz="2600" dirty="0">
                <a:latin typeface="Constantia"/>
                <a:cs typeface="Constantia"/>
              </a:rPr>
              <a:t>and </a:t>
            </a:r>
            <a:r>
              <a:rPr sz="2600" spc="-5" dirty="0">
                <a:latin typeface="Constantia"/>
                <a:cs typeface="Constantia"/>
              </a:rPr>
              <a:t>that</a:t>
            </a:r>
            <a:endParaRPr sz="2600">
              <a:latin typeface="Constantia"/>
              <a:cs typeface="Constantia"/>
            </a:endParaRPr>
          </a:p>
          <a:p>
            <a:pPr marL="286385" marR="316865">
              <a:lnSpc>
                <a:spcPts val="2810"/>
              </a:lnSpc>
              <a:spcBef>
                <a:spcPts val="195"/>
              </a:spcBef>
              <a:buAutoNum type="alphaLcParenBoth" startAt="2"/>
              <a:tabLst>
                <a:tab pos="762000" algn="l"/>
              </a:tabLst>
            </a:pPr>
            <a:r>
              <a:rPr sz="2600" spc="-10" dirty="0">
                <a:latin typeface="Constantia"/>
                <a:cs typeface="Constantia"/>
              </a:rPr>
              <a:t>proper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analysis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has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been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done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through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statistical  methods.</a:t>
            </a:r>
            <a:endParaRPr sz="2600">
              <a:latin typeface="Constantia"/>
              <a:cs typeface="Constantia"/>
            </a:endParaRPr>
          </a:p>
          <a:p>
            <a:pPr marL="286385" marR="506730">
              <a:lnSpc>
                <a:spcPts val="2810"/>
              </a:lnSpc>
            </a:pPr>
            <a:r>
              <a:rPr sz="2600" spc="-5" dirty="0">
                <a:latin typeface="Constantia"/>
                <a:cs typeface="Constantia"/>
              </a:rPr>
              <a:t>(ii)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researcher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must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remain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cautious</a:t>
            </a:r>
            <a:r>
              <a:rPr sz="2600" spc="-16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about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  errors that can possibly arise </a:t>
            </a:r>
            <a:r>
              <a:rPr sz="2600" spc="-10" dirty="0">
                <a:latin typeface="Constantia"/>
                <a:cs typeface="Constantia"/>
              </a:rPr>
              <a:t>in </a:t>
            </a:r>
            <a:r>
              <a:rPr sz="2600" spc="-5" dirty="0">
                <a:latin typeface="Constantia"/>
                <a:cs typeface="Constantia"/>
              </a:rPr>
              <a:t>the </a:t>
            </a:r>
            <a:r>
              <a:rPr sz="2600" spc="-15" dirty="0">
                <a:latin typeface="Constantia"/>
                <a:cs typeface="Constantia"/>
              </a:rPr>
              <a:t>process </a:t>
            </a:r>
            <a:r>
              <a:rPr sz="2600" dirty="0">
                <a:latin typeface="Constantia"/>
                <a:cs typeface="Constantia"/>
              </a:rPr>
              <a:t>of  </a:t>
            </a:r>
            <a:r>
              <a:rPr sz="2600" spc="-10" dirty="0">
                <a:latin typeface="Constantia"/>
                <a:cs typeface="Constantia"/>
              </a:rPr>
              <a:t>interpreting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results.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457200" y="704087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3000"/>
                </a:moveTo>
                <a:lnTo>
                  <a:pt x="8229600" y="1143000"/>
                </a:lnTo>
                <a:lnTo>
                  <a:pt x="82296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ln w="9144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4400" b="1" spc="-20" dirty="0">
                <a:latin typeface="Calibri"/>
                <a:cs typeface="Calibri"/>
              </a:rPr>
              <a:t>Errors </a:t>
            </a:r>
            <a:r>
              <a:rPr sz="4400" b="1" spc="-10" dirty="0">
                <a:latin typeface="Calibri"/>
                <a:cs typeface="Calibri"/>
              </a:rPr>
              <a:t>can </a:t>
            </a:r>
            <a:r>
              <a:rPr sz="4400" b="1" spc="-5" dirty="0">
                <a:latin typeface="Calibri"/>
                <a:cs typeface="Calibri"/>
              </a:rPr>
              <a:t>arise </a:t>
            </a:r>
            <a:r>
              <a:rPr sz="4400" b="1" dirty="0">
                <a:latin typeface="Calibri"/>
                <a:cs typeface="Calibri"/>
              </a:rPr>
              <a:t>due </a:t>
            </a:r>
            <a:r>
              <a:rPr sz="4400" b="1" spc="-30" dirty="0">
                <a:latin typeface="Calibri"/>
                <a:cs typeface="Calibri"/>
              </a:rPr>
              <a:t>to </a:t>
            </a:r>
            <a:r>
              <a:rPr sz="4400" b="1" spc="-15" dirty="0">
                <a:latin typeface="Calibri"/>
                <a:cs typeface="Calibri"/>
              </a:rPr>
              <a:t>false  </a:t>
            </a:r>
            <a:r>
              <a:rPr sz="4400" b="1" spc="-20" dirty="0">
                <a:latin typeface="Calibri"/>
                <a:cs typeface="Calibri"/>
              </a:rPr>
              <a:t>generalization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940" y="1947799"/>
            <a:ext cx="8042909" cy="3275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Errors can arise due </a:t>
            </a:r>
            <a:r>
              <a:rPr sz="2600" spc="-20" dirty="0">
                <a:latin typeface="Constantia"/>
                <a:cs typeface="Constantia"/>
              </a:rPr>
              <a:t>to </a:t>
            </a:r>
            <a:r>
              <a:rPr sz="2600" dirty="0">
                <a:latin typeface="Constantia"/>
                <a:cs typeface="Constantia"/>
              </a:rPr>
              <a:t>false </a:t>
            </a:r>
            <a:r>
              <a:rPr sz="2600" spc="-10" dirty="0">
                <a:latin typeface="Constantia"/>
                <a:cs typeface="Constantia"/>
              </a:rPr>
              <a:t>generalization </a:t>
            </a:r>
            <a:r>
              <a:rPr sz="2600" spc="-5" dirty="0">
                <a:latin typeface="Constantia"/>
                <a:cs typeface="Constantia"/>
              </a:rPr>
              <a:t>and/or due  </a:t>
            </a:r>
            <a:r>
              <a:rPr sz="2600" spc="-20" dirty="0">
                <a:latin typeface="Constantia"/>
                <a:cs typeface="Constantia"/>
              </a:rPr>
              <a:t>to </a:t>
            </a:r>
            <a:r>
              <a:rPr sz="2600" spc="-10" dirty="0">
                <a:latin typeface="Constantia"/>
                <a:cs typeface="Constantia"/>
              </a:rPr>
              <a:t>wrong interpretation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5" dirty="0">
                <a:latin typeface="Constantia"/>
                <a:cs typeface="Constantia"/>
              </a:rPr>
              <a:t>statistical </a:t>
            </a:r>
            <a:r>
              <a:rPr sz="2600" spc="-10" dirty="0">
                <a:latin typeface="Constantia"/>
                <a:cs typeface="Constantia"/>
              </a:rPr>
              <a:t>measures, </a:t>
            </a:r>
            <a:r>
              <a:rPr sz="2600" dirty="0">
                <a:latin typeface="Constantia"/>
                <a:cs typeface="Constantia"/>
              </a:rPr>
              <a:t>such</a:t>
            </a:r>
            <a:r>
              <a:rPr sz="2600" spc="-43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as  </a:t>
            </a:r>
            <a:r>
              <a:rPr sz="2600" spc="-5" dirty="0">
                <a:latin typeface="Constantia"/>
                <a:cs typeface="Constantia"/>
              </a:rPr>
              <a:t>the application </a:t>
            </a:r>
            <a:r>
              <a:rPr sz="2600" dirty="0">
                <a:latin typeface="Constantia"/>
                <a:cs typeface="Constantia"/>
              </a:rPr>
              <a:t>of findings </a:t>
            </a:r>
            <a:r>
              <a:rPr sz="2600" spc="-15" dirty="0">
                <a:latin typeface="Constantia"/>
                <a:cs typeface="Constantia"/>
              </a:rPr>
              <a:t>beyond </a:t>
            </a:r>
            <a:r>
              <a:rPr sz="2600" spc="-5" dirty="0">
                <a:latin typeface="Constantia"/>
                <a:cs typeface="Constantia"/>
              </a:rPr>
              <a:t>the </a:t>
            </a:r>
            <a:r>
              <a:rPr sz="2600" spc="-25" dirty="0">
                <a:latin typeface="Constantia"/>
                <a:cs typeface="Constantia"/>
              </a:rPr>
              <a:t>range </a:t>
            </a:r>
            <a:r>
              <a:rPr sz="2600" dirty="0">
                <a:latin typeface="Constantia"/>
                <a:cs typeface="Constantia"/>
              </a:rPr>
              <a:t>of  </a:t>
            </a:r>
            <a:r>
              <a:rPr sz="2600" spc="-5" dirty="0">
                <a:latin typeface="Constantia"/>
                <a:cs typeface="Constantia"/>
              </a:rPr>
              <a:t>observations, identification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10" dirty="0">
                <a:latin typeface="Constantia"/>
                <a:cs typeface="Constantia"/>
              </a:rPr>
              <a:t>correlation </a:t>
            </a:r>
            <a:r>
              <a:rPr sz="2600" dirty="0">
                <a:latin typeface="Constantia"/>
                <a:cs typeface="Constantia"/>
              </a:rPr>
              <a:t>with  </a:t>
            </a:r>
            <a:r>
              <a:rPr sz="2600" spc="-5" dirty="0">
                <a:latin typeface="Constantia"/>
                <a:cs typeface="Constantia"/>
              </a:rPr>
              <a:t>causation </a:t>
            </a:r>
            <a:r>
              <a:rPr sz="2600" dirty="0">
                <a:latin typeface="Constantia"/>
                <a:cs typeface="Constantia"/>
              </a:rPr>
              <a:t>. and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254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like.</a:t>
            </a:r>
            <a:endParaRPr sz="2600">
              <a:latin typeface="Constantia"/>
              <a:cs typeface="Constantia"/>
            </a:endParaRPr>
          </a:p>
          <a:p>
            <a:pPr marL="286385" marR="5537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Another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major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pitfall</a:t>
            </a:r>
            <a:r>
              <a:rPr sz="2600" spc="-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is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tendency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to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spc="5" dirty="0">
                <a:latin typeface="Constantia"/>
                <a:cs typeface="Constantia"/>
              </a:rPr>
              <a:t>affirm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that  definite relationships </a:t>
            </a:r>
            <a:r>
              <a:rPr sz="2600" dirty="0">
                <a:latin typeface="Constantia"/>
                <a:cs typeface="Constantia"/>
              </a:rPr>
              <a:t>exist on </a:t>
            </a:r>
            <a:r>
              <a:rPr sz="2600" spc="-5" dirty="0">
                <a:latin typeface="Constantia"/>
                <a:cs typeface="Constantia"/>
              </a:rPr>
              <a:t>the basis </a:t>
            </a:r>
            <a:r>
              <a:rPr sz="2600" dirty="0">
                <a:latin typeface="Constantia"/>
                <a:cs typeface="Constantia"/>
              </a:rPr>
              <a:t>of  </a:t>
            </a:r>
            <a:r>
              <a:rPr sz="2600" spc="-5" dirty="0">
                <a:latin typeface="Constantia"/>
                <a:cs typeface="Constantia"/>
              </a:rPr>
              <a:t>confirmation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5" dirty="0">
                <a:latin typeface="Constantia"/>
                <a:cs typeface="Constantia"/>
              </a:rPr>
              <a:t>particular</a:t>
            </a:r>
            <a:r>
              <a:rPr sz="2600" spc="-229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hypotheses.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853440"/>
          </a:xfrm>
          <a:prstGeom prst="rect">
            <a:avLst/>
          </a:prstGeom>
          <a:ln w="9144">
            <a:solidFill>
              <a:srgbClr val="0E6EC5"/>
            </a:solidFill>
          </a:ln>
        </p:spPr>
        <p:txBody>
          <a:bodyPr vert="horz" wrap="square" lIns="0" tIns="130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30"/>
              </a:spcBef>
              <a:tabLst>
                <a:tab pos="2839720" algn="l"/>
              </a:tabLst>
            </a:pPr>
            <a:r>
              <a:rPr spc="-15" dirty="0"/>
              <a:t>Researcher	</a:t>
            </a:r>
            <a:r>
              <a:rPr spc="-10" dirty="0"/>
              <a:t>must remain</a:t>
            </a:r>
            <a:r>
              <a:rPr spc="-40" dirty="0"/>
              <a:t> </a:t>
            </a:r>
            <a:r>
              <a:rPr spc="-5" dirty="0"/>
              <a:t>vigilant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35940" y="1947799"/>
            <a:ext cx="7678420" cy="4147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46990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b="1" dirty="0">
                <a:latin typeface="Constantia"/>
                <a:cs typeface="Constantia"/>
              </a:rPr>
              <a:t>In</a:t>
            </a:r>
            <a:r>
              <a:rPr sz="2600" b="1" spc="-6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fact,</a:t>
            </a:r>
            <a:r>
              <a:rPr sz="2600" b="1" spc="-40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the</a:t>
            </a:r>
            <a:r>
              <a:rPr sz="2600" b="1" spc="-95" dirty="0">
                <a:latin typeface="Constantia"/>
                <a:cs typeface="Constantia"/>
              </a:rPr>
              <a:t> </a:t>
            </a:r>
            <a:r>
              <a:rPr sz="2600" b="1" spc="-15" dirty="0">
                <a:latin typeface="Constantia"/>
                <a:cs typeface="Constantia"/>
              </a:rPr>
              <a:t>positive</a:t>
            </a:r>
            <a:r>
              <a:rPr sz="2600" b="1" spc="-110" dirty="0">
                <a:latin typeface="Constantia"/>
                <a:cs typeface="Constantia"/>
              </a:rPr>
              <a:t> </a:t>
            </a:r>
            <a:r>
              <a:rPr sz="2600" b="1" spc="-10" dirty="0">
                <a:latin typeface="Constantia"/>
                <a:cs typeface="Constantia"/>
              </a:rPr>
              <a:t>test</a:t>
            </a:r>
            <a:r>
              <a:rPr sz="2600" b="1" spc="-120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results</a:t>
            </a:r>
            <a:r>
              <a:rPr sz="2600" b="1" spc="-150" dirty="0">
                <a:latin typeface="Constantia"/>
                <a:cs typeface="Constantia"/>
              </a:rPr>
              <a:t> </a:t>
            </a:r>
            <a:r>
              <a:rPr sz="2600" b="1" spc="-10" dirty="0">
                <a:latin typeface="Constantia"/>
                <a:cs typeface="Constantia"/>
              </a:rPr>
              <a:t>accepting</a:t>
            </a:r>
            <a:r>
              <a:rPr sz="2600" b="1" spc="-6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the  </a:t>
            </a:r>
            <a:r>
              <a:rPr sz="2600" b="1" spc="-10" dirty="0">
                <a:latin typeface="Constantia"/>
                <a:cs typeface="Constantia"/>
              </a:rPr>
              <a:t>hypothesis </a:t>
            </a:r>
            <a:r>
              <a:rPr sz="2600" b="1" spc="-5" dirty="0">
                <a:latin typeface="Constantia"/>
                <a:cs typeface="Constantia"/>
              </a:rPr>
              <a:t>must </a:t>
            </a:r>
            <a:r>
              <a:rPr sz="2600" b="1" dirty="0">
                <a:latin typeface="Constantia"/>
                <a:cs typeface="Constantia"/>
              </a:rPr>
              <a:t>be </a:t>
            </a:r>
            <a:r>
              <a:rPr sz="2600" b="1" spc="-10" dirty="0">
                <a:latin typeface="Constantia"/>
                <a:cs typeface="Constantia"/>
              </a:rPr>
              <a:t>interpreted </a:t>
            </a:r>
            <a:r>
              <a:rPr sz="2600" b="1" dirty="0">
                <a:latin typeface="Constantia"/>
                <a:cs typeface="Constantia"/>
              </a:rPr>
              <a:t>as “being in  </a:t>
            </a:r>
            <a:r>
              <a:rPr sz="2600" b="1" spc="-25" dirty="0">
                <a:latin typeface="Constantia"/>
                <a:cs typeface="Constantia"/>
              </a:rPr>
              <a:t>accord” </a:t>
            </a:r>
            <a:r>
              <a:rPr sz="2600" b="1" spc="-5" dirty="0">
                <a:latin typeface="Constantia"/>
                <a:cs typeface="Constantia"/>
              </a:rPr>
              <a:t>with </a:t>
            </a:r>
            <a:r>
              <a:rPr sz="2600" b="1" dirty="0">
                <a:latin typeface="Constantia"/>
                <a:cs typeface="Constantia"/>
              </a:rPr>
              <a:t>the </a:t>
            </a:r>
            <a:r>
              <a:rPr sz="2600" b="1" spc="-10" dirty="0">
                <a:latin typeface="Constantia"/>
                <a:cs typeface="Constantia"/>
              </a:rPr>
              <a:t>hypothesis, rather </a:t>
            </a:r>
            <a:r>
              <a:rPr sz="2600" b="1" dirty="0">
                <a:latin typeface="Constantia"/>
                <a:cs typeface="Constantia"/>
              </a:rPr>
              <a:t>than as  </a:t>
            </a:r>
            <a:r>
              <a:rPr sz="2600" b="1" spc="-10" dirty="0">
                <a:latin typeface="Constantia"/>
                <a:cs typeface="Constantia"/>
              </a:rPr>
              <a:t>“confirming </a:t>
            </a:r>
            <a:r>
              <a:rPr sz="2600" b="1" dirty="0">
                <a:latin typeface="Constantia"/>
                <a:cs typeface="Constantia"/>
              </a:rPr>
              <a:t>the </a:t>
            </a:r>
            <a:r>
              <a:rPr sz="2600" b="1" spc="-5" dirty="0">
                <a:latin typeface="Constantia"/>
                <a:cs typeface="Constantia"/>
              </a:rPr>
              <a:t>validity </a:t>
            </a:r>
            <a:r>
              <a:rPr sz="2600" b="1" dirty="0">
                <a:latin typeface="Constantia"/>
                <a:cs typeface="Constantia"/>
              </a:rPr>
              <a:t>of the</a:t>
            </a:r>
            <a:r>
              <a:rPr sz="2600" b="1" spc="-330" dirty="0">
                <a:latin typeface="Constantia"/>
                <a:cs typeface="Constantia"/>
              </a:rPr>
              <a:t> </a:t>
            </a:r>
            <a:r>
              <a:rPr sz="2600" b="1" spc="-40" dirty="0">
                <a:latin typeface="Constantia"/>
                <a:cs typeface="Constantia"/>
              </a:rPr>
              <a:t>hypothesis”.</a:t>
            </a:r>
            <a:endParaRPr sz="2600">
              <a:latin typeface="Constantia"/>
              <a:cs typeface="Constantia"/>
            </a:endParaRPr>
          </a:p>
          <a:p>
            <a:pPr marL="286385" marR="508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b="1" spc="-5" dirty="0">
                <a:latin typeface="Constantia"/>
                <a:cs typeface="Constantia"/>
              </a:rPr>
              <a:t>The </a:t>
            </a:r>
            <a:r>
              <a:rPr sz="2600" b="1" spc="-10" dirty="0">
                <a:latin typeface="Constantia"/>
                <a:cs typeface="Constantia"/>
              </a:rPr>
              <a:t>researcher </a:t>
            </a:r>
            <a:r>
              <a:rPr sz="2600" b="1" spc="-5" dirty="0">
                <a:latin typeface="Constantia"/>
                <a:cs typeface="Constantia"/>
              </a:rPr>
              <a:t>must remain vigilant </a:t>
            </a:r>
            <a:r>
              <a:rPr sz="2600" b="1" dirty="0">
                <a:latin typeface="Constantia"/>
                <a:cs typeface="Constantia"/>
              </a:rPr>
              <a:t>about </a:t>
            </a:r>
            <a:r>
              <a:rPr sz="2600" b="1" spc="-5" dirty="0">
                <a:latin typeface="Constantia"/>
                <a:cs typeface="Constantia"/>
              </a:rPr>
              <a:t>all  </a:t>
            </a:r>
            <a:r>
              <a:rPr sz="2600" b="1" dirty="0">
                <a:latin typeface="Constantia"/>
                <a:cs typeface="Constantia"/>
              </a:rPr>
              <a:t>such</a:t>
            </a:r>
            <a:r>
              <a:rPr sz="2600" b="1" spc="-6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things</a:t>
            </a:r>
            <a:r>
              <a:rPr sz="2600" b="1" spc="-114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so</a:t>
            </a:r>
            <a:r>
              <a:rPr sz="2600" b="1" spc="-80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that</a:t>
            </a:r>
            <a:r>
              <a:rPr sz="2600" b="1" spc="-80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false</a:t>
            </a:r>
            <a:r>
              <a:rPr sz="2600" b="1" spc="-125" dirty="0">
                <a:latin typeface="Constantia"/>
                <a:cs typeface="Constantia"/>
              </a:rPr>
              <a:t> </a:t>
            </a:r>
            <a:r>
              <a:rPr sz="2600" b="1" spc="-10" dirty="0">
                <a:latin typeface="Constantia"/>
                <a:cs typeface="Constantia"/>
              </a:rPr>
              <a:t>generalization</a:t>
            </a:r>
            <a:r>
              <a:rPr sz="2600" b="1" spc="-45" dirty="0">
                <a:latin typeface="Constantia"/>
                <a:cs typeface="Constantia"/>
              </a:rPr>
              <a:t> </a:t>
            </a:r>
            <a:r>
              <a:rPr sz="2600" b="1" spc="-20" dirty="0">
                <a:latin typeface="Constantia"/>
                <a:cs typeface="Constantia"/>
              </a:rPr>
              <a:t>may</a:t>
            </a:r>
            <a:r>
              <a:rPr sz="2600" b="1" spc="-100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not  </a:t>
            </a:r>
            <a:r>
              <a:rPr sz="2600" b="1" spc="-15" dirty="0">
                <a:latin typeface="Constantia"/>
                <a:cs typeface="Constantia"/>
              </a:rPr>
              <a:t>take</a:t>
            </a:r>
            <a:r>
              <a:rPr sz="2600" b="1" spc="-110" dirty="0">
                <a:latin typeface="Constantia"/>
                <a:cs typeface="Constantia"/>
              </a:rPr>
              <a:t> </a:t>
            </a:r>
            <a:r>
              <a:rPr sz="2600" b="1" spc="-10" dirty="0">
                <a:latin typeface="Constantia"/>
                <a:cs typeface="Constantia"/>
              </a:rPr>
              <a:t>place.</a:t>
            </a:r>
            <a:endParaRPr sz="2600">
              <a:latin typeface="Constantia"/>
              <a:cs typeface="Constantia"/>
            </a:endParaRPr>
          </a:p>
          <a:p>
            <a:pPr marL="286385" marR="90170" indent="-274320" algn="just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b="1" spc="-10" dirty="0">
                <a:latin typeface="Constantia"/>
                <a:cs typeface="Constantia"/>
              </a:rPr>
              <a:t>He/she</a:t>
            </a:r>
            <a:r>
              <a:rPr sz="2600" b="1" spc="-120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should</a:t>
            </a:r>
            <a:r>
              <a:rPr sz="2600" b="1" spc="-10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be</a:t>
            </a:r>
            <a:r>
              <a:rPr sz="2600" b="1" spc="-120" dirty="0">
                <a:latin typeface="Constantia"/>
                <a:cs typeface="Constantia"/>
              </a:rPr>
              <a:t> </a:t>
            </a:r>
            <a:r>
              <a:rPr sz="2600" b="1" spc="-15" dirty="0">
                <a:latin typeface="Constantia"/>
                <a:cs typeface="Constantia"/>
              </a:rPr>
              <a:t>well</a:t>
            </a:r>
            <a:r>
              <a:rPr sz="2600" b="1" spc="-80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equipped</a:t>
            </a:r>
            <a:r>
              <a:rPr sz="2600" b="1" spc="-95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with</a:t>
            </a:r>
            <a:r>
              <a:rPr sz="2600" b="1" spc="-100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and</a:t>
            </a:r>
            <a:r>
              <a:rPr sz="2600" b="1" spc="-10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must  </a:t>
            </a:r>
            <a:r>
              <a:rPr sz="2600" b="1" spc="-15" dirty="0">
                <a:latin typeface="Constantia"/>
                <a:cs typeface="Constantia"/>
              </a:rPr>
              <a:t>know</a:t>
            </a:r>
            <a:r>
              <a:rPr sz="2600" b="1" spc="-8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the</a:t>
            </a:r>
            <a:r>
              <a:rPr sz="2600" b="1" spc="-125" dirty="0">
                <a:latin typeface="Constantia"/>
                <a:cs typeface="Constantia"/>
              </a:rPr>
              <a:t> </a:t>
            </a:r>
            <a:r>
              <a:rPr sz="2600" b="1" spc="-15" dirty="0">
                <a:latin typeface="Constantia"/>
                <a:cs typeface="Constantia"/>
              </a:rPr>
              <a:t>correct</a:t>
            </a:r>
            <a:r>
              <a:rPr sz="2600" b="1" spc="-110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use</a:t>
            </a:r>
            <a:r>
              <a:rPr sz="2600" b="1" spc="-130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of</a:t>
            </a:r>
            <a:r>
              <a:rPr sz="2600" b="1" spc="10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statistical</a:t>
            </a:r>
            <a:r>
              <a:rPr sz="2600" b="1" spc="-25" dirty="0">
                <a:latin typeface="Constantia"/>
                <a:cs typeface="Constantia"/>
              </a:rPr>
              <a:t> </a:t>
            </a:r>
            <a:r>
              <a:rPr sz="2600" b="1" spc="-10" dirty="0">
                <a:latin typeface="Constantia"/>
                <a:cs typeface="Constantia"/>
              </a:rPr>
              <a:t>measures</a:t>
            </a:r>
            <a:r>
              <a:rPr sz="2600" b="1" spc="-95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for  </a:t>
            </a:r>
            <a:r>
              <a:rPr sz="2600" b="1" spc="-15" dirty="0">
                <a:latin typeface="Constantia"/>
                <a:cs typeface="Constantia"/>
              </a:rPr>
              <a:t>drawing </a:t>
            </a:r>
            <a:r>
              <a:rPr sz="2600" b="1" spc="-10" dirty="0">
                <a:latin typeface="Constantia"/>
                <a:cs typeface="Constantia"/>
              </a:rPr>
              <a:t>inferences concerning </a:t>
            </a:r>
            <a:r>
              <a:rPr sz="2600" b="1" spc="-5" dirty="0">
                <a:latin typeface="Constantia"/>
                <a:cs typeface="Constantia"/>
              </a:rPr>
              <a:t>his</a:t>
            </a:r>
            <a:r>
              <a:rPr sz="2600" b="1" spc="-275" dirty="0">
                <a:latin typeface="Constantia"/>
                <a:cs typeface="Constantia"/>
              </a:rPr>
              <a:t> </a:t>
            </a:r>
            <a:r>
              <a:rPr sz="2600" b="1" spc="-45" dirty="0">
                <a:latin typeface="Constantia"/>
                <a:cs typeface="Constantia"/>
              </a:rPr>
              <a:t>study.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35940" y="1907489"/>
            <a:ext cx="7956550" cy="371284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86385" marR="152400" indent="-274320">
              <a:lnSpc>
                <a:spcPct val="90000"/>
              </a:lnSpc>
              <a:spcBef>
                <a:spcPts val="41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  <a:tab pos="2174240" algn="l"/>
              </a:tabLst>
            </a:pPr>
            <a:r>
              <a:rPr sz="2600" b="1" spc="-10" dirty="0">
                <a:latin typeface="Constantia"/>
                <a:cs typeface="Constantia"/>
              </a:rPr>
              <a:t>Researcher	</a:t>
            </a:r>
            <a:r>
              <a:rPr sz="2600" b="1" dirty="0">
                <a:latin typeface="Constantia"/>
                <a:cs typeface="Constantia"/>
              </a:rPr>
              <a:t>must </a:t>
            </a:r>
            <a:r>
              <a:rPr sz="2600" b="1" spc="-25" dirty="0">
                <a:latin typeface="Constantia"/>
                <a:cs typeface="Constantia"/>
              </a:rPr>
              <a:t>always </a:t>
            </a:r>
            <a:r>
              <a:rPr sz="2600" b="1" spc="-15" dirty="0">
                <a:latin typeface="Constantia"/>
                <a:cs typeface="Constantia"/>
              </a:rPr>
              <a:t>keep </a:t>
            </a:r>
            <a:r>
              <a:rPr sz="2600" b="1" dirty="0">
                <a:latin typeface="Constantia"/>
                <a:cs typeface="Constantia"/>
              </a:rPr>
              <a:t>in </a:t>
            </a:r>
            <a:r>
              <a:rPr sz="2600" b="1" spc="-5" dirty="0">
                <a:latin typeface="Constantia"/>
                <a:cs typeface="Constantia"/>
              </a:rPr>
              <a:t>view </a:t>
            </a:r>
            <a:r>
              <a:rPr sz="2600" b="1" dirty="0">
                <a:latin typeface="Constantia"/>
                <a:cs typeface="Constantia"/>
              </a:rPr>
              <a:t>that the  task of </a:t>
            </a:r>
            <a:r>
              <a:rPr sz="2600" b="1" spc="-10" dirty="0">
                <a:latin typeface="Constantia"/>
                <a:cs typeface="Constantia"/>
              </a:rPr>
              <a:t>interpretation </a:t>
            </a:r>
            <a:r>
              <a:rPr sz="2600" b="1" dirty="0">
                <a:latin typeface="Constantia"/>
                <a:cs typeface="Constantia"/>
              </a:rPr>
              <a:t>is </a:t>
            </a:r>
            <a:r>
              <a:rPr sz="2600" b="1" spc="-10" dirty="0">
                <a:latin typeface="Constantia"/>
                <a:cs typeface="Constantia"/>
              </a:rPr>
              <a:t>very </a:t>
            </a:r>
            <a:r>
              <a:rPr sz="2600" b="1" spc="-5" dirty="0">
                <a:latin typeface="Constantia"/>
                <a:cs typeface="Constantia"/>
              </a:rPr>
              <a:t>much intertwined  with</a:t>
            </a:r>
            <a:r>
              <a:rPr sz="2600" b="1" spc="-110" dirty="0">
                <a:latin typeface="Constantia"/>
                <a:cs typeface="Constantia"/>
              </a:rPr>
              <a:t> </a:t>
            </a:r>
            <a:r>
              <a:rPr sz="2600" b="1" spc="-10" dirty="0">
                <a:latin typeface="Constantia"/>
                <a:cs typeface="Constantia"/>
              </a:rPr>
              <a:t>analysis</a:t>
            </a:r>
            <a:r>
              <a:rPr sz="2600" b="1" spc="-130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and</a:t>
            </a:r>
            <a:r>
              <a:rPr sz="2600" b="1" spc="-65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cannot</a:t>
            </a:r>
            <a:r>
              <a:rPr sz="2600" b="1" spc="-8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be</a:t>
            </a:r>
            <a:r>
              <a:rPr sz="2600" b="1" spc="-114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distinctly</a:t>
            </a:r>
            <a:r>
              <a:rPr sz="2600" b="1" spc="-145" dirty="0">
                <a:latin typeface="Constantia"/>
                <a:cs typeface="Constantia"/>
              </a:rPr>
              <a:t> </a:t>
            </a:r>
            <a:r>
              <a:rPr sz="2600" b="1" spc="-10" dirty="0">
                <a:latin typeface="Constantia"/>
                <a:cs typeface="Constantia"/>
              </a:rPr>
              <a:t>separated.</a:t>
            </a:r>
            <a:endParaRPr sz="2600">
              <a:latin typeface="Constantia"/>
              <a:cs typeface="Constantia"/>
            </a:endParaRPr>
          </a:p>
          <a:p>
            <a:pPr marL="286385" marR="5080" indent="-274320">
              <a:lnSpc>
                <a:spcPct val="9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b="1" spc="-5" dirty="0">
                <a:latin typeface="Constantia"/>
                <a:cs typeface="Constantia"/>
              </a:rPr>
              <a:t>As</a:t>
            </a:r>
            <a:r>
              <a:rPr sz="2600" b="1" spc="-114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such</a:t>
            </a:r>
            <a:r>
              <a:rPr sz="2600" b="1" spc="-40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he</a:t>
            </a:r>
            <a:r>
              <a:rPr sz="2600" b="1" spc="-55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must</a:t>
            </a:r>
            <a:r>
              <a:rPr sz="2600" b="1" spc="-85" dirty="0">
                <a:latin typeface="Constantia"/>
                <a:cs typeface="Constantia"/>
              </a:rPr>
              <a:t> </a:t>
            </a:r>
            <a:r>
              <a:rPr sz="2600" b="1" spc="-15" dirty="0">
                <a:latin typeface="Constantia"/>
                <a:cs typeface="Constantia"/>
              </a:rPr>
              <a:t>take</a:t>
            </a:r>
            <a:r>
              <a:rPr sz="2600" b="1" spc="-8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the</a:t>
            </a:r>
            <a:r>
              <a:rPr sz="2600" b="1" spc="-8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task</a:t>
            </a:r>
            <a:r>
              <a:rPr sz="2600" b="1" spc="-9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of</a:t>
            </a:r>
            <a:r>
              <a:rPr sz="2600" b="1" spc="75" dirty="0">
                <a:latin typeface="Constantia"/>
                <a:cs typeface="Constantia"/>
              </a:rPr>
              <a:t> </a:t>
            </a:r>
            <a:r>
              <a:rPr sz="2600" b="1" spc="-10" dirty="0">
                <a:latin typeface="Constantia"/>
                <a:cs typeface="Constantia"/>
              </a:rPr>
              <a:t>interpretation</a:t>
            </a:r>
            <a:r>
              <a:rPr sz="2600" b="1" spc="-130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as  a special </a:t>
            </a:r>
            <a:r>
              <a:rPr sz="2600" b="1" spc="-5" dirty="0">
                <a:latin typeface="Constantia"/>
                <a:cs typeface="Constantia"/>
              </a:rPr>
              <a:t>aspect </a:t>
            </a:r>
            <a:r>
              <a:rPr sz="2600" b="1" dirty="0">
                <a:latin typeface="Constantia"/>
                <a:cs typeface="Constantia"/>
              </a:rPr>
              <a:t>of </a:t>
            </a:r>
            <a:r>
              <a:rPr sz="2600" b="1" spc="-10" dirty="0">
                <a:latin typeface="Constantia"/>
                <a:cs typeface="Constantia"/>
              </a:rPr>
              <a:t>analysis </a:t>
            </a:r>
            <a:r>
              <a:rPr sz="2600" b="1" dirty="0">
                <a:latin typeface="Constantia"/>
                <a:cs typeface="Constantia"/>
              </a:rPr>
              <a:t>and </a:t>
            </a:r>
            <a:r>
              <a:rPr sz="2600" b="1" spc="-20" dirty="0">
                <a:latin typeface="Constantia"/>
                <a:cs typeface="Constantia"/>
              </a:rPr>
              <a:t>accordingly </a:t>
            </a:r>
            <a:r>
              <a:rPr sz="2600" b="1" spc="-5" dirty="0">
                <a:latin typeface="Constantia"/>
                <a:cs typeface="Constantia"/>
              </a:rPr>
              <a:t>must  </a:t>
            </a:r>
            <a:r>
              <a:rPr sz="2600" b="1" spc="-15" dirty="0">
                <a:latin typeface="Constantia"/>
                <a:cs typeface="Constantia"/>
              </a:rPr>
              <a:t>take </a:t>
            </a:r>
            <a:r>
              <a:rPr sz="2600" b="1" spc="-5" dirty="0">
                <a:latin typeface="Constantia"/>
                <a:cs typeface="Constantia"/>
              </a:rPr>
              <a:t>all </a:t>
            </a:r>
            <a:r>
              <a:rPr sz="2600" b="1" dirty="0">
                <a:latin typeface="Constantia"/>
                <a:cs typeface="Constantia"/>
              </a:rPr>
              <a:t>those </a:t>
            </a:r>
            <a:r>
              <a:rPr sz="2600" b="1" spc="-5" dirty="0">
                <a:latin typeface="Constantia"/>
                <a:cs typeface="Constantia"/>
              </a:rPr>
              <a:t>precautions </a:t>
            </a:r>
            <a:r>
              <a:rPr sz="2600" b="1" dirty="0">
                <a:latin typeface="Constantia"/>
                <a:cs typeface="Constantia"/>
              </a:rPr>
              <a:t>that one </a:t>
            </a:r>
            <a:r>
              <a:rPr sz="2600" b="1" spc="-5" dirty="0">
                <a:latin typeface="Constantia"/>
                <a:cs typeface="Constantia"/>
              </a:rPr>
              <a:t>usually  observes </a:t>
            </a:r>
            <a:r>
              <a:rPr sz="2600" b="1" spc="-10" dirty="0">
                <a:latin typeface="Constantia"/>
                <a:cs typeface="Constantia"/>
              </a:rPr>
              <a:t>while </a:t>
            </a:r>
            <a:r>
              <a:rPr sz="2600" b="1" spc="-15" dirty="0">
                <a:latin typeface="Constantia"/>
                <a:cs typeface="Constantia"/>
              </a:rPr>
              <a:t>going </a:t>
            </a:r>
            <a:r>
              <a:rPr sz="2600" b="1" spc="-10" dirty="0">
                <a:latin typeface="Constantia"/>
                <a:cs typeface="Constantia"/>
              </a:rPr>
              <a:t>through </a:t>
            </a:r>
            <a:r>
              <a:rPr sz="2600" b="1" dirty="0">
                <a:latin typeface="Constantia"/>
                <a:cs typeface="Constantia"/>
              </a:rPr>
              <a:t>the </a:t>
            </a:r>
            <a:r>
              <a:rPr sz="2600" b="1" spc="-15" dirty="0">
                <a:latin typeface="Constantia"/>
                <a:cs typeface="Constantia"/>
              </a:rPr>
              <a:t>process </a:t>
            </a:r>
            <a:r>
              <a:rPr sz="2600" b="1" dirty="0">
                <a:latin typeface="Constantia"/>
                <a:cs typeface="Constantia"/>
              </a:rPr>
              <a:t>of  </a:t>
            </a:r>
            <a:r>
              <a:rPr sz="2600" b="1" spc="-10" dirty="0">
                <a:latin typeface="Constantia"/>
                <a:cs typeface="Constantia"/>
              </a:rPr>
              <a:t>analysis </a:t>
            </a:r>
            <a:r>
              <a:rPr sz="2600" b="1" spc="-5" dirty="0">
                <a:latin typeface="Constantia"/>
                <a:cs typeface="Constantia"/>
              </a:rPr>
              <a:t>viz., precautions </a:t>
            </a:r>
            <a:r>
              <a:rPr sz="2600" b="1" spc="-10" dirty="0">
                <a:latin typeface="Constantia"/>
                <a:cs typeface="Constantia"/>
              </a:rPr>
              <a:t>concerning </a:t>
            </a:r>
            <a:r>
              <a:rPr sz="2600" b="1" dirty="0">
                <a:latin typeface="Constantia"/>
                <a:cs typeface="Constantia"/>
              </a:rPr>
              <a:t>the  </a:t>
            </a:r>
            <a:r>
              <a:rPr sz="2600" b="1" spc="-5" dirty="0">
                <a:latin typeface="Constantia"/>
                <a:cs typeface="Constantia"/>
              </a:rPr>
              <a:t>reliability </a:t>
            </a:r>
            <a:r>
              <a:rPr sz="2600" b="1" dirty="0">
                <a:latin typeface="Constantia"/>
                <a:cs typeface="Constantia"/>
              </a:rPr>
              <a:t>of </a:t>
            </a:r>
            <a:r>
              <a:rPr sz="2600" b="1" spc="-5" dirty="0">
                <a:latin typeface="Constantia"/>
                <a:cs typeface="Constantia"/>
              </a:rPr>
              <a:t>data, computational checks,  validation </a:t>
            </a:r>
            <a:r>
              <a:rPr sz="2600" b="1" dirty="0">
                <a:latin typeface="Constantia"/>
                <a:cs typeface="Constantia"/>
              </a:rPr>
              <a:t>and </a:t>
            </a:r>
            <a:r>
              <a:rPr sz="2600" b="1" spc="-5" dirty="0">
                <a:latin typeface="Constantia"/>
                <a:cs typeface="Constantia"/>
              </a:rPr>
              <a:t>comparison </a:t>
            </a:r>
            <a:r>
              <a:rPr sz="2600" b="1" dirty="0">
                <a:latin typeface="Constantia"/>
                <a:cs typeface="Constantia"/>
              </a:rPr>
              <a:t>of</a:t>
            </a:r>
            <a:r>
              <a:rPr sz="2600" b="1" spc="-285" dirty="0">
                <a:latin typeface="Constantia"/>
                <a:cs typeface="Constantia"/>
              </a:rPr>
              <a:t> </a:t>
            </a:r>
            <a:r>
              <a:rPr sz="2600" b="1" spc="-10" dirty="0">
                <a:latin typeface="Constantia"/>
                <a:cs typeface="Constantia"/>
              </a:rPr>
              <a:t>results.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925194"/>
          </a:xfrm>
          <a:prstGeom prst="rect">
            <a:avLst/>
          </a:prstGeom>
          <a:ln w="9144">
            <a:solidFill>
              <a:srgbClr val="0E6EC5"/>
            </a:solidFill>
          </a:ln>
        </p:spPr>
        <p:txBody>
          <a:bodyPr vert="horz" wrap="square" lIns="0" tIns="1219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60"/>
              </a:spcBef>
            </a:pPr>
            <a:r>
              <a:rPr sz="5000" spc="-25" dirty="0"/>
              <a:t>Data Interpretation </a:t>
            </a:r>
            <a:r>
              <a:rPr sz="5000" spc="-5" dirty="0"/>
              <a:t>Methods</a:t>
            </a:r>
            <a:endParaRPr sz="5000"/>
          </a:p>
        </p:txBody>
      </p:sp>
      <p:sp>
        <p:nvSpPr>
          <p:cNvPr id="9" name="object 9"/>
          <p:cNvSpPr txBox="1"/>
          <p:nvPr/>
        </p:nvSpPr>
        <p:spPr>
          <a:xfrm>
            <a:off x="535940" y="1947799"/>
            <a:ext cx="7917180" cy="2562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10" dirty="0">
                <a:latin typeface="Constantia"/>
                <a:cs typeface="Constantia"/>
              </a:rPr>
              <a:t>Data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interpretation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may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be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most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important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key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  </a:t>
            </a:r>
            <a:r>
              <a:rPr sz="2600" spc="-15" dirty="0">
                <a:latin typeface="Constantia"/>
                <a:cs typeface="Constantia"/>
              </a:rPr>
              <a:t>proving </a:t>
            </a:r>
            <a:r>
              <a:rPr sz="2600" dirty="0">
                <a:latin typeface="Constantia"/>
                <a:cs typeface="Constantia"/>
              </a:rPr>
              <a:t>or </a:t>
            </a:r>
            <a:r>
              <a:rPr sz="2600" spc="-10" dirty="0">
                <a:latin typeface="Constantia"/>
                <a:cs typeface="Constantia"/>
              </a:rPr>
              <a:t>disproving </a:t>
            </a:r>
            <a:r>
              <a:rPr sz="2600" spc="-20" dirty="0">
                <a:latin typeface="Constantia"/>
                <a:cs typeface="Constantia"/>
              </a:rPr>
              <a:t>your</a:t>
            </a:r>
            <a:r>
              <a:rPr sz="2600" spc="-41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hypothesis.</a:t>
            </a:r>
            <a:endParaRPr sz="2600">
              <a:latin typeface="Constantia"/>
              <a:cs typeface="Constantia"/>
            </a:endParaRPr>
          </a:p>
          <a:p>
            <a:pPr marL="286385" marR="33528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30" dirty="0">
                <a:latin typeface="Constantia"/>
                <a:cs typeface="Constantia"/>
              </a:rPr>
              <a:t>It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is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important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to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select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proper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statistical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tool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to  make </a:t>
            </a:r>
            <a:r>
              <a:rPr sz="2600" spc="-5" dirty="0">
                <a:latin typeface="Constantia"/>
                <a:cs typeface="Constantia"/>
              </a:rPr>
              <a:t>useful </a:t>
            </a:r>
            <a:r>
              <a:rPr sz="2600" spc="-10" dirty="0">
                <a:latin typeface="Constantia"/>
                <a:cs typeface="Constantia"/>
              </a:rPr>
              <a:t>interpretation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15" dirty="0">
                <a:latin typeface="Constantia"/>
                <a:cs typeface="Constantia"/>
              </a:rPr>
              <a:t>your</a:t>
            </a:r>
            <a:r>
              <a:rPr sz="2600" spc="-4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data.</a:t>
            </a:r>
            <a:endParaRPr sz="2600">
              <a:latin typeface="Constantia"/>
              <a:cs typeface="Constantia"/>
            </a:endParaRPr>
          </a:p>
          <a:p>
            <a:pPr marL="286385" marR="435609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If</a:t>
            </a:r>
            <a:r>
              <a:rPr sz="2600" spc="-20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you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pick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improper</a:t>
            </a:r>
            <a:r>
              <a:rPr sz="2600" spc="-16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data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analysis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method,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your  </a:t>
            </a:r>
            <a:r>
              <a:rPr sz="2600" spc="-5" dirty="0">
                <a:latin typeface="Constantia"/>
                <a:cs typeface="Constantia"/>
              </a:rPr>
              <a:t>results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may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be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suspect</a:t>
            </a:r>
            <a:r>
              <a:rPr sz="2600" spc="-18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 lack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credibility.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853440"/>
          </a:xfrm>
          <a:prstGeom prst="rect">
            <a:avLst/>
          </a:prstGeom>
          <a:ln w="9144">
            <a:solidFill>
              <a:srgbClr val="0E6EC5"/>
            </a:solidFill>
          </a:ln>
        </p:spPr>
        <p:txBody>
          <a:bodyPr vert="horz" wrap="square" lIns="0" tIns="660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20"/>
              </a:spcBef>
              <a:tabLst>
                <a:tab pos="2289175" algn="l"/>
              </a:tabLst>
            </a:pPr>
            <a:r>
              <a:rPr sz="4900" b="1" spc="-10" dirty="0">
                <a:latin typeface="Calibri"/>
                <a:cs typeface="Calibri"/>
              </a:rPr>
              <a:t>Visually	</a:t>
            </a:r>
            <a:r>
              <a:rPr sz="4900" b="1" spc="-5" dirty="0">
                <a:latin typeface="Calibri"/>
                <a:cs typeface="Calibri"/>
              </a:rPr>
              <a:t>scanning the</a:t>
            </a:r>
            <a:r>
              <a:rPr sz="4900" b="1" spc="-30" dirty="0">
                <a:latin typeface="Calibri"/>
                <a:cs typeface="Calibri"/>
              </a:rPr>
              <a:t> data</a:t>
            </a:r>
            <a:endParaRPr sz="49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1943226"/>
            <a:ext cx="7953375" cy="4025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165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3200" b="1" spc="-10" dirty="0">
                <a:latin typeface="Constantia"/>
                <a:cs typeface="Constantia"/>
              </a:rPr>
              <a:t>Before </a:t>
            </a:r>
            <a:r>
              <a:rPr sz="3200" b="1" dirty="0">
                <a:latin typeface="Constantia"/>
                <a:cs typeface="Constantia"/>
              </a:rPr>
              <a:t>doing </a:t>
            </a:r>
            <a:r>
              <a:rPr sz="3200" b="1" spc="-15" dirty="0">
                <a:latin typeface="Constantia"/>
                <a:cs typeface="Constantia"/>
              </a:rPr>
              <a:t>any </a:t>
            </a:r>
            <a:r>
              <a:rPr sz="3200" b="1" dirty="0">
                <a:latin typeface="Constantia"/>
                <a:cs typeface="Constantia"/>
              </a:rPr>
              <a:t>statistical </a:t>
            </a:r>
            <a:r>
              <a:rPr sz="3200" b="1" spc="-10" dirty="0">
                <a:latin typeface="Constantia"/>
                <a:cs typeface="Constantia"/>
              </a:rPr>
              <a:t>analyses </a:t>
            </a:r>
            <a:r>
              <a:rPr sz="3200" b="1" dirty="0">
                <a:latin typeface="Constantia"/>
                <a:cs typeface="Constantia"/>
              </a:rPr>
              <a:t>of  the</a:t>
            </a:r>
            <a:r>
              <a:rPr sz="3200" b="1" spc="-165" dirty="0">
                <a:latin typeface="Constantia"/>
                <a:cs typeface="Constantia"/>
              </a:rPr>
              <a:t> </a:t>
            </a:r>
            <a:r>
              <a:rPr sz="3200" b="1" spc="-5" dirty="0">
                <a:latin typeface="Constantia"/>
                <a:cs typeface="Constantia"/>
              </a:rPr>
              <a:t>data</a:t>
            </a:r>
            <a:r>
              <a:rPr sz="3200" b="1" spc="-180" dirty="0">
                <a:latin typeface="Constantia"/>
                <a:cs typeface="Constantia"/>
              </a:rPr>
              <a:t> </a:t>
            </a:r>
            <a:r>
              <a:rPr sz="3200" b="1" spc="-25" dirty="0">
                <a:latin typeface="Constantia"/>
                <a:cs typeface="Constantia"/>
              </a:rPr>
              <a:t>you</a:t>
            </a:r>
            <a:r>
              <a:rPr sz="3200" b="1" spc="-50" dirty="0">
                <a:latin typeface="Constantia"/>
                <a:cs typeface="Constantia"/>
              </a:rPr>
              <a:t> </a:t>
            </a:r>
            <a:r>
              <a:rPr sz="3200" b="1" spc="-40" dirty="0">
                <a:latin typeface="Constantia"/>
                <a:cs typeface="Constantia"/>
              </a:rPr>
              <a:t>have</a:t>
            </a:r>
            <a:r>
              <a:rPr sz="3200" b="1" spc="-165" dirty="0">
                <a:latin typeface="Constantia"/>
                <a:cs typeface="Constantia"/>
              </a:rPr>
              <a:t> </a:t>
            </a:r>
            <a:r>
              <a:rPr sz="3200" b="1" spc="-10" dirty="0">
                <a:latin typeface="Constantia"/>
                <a:cs typeface="Constantia"/>
              </a:rPr>
              <a:t>collected,</a:t>
            </a:r>
            <a:r>
              <a:rPr sz="3200" b="1" spc="-40" dirty="0">
                <a:latin typeface="Constantia"/>
                <a:cs typeface="Constantia"/>
              </a:rPr>
              <a:t> </a:t>
            </a:r>
            <a:r>
              <a:rPr sz="3200" b="1" spc="-5" dirty="0">
                <a:latin typeface="Constantia"/>
                <a:cs typeface="Constantia"/>
              </a:rPr>
              <a:t>look</a:t>
            </a:r>
            <a:r>
              <a:rPr sz="3200" b="1" spc="-125" dirty="0">
                <a:latin typeface="Constantia"/>
                <a:cs typeface="Constantia"/>
              </a:rPr>
              <a:t> </a:t>
            </a:r>
            <a:r>
              <a:rPr sz="3200" b="1" spc="-10" dirty="0">
                <a:latin typeface="Constantia"/>
                <a:cs typeface="Constantia"/>
              </a:rPr>
              <a:t>closely  </a:t>
            </a:r>
            <a:r>
              <a:rPr sz="3200" b="1" dirty="0">
                <a:latin typeface="Constantia"/>
                <a:cs typeface="Constantia"/>
              </a:rPr>
              <a:t>at the </a:t>
            </a:r>
            <a:r>
              <a:rPr sz="3200" b="1" spc="-5" dirty="0">
                <a:latin typeface="Constantia"/>
                <a:cs typeface="Constantia"/>
              </a:rPr>
              <a:t>data </a:t>
            </a:r>
            <a:r>
              <a:rPr sz="3200" b="1" spc="-25" dirty="0">
                <a:latin typeface="Constantia"/>
                <a:cs typeface="Constantia"/>
              </a:rPr>
              <a:t>to </a:t>
            </a:r>
            <a:r>
              <a:rPr sz="3200" b="1" spc="-5" dirty="0">
                <a:latin typeface="Constantia"/>
                <a:cs typeface="Constantia"/>
              </a:rPr>
              <a:t>determine </a:t>
            </a:r>
            <a:r>
              <a:rPr sz="3200" b="1" dirty="0">
                <a:latin typeface="Constantia"/>
                <a:cs typeface="Constantia"/>
              </a:rPr>
              <a:t>the best  </a:t>
            </a:r>
            <a:r>
              <a:rPr sz="3200" b="1" spc="-5" dirty="0">
                <a:latin typeface="Constantia"/>
                <a:cs typeface="Constantia"/>
              </a:rPr>
              <a:t>method </a:t>
            </a:r>
            <a:r>
              <a:rPr sz="3200" b="1" dirty="0">
                <a:latin typeface="Constantia"/>
                <a:cs typeface="Constantia"/>
              </a:rPr>
              <a:t>of </a:t>
            </a:r>
            <a:r>
              <a:rPr sz="3200" b="1" spc="-5" dirty="0">
                <a:latin typeface="Constantia"/>
                <a:cs typeface="Constantia"/>
              </a:rPr>
              <a:t>organizing </a:t>
            </a:r>
            <a:r>
              <a:rPr sz="3200" b="1" dirty="0">
                <a:latin typeface="Constantia"/>
                <a:cs typeface="Constantia"/>
              </a:rPr>
              <a:t>it</a:t>
            </a:r>
            <a:r>
              <a:rPr sz="3200" b="1" spc="-210" dirty="0">
                <a:latin typeface="Constantia"/>
                <a:cs typeface="Constantia"/>
              </a:rPr>
              <a:t> </a:t>
            </a:r>
            <a:r>
              <a:rPr sz="3200" b="1" dirty="0">
                <a:latin typeface="Constantia"/>
                <a:cs typeface="Constantia"/>
              </a:rPr>
              <a:t>.</a:t>
            </a:r>
            <a:endParaRPr sz="3200">
              <a:latin typeface="Constantia"/>
              <a:cs typeface="Constantia"/>
            </a:endParaRPr>
          </a:p>
          <a:p>
            <a:pPr marL="286385" marR="5080" indent="-274320">
              <a:lnSpc>
                <a:spcPct val="100000"/>
              </a:lnSpc>
              <a:spcBef>
                <a:spcPts val="77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3200" b="1" spc="-5" dirty="0">
                <a:latin typeface="Constantia"/>
                <a:cs typeface="Constantia"/>
              </a:rPr>
              <a:t>By </a:t>
            </a:r>
            <a:r>
              <a:rPr sz="3200" b="1" spc="-10" dirty="0">
                <a:latin typeface="Constantia"/>
                <a:cs typeface="Constantia"/>
              </a:rPr>
              <a:t>visually </a:t>
            </a:r>
            <a:r>
              <a:rPr sz="3200" b="1" dirty="0">
                <a:latin typeface="Constantia"/>
                <a:cs typeface="Constantia"/>
              </a:rPr>
              <a:t>scanning the </a:t>
            </a:r>
            <a:r>
              <a:rPr sz="3200" b="1" spc="-5" dirty="0">
                <a:latin typeface="Constantia"/>
                <a:cs typeface="Constantia"/>
              </a:rPr>
              <a:t>data </a:t>
            </a:r>
            <a:r>
              <a:rPr sz="3200" b="1" dirty="0">
                <a:latin typeface="Constantia"/>
                <a:cs typeface="Constantia"/>
              </a:rPr>
              <a:t>and  </a:t>
            </a:r>
            <a:r>
              <a:rPr sz="3200" b="1" spc="-10" dirty="0">
                <a:latin typeface="Constantia"/>
                <a:cs typeface="Constantia"/>
              </a:rPr>
              <a:t>reorganizing </a:t>
            </a:r>
            <a:r>
              <a:rPr sz="3200" b="1" dirty="0">
                <a:latin typeface="Constantia"/>
                <a:cs typeface="Constantia"/>
              </a:rPr>
              <a:t>it, </a:t>
            </a:r>
            <a:r>
              <a:rPr sz="3200" b="1" spc="-25" dirty="0">
                <a:latin typeface="Constantia"/>
                <a:cs typeface="Constantia"/>
              </a:rPr>
              <a:t>you </a:t>
            </a:r>
            <a:r>
              <a:rPr sz="3200" b="1" spc="-20" dirty="0">
                <a:latin typeface="Constantia"/>
                <a:cs typeface="Constantia"/>
              </a:rPr>
              <a:t>may </a:t>
            </a:r>
            <a:r>
              <a:rPr sz="3200" b="1" dirty="0">
                <a:latin typeface="Constantia"/>
                <a:cs typeface="Constantia"/>
              </a:rPr>
              <a:t>be able </a:t>
            </a:r>
            <a:r>
              <a:rPr sz="3200" b="1" spc="-25" dirty="0">
                <a:latin typeface="Constantia"/>
                <a:cs typeface="Constantia"/>
              </a:rPr>
              <a:t>to </a:t>
            </a:r>
            <a:r>
              <a:rPr sz="3200" b="1" dirty="0">
                <a:latin typeface="Constantia"/>
                <a:cs typeface="Constantia"/>
              </a:rPr>
              <a:t>spot  </a:t>
            </a:r>
            <a:r>
              <a:rPr sz="3200" b="1" spc="-10" dirty="0">
                <a:latin typeface="Constantia"/>
                <a:cs typeface="Constantia"/>
              </a:rPr>
              <a:t>trends</a:t>
            </a:r>
            <a:r>
              <a:rPr sz="3200" b="1" spc="-145" dirty="0">
                <a:latin typeface="Constantia"/>
                <a:cs typeface="Constantia"/>
              </a:rPr>
              <a:t> </a:t>
            </a:r>
            <a:r>
              <a:rPr sz="3200" b="1" dirty="0">
                <a:latin typeface="Constantia"/>
                <a:cs typeface="Constantia"/>
              </a:rPr>
              <a:t>or</a:t>
            </a:r>
            <a:r>
              <a:rPr sz="3200" b="1" spc="-204" dirty="0">
                <a:latin typeface="Constantia"/>
                <a:cs typeface="Constantia"/>
              </a:rPr>
              <a:t> </a:t>
            </a:r>
            <a:r>
              <a:rPr sz="3200" b="1" dirty="0">
                <a:latin typeface="Constantia"/>
                <a:cs typeface="Constantia"/>
              </a:rPr>
              <a:t>other</a:t>
            </a:r>
            <a:r>
              <a:rPr sz="3200" b="1" spc="-215" dirty="0">
                <a:latin typeface="Constantia"/>
                <a:cs typeface="Constantia"/>
              </a:rPr>
              <a:t> </a:t>
            </a:r>
            <a:r>
              <a:rPr sz="3200" b="1" dirty="0">
                <a:latin typeface="Constantia"/>
                <a:cs typeface="Constantia"/>
              </a:rPr>
              <a:t>anomalies</a:t>
            </a:r>
            <a:r>
              <a:rPr sz="3200" b="1" spc="-125" dirty="0">
                <a:latin typeface="Constantia"/>
                <a:cs typeface="Constantia"/>
              </a:rPr>
              <a:t> </a:t>
            </a:r>
            <a:r>
              <a:rPr sz="3200" b="1" dirty="0">
                <a:latin typeface="Constantia"/>
                <a:cs typeface="Constantia"/>
              </a:rPr>
              <a:t>that</a:t>
            </a:r>
            <a:r>
              <a:rPr sz="3200" b="1" spc="-90" dirty="0">
                <a:latin typeface="Constantia"/>
                <a:cs typeface="Constantia"/>
              </a:rPr>
              <a:t> </a:t>
            </a:r>
            <a:r>
              <a:rPr sz="3200" b="1" spc="-20" dirty="0">
                <a:latin typeface="Constantia"/>
                <a:cs typeface="Constantia"/>
              </a:rPr>
              <a:t>may</a:t>
            </a:r>
            <a:r>
              <a:rPr sz="3200" b="1" spc="-95" dirty="0">
                <a:latin typeface="Constantia"/>
                <a:cs typeface="Constantia"/>
              </a:rPr>
              <a:t> </a:t>
            </a:r>
            <a:r>
              <a:rPr sz="3200" b="1" spc="-5" dirty="0">
                <a:latin typeface="Constantia"/>
                <a:cs typeface="Constantia"/>
              </a:rPr>
              <a:t>help  </a:t>
            </a:r>
            <a:r>
              <a:rPr sz="3200" b="1" spc="-25" dirty="0">
                <a:latin typeface="Constantia"/>
                <a:cs typeface="Constantia"/>
              </a:rPr>
              <a:t>you</a:t>
            </a:r>
            <a:r>
              <a:rPr sz="3200" b="1" spc="-55" dirty="0">
                <a:latin typeface="Constantia"/>
                <a:cs typeface="Constantia"/>
              </a:rPr>
              <a:t> </a:t>
            </a:r>
            <a:r>
              <a:rPr sz="3200" b="1" dirty="0">
                <a:latin typeface="Constantia"/>
                <a:cs typeface="Constantia"/>
              </a:rPr>
              <a:t>in</a:t>
            </a:r>
            <a:r>
              <a:rPr sz="3200" b="1" spc="-150" dirty="0">
                <a:latin typeface="Constantia"/>
                <a:cs typeface="Constantia"/>
              </a:rPr>
              <a:t> </a:t>
            </a:r>
            <a:r>
              <a:rPr sz="3200" b="1" spc="-20" dirty="0">
                <a:latin typeface="Constantia"/>
                <a:cs typeface="Constantia"/>
              </a:rPr>
              <a:t>your</a:t>
            </a:r>
            <a:r>
              <a:rPr sz="3200" b="1" spc="-204" dirty="0">
                <a:latin typeface="Constantia"/>
                <a:cs typeface="Constantia"/>
              </a:rPr>
              <a:t> </a:t>
            </a:r>
            <a:r>
              <a:rPr sz="3200" b="1" spc="-10" dirty="0">
                <a:latin typeface="Constantia"/>
                <a:cs typeface="Constantia"/>
              </a:rPr>
              <a:t>analysis</a:t>
            </a:r>
            <a:r>
              <a:rPr sz="3200" b="1" spc="-165" dirty="0">
                <a:latin typeface="Constantia"/>
                <a:cs typeface="Constantia"/>
              </a:rPr>
              <a:t> </a:t>
            </a:r>
            <a:r>
              <a:rPr sz="3200" b="1" dirty="0">
                <a:latin typeface="Constantia"/>
                <a:cs typeface="Constantia"/>
              </a:rPr>
              <a:t>of</a:t>
            </a:r>
            <a:r>
              <a:rPr sz="3200" b="1" spc="40" dirty="0">
                <a:latin typeface="Constantia"/>
                <a:cs typeface="Constantia"/>
              </a:rPr>
              <a:t> </a:t>
            </a:r>
            <a:r>
              <a:rPr sz="3200" b="1" dirty="0">
                <a:latin typeface="Constantia"/>
                <a:cs typeface="Constantia"/>
              </a:rPr>
              <a:t>the</a:t>
            </a:r>
            <a:r>
              <a:rPr sz="3200" b="1" spc="-160" dirty="0">
                <a:latin typeface="Constantia"/>
                <a:cs typeface="Constantia"/>
              </a:rPr>
              <a:t> </a:t>
            </a:r>
            <a:r>
              <a:rPr sz="3200" b="1" spc="-5" dirty="0">
                <a:latin typeface="Constantia"/>
                <a:cs typeface="Constantia"/>
              </a:rPr>
              <a:t>data.</a:t>
            </a:r>
            <a:endParaRPr sz="3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ln w="9144">
            <a:solidFill>
              <a:srgbClr val="0E6EC5"/>
            </a:solidFill>
          </a:ln>
        </p:spPr>
        <p:txBody>
          <a:bodyPr vert="horz" wrap="square" lIns="0" tIns="3403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680"/>
              </a:spcBef>
            </a:pPr>
            <a:r>
              <a:rPr sz="5000" spc="-90" dirty="0"/>
              <a:t>STATISTICS</a:t>
            </a:r>
            <a:endParaRPr sz="5000"/>
          </a:p>
        </p:txBody>
      </p:sp>
      <p:sp>
        <p:nvSpPr>
          <p:cNvPr id="9" name="object 9"/>
          <p:cNvSpPr txBox="1"/>
          <p:nvPr/>
        </p:nvSpPr>
        <p:spPr>
          <a:xfrm>
            <a:off x="535940" y="1943226"/>
            <a:ext cx="7971790" cy="35382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71120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3200" b="1" spc="-5" dirty="0">
                <a:latin typeface="Constantia"/>
                <a:cs typeface="Constantia"/>
              </a:rPr>
              <a:t>Statistics</a:t>
            </a:r>
            <a:r>
              <a:rPr sz="3200" b="1" spc="-90" dirty="0">
                <a:latin typeface="Constantia"/>
                <a:cs typeface="Constantia"/>
              </a:rPr>
              <a:t> </a:t>
            </a:r>
            <a:r>
              <a:rPr sz="3200" b="1" dirty="0">
                <a:latin typeface="Constantia"/>
                <a:cs typeface="Constantia"/>
              </a:rPr>
              <a:t>is</a:t>
            </a:r>
            <a:r>
              <a:rPr sz="3200" b="1" spc="-150" dirty="0">
                <a:latin typeface="Constantia"/>
                <a:cs typeface="Constantia"/>
              </a:rPr>
              <a:t> </a:t>
            </a:r>
            <a:r>
              <a:rPr sz="3200" b="1" dirty="0">
                <a:latin typeface="Constantia"/>
                <a:cs typeface="Constantia"/>
              </a:rPr>
              <a:t>a</a:t>
            </a:r>
            <a:r>
              <a:rPr sz="3200" b="1" spc="-150" dirty="0">
                <a:latin typeface="Constantia"/>
                <a:cs typeface="Constantia"/>
              </a:rPr>
              <a:t> </a:t>
            </a:r>
            <a:r>
              <a:rPr sz="3200" b="1" spc="-10" dirty="0">
                <a:latin typeface="Constantia"/>
                <a:cs typeface="Constantia"/>
              </a:rPr>
              <a:t>science</a:t>
            </a:r>
            <a:r>
              <a:rPr sz="3200" b="1" spc="-175" dirty="0">
                <a:latin typeface="Constantia"/>
                <a:cs typeface="Constantia"/>
              </a:rPr>
              <a:t> </a:t>
            </a:r>
            <a:r>
              <a:rPr sz="3200" b="1" dirty="0">
                <a:latin typeface="Constantia"/>
                <a:cs typeface="Constantia"/>
              </a:rPr>
              <a:t>assisting</a:t>
            </a:r>
            <a:r>
              <a:rPr sz="3200" b="1" spc="-95" dirty="0">
                <a:latin typeface="Constantia"/>
                <a:cs typeface="Constantia"/>
              </a:rPr>
              <a:t> </a:t>
            </a:r>
            <a:r>
              <a:rPr sz="3200" b="1" spc="-25" dirty="0">
                <a:latin typeface="Constantia"/>
                <a:cs typeface="Constantia"/>
              </a:rPr>
              <a:t>you</a:t>
            </a:r>
            <a:r>
              <a:rPr sz="3200" b="1" spc="-95" dirty="0">
                <a:latin typeface="Constantia"/>
                <a:cs typeface="Constantia"/>
              </a:rPr>
              <a:t> </a:t>
            </a:r>
            <a:r>
              <a:rPr sz="3200" b="1" spc="-25" dirty="0">
                <a:latin typeface="Constantia"/>
                <a:cs typeface="Constantia"/>
              </a:rPr>
              <a:t>to  </a:t>
            </a:r>
            <a:r>
              <a:rPr sz="3200" b="1" spc="-20" dirty="0">
                <a:latin typeface="Constantia"/>
                <a:cs typeface="Constantia"/>
              </a:rPr>
              <a:t>make </a:t>
            </a:r>
            <a:r>
              <a:rPr sz="3200" b="1" spc="-5" dirty="0">
                <a:latin typeface="Constantia"/>
                <a:cs typeface="Constantia"/>
              </a:rPr>
              <a:t>decisions</a:t>
            </a:r>
            <a:r>
              <a:rPr sz="3200" b="1" spc="-290" dirty="0">
                <a:latin typeface="Constantia"/>
                <a:cs typeface="Constantia"/>
              </a:rPr>
              <a:t> </a:t>
            </a:r>
            <a:r>
              <a:rPr sz="3200" b="1" dirty="0">
                <a:latin typeface="Constantia"/>
                <a:cs typeface="Constantia"/>
              </a:rPr>
              <a:t>under</a:t>
            </a:r>
            <a:endParaRPr sz="3200">
              <a:latin typeface="Constantia"/>
              <a:cs typeface="Constantia"/>
            </a:endParaRPr>
          </a:p>
          <a:p>
            <a:pPr marL="286385" marR="411480">
              <a:lnSpc>
                <a:spcPct val="100000"/>
              </a:lnSpc>
            </a:pPr>
            <a:r>
              <a:rPr sz="3200" b="1" spc="-5" dirty="0">
                <a:latin typeface="Constantia"/>
                <a:cs typeface="Constantia"/>
              </a:rPr>
              <a:t>uncertainties </a:t>
            </a:r>
            <a:r>
              <a:rPr sz="3200" dirty="0">
                <a:latin typeface="Constantia"/>
                <a:cs typeface="Constantia"/>
              </a:rPr>
              <a:t>(based on </a:t>
            </a:r>
            <a:r>
              <a:rPr sz="3200" spc="-5" dirty="0">
                <a:latin typeface="Constantia"/>
                <a:cs typeface="Constantia"/>
              </a:rPr>
              <a:t>some</a:t>
            </a:r>
            <a:r>
              <a:rPr sz="3200" spc="-39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numerical  </a:t>
            </a:r>
            <a:r>
              <a:rPr sz="3200" dirty="0">
                <a:latin typeface="Constantia"/>
                <a:cs typeface="Constantia"/>
              </a:rPr>
              <a:t>and </a:t>
            </a:r>
            <a:r>
              <a:rPr sz="3200" spc="-10" dirty="0">
                <a:latin typeface="Constantia"/>
                <a:cs typeface="Constantia"/>
              </a:rPr>
              <a:t>measurable</a:t>
            </a:r>
            <a:r>
              <a:rPr sz="3200" spc="-14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scales).</a:t>
            </a:r>
            <a:endParaRPr sz="3200">
              <a:latin typeface="Constantia"/>
              <a:cs typeface="Constantia"/>
            </a:endParaRPr>
          </a:p>
          <a:p>
            <a:pPr marL="286385" marR="5080" indent="-274320">
              <a:lnSpc>
                <a:spcPct val="100000"/>
              </a:lnSpc>
              <a:spcBef>
                <a:spcPts val="77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3200" dirty="0">
                <a:latin typeface="Constantia"/>
                <a:cs typeface="Constantia"/>
              </a:rPr>
              <a:t>Decision </a:t>
            </a:r>
            <a:r>
              <a:rPr sz="3200" spc="-5" dirty="0">
                <a:latin typeface="Constantia"/>
                <a:cs typeface="Constantia"/>
              </a:rPr>
              <a:t>making </a:t>
            </a:r>
            <a:r>
              <a:rPr sz="3200" spc="-20" dirty="0">
                <a:latin typeface="Constantia"/>
                <a:cs typeface="Constantia"/>
              </a:rPr>
              <a:t>process </a:t>
            </a:r>
            <a:r>
              <a:rPr sz="3200" spc="-5" dirty="0">
                <a:latin typeface="Constantia"/>
                <a:cs typeface="Constantia"/>
              </a:rPr>
              <a:t>must be based </a:t>
            </a:r>
            <a:r>
              <a:rPr sz="3200" dirty="0">
                <a:latin typeface="Constantia"/>
                <a:cs typeface="Constantia"/>
              </a:rPr>
              <a:t>on  </a:t>
            </a:r>
            <a:r>
              <a:rPr sz="3200" spc="-5" dirty="0">
                <a:latin typeface="Constantia"/>
                <a:cs typeface="Constantia"/>
              </a:rPr>
              <a:t>data</a:t>
            </a:r>
            <a:r>
              <a:rPr sz="3200" spc="-10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neither</a:t>
            </a:r>
            <a:r>
              <a:rPr sz="3200" spc="-195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on</a:t>
            </a:r>
            <a:r>
              <a:rPr sz="3200" spc="-10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personal</a:t>
            </a:r>
            <a:r>
              <a:rPr sz="3200" spc="-9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opinion</a:t>
            </a:r>
            <a:r>
              <a:rPr sz="3200" spc="-5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nor</a:t>
            </a:r>
            <a:r>
              <a:rPr sz="3200" spc="-20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on</a:t>
            </a:r>
            <a:r>
              <a:rPr sz="3200" spc="-140" dirty="0">
                <a:latin typeface="Constantia"/>
                <a:cs typeface="Constantia"/>
              </a:rPr>
              <a:t> </a:t>
            </a:r>
            <a:r>
              <a:rPr sz="3200" spc="-20" dirty="0">
                <a:latin typeface="Constantia"/>
                <a:cs typeface="Constantia"/>
              </a:rPr>
              <a:t>any  </a:t>
            </a:r>
            <a:r>
              <a:rPr sz="3200" spc="-10" dirty="0">
                <a:latin typeface="Constantia"/>
                <a:cs typeface="Constantia"/>
              </a:rPr>
              <a:t>belief.</a:t>
            </a:r>
            <a:endParaRPr sz="3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925194"/>
          </a:xfrm>
          <a:prstGeom prst="rect">
            <a:avLst/>
          </a:prstGeom>
          <a:ln w="9144">
            <a:solidFill>
              <a:srgbClr val="0E6EC5"/>
            </a:solidFill>
          </a:ln>
        </p:spPr>
        <p:txBody>
          <a:bodyPr vert="horz" wrap="square" lIns="0" tIns="2025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95"/>
              </a:spcBef>
            </a:pPr>
            <a:r>
              <a:rPr b="1" spc="-15" dirty="0">
                <a:latin typeface="Calibri"/>
                <a:cs typeface="Calibri"/>
              </a:rPr>
              <a:t>What </a:t>
            </a:r>
            <a:r>
              <a:rPr b="1" spc="-10" dirty="0">
                <a:latin typeface="Calibri"/>
                <a:cs typeface="Calibri"/>
              </a:rPr>
              <a:t>is </a:t>
            </a:r>
            <a:r>
              <a:rPr b="1" spc="-20" dirty="0">
                <a:latin typeface="Calibri"/>
                <a:cs typeface="Calibri"/>
              </a:rPr>
              <a:t>Statistical </a:t>
            </a:r>
            <a:r>
              <a:rPr b="1" spc="-30" dirty="0">
                <a:latin typeface="Calibri"/>
                <a:cs typeface="Calibri"/>
              </a:rPr>
              <a:t>Data</a:t>
            </a:r>
            <a:r>
              <a:rPr b="1" spc="3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Analysis?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35940" y="1940178"/>
            <a:ext cx="8045450" cy="3976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845185" indent="-274320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4444"/>
              <a:buFont typeface="Wingdings 2"/>
              <a:buChar char=""/>
              <a:tabLst>
                <a:tab pos="287020" algn="l"/>
              </a:tabLst>
            </a:pPr>
            <a:r>
              <a:rPr sz="3600" b="1" spc="-15" dirty="0">
                <a:latin typeface="Constantia"/>
                <a:cs typeface="Constantia"/>
              </a:rPr>
              <a:t>Data </a:t>
            </a:r>
            <a:r>
              <a:rPr sz="3600" b="1" spc="-20" dirty="0">
                <a:latin typeface="Constantia"/>
                <a:cs typeface="Constantia"/>
              </a:rPr>
              <a:t>are </a:t>
            </a:r>
            <a:r>
              <a:rPr sz="3600" b="1" dirty="0">
                <a:latin typeface="Constantia"/>
                <a:cs typeface="Constantia"/>
              </a:rPr>
              <a:t>not </a:t>
            </a:r>
            <a:r>
              <a:rPr sz="3600" b="1" spc="-5" dirty="0">
                <a:latin typeface="Constantia"/>
                <a:cs typeface="Constantia"/>
              </a:rPr>
              <a:t>information! </a:t>
            </a:r>
            <a:r>
              <a:rPr sz="3600" b="1" spc="-160" dirty="0">
                <a:latin typeface="Constantia"/>
                <a:cs typeface="Constantia"/>
              </a:rPr>
              <a:t>To  </a:t>
            </a:r>
            <a:r>
              <a:rPr sz="3600" b="1" spc="-10" dirty="0">
                <a:latin typeface="Constantia"/>
                <a:cs typeface="Constantia"/>
              </a:rPr>
              <a:t>determine </a:t>
            </a:r>
            <a:r>
              <a:rPr sz="3600" b="1" spc="-15" dirty="0">
                <a:latin typeface="Constantia"/>
                <a:cs typeface="Constantia"/>
              </a:rPr>
              <a:t>what </a:t>
            </a:r>
            <a:r>
              <a:rPr sz="3600" b="1" spc="-5" dirty="0">
                <a:latin typeface="Constantia"/>
                <a:cs typeface="Constantia"/>
              </a:rPr>
              <a:t>statistical data  </a:t>
            </a:r>
            <a:r>
              <a:rPr sz="3600" b="1" spc="-10" dirty="0">
                <a:latin typeface="Constantia"/>
                <a:cs typeface="Constantia"/>
              </a:rPr>
              <a:t>analysis </a:t>
            </a:r>
            <a:r>
              <a:rPr sz="3600" b="1" spc="-20" dirty="0">
                <a:latin typeface="Constantia"/>
                <a:cs typeface="Constantia"/>
              </a:rPr>
              <a:t>is, </a:t>
            </a:r>
            <a:r>
              <a:rPr sz="3600" b="1" dirty="0">
                <a:latin typeface="Constantia"/>
                <a:cs typeface="Constantia"/>
              </a:rPr>
              <a:t>one </a:t>
            </a:r>
            <a:r>
              <a:rPr sz="3600" b="1" spc="-5" dirty="0">
                <a:latin typeface="Constantia"/>
                <a:cs typeface="Constantia"/>
              </a:rPr>
              <a:t>must </a:t>
            </a:r>
            <a:r>
              <a:rPr sz="3600" b="1" spc="10" dirty="0">
                <a:latin typeface="Constantia"/>
                <a:cs typeface="Constantia"/>
              </a:rPr>
              <a:t>first</a:t>
            </a:r>
            <a:r>
              <a:rPr sz="3600" b="1" spc="-580" dirty="0">
                <a:latin typeface="Constantia"/>
                <a:cs typeface="Constantia"/>
              </a:rPr>
              <a:t> </a:t>
            </a:r>
            <a:r>
              <a:rPr sz="3600" b="1" spc="10" dirty="0">
                <a:latin typeface="Constantia"/>
                <a:cs typeface="Constantia"/>
              </a:rPr>
              <a:t>define  </a:t>
            </a:r>
            <a:r>
              <a:rPr sz="3600" b="1" spc="-10" dirty="0">
                <a:latin typeface="Constantia"/>
                <a:cs typeface="Constantia"/>
              </a:rPr>
              <a:t>statistics.</a:t>
            </a:r>
            <a:endParaRPr sz="3600">
              <a:latin typeface="Constantia"/>
              <a:cs typeface="Constantia"/>
            </a:endParaRPr>
          </a:p>
          <a:p>
            <a:pPr marL="286385" marR="5080" indent="-274320">
              <a:lnSpc>
                <a:spcPct val="100000"/>
              </a:lnSpc>
              <a:spcBef>
                <a:spcPts val="865"/>
              </a:spcBef>
              <a:buClr>
                <a:srgbClr val="0AD0D9"/>
              </a:buClr>
              <a:buSzPct val="94444"/>
              <a:buFont typeface="Wingdings 2"/>
              <a:buChar char=""/>
              <a:tabLst>
                <a:tab pos="287020" algn="l"/>
              </a:tabLst>
            </a:pPr>
            <a:r>
              <a:rPr sz="3600" b="1" spc="-10" dirty="0">
                <a:latin typeface="Constantia"/>
                <a:cs typeface="Constantia"/>
              </a:rPr>
              <a:t>Statistics </a:t>
            </a:r>
            <a:r>
              <a:rPr sz="3600" b="1" dirty="0">
                <a:latin typeface="Constantia"/>
                <a:cs typeface="Constantia"/>
              </a:rPr>
              <a:t>is a set of </a:t>
            </a:r>
            <a:r>
              <a:rPr sz="3600" b="1" spc="-5" dirty="0">
                <a:latin typeface="Constantia"/>
                <a:cs typeface="Constantia"/>
              </a:rPr>
              <a:t>methods </a:t>
            </a:r>
            <a:r>
              <a:rPr sz="3600" b="1" dirty="0">
                <a:latin typeface="Constantia"/>
                <a:cs typeface="Constantia"/>
              </a:rPr>
              <a:t>that  </a:t>
            </a:r>
            <a:r>
              <a:rPr sz="3600" b="1" spc="-20" dirty="0">
                <a:latin typeface="Constantia"/>
                <a:cs typeface="Constantia"/>
              </a:rPr>
              <a:t>are </a:t>
            </a:r>
            <a:r>
              <a:rPr sz="3600" b="1" dirty="0">
                <a:latin typeface="Constantia"/>
                <a:cs typeface="Constantia"/>
              </a:rPr>
              <a:t>used </a:t>
            </a:r>
            <a:r>
              <a:rPr sz="3600" b="1" spc="-30" dirty="0">
                <a:latin typeface="Constantia"/>
                <a:cs typeface="Constantia"/>
              </a:rPr>
              <a:t>to </a:t>
            </a:r>
            <a:r>
              <a:rPr sz="3600" b="1" spc="-10" dirty="0">
                <a:latin typeface="Constantia"/>
                <a:cs typeface="Constantia"/>
              </a:rPr>
              <a:t>collect, analyze,</a:t>
            </a:r>
            <a:r>
              <a:rPr sz="3600" b="1" spc="-459" dirty="0">
                <a:latin typeface="Constantia"/>
                <a:cs typeface="Constantia"/>
              </a:rPr>
              <a:t> </a:t>
            </a:r>
            <a:r>
              <a:rPr sz="3600" b="1" spc="-15" dirty="0">
                <a:latin typeface="Constantia"/>
                <a:cs typeface="Constantia"/>
              </a:rPr>
              <a:t>present,  </a:t>
            </a:r>
            <a:r>
              <a:rPr sz="3600" b="1" dirty="0">
                <a:latin typeface="Constantia"/>
                <a:cs typeface="Constantia"/>
              </a:rPr>
              <a:t>and </a:t>
            </a:r>
            <a:r>
              <a:rPr sz="3600" b="1" spc="-20" dirty="0">
                <a:latin typeface="Constantia"/>
                <a:cs typeface="Constantia"/>
              </a:rPr>
              <a:t>interpret</a:t>
            </a:r>
            <a:r>
              <a:rPr sz="3600" b="1" spc="-155" dirty="0">
                <a:latin typeface="Constantia"/>
                <a:cs typeface="Constantia"/>
              </a:rPr>
              <a:t> </a:t>
            </a:r>
            <a:r>
              <a:rPr sz="3600" b="1" spc="-5" dirty="0">
                <a:latin typeface="Constantia"/>
                <a:cs typeface="Constantia"/>
              </a:rPr>
              <a:t>data.</a:t>
            </a:r>
            <a:endParaRPr sz="3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925194"/>
          </a:xfrm>
          <a:prstGeom prst="rect">
            <a:avLst/>
          </a:prstGeom>
          <a:ln w="9144">
            <a:solidFill>
              <a:srgbClr val="0E6EC5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5"/>
              </a:spcBef>
            </a:pPr>
            <a:r>
              <a:rPr sz="5400" spc="-25" dirty="0"/>
              <a:t>Statistical</a:t>
            </a:r>
            <a:r>
              <a:rPr sz="5400" spc="-10" dirty="0"/>
              <a:t> methods</a:t>
            </a:r>
            <a:endParaRPr sz="5400"/>
          </a:p>
        </p:txBody>
      </p:sp>
      <p:sp>
        <p:nvSpPr>
          <p:cNvPr id="9" name="object 9"/>
          <p:cNvSpPr txBox="1"/>
          <p:nvPr/>
        </p:nvSpPr>
        <p:spPr>
          <a:xfrm>
            <a:off x="535940" y="1894458"/>
            <a:ext cx="7875905" cy="412369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86385" marR="5080" indent="-274320">
              <a:lnSpc>
                <a:spcPts val="3460"/>
              </a:lnSpc>
              <a:spcBef>
                <a:spcPts val="53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3200" b="1" spc="-5" dirty="0">
                <a:latin typeface="Constantia"/>
                <a:cs typeface="Constantia"/>
              </a:rPr>
              <a:t>Statistical methods </a:t>
            </a:r>
            <a:r>
              <a:rPr sz="3200" b="1" spc="-15" dirty="0">
                <a:latin typeface="Constantia"/>
                <a:cs typeface="Constantia"/>
              </a:rPr>
              <a:t>are </a:t>
            </a:r>
            <a:r>
              <a:rPr sz="3200" b="1" dirty="0">
                <a:latin typeface="Constantia"/>
                <a:cs typeface="Constantia"/>
              </a:rPr>
              <a:t>used in a </a:t>
            </a:r>
            <a:r>
              <a:rPr sz="3200" b="1" spc="-5" dirty="0">
                <a:latin typeface="Constantia"/>
                <a:cs typeface="Constantia"/>
              </a:rPr>
              <a:t>wide  variety </a:t>
            </a:r>
            <a:r>
              <a:rPr sz="3200" b="1" dirty="0">
                <a:latin typeface="Constantia"/>
                <a:cs typeface="Constantia"/>
              </a:rPr>
              <a:t>of </a:t>
            </a:r>
            <a:r>
              <a:rPr sz="3200" b="1" spc="-10" dirty="0">
                <a:latin typeface="Constantia"/>
                <a:cs typeface="Constantia"/>
              </a:rPr>
              <a:t>occupations </a:t>
            </a:r>
            <a:r>
              <a:rPr sz="3200" b="1" dirty="0">
                <a:latin typeface="Constantia"/>
                <a:cs typeface="Constantia"/>
              </a:rPr>
              <a:t>and </a:t>
            </a:r>
            <a:r>
              <a:rPr sz="3200" b="1" spc="-5" dirty="0">
                <a:latin typeface="Constantia"/>
                <a:cs typeface="Constantia"/>
              </a:rPr>
              <a:t>help people  </a:t>
            </a:r>
            <a:r>
              <a:rPr sz="3200" b="1" spc="-20" dirty="0">
                <a:latin typeface="Constantia"/>
                <a:cs typeface="Constantia"/>
              </a:rPr>
              <a:t>identify, </a:t>
            </a:r>
            <a:r>
              <a:rPr sz="3200" b="1" spc="-55" dirty="0">
                <a:latin typeface="Constantia"/>
                <a:cs typeface="Constantia"/>
              </a:rPr>
              <a:t>study, </a:t>
            </a:r>
            <a:r>
              <a:rPr sz="3200" b="1" dirty="0">
                <a:latin typeface="Constantia"/>
                <a:cs typeface="Constantia"/>
              </a:rPr>
              <a:t>and </a:t>
            </a:r>
            <a:r>
              <a:rPr sz="3200" b="1" spc="-25" dirty="0">
                <a:latin typeface="Constantia"/>
                <a:cs typeface="Constantia"/>
              </a:rPr>
              <a:t>solve </a:t>
            </a:r>
            <a:r>
              <a:rPr sz="3200" b="1" spc="-15" dirty="0">
                <a:latin typeface="Constantia"/>
                <a:cs typeface="Constantia"/>
              </a:rPr>
              <a:t>many</a:t>
            </a:r>
            <a:r>
              <a:rPr sz="3200" b="1" spc="-395" dirty="0">
                <a:latin typeface="Constantia"/>
                <a:cs typeface="Constantia"/>
              </a:rPr>
              <a:t> </a:t>
            </a:r>
            <a:r>
              <a:rPr sz="3200" b="1" spc="-10" dirty="0">
                <a:latin typeface="Constantia"/>
                <a:cs typeface="Constantia"/>
              </a:rPr>
              <a:t>complex  problems.</a:t>
            </a:r>
            <a:endParaRPr sz="3200">
              <a:latin typeface="Constantia"/>
              <a:cs typeface="Constantia"/>
            </a:endParaRPr>
          </a:p>
          <a:p>
            <a:pPr marL="286385" marR="164465" indent="-274320">
              <a:lnSpc>
                <a:spcPct val="90000"/>
              </a:lnSpc>
              <a:spcBef>
                <a:spcPts val="70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3200" b="1" dirty="0">
                <a:latin typeface="Constantia"/>
                <a:cs typeface="Constantia"/>
              </a:rPr>
              <a:t>In the business and </a:t>
            </a:r>
            <a:r>
              <a:rPr sz="3200" b="1" spc="-5" dirty="0">
                <a:latin typeface="Constantia"/>
                <a:cs typeface="Constantia"/>
              </a:rPr>
              <a:t>economic </a:t>
            </a:r>
            <a:r>
              <a:rPr sz="3200" b="1" spc="-20" dirty="0">
                <a:latin typeface="Constantia"/>
                <a:cs typeface="Constantia"/>
              </a:rPr>
              <a:t>world,  </a:t>
            </a:r>
            <a:r>
              <a:rPr sz="3200" b="1" dirty="0">
                <a:latin typeface="Constantia"/>
                <a:cs typeface="Constantia"/>
              </a:rPr>
              <a:t>these </a:t>
            </a:r>
            <a:r>
              <a:rPr sz="3200" b="1" spc="-5" dirty="0">
                <a:latin typeface="Constantia"/>
                <a:cs typeface="Constantia"/>
              </a:rPr>
              <a:t>methods </a:t>
            </a:r>
            <a:r>
              <a:rPr sz="3200" b="1" dirty="0">
                <a:latin typeface="Constantia"/>
                <a:cs typeface="Constantia"/>
              </a:rPr>
              <a:t>enable </a:t>
            </a:r>
            <a:r>
              <a:rPr sz="3200" b="1" spc="-5" dirty="0">
                <a:latin typeface="Constantia"/>
                <a:cs typeface="Constantia"/>
              </a:rPr>
              <a:t>decision</a:t>
            </a:r>
            <a:r>
              <a:rPr sz="3200" b="1" spc="-480" dirty="0">
                <a:latin typeface="Constantia"/>
                <a:cs typeface="Constantia"/>
              </a:rPr>
              <a:t> </a:t>
            </a:r>
            <a:r>
              <a:rPr sz="3200" b="1" spc="-15" dirty="0">
                <a:latin typeface="Constantia"/>
                <a:cs typeface="Constantia"/>
              </a:rPr>
              <a:t>makers  </a:t>
            </a:r>
            <a:r>
              <a:rPr sz="3200" b="1" dirty="0">
                <a:latin typeface="Constantia"/>
                <a:cs typeface="Constantia"/>
              </a:rPr>
              <a:t>and </a:t>
            </a:r>
            <a:r>
              <a:rPr sz="3200" b="1" spc="-10" dirty="0">
                <a:latin typeface="Constantia"/>
                <a:cs typeface="Constantia"/>
              </a:rPr>
              <a:t>managers </a:t>
            </a:r>
            <a:r>
              <a:rPr sz="3200" b="1" spc="-25" dirty="0">
                <a:latin typeface="Constantia"/>
                <a:cs typeface="Constantia"/>
              </a:rPr>
              <a:t>to </a:t>
            </a:r>
            <a:r>
              <a:rPr sz="3200" b="1" spc="-20" dirty="0">
                <a:latin typeface="Constantia"/>
                <a:cs typeface="Constantia"/>
              </a:rPr>
              <a:t>make </a:t>
            </a:r>
            <a:r>
              <a:rPr sz="3200" b="1" dirty="0">
                <a:latin typeface="Constantia"/>
                <a:cs typeface="Constantia"/>
              </a:rPr>
              <a:t>informed and  </a:t>
            </a:r>
            <a:r>
              <a:rPr sz="3200" b="1" spc="-15" dirty="0">
                <a:latin typeface="Constantia"/>
                <a:cs typeface="Constantia"/>
              </a:rPr>
              <a:t>better </a:t>
            </a:r>
            <a:r>
              <a:rPr sz="3200" b="1" spc="-5" dirty="0">
                <a:latin typeface="Constantia"/>
                <a:cs typeface="Constantia"/>
              </a:rPr>
              <a:t>decisions </a:t>
            </a:r>
            <a:r>
              <a:rPr sz="3200" b="1" dirty="0">
                <a:latin typeface="Constantia"/>
                <a:cs typeface="Constantia"/>
              </a:rPr>
              <a:t>about </a:t>
            </a:r>
            <a:r>
              <a:rPr sz="3200" b="1" spc="-10" dirty="0">
                <a:latin typeface="Constantia"/>
                <a:cs typeface="Constantia"/>
              </a:rPr>
              <a:t>uncertain  </a:t>
            </a:r>
            <a:r>
              <a:rPr sz="3200" b="1" spc="-5" dirty="0">
                <a:latin typeface="Constantia"/>
                <a:cs typeface="Constantia"/>
              </a:rPr>
              <a:t>situations.</a:t>
            </a:r>
            <a:endParaRPr sz="3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95687" y="102238"/>
            <a:ext cx="74098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Principles </a:t>
            </a:r>
            <a:r>
              <a:rPr sz="3600" spc="-5" dirty="0"/>
              <a:t>of Analysis </a:t>
            </a:r>
            <a:r>
              <a:rPr sz="3600" dirty="0"/>
              <a:t>and</a:t>
            </a:r>
            <a:r>
              <a:rPr sz="3600" spc="-75" dirty="0"/>
              <a:t> </a:t>
            </a:r>
            <a:r>
              <a:rPr sz="3600" spc="-20" dirty="0"/>
              <a:t>Interpretation</a:t>
            </a:r>
            <a:endParaRPr sz="3600" dirty="0"/>
          </a:p>
        </p:txBody>
      </p:sp>
      <p:sp>
        <p:nvSpPr>
          <p:cNvPr id="9" name="object 9"/>
          <p:cNvSpPr txBox="1"/>
          <p:nvPr/>
        </p:nvSpPr>
        <p:spPr>
          <a:xfrm>
            <a:off x="535940" y="1567942"/>
            <a:ext cx="7839075" cy="484822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86385" marR="13970" indent="-274320">
              <a:lnSpc>
                <a:spcPct val="90000"/>
              </a:lnSpc>
              <a:spcBef>
                <a:spcPts val="430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Data</a:t>
            </a:r>
            <a:r>
              <a:rPr sz="2800" spc="-10" dirty="0">
                <a:latin typeface="Constantia"/>
                <a:cs typeface="Constantia"/>
              </a:rPr>
              <a:t>, </a:t>
            </a:r>
            <a:r>
              <a:rPr sz="2800" spc="-5" dirty="0">
                <a:latin typeface="Constantia"/>
                <a:cs typeface="Constantia"/>
              </a:rPr>
              <a:t>as </a:t>
            </a:r>
            <a:r>
              <a:rPr sz="2800" spc="-10" dirty="0">
                <a:latin typeface="Constantia"/>
                <a:cs typeface="Constantia"/>
              </a:rPr>
              <a:t>used </a:t>
            </a:r>
            <a:r>
              <a:rPr sz="2800" spc="-5" dirty="0">
                <a:latin typeface="Constantia"/>
                <a:cs typeface="Constantia"/>
              </a:rPr>
              <a:t>in </a:t>
            </a:r>
            <a:r>
              <a:rPr sz="2800" spc="-15" dirty="0">
                <a:latin typeface="Constantia"/>
                <a:cs typeface="Constantia"/>
              </a:rPr>
              <a:t>behavioral research, </a:t>
            </a:r>
            <a:r>
              <a:rPr sz="2800" spc="-10" dirty="0">
                <a:latin typeface="Constantia"/>
                <a:cs typeface="Constantia"/>
              </a:rPr>
              <a:t>means  </a:t>
            </a:r>
            <a:r>
              <a:rPr sz="2800" spc="-15" dirty="0">
                <a:latin typeface="Constantia"/>
                <a:cs typeface="Constantia"/>
              </a:rPr>
              <a:t>research </a:t>
            </a:r>
            <a:r>
              <a:rPr sz="2800" spc="-10" dirty="0">
                <a:latin typeface="Constantia"/>
                <a:cs typeface="Constantia"/>
              </a:rPr>
              <a:t>results </a:t>
            </a:r>
            <a:r>
              <a:rPr sz="2800" spc="-15" dirty="0">
                <a:latin typeface="Constantia"/>
                <a:cs typeface="Constantia"/>
              </a:rPr>
              <a:t>from </a:t>
            </a:r>
            <a:r>
              <a:rPr sz="2800" spc="-10" dirty="0">
                <a:latin typeface="Constantia"/>
                <a:cs typeface="Constantia"/>
              </a:rPr>
              <a:t>which </a:t>
            </a:r>
            <a:r>
              <a:rPr sz="2800" spc="-15" dirty="0">
                <a:latin typeface="Constantia"/>
                <a:cs typeface="Constantia"/>
              </a:rPr>
              <a:t>inferences </a:t>
            </a:r>
            <a:r>
              <a:rPr sz="2800" spc="-20" dirty="0">
                <a:latin typeface="Constantia"/>
                <a:cs typeface="Constantia"/>
              </a:rPr>
              <a:t>are</a:t>
            </a:r>
            <a:r>
              <a:rPr sz="2800" spc="-500" dirty="0">
                <a:latin typeface="Constantia"/>
                <a:cs typeface="Constantia"/>
              </a:rPr>
              <a:t> </a:t>
            </a:r>
            <a:r>
              <a:rPr sz="2800" spc="-25" dirty="0">
                <a:latin typeface="Constantia"/>
                <a:cs typeface="Constantia"/>
              </a:rPr>
              <a:t>drawn:  </a:t>
            </a:r>
            <a:r>
              <a:rPr sz="2800" spc="-10" dirty="0">
                <a:latin typeface="Constantia"/>
                <a:cs typeface="Constantia"/>
              </a:rPr>
              <a:t>usually </a:t>
            </a:r>
            <a:r>
              <a:rPr sz="2800" spc="-5" dirty="0">
                <a:latin typeface="Constantia"/>
                <a:cs typeface="Constantia"/>
              </a:rPr>
              <a:t>numerical </a:t>
            </a:r>
            <a:r>
              <a:rPr sz="2800" spc="-15" dirty="0">
                <a:latin typeface="Constantia"/>
                <a:cs typeface="Constantia"/>
              </a:rPr>
              <a:t>results, </a:t>
            </a:r>
            <a:r>
              <a:rPr sz="2800" spc="-20" dirty="0">
                <a:latin typeface="Constantia"/>
                <a:cs typeface="Constantia"/>
              </a:rPr>
              <a:t>like scores </a:t>
            </a:r>
            <a:r>
              <a:rPr sz="2800" spc="-5" dirty="0">
                <a:latin typeface="Constantia"/>
                <a:cs typeface="Constantia"/>
              </a:rPr>
              <a:t>of </a:t>
            </a:r>
            <a:r>
              <a:rPr sz="2800" spc="-10" dirty="0">
                <a:latin typeface="Constantia"/>
                <a:cs typeface="Constantia"/>
              </a:rPr>
              <a:t>tests </a:t>
            </a:r>
            <a:r>
              <a:rPr sz="2800" spc="-5" dirty="0">
                <a:latin typeface="Constantia"/>
                <a:cs typeface="Constantia"/>
              </a:rPr>
              <a:t>and  statistics such as </a:t>
            </a:r>
            <a:r>
              <a:rPr sz="2800" spc="-10" dirty="0">
                <a:latin typeface="Constantia"/>
                <a:cs typeface="Constantia"/>
              </a:rPr>
              <a:t>means, </a:t>
            </a:r>
            <a:r>
              <a:rPr sz="2800" spc="-20" dirty="0">
                <a:latin typeface="Constantia"/>
                <a:cs typeface="Constantia"/>
              </a:rPr>
              <a:t>percentages, </a:t>
            </a:r>
            <a:r>
              <a:rPr sz="2800" spc="-5" dirty="0">
                <a:latin typeface="Constantia"/>
                <a:cs typeface="Constantia"/>
              </a:rPr>
              <a:t>and  </a:t>
            </a:r>
            <a:r>
              <a:rPr sz="2800" spc="-15" dirty="0">
                <a:latin typeface="Constantia"/>
                <a:cs typeface="Constantia"/>
              </a:rPr>
              <a:t>correlation</a:t>
            </a:r>
            <a:r>
              <a:rPr sz="2800" spc="-11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coefficients.</a:t>
            </a:r>
            <a:endParaRPr sz="2800">
              <a:latin typeface="Constantia"/>
              <a:cs typeface="Constantia"/>
            </a:endParaRPr>
          </a:p>
          <a:p>
            <a:pPr marL="286385" marR="20320" indent="-274320">
              <a:lnSpc>
                <a:spcPts val="3020"/>
              </a:lnSpc>
              <a:spcBef>
                <a:spcPts val="720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800" u="heavy" spc="-15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Analysis</a:t>
            </a:r>
            <a:r>
              <a:rPr sz="2800" spc="-1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means </a:t>
            </a:r>
            <a:r>
              <a:rPr sz="2800" spc="-10" dirty="0">
                <a:latin typeface="Constantia"/>
                <a:cs typeface="Constantia"/>
              </a:rPr>
              <a:t>the </a:t>
            </a:r>
            <a:r>
              <a:rPr sz="2800" spc="-15" dirty="0">
                <a:latin typeface="Constantia"/>
                <a:cs typeface="Constantia"/>
              </a:rPr>
              <a:t>categorizing, ordering,  </a:t>
            </a:r>
            <a:r>
              <a:rPr sz="2800" spc="-10" dirty="0">
                <a:latin typeface="Constantia"/>
                <a:cs typeface="Constantia"/>
              </a:rPr>
              <a:t>manipulating, </a:t>
            </a:r>
            <a:r>
              <a:rPr sz="2800" spc="-5" dirty="0">
                <a:latin typeface="Constantia"/>
                <a:cs typeface="Constantia"/>
              </a:rPr>
              <a:t>and summarizing of </a:t>
            </a:r>
            <a:r>
              <a:rPr sz="2800" spc="-10" dirty="0">
                <a:latin typeface="Constantia"/>
                <a:cs typeface="Constantia"/>
              </a:rPr>
              <a:t>data </a:t>
            </a:r>
            <a:r>
              <a:rPr sz="2800" spc="-25" dirty="0">
                <a:latin typeface="Constantia"/>
                <a:cs typeface="Constantia"/>
              </a:rPr>
              <a:t>to</a:t>
            </a:r>
            <a:r>
              <a:rPr sz="2800" spc="-34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obtain  </a:t>
            </a:r>
            <a:r>
              <a:rPr sz="2800" spc="-15" dirty="0">
                <a:latin typeface="Constantia"/>
                <a:cs typeface="Constantia"/>
              </a:rPr>
              <a:t>answers </a:t>
            </a:r>
            <a:r>
              <a:rPr sz="2800" spc="-25" dirty="0">
                <a:latin typeface="Constantia"/>
                <a:cs typeface="Constantia"/>
              </a:rPr>
              <a:t>to </a:t>
            </a:r>
            <a:r>
              <a:rPr sz="2800" spc="-15" dirty="0">
                <a:latin typeface="Constantia"/>
                <a:cs typeface="Constantia"/>
              </a:rPr>
              <a:t>research</a:t>
            </a:r>
            <a:r>
              <a:rPr sz="2800" spc="-24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questions.</a:t>
            </a:r>
            <a:endParaRPr sz="2800">
              <a:latin typeface="Constantia"/>
              <a:cs typeface="Constantia"/>
            </a:endParaRPr>
          </a:p>
          <a:p>
            <a:pPr marL="286385" marR="5080" indent="-274320">
              <a:lnSpc>
                <a:spcPct val="90000"/>
              </a:lnSpc>
              <a:spcBef>
                <a:spcPts val="640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onstantia"/>
                <a:cs typeface="Constantia"/>
              </a:rPr>
              <a:t>Interpretation</a:t>
            </a:r>
            <a:r>
              <a:rPr sz="2800" spc="-10" dirty="0">
                <a:latin typeface="Constantia"/>
                <a:cs typeface="Constantia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takes </a:t>
            </a:r>
            <a:r>
              <a:rPr sz="2800" spc="-10" dirty="0">
                <a:latin typeface="Constantia"/>
                <a:cs typeface="Constantia"/>
              </a:rPr>
              <a:t>the results </a:t>
            </a:r>
            <a:r>
              <a:rPr sz="2800" spc="-5" dirty="0">
                <a:latin typeface="Constantia"/>
                <a:cs typeface="Constantia"/>
              </a:rPr>
              <a:t>of </a:t>
            </a:r>
            <a:r>
              <a:rPr sz="2800" spc="-15" dirty="0">
                <a:latin typeface="Constantia"/>
                <a:cs typeface="Constantia"/>
              </a:rPr>
              <a:t>analysis,</a:t>
            </a:r>
            <a:r>
              <a:rPr sz="2800" spc="-285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makes  inferences </a:t>
            </a:r>
            <a:r>
              <a:rPr sz="2800" spc="-5" dirty="0">
                <a:latin typeface="Constantia"/>
                <a:cs typeface="Constantia"/>
              </a:rPr>
              <a:t>pertinent </a:t>
            </a:r>
            <a:r>
              <a:rPr sz="2800" spc="-25" dirty="0">
                <a:latin typeface="Constantia"/>
                <a:cs typeface="Constantia"/>
              </a:rPr>
              <a:t>to </a:t>
            </a:r>
            <a:r>
              <a:rPr sz="2800" spc="-10" dirty="0">
                <a:latin typeface="Constantia"/>
                <a:cs typeface="Constantia"/>
              </a:rPr>
              <a:t>the </a:t>
            </a:r>
            <a:r>
              <a:rPr sz="2800" spc="-15" dirty="0">
                <a:latin typeface="Constantia"/>
                <a:cs typeface="Constantia"/>
              </a:rPr>
              <a:t>research </a:t>
            </a:r>
            <a:r>
              <a:rPr sz="2800" spc="-10" dirty="0">
                <a:latin typeface="Constantia"/>
                <a:cs typeface="Constantia"/>
              </a:rPr>
              <a:t>relations  </a:t>
            </a:r>
            <a:r>
              <a:rPr sz="2800" spc="-5" dirty="0">
                <a:latin typeface="Constantia"/>
                <a:cs typeface="Constantia"/>
              </a:rPr>
              <a:t>studied, and </a:t>
            </a:r>
            <a:r>
              <a:rPr sz="2800" spc="-30" dirty="0">
                <a:latin typeface="Constantia"/>
                <a:cs typeface="Constantia"/>
              </a:rPr>
              <a:t>draws </a:t>
            </a:r>
            <a:r>
              <a:rPr sz="2800" spc="-10" dirty="0">
                <a:latin typeface="Constantia"/>
                <a:cs typeface="Constantia"/>
              </a:rPr>
              <a:t>conclusions </a:t>
            </a:r>
            <a:r>
              <a:rPr sz="2800" spc="-5" dirty="0">
                <a:latin typeface="Constantia"/>
                <a:cs typeface="Constantia"/>
              </a:rPr>
              <a:t>about </a:t>
            </a:r>
            <a:r>
              <a:rPr sz="2800" spc="-10" dirty="0">
                <a:latin typeface="Constantia"/>
                <a:cs typeface="Constantia"/>
              </a:rPr>
              <a:t>these  relations.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35940" y="1947799"/>
            <a:ext cx="8080375" cy="34340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85725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b="1" spc="-10" dirty="0">
                <a:latin typeface="Constantia"/>
                <a:cs typeface="Constantia"/>
              </a:rPr>
              <a:t>Using</a:t>
            </a:r>
            <a:r>
              <a:rPr sz="2600" b="1" spc="-7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statistics</a:t>
            </a:r>
            <a:r>
              <a:rPr sz="2600" b="1" spc="-105" dirty="0">
                <a:latin typeface="Constantia"/>
                <a:cs typeface="Constantia"/>
              </a:rPr>
              <a:t> </a:t>
            </a:r>
            <a:r>
              <a:rPr sz="2600" b="1" spc="-20" dirty="0">
                <a:latin typeface="Constantia"/>
                <a:cs typeface="Constantia"/>
              </a:rPr>
              <a:t>to</a:t>
            </a:r>
            <a:r>
              <a:rPr sz="2600" b="1" spc="-125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determine</a:t>
            </a:r>
            <a:r>
              <a:rPr sz="2600" b="1" spc="-125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relationships</a:t>
            </a:r>
            <a:r>
              <a:rPr sz="2600" b="1" spc="-8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is  </a:t>
            </a:r>
            <a:r>
              <a:rPr sz="2600" b="1" spc="-5" dirty="0">
                <a:latin typeface="Constantia"/>
                <a:cs typeface="Constantia"/>
              </a:rPr>
              <a:t>paramount </a:t>
            </a:r>
            <a:r>
              <a:rPr sz="2600" b="1" spc="-20" dirty="0">
                <a:latin typeface="Constantia"/>
                <a:cs typeface="Constantia"/>
              </a:rPr>
              <a:t>to </a:t>
            </a:r>
            <a:r>
              <a:rPr sz="2600" b="1" dirty="0">
                <a:latin typeface="Constantia"/>
                <a:cs typeface="Constantia"/>
              </a:rPr>
              <a:t>the</a:t>
            </a:r>
            <a:r>
              <a:rPr sz="2600" b="1" spc="-465" dirty="0">
                <a:latin typeface="Constantia"/>
                <a:cs typeface="Constantia"/>
              </a:rPr>
              <a:t> </a:t>
            </a:r>
            <a:r>
              <a:rPr sz="2600" b="1" spc="-15" dirty="0">
                <a:latin typeface="Constantia"/>
                <a:cs typeface="Constantia"/>
              </a:rPr>
              <a:t>success </a:t>
            </a:r>
            <a:r>
              <a:rPr sz="2600" b="1" dirty="0">
                <a:latin typeface="Constantia"/>
                <a:cs typeface="Constantia"/>
              </a:rPr>
              <a:t>of </a:t>
            </a:r>
            <a:r>
              <a:rPr sz="2600" b="1" spc="-15" dirty="0">
                <a:latin typeface="Constantia"/>
                <a:cs typeface="Constantia"/>
              </a:rPr>
              <a:t>good </a:t>
            </a:r>
            <a:r>
              <a:rPr sz="2600" b="1" spc="-10" dirty="0">
                <a:latin typeface="Constantia"/>
                <a:cs typeface="Constantia"/>
              </a:rPr>
              <a:t>research.</a:t>
            </a:r>
            <a:endParaRPr sz="2600">
              <a:latin typeface="Constantia"/>
              <a:cs typeface="Constantia"/>
            </a:endParaRPr>
          </a:p>
          <a:p>
            <a:pPr marL="286385" marR="508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b="1" spc="-10" dirty="0">
                <a:latin typeface="Constantia"/>
                <a:cs typeface="Constantia"/>
              </a:rPr>
              <a:t>Using tools </a:t>
            </a:r>
            <a:r>
              <a:rPr sz="2600" b="1" dirty="0">
                <a:latin typeface="Constantia"/>
                <a:cs typeface="Constantia"/>
              </a:rPr>
              <a:t>such as </a:t>
            </a:r>
            <a:r>
              <a:rPr sz="2600" b="1" spc="-60" dirty="0">
                <a:latin typeface="Constantia"/>
                <a:cs typeface="Constantia"/>
              </a:rPr>
              <a:t>ANOVA, </a:t>
            </a:r>
            <a:r>
              <a:rPr sz="2600" b="1" spc="-10" dirty="0">
                <a:latin typeface="Constantia"/>
                <a:cs typeface="Constantia"/>
              </a:rPr>
              <a:t>correlations, </a:t>
            </a:r>
            <a:r>
              <a:rPr sz="2600" b="1" spc="-5" dirty="0">
                <a:latin typeface="Constantia"/>
                <a:cs typeface="Constantia"/>
              </a:rPr>
              <a:t>Fisher  </a:t>
            </a:r>
            <a:r>
              <a:rPr sz="2600" b="1" dirty="0">
                <a:latin typeface="Constantia"/>
                <a:cs typeface="Constantia"/>
              </a:rPr>
              <a:t>Exact</a:t>
            </a:r>
            <a:r>
              <a:rPr sz="2600" b="1" spc="-155" dirty="0">
                <a:latin typeface="Constantia"/>
                <a:cs typeface="Constantia"/>
              </a:rPr>
              <a:t> </a:t>
            </a:r>
            <a:r>
              <a:rPr sz="2600" b="1" spc="-40" dirty="0">
                <a:latin typeface="Constantia"/>
                <a:cs typeface="Constantia"/>
              </a:rPr>
              <a:t>Tests,</a:t>
            </a:r>
            <a:r>
              <a:rPr sz="2600" b="1" spc="-55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regression,</a:t>
            </a:r>
            <a:r>
              <a:rPr sz="2600" b="1" spc="-100" dirty="0">
                <a:latin typeface="Constantia"/>
                <a:cs typeface="Constantia"/>
              </a:rPr>
              <a:t> </a:t>
            </a:r>
            <a:r>
              <a:rPr sz="2600" b="1" spc="-10" dirty="0">
                <a:latin typeface="Constantia"/>
                <a:cs typeface="Constantia"/>
              </a:rPr>
              <a:t>etc.</a:t>
            </a:r>
            <a:r>
              <a:rPr sz="2600" b="1" spc="-8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can</a:t>
            </a:r>
            <a:r>
              <a:rPr sz="2600" b="1" spc="-95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predict</a:t>
            </a:r>
            <a:r>
              <a:rPr sz="2600" b="1" spc="-155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whether</a:t>
            </a:r>
            <a:r>
              <a:rPr sz="2600" b="1" spc="-18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or  not</a:t>
            </a:r>
            <a:r>
              <a:rPr sz="2600" b="1" spc="-475" dirty="0">
                <a:latin typeface="Constantia"/>
                <a:cs typeface="Constantia"/>
              </a:rPr>
              <a:t> </a:t>
            </a:r>
            <a:r>
              <a:rPr sz="2600" b="1" spc="-15" dirty="0">
                <a:latin typeface="Constantia"/>
                <a:cs typeface="Constantia"/>
              </a:rPr>
              <a:t>your </a:t>
            </a:r>
            <a:r>
              <a:rPr sz="2600" b="1" spc="-10" dirty="0">
                <a:latin typeface="Constantia"/>
                <a:cs typeface="Constantia"/>
              </a:rPr>
              <a:t>research hypothesis </a:t>
            </a:r>
            <a:r>
              <a:rPr sz="2600" b="1" dirty="0">
                <a:latin typeface="Constantia"/>
                <a:cs typeface="Constantia"/>
              </a:rPr>
              <a:t>is </a:t>
            </a:r>
            <a:r>
              <a:rPr sz="2600" b="1" spc="5" dirty="0">
                <a:latin typeface="Constantia"/>
                <a:cs typeface="Constantia"/>
              </a:rPr>
              <a:t>satisfied.</a:t>
            </a:r>
            <a:endParaRPr sz="2600">
              <a:latin typeface="Constantia"/>
              <a:cs typeface="Constantia"/>
            </a:endParaRPr>
          </a:p>
          <a:p>
            <a:pPr marL="286385" marR="93980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b="1" spc="-5" dirty="0">
                <a:latin typeface="Constantia"/>
                <a:cs typeface="Constantia"/>
              </a:rPr>
              <a:t>But,</a:t>
            </a:r>
            <a:r>
              <a:rPr sz="2600" b="1" spc="-10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REMEMBER</a:t>
            </a:r>
            <a:r>
              <a:rPr sz="2600" b="1" spc="-60" dirty="0">
                <a:latin typeface="Constantia"/>
                <a:cs typeface="Constantia"/>
              </a:rPr>
              <a:t> </a:t>
            </a:r>
            <a:r>
              <a:rPr sz="2600" b="1" spc="-20" dirty="0">
                <a:latin typeface="Constantia"/>
                <a:cs typeface="Constantia"/>
              </a:rPr>
              <a:t>to</a:t>
            </a:r>
            <a:r>
              <a:rPr sz="2600" b="1" spc="-12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select</a:t>
            </a:r>
            <a:r>
              <a:rPr sz="2600" b="1" spc="-155" dirty="0">
                <a:latin typeface="Constantia"/>
                <a:cs typeface="Constantia"/>
              </a:rPr>
              <a:t> </a:t>
            </a:r>
            <a:r>
              <a:rPr sz="2600" b="1" spc="-15" dirty="0">
                <a:latin typeface="Constantia"/>
                <a:cs typeface="Constantia"/>
              </a:rPr>
              <a:t>your</a:t>
            </a:r>
            <a:r>
              <a:rPr sz="2600" b="1" spc="-135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p-value</a:t>
            </a:r>
            <a:r>
              <a:rPr sz="2600" b="1" spc="-90" dirty="0">
                <a:latin typeface="Constantia"/>
                <a:cs typeface="Constantia"/>
              </a:rPr>
              <a:t> </a:t>
            </a:r>
            <a:r>
              <a:rPr sz="2600" b="1" spc="-10" dirty="0">
                <a:latin typeface="Constantia"/>
                <a:cs typeface="Constantia"/>
              </a:rPr>
              <a:t>before</a:t>
            </a:r>
            <a:r>
              <a:rPr sz="2600" b="1" spc="-145" dirty="0">
                <a:latin typeface="Constantia"/>
                <a:cs typeface="Constantia"/>
              </a:rPr>
              <a:t> </a:t>
            </a:r>
            <a:r>
              <a:rPr sz="2600" b="1" spc="-20" dirty="0">
                <a:latin typeface="Constantia"/>
                <a:cs typeface="Constantia"/>
              </a:rPr>
              <a:t>you  </a:t>
            </a:r>
            <a:r>
              <a:rPr sz="2600" b="1" dirty="0">
                <a:latin typeface="Constantia"/>
                <a:cs typeface="Constantia"/>
              </a:rPr>
              <a:t>begin </a:t>
            </a:r>
            <a:r>
              <a:rPr sz="2600" b="1" spc="-15" dirty="0">
                <a:latin typeface="Constantia"/>
                <a:cs typeface="Constantia"/>
              </a:rPr>
              <a:t>your </a:t>
            </a:r>
            <a:r>
              <a:rPr sz="2600" b="1" spc="-10" dirty="0">
                <a:latin typeface="Constantia"/>
                <a:cs typeface="Constantia"/>
              </a:rPr>
              <a:t>research</a:t>
            </a:r>
            <a:r>
              <a:rPr sz="2600" b="1" spc="-345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project.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b="1" dirty="0">
                <a:latin typeface="Constantia"/>
                <a:cs typeface="Constantia"/>
              </a:rPr>
              <a:t>Doing</a:t>
            </a:r>
            <a:r>
              <a:rPr sz="2600" b="1" spc="-4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this</a:t>
            </a:r>
            <a:r>
              <a:rPr sz="2600" b="1" spc="-125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will</a:t>
            </a:r>
            <a:r>
              <a:rPr sz="2600" b="1" spc="-70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add</a:t>
            </a:r>
            <a:r>
              <a:rPr sz="2600" b="1" spc="-75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credibility</a:t>
            </a:r>
            <a:r>
              <a:rPr sz="2600" b="1" spc="-114" dirty="0">
                <a:latin typeface="Constantia"/>
                <a:cs typeface="Constantia"/>
              </a:rPr>
              <a:t> </a:t>
            </a:r>
            <a:r>
              <a:rPr sz="2600" b="1" spc="-15" dirty="0">
                <a:latin typeface="Constantia"/>
                <a:cs typeface="Constantia"/>
              </a:rPr>
              <a:t>to</a:t>
            </a:r>
            <a:r>
              <a:rPr sz="2600" b="1" spc="-145" dirty="0">
                <a:latin typeface="Constantia"/>
                <a:cs typeface="Constantia"/>
              </a:rPr>
              <a:t> </a:t>
            </a:r>
            <a:r>
              <a:rPr sz="2600" b="1" spc="-15" dirty="0">
                <a:latin typeface="Constantia"/>
                <a:cs typeface="Constantia"/>
              </a:rPr>
              <a:t>your</a:t>
            </a:r>
            <a:r>
              <a:rPr sz="2600" b="1" spc="-135" dirty="0">
                <a:latin typeface="Constantia"/>
                <a:cs typeface="Constantia"/>
              </a:rPr>
              <a:t> </a:t>
            </a:r>
            <a:r>
              <a:rPr sz="2600" b="1" spc="-10" dirty="0">
                <a:latin typeface="Constantia"/>
                <a:cs typeface="Constantia"/>
              </a:rPr>
              <a:t>research.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35940" y="1947799"/>
            <a:ext cx="7974330" cy="37515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133985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b="1" dirty="0">
                <a:latin typeface="Constantia"/>
                <a:cs typeface="Constantia"/>
              </a:rPr>
              <a:t>One other important </a:t>
            </a:r>
            <a:r>
              <a:rPr sz="2600" b="1" spc="-5" dirty="0">
                <a:latin typeface="Constantia"/>
                <a:cs typeface="Constantia"/>
              </a:rPr>
              <a:t>point </a:t>
            </a:r>
            <a:r>
              <a:rPr sz="2600" b="1" spc="-20" dirty="0">
                <a:latin typeface="Constantia"/>
                <a:cs typeface="Constantia"/>
              </a:rPr>
              <a:t>to </a:t>
            </a:r>
            <a:r>
              <a:rPr sz="2600" b="1" spc="-5" dirty="0">
                <a:latin typeface="Constantia"/>
                <a:cs typeface="Constantia"/>
              </a:rPr>
              <a:t>remember </a:t>
            </a:r>
            <a:r>
              <a:rPr sz="2600" b="1" spc="-10" dirty="0">
                <a:latin typeface="Constantia"/>
                <a:cs typeface="Constantia"/>
              </a:rPr>
              <a:t>when  </a:t>
            </a:r>
            <a:r>
              <a:rPr sz="2600" b="1" spc="-5" dirty="0">
                <a:latin typeface="Constantia"/>
                <a:cs typeface="Constantia"/>
              </a:rPr>
              <a:t>doing</a:t>
            </a:r>
            <a:r>
              <a:rPr sz="2600" b="1" spc="-70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data</a:t>
            </a:r>
            <a:r>
              <a:rPr sz="2600" b="1" spc="-155" dirty="0">
                <a:latin typeface="Constantia"/>
                <a:cs typeface="Constantia"/>
              </a:rPr>
              <a:t> </a:t>
            </a:r>
            <a:r>
              <a:rPr sz="2600" b="1" spc="-10" dirty="0">
                <a:latin typeface="Constantia"/>
                <a:cs typeface="Constantia"/>
              </a:rPr>
              <a:t>analysis</a:t>
            </a:r>
            <a:r>
              <a:rPr sz="2600" b="1" spc="-6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is</a:t>
            </a:r>
            <a:r>
              <a:rPr sz="2600" b="1" spc="-85" dirty="0">
                <a:latin typeface="Constantia"/>
                <a:cs typeface="Constantia"/>
              </a:rPr>
              <a:t> </a:t>
            </a:r>
            <a:r>
              <a:rPr sz="2600" b="1" spc="-20" dirty="0">
                <a:latin typeface="Constantia"/>
                <a:cs typeface="Constantia"/>
              </a:rPr>
              <a:t>to</a:t>
            </a:r>
            <a:r>
              <a:rPr sz="2600" b="1" spc="-110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use</a:t>
            </a:r>
            <a:r>
              <a:rPr sz="2600" b="1" spc="-110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parametric</a:t>
            </a:r>
            <a:r>
              <a:rPr sz="2600" b="1" spc="-140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statistics  </a:t>
            </a:r>
            <a:r>
              <a:rPr sz="2600" b="1" spc="-5" dirty="0">
                <a:latin typeface="Constantia"/>
                <a:cs typeface="Constantia"/>
              </a:rPr>
              <a:t>instead </a:t>
            </a:r>
            <a:r>
              <a:rPr sz="2600" b="1" dirty="0">
                <a:latin typeface="Constantia"/>
                <a:cs typeface="Constantia"/>
              </a:rPr>
              <a:t>of </a:t>
            </a:r>
            <a:r>
              <a:rPr sz="2600" b="1" spc="-5" dirty="0">
                <a:latin typeface="Constantia"/>
                <a:cs typeface="Constantia"/>
              </a:rPr>
              <a:t>nonparametric </a:t>
            </a:r>
            <a:r>
              <a:rPr sz="2600" b="1" dirty="0">
                <a:latin typeface="Constantia"/>
                <a:cs typeface="Constantia"/>
              </a:rPr>
              <a:t>statistics </a:t>
            </a:r>
            <a:r>
              <a:rPr sz="2600" b="1" spc="-15" dirty="0">
                <a:latin typeface="Constantia"/>
                <a:cs typeface="Constantia"/>
              </a:rPr>
              <a:t>whenever  </a:t>
            </a:r>
            <a:r>
              <a:rPr sz="2600" b="1" spc="-5" dirty="0">
                <a:latin typeface="Constantia"/>
                <a:cs typeface="Constantia"/>
              </a:rPr>
              <a:t>possible.</a:t>
            </a:r>
            <a:endParaRPr sz="2600">
              <a:latin typeface="Constantia"/>
              <a:cs typeface="Constantia"/>
            </a:endParaRPr>
          </a:p>
          <a:p>
            <a:pPr marL="286385" marR="508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b="1" spc="-5" dirty="0">
                <a:latin typeface="Constantia"/>
                <a:cs typeface="Constantia"/>
              </a:rPr>
              <a:t>Remember</a:t>
            </a:r>
            <a:r>
              <a:rPr sz="2600" b="1" spc="-130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that</a:t>
            </a:r>
            <a:r>
              <a:rPr sz="2600" b="1" spc="-120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parametric</a:t>
            </a:r>
            <a:r>
              <a:rPr sz="2600" b="1" spc="-14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statistics</a:t>
            </a:r>
            <a:r>
              <a:rPr sz="2600" b="1" spc="-125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relies</a:t>
            </a:r>
            <a:r>
              <a:rPr sz="2600" b="1" spc="-140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on</a:t>
            </a:r>
            <a:r>
              <a:rPr sz="2600" b="1" spc="-6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the  assumptions of </a:t>
            </a:r>
            <a:r>
              <a:rPr sz="2600" b="1" spc="-25" dirty="0">
                <a:latin typeface="Constantia"/>
                <a:cs typeface="Constantia"/>
              </a:rPr>
              <a:t>normality, </a:t>
            </a:r>
            <a:r>
              <a:rPr sz="2600" b="1" spc="-5" dirty="0">
                <a:latin typeface="Constantia"/>
                <a:cs typeface="Constantia"/>
              </a:rPr>
              <a:t>which </a:t>
            </a:r>
            <a:r>
              <a:rPr sz="2600" b="1" spc="-20" dirty="0">
                <a:latin typeface="Constantia"/>
                <a:cs typeface="Constantia"/>
              </a:rPr>
              <a:t>gives </a:t>
            </a:r>
            <a:r>
              <a:rPr sz="2600" b="1" spc="-15" dirty="0">
                <a:latin typeface="Constantia"/>
                <a:cs typeface="Constantia"/>
              </a:rPr>
              <a:t>greater  </a:t>
            </a:r>
            <a:r>
              <a:rPr sz="2600" b="1" spc="-20" dirty="0">
                <a:latin typeface="Constantia"/>
                <a:cs typeface="Constantia"/>
              </a:rPr>
              <a:t>power </a:t>
            </a:r>
            <a:r>
              <a:rPr sz="2600" b="1" dirty="0">
                <a:latin typeface="Constantia"/>
                <a:cs typeface="Constantia"/>
              </a:rPr>
              <a:t>than </a:t>
            </a:r>
            <a:r>
              <a:rPr sz="2600" b="1" spc="-5" dirty="0">
                <a:latin typeface="Constantia"/>
                <a:cs typeface="Constantia"/>
              </a:rPr>
              <a:t>nonparametric</a:t>
            </a:r>
            <a:r>
              <a:rPr sz="2600" b="1" spc="-290" dirty="0">
                <a:latin typeface="Constantia"/>
                <a:cs typeface="Constantia"/>
              </a:rPr>
              <a:t> </a:t>
            </a:r>
            <a:r>
              <a:rPr sz="2600" b="1" spc="-15" dirty="0">
                <a:latin typeface="Constantia"/>
                <a:cs typeface="Constantia"/>
              </a:rPr>
              <a:t>testing.</a:t>
            </a:r>
            <a:endParaRPr sz="2600">
              <a:latin typeface="Constantia"/>
              <a:cs typeface="Constantia"/>
            </a:endParaRPr>
          </a:p>
          <a:p>
            <a:pPr marL="286385" marR="456565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b="1" spc="-5" dirty="0">
                <a:latin typeface="Constantia"/>
                <a:cs typeface="Constantia"/>
              </a:rPr>
              <a:t>Both parametric </a:t>
            </a:r>
            <a:r>
              <a:rPr sz="2600" b="1" dirty="0">
                <a:latin typeface="Constantia"/>
                <a:cs typeface="Constantia"/>
              </a:rPr>
              <a:t>and </a:t>
            </a:r>
            <a:r>
              <a:rPr sz="2600" b="1" spc="-5" dirty="0">
                <a:latin typeface="Constantia"/>
                <a:cs typeface="Constantia"/>
              </a:rPr>
              <a:t>nonparametric</a:t>
            </a:r>
            <a:r>
              <a:rPr sz="2600" b="1" spc="-36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statistical  </a:t>
            </a:r>
            <a:r>
              <a:rPr sz="2600" b="1" spc="-10" dirty="0">
                <a:latin typeface="Constantia"/>
                <a:cs typeface="Constantia"/>
              </a:rPr>
              <a:t>tests </a:t>
            </a:r>
            <a:r>
              <a:rPr sz="2600" b="1" spc="-15" dirty="0">
                <a:latin typeface="Constantia"/>
                <a:cs typeface="Constantia"/>
              </a:rPr>
              <a:t>are </a:t>
            </a:r>
            <a:r>
              <a:rPr sz="2600" b="1" dirty="0">
                <a:latin typeface="Constantia"/>
                <a:cs typeface="Constantia"/>
              </a:rPr>
              <a:t>used </a:t>
            </a:r>
            <a:r>
              <a:rPr sz="2600" b="1" spc="-5" dirty="0">
                <a:latin typeface="Constantia"/>
                <a:cs typeface="Constantia"/>
              </a:rPr>
              <a:t>for</a:t>
            </a:r>
            <a:r>
              <a:rPr sz="2600" b="1" spc="-345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interpretation.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ln w="9144">
            <a:solidFill>
              <a:srgbClr val="0E6EC5"/>
            </a:solidFill>
          </a:ln>
        </p:spPr>
        <p:txBody>
          <a:bodyPr vert="horz" wrap="square" lIns="0" tIns="3403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680"/>
              </a:spcBef>
            </a:pPr>
            <a:r>
              <a:rPr sz="5000" b="1" spc="-15" dirty="0">
                <a:latin typeface="Calibri"/>
                <a:cs typeface="Calibri"/>
              </a:rPr>
              <a:t>Statistics consists</a:t>
            </a:r>
            <a:r>
              <a:rPr sz="5000" b="1" spc="5" dirty="0">
                <a:latin typeface="Calibri"/>
                <a:cs typeface="Calibri"/>
              </a:rPr>
              <a:t> </a:t>
            </a:r>
            <a:r>
              <a:rPr sz="5000" b="1" dirty="0">
                <a:latin typeface="Calibri"/>
                <a:cs typeface="Calibri"/>
              </a:rPr>
              <a:t>of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1869160"/>
            <a:ext cx="8025765" cy="383032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600" b="1" spc="-5" dirty="0">
                <a:latin typeface="Constantia"/>
                <a:cs typeface="Constantia"/>
              </a:rPr>
              <a:t>Statistics</a:t>
            </a:r>
            <a:r>
              <a:rPr sz="2600" b="1" spc="-135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consists</a:t>
            </a:r>
            <a:r>
              <a:rPr sz="2600" b="1" spc="-13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of</a:t>
            </a:r>
            <a:r>
              <a:rPr sz="2600" b="1" spc="50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the</a:t>
            </a:r>
            <a:r>
              <a:rPr sz="2600" b="1" spc="-105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principles</a:t>
            </a:r>
            <a:r>
              <a:rPr sz="2600" b="1" spc="-150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and</a:t>
            </a:r>
            <a:r>
              <a:rPr sz="2600" b="1" spc="-20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methods</a:t>
            </a:r>
            <a:r>
              <a:rPr sz="2600" b="1" spc="-70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for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b="1" dirty="0">
                <a:latin typeface="Constantia"/>
                <a:cs typeface="Constantia"/>
              </a:rPr>
              <a:t>Designing</a:t>
            </a:r>
            <a:r>
              <a:rPr sz="2600" b="1" spc="-9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studies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b="1" spc="-5" dirty="0">
                <a:latin typeface="Constantia"/>
                <a:cs typeface="Constantia"/>
              </a:rPr>
              <a:t>Collecting</a:t>
            </a:r>
            <a:r>
              <a:rPr sz="2600" b="1" spc="-95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data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b="1" spc="-5" dirty="0">
                <a:latin typeface="Constantia"/>
                <a:cs typeface="Constantia"/>
              </a:rPr>
              <a:t>Presenting </a:t>
            </a:r>
            <a:r>
              <a:rPr sz="2600" b="1" dirty="0">
                <a:latin typeface="Constantia"/>
                <a:cs typeface="Constantia"/>
              </a:rPr>
              <a:t>and </a:t>
            </a:r>
            <a:r>
              <a:rPr sz="2600" b="1" spc="-5" dirty="0">
                <a:latin typeface="Constantia"/>
                <a:cs typeface="Constantia"/>
              </a:rPr>
              <a:t>analysing</a:t>
            </a:r>
            <a:r>
              <a:rPr sz="2600" b="1" spc="-270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data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b="1" spc="-5" dirty="0">
                <a:latin typeface="Constantia"/>
                <a:cs typeface="Constantia"/>
              </a:rPr>
              <a:t>Interpreting </a:t>
            </a:r>
            <a:r>
              <a:rPr sz="2600" b="1" dirty="0">
                <a:latin typeface="Constantia"/>
                <a:cs typeface="Constantia"/>
              </a:rPr>
              <a:t>the</a:t>
            </a:r>
            <a:r>
              <a:rPr sz="2600" b="1" spc="-165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results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b="1" spc="-5" dirty="0">
                <a:latin typeface="Constantia"/>
                <a:cs typeface="Constantia"/>
              </a:rPr>
              <a:t>Statistics has </a:t>
            </a:r>
            <a:r>
              <a:rPr sz="2600" b="1" dirty="0">
                <a:latin typeface="Constantia"/>
                <a:cs typeface="Constantia"/>
              </a:rPr>
              <a:t>been described</a:t>
            </a:r>
            <a:r>
              <a:rPr sz="2600" b="1" spc="-310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as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b="1" spc="-30" dirty="0">
                <a:latin typeface="Constantia"/>
                <a:cs typeface="Constantia"/>
              </a:rPr>
              <a:t>Turning </a:t>
            </a:r>
            <a:r>
              <a:rPr sz="2600" b="1" spc="-5" dirty="0">
                <a:latin typeface="Constantia"/>
                <a:cs typeface="Constantia"/>
              </a:rPr>
              <a:t>data </a:t>
            </a:r>
            <a:r>
              <a:rPr sz="2600" b="1" spc="-10" dirty="0">
                <a:latin typeface="Constantia"/>
                <a:cs typeface="Constantia"/>
              </a:rPr>
              <a:t>into</a:t>
            </a:r>
            <a:r>
              <a:rPr sz="2600" b="1" spc="-23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information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b="1" spc="-5" dirty="0">
                <a:latin typeface="Constantia"/>
                <a:cs typeface="Constantia"/>
              </a:rPr>
              <a:t>Data-based decision</a:t>
            </a:r>
            <a:r>
              <a:rPr sz="2600" b="1" spc="-145" dirty="0">
                <a:latin typeface="Constantia"/>
                <a:cs typeface="Constantia"/>
              </a:rPr>
              <a:t> </a:t>
            </a:r>
            <a:r>
              <a:rPr sz="2600" b="1" spc="-15" dirty="0">
                <a:latin typeface="Constantia"/>
                <a:cs typeface="Constantia"/>
              </a:rPr>
              <a:t>making.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457200" y="704087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3000"/>
                </a:moveTo>
                <a:lnTo>
                  <a:pt x="8229600" y="1143000"/>
                </a:lnTo>
                <a:lnTo>
                  <a:pt x="82296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ln w="9144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44500" y="426465"/>
            <a:ext cx="777875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248410" algn="l"/>
                <a:tab pos="2312035" algn="l"/>
                <a:tab pos="4502785" algn="l"/>
              </a:tabLst>
            </a:pPr>
            <a:r>
              <a:rPr spc="-10" dirty="0"/>
              <a:t>Scientists	</a:t>
            </a:r>
            <a:r>
              <a:rPr spc="-20" dirty="0"/>
              <a:t>interpret	</a:t>
            </a:r>
            <a:r>
              <a:rPr spc="-25" dirty="0"/>
              <a:t>data </a:t>
            </a:r>
            <a:r>
              <a:rPr spc="-5" dirty="0"/>
              <a:t>based</a:t>
            </a:r>
            <a:r>
              <a:rPr spc="-114" dirty="0"/>
              <a:t> </a:t>
            </a:r>
            <a:r>
              <a:rPr spc="-5" dirty="0"/>
              <a:t>on  </a:t>
            </a:r>
            <a:r>
              <a:rPr dirty="0"/>
              <a:t>their	</a:t>
            </a:r>
            <a:r>
              <a:rPr spc="-15" dirty="0"/>
              <a:t>background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35940" y="1946274"/>
            <a:ext cx="7992745" cy="35242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250190" indent="-274320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800" spc="-5" dirty="0">
                <a:latin typeface="Constantia"/>
                <a:cs typeface="Constantia"/>
              </a:rPr>
              <a:t>Scientists </a:t>
            </a:r>
            <a:r>
              <a:rPr sz="2800" spc="-15" dirty="0">
                <a:latin typeface="Constantia"/>
                <a:cs typeface="Constantia"/>
              </a:rPr>
              <a:t>interpret </a:t>
            </a:r>
            <a:r>
              <a:rPr sz="2800" spc="-10" dirty="0">
                <a:latin typeface="Constantia"/>
                <a:cs typeface="Constantia"/>
              </a:rPr>
              <a:t>data based </a:t>
            </a:r>
            <a:r>
              <a:rPr sz="2800" spc="-5" dirty="0">
                <a:latin typeface="Constantia"/>
                <a:cs typeface="Constantia"/>
              </a:rPr>
              <a:t>on </a:t>
            </a:r>
            <a:r>
              <a:rPr sz="2800" spc="-10" dirty="0">
                <a:latin typeface="Constantia"/>
                <a:cs typeface="Constantia"/>
              </a:rPr>
              <a:t>their  background </a:t>
            </a:r>
            <a:r>
              <a:rPr sz="2800" spc="-20" dirty="0">
                <a:latin typeface="Constantia"/>
                <a:cs typeface="Constantia"/>
              </a:rPr>
              <a:t>knowledge </a:t>
            </a:r>
            <a:r>
              <a:rPr sz="2800" spc="-5" dirty="0">
                <a:latin typeface="Constantia"/>
                <a:cs typeface="Constantia"/>
              </a:rPr>
              <a:t>and </a:t>
            </a:r>
            <a:r>
              <a:rPr sz="2800" spc="-10" dirty="0">
                <a:latin typeface="Constantia"/>
                <a:cs typeface="Constantia"/>
              </a:rPr>
              <a:t>experience; </a:t>
            </a:r>
            <a:r>
              <a:rPr sz="2800" spc="-15" dirty="0">
                <a:latin typeface="Constantia"/>
                <a:cs typeface="Constantia"/>
              </a:rPr>
              <a:t>thus,  different</a:t>
            </a:r>
            <a:r>
              <a:rPr sz="2800" spc="-14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scientists</a:t>
            </a:r>
            <a:r>
              <a:rPr sz="2800" spc="-13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can</a:t>
            </a:r>
            <a:r>
              <a:rPr sz="2800" spc="-45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interpret</a:t>
            </a:r>
            <a:r>
              <a:rPr sz="2800" spc="-10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the</a:t>
            </a:r>
            <a:r>
              <a:rPr sz="2800" spc="-12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same</a:t>
            </a:r>
            <a:r>
              <a:rPr sz="2800" spc="-114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data</a:t>
            </a:r>
            <a:r>
              <a:rPr sz="2800" spc="-5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in  </a:t>
            </a:r>
            <a:r>
              <a:rPr sz="2800" spc="-15" dirty="0">
                <a:latin typeface="Constantia"/>
                <a:cs typeface="Constantia"/>
              </a:rPr>
              <a:t>different</a:t>
            </a:r>
            <a:r>
              <a:rPr sz="2800" spc="-155" dirty="0">
                <a:latin typeface="Constantia"/>
                <a:cs typeface="Constantia"/>
              </a:rPr>
              <a:t> </a:t>
            </a:r>
            <a:r>
              <a:rPr sz="2800" spc="-35" dirty="0">
                <a:latin typeface="Constantia"/>
                <a:cs typeface="Constantia"/>
              </a:rPr>
              <a:t>ways.</a:t>
            </a:r>
            <a:endParaRPr sz="2800">
              <a:latin typeface="Constantia"/>
              <a:cs typeface="Constantia"/>
            </a:endParaRPr>
          </a:p>
          <a:p>
            <a:pPr marL="286385" marR="5080" indent="-274320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4642"/>
              <a:buFont typeface="Wingdings 2"/>
              <a:buChar char=""/>
              <a:tabLst>
                <a:tab pos="287020" algn="l"/>
              </a:tabLst>
            </a:pPr>
            <a:r>
              <a:rPr sz="2800" spc="-5" dirty="0">
                <a:latin typeface="Constantia"/>
                <a:cs typeface="Constantia"/>
              </a:rPr>
              <a:t>By publishing their </a:t>
            </a:r>
            <a:r>
              <a:rPr sz="2800" spc="-10" dirty="0">
                <a:latin typeface="Constantia"/>
                <a:cs typeface="Constantia"/>
              </a:rPr>
              <a:t>data </a:t>
            </a:r>
            <a:r>
              <a:rPr sz="2800" spc="-5" dirty="0">
                <a:latin typeface="Constantia"/>
                <a:cs typeface="Constantia"/>
              </a:rPr>
              <a:t>and </a:t>
            </a:r>
            <a:r>
              <a:rPr sz="2800" spc="-10" dirty="0">
                <a:latin typeface="Constantia"/>
                <a:cs typeface="Constantia"/>
              </a:rPr>
              <a:t>the </a:t>
            </a:r>
            <a:r>
              <a:rPr sz="2800" spc="-5" dirty="0">
                <a:latin typeface="Constantia"/>
                <a:cs typeface="Constantia"/>
              </a:rPr>
              <a:t>techniques </a:t>
            </a:r>
            <a:r>
              <a:rPr sz="2800" spc="-10" dirty="0">
                <a:latin typeface="Constantia"/>
                <a:cs typeface="Constantia"/>
              </a:rPr>
              <a:t>they  used </a:t>
            </a:r>
            <a:r>
              <a:rPr sz="2800" spc="-25" dirty="0">
                <a:latin typeface="Constantia"/>
                <a:cs typeface="Constantia"/>
              </a:rPr>
              <a:t>to </a:t>
            </a:r>
            <a:r>
              <a:rPr sz="2800" spc="-15" dirty="0">
                <a:latin typeface="Constantia"/>
                <a:cs typeface="Constantia"/>
              </a:rPr>
              <a:t>analyze </a:t>
            </a:r>
            <a:r>
              <a:rPr sz="2800" spc="-5" dirty="0">
                <a:latin typeface="Constantia"/>
                <a:cs typeface="Constantia"/>
              </a:rPr>
              <a:t>and </a:t>
            </a:r>
            <a:r>
              <a:rPr sz="2800" spc="-15" dirty="0">
                <a:latin typeface="Constantia"/>
                <a:cs typeface="Constantia"/>
              </a:rPr>
              <a:t>interpret </a:t>
            </a:r>
            <a:r>
              <a:rPr sz="2800" spc="-10" dirty="0">
                <a:latin typeface="Constantia"/>
                <a:cs typeface="Constantia"/>
              </a:rPr>
              <a:t>those data,</a:t>
            </a:r>
            <a:r>
              <a:rPr sz="2800" spc="-44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scientists  </a:t>
            </a:r>
            <a:r>
              <a:rPr sz="2800" spc="-30" dirty="0">
                <a:latin typeface="Constantia"/>
                <a:cs typeface="Constantia"/>
              </a:rPr>
              <a:t>give </a:t>
            </a:r>
            <a:r>
              <a:rPr sz="2800" spc="-10" dirty="0">
                <a:latin typeface="Constantia"/>
                <a:cs typeface="Constantia"/>
              </a:rPr>
              <a:t>the community the </a:t>
            </a:r>
            <a:r>
              <a:rPr sz="2800" spc="-5" dirty="0">
                <a:latin typeface="Constantia"/>
                <a:cs typeface="Constantia"/>
              </a:rPr>
              <a:t>opportunity </a:t>
            </a:r>
            <a:r>
              <a:rPr sz="2800" spc="-25" dirty="0">
                <a:latin typeface="Constantia"/>
                <a:cs typeface="Constantia"/>
              </a:rPr>
              <a:t>to </a:t>
            </a:r>
            <a:r>
              <a:rPr sz="2800" spc="-5" dirty="0">
                <a:latin typeface="Constantia"/>
                <a:cs typeface="Constantia"/>
              </a:rPr>
              <a:t>both  </a:t>
            </a:r>
            <a:r>
              <a:rPr sz="2800" spc="-10" dirty="0">
                <a:latin typeface="Constantia"/>
                <a:cs typeface="Constantia"/>
              </a:rPr>
              <a:t>review</a:t>
            </a:r>
            <a:r>
              <a:rPr sz="2800" spc="-10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the</a:t>
            </a:r>
            <a:r>
              <a:rPr sz="2800" spc="-14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data</a:t>
            </a:r>
            <a:r>
              <a:rPr sz="2800" spc="-13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and</a:t>
            </a:r>
            <a:r>
              <a:rPr sz="2800" spc="-4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use</a:t>
            </a:r>
            <a:r>
              <a:rPr sz="2800" spc="-9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them</a:t>
            </a:r>
            <a:r>
              <a:rPr sz="2800" spc="-4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in</a:t>
            </a:r>
            <a:r>
              <a:rPr sz="2800" spc="-7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future</a:t>
            </a:r>
            <a:r>
              <a:rPr sz="2800" spc="-100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research.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825055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1" spc="-5" dirty="0">
                <a:latin typeface="Calibri"/>
                <a:cs typeface="Calibri"/>
              </a:rPr>
              <a:t>Methods </a:t>
            </a:r>
            <a:r>
              <a:rPr sz="5000" b="1" dirty="0">
                <a:latin typeface="Calibri"/>
                <a:cs typeface="Calibri"/>
              </a:rPr>
              <a:t>of </a:t>
            </a:r>
            <a:r>
              <a:rPr sz="5000" b="1" spc="-25" dirty="0">
                <a:latin typeface="Calibri"/>
                <a:cs typeface="Calibri"/>
              </a:rPr>
              <a:t>data</a:t>
            </a:r>
            <a:r>
              <a:rPr sz="5000" b="1" spc="-55" dirty="0">
                <a:latin typeface="Calibri"/>
                <a:cs typeface="Calibri"/>
              </a:rPr>
              <a:t> </a:t>
            </a:r>
            <a:r>
              <a:rPr sz="5000" b="1" spc="-25" dirty="0">
                <a:latin typeface="Calibri"/>
                <a:cs typeface="Calibri"/>
              </a:rPr>
              <a:t>interpretation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1846300"/>
            <a:ext cx="7934959" cy="343979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86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3200" b="1" spc="-5" dirty="0">
                <a:latin typeface="Constantia"/>
                <a:cs typeface="Constantia"/>
              </a:rPr>
              <a:t>Direct visual </a:t>
            </a:r>
            <a:r>
              <a:rPr sz="3200" b="1" dirty="0">
                <a:latin typeface="Constantia"/>
                <a:cs typeface="Constantia"/>
              </a:rPr>
              <a:t>observations of </a:t>
            </a:r>
            <a:r>
              <a:rPr sz="3200" b="1" spc="-40" dirty="0">
                <a:latin typeface="Constantia"/>
                <a:cs typeface="Constantia"/>
              </a:rPr>
              <a:t>raw</a:t>
            </a:r>
            <a:r>
              <a:rPr sz="3200" b="1" spc="-585" dirty="0">
                <a:latin typeface="Constantia"/>
                <a:cs typeface="Constantia"/>
              </a:rPr>
              <a:t> </a:t>
            </a:r>
            <a:r>
              <a:rPr sz="3200" b="1" spc="-5" dirty="0">
                <a:latin typeface="Constantia"/>
                <a:cs typeface="Constantia"/>
              </a:rPr>
              <a:t>data</a:t>
            </a:r>
            <a:endParaRPr sz="32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77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3200" b="1" spc="-10" dirty="0">
                <a:latin typeface="Constantia"/>
                <a:cs typeface="Constantia"/>
              </a:rPr>
              <a:t>After</a:t>
            </a:r>
            <a:r>
              <a:rPr sz="3200" b="1" spc="-215" dirty="0">
                <a:latin typeface="Constantia"/>
                <a:cs typeface="Constantia"/>
              </a:rPr>
              <a:t> </a:t>
            </a:r>
            <a:r>
              <a:rPr sz="3200" b="1" spc="-5" dirty="0">
                <a:latin typeface="Constantia"/>
                <a:cs typeface="Constantia"/>
              </a:rPr>
              <a:t>organizing</a:t>
            </a:r>
            <a:r>
              <a:rPr sz="3200" b="1" spc="-70" dirty="0">
                <a:latin typeface="Constantia"/>
                <a:cs typeface="Constantia"/>
              </a:rPr>
              <a:t> </a:t>
            </a:r>
            <a:r>
              <a:rPr sz="3200" b="1" dirty="0">
                <a:latin typeface="Constantia"/>
                <a:cs typeface="Constantia"/>
              </a:rPr>
              <a:t>the</a:t>
            </a:r>
            <a:r>
              <a:rPr sz="3200" b="1" spc="-165" dirty="0">
                <a:latin typeface="Constantia"/>
                <a:cs typeface="Constantia"/>
              </a:rPr>
              <a:t> </a:t>
            </a:r>
            <a:r>
              <a:rPr sz="3200" b="1" spc="-5" dirty="0">
                <a:latin typeface="Constantia"/>
                <a:cs typeface="Constantia"/>
              </a:rPr>
              <a:t>data</a:t>
            </a:r>
            <a:r>
              <a:rPr sz="3200" b="1" spc="-85" dirty="0">
                <a:latin typeface="Constantia"/>
                <a:cs typeface="Constantia"/>
              </a:rPr>
              <a:t> </a:t>
            </a:r>
            <a:r>
              <a:rPr sz="3200" b="1" dirty="0">
                <a:latin typeface="Constantia"/>
                <a:cs typeface="Constantia"/>
              </a:rPr>
              <a:t>in</a:t>
            </a:r>
            <a:r>
              <a:rPr sz="3200" b="1" spc="-90" dirty="0">
                <a:latin typeface="Constantia"/>
                <a:cs typeface="Constantia"/>
              </a:rPr>
              <a:t> </a:t>
            </a:r>
            <a:r>
              <a:rPr sz="3200" b="1" dirty="0">
                <a:latin typeface="Constantia"/>
                <a:cs typeface="Constantia"/>
              </a:rPr>
              <a:t>tables</a:t>
            </a:r>
            <a:endParaRPr sz="32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76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3200" b="1" spc="-10" dirty="0">
                <a:latin typeface="Constantia"/>
                <a:cs typeface="Constantia"/>
              </a:rPr>
              <a:t>After </a:t>
            </a:r>
            <a:r>
              <a:rPr sz="3200" b="1" spc="-5" dirty="0">
                <a:latin typeface="Constantia"/>
                <a:cs typeface="Constantia"/>
              </a:rPr>
              <a:t>making Graphical</a:t>
            </a:r>
            <a:r>
              <a:rPr sz="3200" b="1" spc="-235" dirty="0">
                <a:latin typeface="Constantia"/>
                <a:cs typeface="Constantia"/>
              </a:rPr>
              <a:t> </a:t>
            </a:r>
            <a:r>
              <a:rPr sz="3200" b="1" spc="-5" dirty="0">
                <a:latin typeface="Constantia"/>
                <a:cs typeface="Constantia"/>
              </a:rPr>
              <a:t>representations</a:t>
            </a:r>
            <a:endParaRPr sz="3200">
              <a:latin typeface="Constantia"/>
              <a:cs typeface="Constantia"/>
            </a:endParaRPr>
          </a:p>
          <a:p>
            <a:pPr marL="286385" marR="796290" indent="-274320">
              <a:lnSpc>
                <a:spcPct val="100000"/>
              </a:lnSpc>
              <a:spcBef>
                <a:spcPts val="77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3200" b="1" spc="-10" dirty="0">
                <a:latin typeface="Constantia"/>
                <a:cs typeface="Constantia"/>
              </a:rPr>
              <a:t>After </a:t>
            </a:r>
            <a:r>
              <a:rPr sz="3200" b="1" spc="-5" dirty="0">
                <a:latin typeface="Constantia"/>
                <a:cs typeface="Constantia"/>
              </a:rPr>
              <a:t>calculations </a:t>
            </a:r>
            <a:r>
              <a:rPr sz="3200" b="1" dirty="0">
                <a:latin typeface="Constantia"/>
                <a:cs typeface="Constantia"/>
              </a:rPr>
              <a:t>using numerical</a:t>
            </a:r>
            <a:r>
              <a:rPr sz="3200" b="1" spc="-380" dirty="0">
                <a:latin typeface="Constantia"/>
                <a:cs typeface="Constantia"/>
              </a:rPr>
              <a:t> </a:t>
            </a:r>
            <a:r>
              <a:rPr sz="3200" b="1" dirty="0">
                <a:latin typeface="Constantia"/>
                <a:cs typeface="Constantia"/>
              </a:rPr>
              <a:t>/  statistical</a:t>
            </a:r>
            <a:r>
              <a:rPr sz="3200" b="1" spc="-25" dirty="0">
                <a:latin typeface="Constantia"/>
                <a:cs typeface="Constantia"/>
              </a:rPr>
              <a:t> </a:t>
            </a:r>
            <a:r>
              <a:rPr sz="3200" b="1" spc="-5" dirty="0">
                <a:latin typeface="Constantia"/>
                <a:cs typeface="Constantia"/>
              </a:rPr>
              <a:t>methods</a:t>
            </a:r>
            <a:endParaRPr sz="32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77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3200" b="1" spc="-10" dirty="0">
                <a:latin typeface="Constantia"/>
                <a:cs typeface="Constantia"/>
              </a:rPr>
              <a:t>After </a:t>
            </a:r>
            <a:r>
              <a:rPr sz="3200" b="1" spc="-5" dirty="0">
                <a:latin typeface="Constantia"/>
                <a:cs typeface="Constantia"/>
              </a:rPr>
              <a:t>mathematical</a:t>
            </a:r>
            <a:r>
              <a:rPr sz="3200" b="1" spc="-145" dirty="0">
                <a:latin typeface="Constantia"/>
                <a:cs typeface="Constantia"/>
              </a:rPr>
              <a:t> </a:t>
            </a:r>
            <a:r>
              <a:rPr sz="3200" b="1" dirty="0">
                <a:latin typeface="Constantia"/>
                <a:cs typeface="Constantia"/>
              </a:rPr>
              <a:t>modelling</a:t>
            </a:r>
            <a:endParaRPr sz="3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59002" y="1031494"/>
            <a:ext cx="135255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70" dirty="0"/>
              <a:t>D</a:t>
            </a:r>
            <a:r>
              <a:rPr sz="5000" spc="-400" dirty="0"/>
              <a:t>AT</a:t>
            </a:r>
            <a:r>
              <a:rPr sz="5000" dirty="0"/>
              <a:t>A</a:t>
            </a:r>
            <a:endParaRPr sz="5000"/>
          </a:p>
        </p:txBody>
      </p:sp>
      <p:sp>
        <p:nvSpPr>
          <p:cNvPr id="9" name="object 9"/>
          <p:cNvSpPr txBox="1"/>
          <p:nvPr/>
        </p:nvSpPr>
        <p:spPr>
          <a:xfrm>
            <a:off x="535940" y="1943226"/>
            <a:ext cx="7674609" cy="38309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3200" b="1" spc="-10" dirty="0">
                <a:latin typeface="Constantia"/>
                <a:cs typeface="Constantia"/>
              </a:rPr>
              <a:t>Data </a:t>
            </a:r>
            <a:r>
              <a:rPr sz="3200" b="1" dirty="0">
                <a:latin typeface="Constantia"/>
                <a:cs typeface="Constantia"/>
              </a:rPr>
              <a:t>is </a:t>
            </a:r>
            <a:r>
              <a:rPr sz="3200" b="1" spc="-15" dirty="0">
                <a:latin typeface="Constantia"/>
                <a:cs typeface="Constantia"/>
              </a:rPr>
              <a:t>known </a:t>
            </a:r>
            <a:r>
              <a:rPr sz="3200" b="1" spc="-25" dirty="0">
                <a:latin typeface="Constantia"/>
                <a:cs typeface="Constantia"/>
              </a:rPr>
              <a:t>to </a:t>
            </a:r>
            <a:r>
              <a:rPr sz="3200" b="1" dirty="0">
                <a:latin typeface="Constantia"/>
                <a:cs typeface="Constantia"/>
              </a:rPr>
              <a:t>be</a:t>
            </a:r>
            <a:r>
              <a:rPr sz="3200" b="1" spc="-585" dirty="0">
                <a:latin typeface="Constantia"/>
                <a:cs typeface="Constantia"/>
              </a:rPr>
              <a:t> </a:t>
            </a:r>
            <a:r>
              <a:rPr sz="3200" b="1" spc="-5" dirty="0">
                <a:latin typeface="Constantia"/>
                <a:cs typeface="Constantia"/>
              </a:rPr>
              <a:t>crude </a:t>
            </a:r>
            <a:r>
              <a:rPr sz="3200" b="1" dirty="0">
                <a:latin typeface="Constantia"/>
                <a:cs typeface="Constantia"/>
              </a:rPr>
              <a:t>information  and not </a:t>
            </a:r>
            <a:r>
              <a:rPr sz="3200" b="1" spc="-20" dirty="0">
                <a:latin typeface="Constantia"/>
                <a:cs typeface="Constantia"/>
              </a:rPr>
              <a:t>knowledge by</a:t>
            </a:r>
            <a:r>
              <a:rPr sz="3200" b="1" spc="-280" dirty="0">
                <a:latin typeface="Constantia"/>
                <a:cs typeface="Constantia"/>
              </a:rPr>
              <a:t> </a:t>
            </a:r>
            <a:r>
              <a:rPr sz="3200" b="1" spc="-5" dirty="0">
                <a:latin typeface="Constantia"/>
                <a:cs typeface="Constantia"/>
              </a:rPr>
              <a:t>itself.</a:t>
            </a:r>
            <a:endParaRPr sz="3200">
              <a:latin typeface="Constantia"/>
              <a:cs typeface="Constantia"/>
            </a:endParaRPr>
          </a:p>
          <a:p>
            <a:pPr marL="286385" marR="172085" indent="-274320">
              <a:lnSpc>
                <a:spcPct val="100000"/>
              </a:lnSpc>
              <a:spcBef>
                <a:spcPts val="76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3200" b="1" spc="-5" dirty="0">
                <a:latin typeface="Constantia"/>
                <a:cs typeface="Constantia"/>
              </a:rPr>
              <a:t>The </a:t>
            </a:r>
            <a:r>
              <a:rPr sz="3200" b="1" spc="-10" dirty="0">
                <a:latin typeface="Constantia"/>
                <a:cs typeface="Constantia"/>
              </a:rPr>
              <a:t>sequence from </a:t>
            </a:r>
            <a:r>
              <a:rPr sz="3200" b="1" spc="-5" dirty="0">
                <a:latin typeface="Constantia"/>
                <a:cs typeface="Constantia"/>
              </a:rPr>
              <a:t>data</a:t>
            </a:r>
            <a:r>
              <a:rPr sz="3200" b="1" spc="-565" dirty="0">
                <a:latin typeface="Constantia"/>
                <a:cs typeface="Constantia"/>
              </a:rPr>
              <a:t> </a:t>
            </a:r>
            <a:r>
              <a:rPr sz="3200" b="1" spc="-25" dirty="0">
                <a:latin typeface="Constantia"/>
                <a:cs typeface="Constantia"/>
              </a:rPr>
              <a:t>to </a:t>
            </a:r>
            <a:r>
              <a:rPr sz="3200" b="1" spc="-20" dirty="0">
                <a:latin typeface="Constantia"/>
                <a:cs typeface="Constantia"/>
              </a:rPr>
              <a:t>knowledge  </a:t>
            </a:r>
            <a:r>
              <a:rPr sz="3200" b="1" dirty="0">
                <a:latin typeface="Constantia"/>
                <a:cs typeface="Constantia"/>
              </a:rPr>
              <a:t>is:</a:t>
            </a:r>
            <a:endParaRPr sz="32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77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3200" b="1" spc="-10" dirty="0">
                <a:latin typeface="Constantia"/>
                <a:cs typeface="Constantia"/>
              </a:rPr>
              <a:t>from Data </a:t>
            </a:r>
            <a:r>
              <a:rPr sz="3200" b="1" spc="-25" dirty="0">
                <a:latin typeface="Constantia"/>
                <a:cs typeface="Constantia"/>
              </a:rPr>
              <a:t>to</a:t>
            </a:r>
            <a:r>
              <a:rPr sz="3200" b="1" spc="-280" dirty="0">
                <a:latin typeface="Constantia"/>
                <a:cs typeface="Constantia"/>
              </a:rPr>
              <a:t> </a:t>
            </a:r>
            <a:r>
              <a:rPr sz="3200" b="1" dirty="0">
                <a:latin typeface="Constantia"/>
                <a:cs typeface="Constantia"/>
              </a:rPr>
              <a:t>Information,</a:t>
            </a:r>
            <a:endParaRPr sz="32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77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3200" b="1" spc="-10" dirty="0">
                <a:latin typeface="Constantia"/>
                <a:cs typeface="Constantia"/>
              </a:rPr>
              <a:t>from </a:t>
            </a:r>
            <a:r>
              <a:rPr sz="3200" b="1" dirty="0">
                <a:latin typeface="Constantia"/>
                <a:cs typeface="Constantia"/>
              </a:rPr>
              <a:t>Information </a:t>
            </a:r>
            <a:r>
              <a:rPr sz="3200" b="1" spc="-25" dirty="0">
                <a:latin typeface="Constantia"/>
                <a:cs typeface="Constantia"/>
              </a:rPr>
              <a:t>to </a:t>
            </a:r>
            <a:r>
              <a:rPr sz="3200" b="1" spc="-30" dirty="0">
                <a:latin typeface="Constantia"/>
                <a:cs typeface="Constantia"/>
              </a:rPr>
              <a:t>Facts, </a:t>
            </a:r>
            <a:r>
              <a:rPr sz="3200" b="1" dirty="0">
                <a:latin typeface="Constantia"/>
                <a:cs typeface="Constantia"/>
              </a:rPr>
              <a:t>and</a:t>
            </a:r>
            <a:r>
              <a:rPr sz="3200" b="1" spc="-345" dirty="0">
                <a:latin typeface="Constantia"/>
                <a:cs typeface="Constantia"/>
              </a:rPr>
              <a:t> </a:t>
            </a:r>
            <a:r>
              <a:rPr sz="3200" b="1" spc="-30" dirty="0">
                <a:latin typeface="Constantia"/>
                <a:cs typeface="Constantia"/>
              </a:rPr>
              <a:t>finally,</a:t>
            </a:r>
            <a:endParaRPr sz="32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77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3200" b="1" spc="-10" dirty="0">
                <a:latin typeface="Constantia"/>
                <a:cs typeface="Constantia"/>
              </a:rPr>
              <a:t>from </a:t>
            </a:r>
            <a:r>
              <a:rPr sz="3200" b="1" spc="-30" dirty="0">
                <a:latin typeface="Constantia"/>
                <a:cs typeface="Constantia"/>
              </a:rPr>
              <a:t>Facts </a:t>
            </a:r>
            <a:r>
              <a:rPr sz="3200" b="1" spc="-25" dirty="0">
                <a:latin typeface="Constantia"/>
                <a:cs typeface="Constantia"/>
              </a:rPr>
              <a:t>to</a:t>
            </a:r>
            <a:r>
              <a:rPr sz="3200" b="1" spc="-235" dirty="0">
                <a:latin typeface="Constantia"/>
                <a:cs typeface="Constantia"/>
              </a:rPr>
              <a:t> </a:t>
            </a:r>
            <a:r>
              <a:rPr sz="3200" b="1" spc="-15" dirty="0">
                <a:latin typeface="Constantia"/>
                <a:cs typeface="Constantia"/>
              </a:rPr>
              <a:t>Knowledge.</a:t>
            </a:r>
            <a:endParaRPr sz="3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135255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70" dirty="0"/>
              <a:t>D</a:t>
            </a:r>
            <a:r>
              <a:rPr sz="5000" spc="-400" dirty="0"/>
              <a:t>AT</a:t>
            </a:r>
            <a:r>
              <a:rPr sz="5000" dirty="0"/>
              <a:t>A</a:t>
            </a:r>
            <a:endParaRPr sz="5000"/>
          </a:p>
        </p:txBody>
      </p:sp>
      <p:sp>
        <p:nvSpPr>
          <p:cNvPr id="9" name="object 9"/>
          <p:cNvSpPr txBox="1"/>
          <p:nvPr/>
        </p:nvSpPr>
        <p:spPr>
          <a:xfrm>
            <a:off x="535940" y="1947799"/>
            <a:ext cx="7856855" cy="34340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626745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b="1" spc="-10" dirty="0">
                <a:latin typeface="Constantia"/>
                <a:cs typeface="Constantia"/>
              </a:rPr>
              <a:t>Data </a:t>
            </a:r>
            <a:r>
              <a:rPr sz="2600" b="1" spc="-5" dirty="0">
                <a:latin typeface="Constantia"/>
                <a:cs typeface="Constantia"/>
              </a:rPr>
              <a:t>becomes </a:t>
            </a:r>
            <a:r>
              <a:rPr sz="2600" b="1" dirty="0">
                <a:latin typeface="Constantia"/>
                <a:cs typeface="Constantia"/>
              </a:rPr>
              <a:t>information, </a:t>
            </a:r>
            <a:r>
              <a:rPr sz="2600" b="1" spc="-5" dirty="0">
                <a:latin typeface="Constantia"/>
                <a:cs typeface="Constantia"/>
              </a:rPr>
              <a:t>when </a:t>
            </a:r>
            <a:r>
              <a:rPr sz="2600" b="1" dirty="0">
                <a:latin typeface="Constantia"/>
                <a:cs typeface="Constantia"/>
              </a:rPr>
              <a:t>it</a:t>
            </a:r>
            <a:r>
              <a:rPr sz="2600" b="1" spc="-375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becomes  </a:t>
            </a:r>
            <a:r>
              <a:rPr sz="2600" b="1" spc="-10" dirty="0">
                <a:latin typeface="Constantia"/>
                <a:cs typeface="Constantia"/>
              </a:rPr>
              <a:t>relevant </a:t>
            </a:r>
            <a:r>
              <a:rPr sz="2600" b="1" spc="-20" dirty="0">
                <a:latin typeface="Constantia"/>
                <a:cs typeface="Constantia"/>
              </a:rPr>
              <a:t>to </a:t>
            </a:r>
            <a:r>
              <a:rPr sz="2600" b="1" spc="-15" dirty="0">
                <a:latin typeface="Constantia"/>
                <a:cs typeface="Constantia"/>
              </a:rPr>
              <a:t>your </a:t>
            </a:r>
            <a:r>
              <a:rPr sz="2600" b="1" spc="-5" dirty="0">
                <a:latin typeface="Constantia"/>
                <a:cs typeface="Constantia"/>
              </a:rPr>
              <a:t>decision</a:t>
            </a:r>
            <a:r>
              <a:rPr sz="2600" b="1" spc="-465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problem.</a:t>
            </a:r>
            <a:endParaRPr sz="2600">
              <a:latin typeface="Constantia"/>
              <a:cs typeface="Constantia"/>
            </a:endParaRPr>
          </a:p>
          <a:p>
            <a:pPr marL="286385" marR="568325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b="1" spc="-5" dirty="0">
                <a:latin typeface="Constantia"/>
                <a:cs typeface="Constantia"/>
              </a:rPr>
              <a:t>Information</a:t>
            </a:r>
            <a:r>
              <a:rPr sz="2600" b="1" spc="-75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becomes</a:t>
            </a:r>
            <a:r>
              <a:rPr sz="2600" b="1" spc="-6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fact,</a:t>
            </a:r>
            <a:r>
              <a:rPr sz="2600" b="1" spc="-75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when</a:t>
            </a:r>
            <a:r>
              <a:rPr sz="2600" b="1" spc="-70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the</a:t>
            </a:r>
            <a:r>
              <a:rPr sz="2600" b="1" spc="-130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data</a:t>
            </a:r>
            <a:r>
              <a:rPr sz="2600" b="1" spc="-145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can  </a:t>
            </a:r>
            <a:r>
              <a:rPr sz="2600" b="1" dirty="0">
                <a:latin typeface="Constantia"/>
                <a:cs typeface="Constantia"/>
              </a:rPr>
              <a:t>support</a:t>
            </a:r>
            <a:r>
              <a:rPr sz="2600" b="1" spc="-100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it.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b="1" spc="-25" dirty="0">
                <a:latin typeface="Constantia"/>
                <a:cs typeface="Constantia"/>
              </a:rPr>
              <a:t>Facts</a:t>
            </a:r>
            <a:r>
              <a:rPr sz="2600" b="1" spc="-125" dirty="0">
                <a:latin typeface="Constantia"/>
                <a:cs typeface="Constantia"/>
              </a:rPr>
              <a:t> </a:t>
            </a:r>
            <a:r>
              <a:rPr sz="2600" b="1" spc="-15" dirty="0">
                <a:latin typeface="Constantia"/>
                <a:cs typeface="Constantia"/>
              </a:rPr>
              <a:t>are</a:t>
            </a:r>
            <a:r>
              <a:rPr sz="2600" b="1" spc="-140" dirty="0">
                <a:latin typeface="Constantia"/>
                <a:cs typeface="Constantia"/>
              </a:rPr>
              <a:t> </a:t>
            </a:r>
            <a:r>
              <a:rPr sz="2600" b="1" spc="-10" dirty="0">
                <a:latin typeface="Constantia"/>
                <a:cs typeface="Constantia"/>
              </a:rPr>
              <a:t>what</a:t>
            </a:r>
            <a:r>
              <a:rPr sz="2600" b="1" spc="-100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the</a:t>
            </a:r>
            <a:r>
              <a:rPr sz="2600" b="1" spc="-125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data</a:t>
            </a:r>
            <a:r>
              <a:rPr sz="2600" b="1" spc="-114" dirty="0">
                <a:latin typeface="Constantia"/>
                <a:cs typeface="Constantia"/>
              </a:rPr>
              <a:t> </a:t>
            </a:r>
            <a:r>
              <a:rPr sz="2600" b="1" spc="-20" dirty="0">
                <a:latin typeface="Constantia"/>
                <a:cs typeface="Constantia"/>
              </a:rPr>
              <a:t>reveals.</a:t>
            </a:r>
            <a:endParaRPr sz="2600">
              <a:latin typeface="Constantia"/>
              <a:cs typeface="Constantia"/>
            </a:endParaRPr>
          </a:p>
          <a:p>
            <a:pPr marL="286385" marR="5080" indent="-2743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b="1" spc="-35" dirty="0">
                <a:latin typeface="Constantia"/>
                <a:cs typeface="Constantia"/>
              </a:rPr>
              <a:t>However </a:t>
            </a:r>
            <a:r>
              <a:rPr sz="2600" b="1" dirty="0">
                <a:latin typeface="Constantia"/>
                <a:cs typeface="Constantia"/>
              </a:rPr>
              <a:t>the </a:t>
            </a:r>
            <a:r>
              <a:rPr sz="2600" b="1" spc="-15" dirty="0">
                <a:latin typeface="Constantia"/>
                <a:cs typeface="Constantia"/>
              </a:rPr>
              <a:t>decisive </a:t>
            </a:r>
            <a:r>
              <a:rPr sz="2600" b="1" dirty="0">
                <a:latin typeface="Constantia"/>
                <a:cs typeface="Constantia"/>
              </a:rPr>
              <a:t>instrumental (i.e.,</a:t>
            </a:r>
            <a:r>
              <a:rPr sz="2600" b="1" spc="-370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applied)  </a:t>
            </a:r>
            <a:r>
              <a:rPr sz="2600" b="1" spc="-20" dirty="0">
                <a:latin typeface="Constantia"/>
                <a:cs typeface="Constantia"/>
              </a:rPr>
              <a:t>knowledge </a:t>
            </a:r>
            <a:r>
              <a:rPr sz="2600" b="1" dirty="0">
                <a:latin typeface="Constantia"/>
                <a:cs typeface="Constantia"/>
              </a:rPr>
              <a:t>is </a:t>
            </a:r>
            <a:r>
              <a:rPr sz="2600" b="1" spc="-5" dirty="0">
                <a:latin typeface="Constantia"/>
                <a:cs typeface="Constantia"/>
              </a:rPr>
              <a:t>expressed </a:t>
            </a:r>
            <a:r>
              <a:rPr sz="2600" b="1" spc="-15" dirty="0">
                <a:latin typeface="Constantia"/>
                <a:cs typeface="Constantia"/>
              </a:rPr>
              <a:t>together</a:t>
            </a:r>
            <a:r>
              <a:rPr sz="2600" b="1" spc="-420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with</a:t>
            </a:r>
            <a:endParaRPr sz="2600">
              <a:latin typeface="Constantia"/>
              <a:cs typeface="Constantia"/>
            </a:endParaRPr>
          </a:p>
          <a:p>
            <a:pPr marL="286385">
              <a:lnSpc>
                <a:spcPct val="100000"/>
              </a:lnSpc>
            </a:pPr>
            <a:r>
              <a:rPr sz="2600" b="1" dirty="0">
                <a:latin typeface="Constantia"/>
                <a:cs typeface="Constantia"/>
              </a:rPr>
              <a:t>some statistical </a:t>
            </a:r>
            <a:r>
              <a:rPr sz="2600" b="1" spc="-10" dirty="0">
                <a:latin typeface="Constantia"/>
                <a:cs typeface="Constantia"/>
              </a:rPr>
              <a:t>degree </a:t>
            </a:r>
            <a:r>
              <a:rPr sz="2600" b="1" dirty="0">
                <a:latin typeface="Constantia"/>
                <a:cs typeface="Constantia"/>
              </a:rPr>
              <a:t>of</a:t>
            </a:r>
            <a:r>
              <a:rPr sz="2600" b="1" spc="-365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confidence.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18540" y="1342136"/>
            <a:ext cx="8070215" cy="3195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2500"/>
              <a:buFont typeface="Wingdings 2"/>
              <a:buChar char=""/>
              <a:tabLst>
                <a:tab pos="287020" algn="l"/>
              </a:tabLst>
            </a:pPr>
            <a:r>
              <a:rPr sz="4000" spc="-45" dirty="0">
                <a:latin typeface="Constantia"/>
                <a:cs typeface="Constantia"/>
              </a:rPr>
              <a:t>Fact </a:t>
            </a:r>
            <a:r>
              <a:rPr sz="4000" spc="-15" dirty="0">
                <a:latin typeface="Constantia"/>
                <a:cs typeface="Constantia"/>
              </a:rPr>
              <a:t>becomes </a:t>
            </a:r>
            <a:r>
              <a:rPr sz="4000" spc="-25" dirty="0">
                <a:latin typeface="Constantia"/>
                <a:cs typeface="Constantia"/>
              </a:rPr>
              <a:t>knowledge, </a:t>
            </a:r>
            <a:r>
              <a:rPr sz="4000" spc="-15" dirty="0">
                <a:latin typeface="Constantia"/>
                <a:cs typeface="Constantia"/>
              </a:rPr>
              <a:t>when </a:t>
            </a:r>
            <a:r>
              <a:rPr sz="4000" spc="-5" dirty="0">
                <a:latin typeface="Constantia"/>
                <a:cs typeface="Constantia"/>
              </a:rPr>
              <a:t>it</a:t>
            </a:r>
            <a:r>
              <a:rPr sz="4000" spc="-385" dirty="0">
                <a:latin typeface="Constantia"/>
                <a:cs typeface="Constantia"/>
              </a:rPr>
              <a:t> </a:t>
            </a:r>
            <a:r>
              <a:rPr sz="4000" spc="-10" dirty="0">
                <a:latin typeface="Constantia"/>
                <a:cs typeface="Constantia"/>
              </a:rPr>
              <a:t>is  </a:t>
            </a:r>
            <a:r>
              <a:rPr sz="4000" spc="-5" dirty="0">
                <a:latin typeface="Constantia"/>
                <a:cs typeface="Constantia"/>
              </a:rPr>
              <a:t>used in the </a:t>
            </a:r>
            <a:r>
              <a:rPr sz="4000" spc="-15" dirty="0">
                <a:latin typeface="Constantia"/>
                <a:cs typeface="Constantia"/>
              </a:rPr>
              <a:t>successful completion  </a:t>
            </a:r>
            <a:r>
              <a:rPr sz="4000" spc="-5" dirty="0">
                <a:latin typeface="Constantia"/>
                <a:cs typeface="Constantia"/>
              </a:rPr>
              <a:t>of a decision</a:t>
            </a:r>
            <a:r>
              <a:rPr sz="4000" spc="-310" dirty="0">
                <a:latin typeface="Constantia"/>
                <a:cs typeface="Constantia"/>
              </a:rPr>
              <a:t> </a:t>
            </a:r>
            <a:r>
              <a:rPr sz="4000" spc="-25" dirty="0">
                <a:latin typeface="Constantia"/>
                <a:cs typeface="Constantia"/>
              </a:rPr>
              <a:t>process.</a:t>
            </a:r>
            <a:endParaRPr sz="4000">
              <a:latin typeface="Constantia"/>
              <a:cs typeface="Constantia"/>
            </a:endParaRPr>
          </a:p>
          <a:p>
            <a:pPr marL="287020" marR="1765300" indent="-274320">
              <a:lnSpc>
                <a:spcPct val="100000"/>
              </a:lnSpc>
              <a:spcBef>
                <a:spcPts val="960"/>
              </a:spcBef>
              <a:buClr>
                <a:srgbClr val="0AD0D9"/>
              </a:buClr>
              <a:buSzPct val="92500"/>
              <a:buFont typeface="Wingdings 2"/>
              <a:buChar char=""/>
              <a:tabLst>
                <a:tab pos="287020" algn="l"/>
              </a:tabLst>
            </a:pPr>
            <a:r>
              <a:rPr sz="4000" spc="-25" dirty="0">
                <a:latin typeface="Constantia"/>
                <a:cs typeface="Constantia"/>
              </a:rPr>
              <a:t>massive </a:t>
            </a:r>
            <a:r>
              <a:rPr sz="4000" spc="-5" dirty="0">
                <a:latin typeface="Constantia"/>
                <a:cs typeface="Constantia"/>
              </a:rPr>
              <a:t>amount of facts</a:t>
            </a:r>
            <a:r>
              <a:rPr sz="4000" spc="-465" dirty="0">
                <a:latin typeface="Constantia"/>
                <a:cs typeface="Constantia"/>
              </a:rPr>
              <a:t> </a:t>
            </a:r>
            <a:r>
              <a:rPr sz="4000" spc="-25" dirty="0">
                <a:latin typeface="Constantia"/>
                <a:cs typeface="Constantia"/>
              </a:rPr>
              <a:t>are  integrated </a:t>
            </a:r>
            <a:r>
              <a:rPr sz="4000" spc="-5" dirty="0">
                <a:latin typeface="Constantia"/>
                <a:cs typeface="Constantia"/>
              </a:rPr>
              <a:t>as</a:t>
            </a:r>
            <a:r>
              <a:rPr sz="4000" spc="-140" dirty="0">
                <a:latin typeface="Constantia"/>
                <a:cs typeface="Constantia"/>
              </a:rPr>
              <a:t> </a:t>
            </a:r>
            <a:r>
              <a:rPr sz="4000" spc="-25" dirty="0">
                <a:latin typeface="Constantia"/>
                <a:cs typeface="Constantia"/>
              </a:rPr>
              <a:t>knowledge.</a:t>
            </a:r>
            <a:endParaRPr sz="40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899160" y="908303"/>
            <a:ext cx="7560564" cy="51922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35940" y="632587"/>
            <a:ext cx="8056245" cy="5099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Usefulness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utility</a:t>
            </a:r>
            <a:r>
              <a:rPr sz="2600" spc="-16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1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research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findings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lie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in</a:t>
            </a:r>
            <a:r>
              <a:rPr sz="2600" spc="-8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proper  interpretation.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Interpretation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is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basic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component</a:t>
            </a:r>
            <a:r>
              <a:rPr sz="2600" spc="-17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1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research.</a:t>
            </a:r>
            <a:endParaRPr sz="2600">
              <a:latin typeface="Constantia"/>
              <a:cs typeface="Constantia"/>
            </a:endParaRPr>
          </a:p>
          <a:p>
            <a:pPr marL="286385" marR="11557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10" dirty="0">
                <a:latin typeface="Constantia"/>
                <a:cs typeface="Constantia"/>
              </a:rPr>
              <a:t>After</a:t>
            </a:r>
            <a:r>
              <a:rPr sz="2600" spc="-17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collecting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analyzing</a:t>
            </a:r>
            <a:r>
              <a:rPr sz="2600" spc="-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data,</a:t>
            </a:r>
            <a:r>
              <a:rPr sz="2600" spc="-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researcher  </a:t>
            </a:r>
            <a:r>
              <a:rPr sz="2600" dirty="0">
                <a:latin typeface="Constantia"/>
                <a:cs typeface="Constantia"/>
              </a:rPr>
              <a:t>has </a:t>
            </a:r>
            <a:r>
              <a:rPr sz="2600" spc="-20" dirty="0">
                <a:latin typeface="Constantia"/>
                <a:cs typeface="Constantia"/>
              </a:rPr>
              <a:t>to </a:t>
            </a:r>
            <a:r>
              <a:rPr sz="2600" spc="-10" dirty="0">
                <a:latin typeface="Constantia"/>
                <a:cs typeface="Constantia"/>
              </a:rPr>
              <a:t>accomplish </a:t>
            </a:r>
            <a:r>
              <a:rPr sz="2600" spc="-5" dirty="0">
                <a:latin typeface="Constantia"/>
                <a:cs typeface="Constantia"/>
              </a:rPr>
              <a:t>the task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15" dirty="0">
                <a:latin typeface="Constantia"/>
                <a:cs typeface="Constantia"/>
              </a:rPr>
              <a:t>drawing inferences  </a:t>
            </a:r>
            <a:r>
              <a:rPr sz="2600" spc="-20" dirty="0">
                <a:latin typeface="Constantia"/>
                <a:cs typeface="Constantia"/>
              </a:rPr>
              <a:t>followed </a:t>
            </a:r>
            <a:r>
              <a:rPr sz="2600" spc="-10" dirty="0">
                <a:latin typeface="Constantia"/>
                <a:cs typeface="Constantia"/>
              </a:rPr>
              <a:t>by report</a:t>
            </a:r>
            <a:r>
              <a:rPr sz="2600" spc="-26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writing.</a:t>
            </a:r>
            <a:endParaRPr sz="2600">
              <a:latin typeface="Constantia"/>
              <a:cs typeface="Constantia"/>
            </a:endParaRPr>
          </a:p>
          <a:p>
            <a:pPr marL="286385" marR="381635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This </a:t>
            </a:r>
            <a:r>
              <a:rPr sz="2600" dirty="0">
                <a:latin typeface="Constantia"/>
                <a:cs typeface="Constantia"/>
              </a:rPr>
              <a:t>has </a:t>
            </a:r>
            <a:r>
              <a:rPr sz="2600" spc="-20" dirty="0">
                <a:latin typeface="Constantia"/>
                <a:cs typeface="Constantia"/>
              </a:rPr>
              <a:t>to </a:t>
            </a:r>
            <a:r>
              <a:rPr sz="2600" spc="-5" dirty="0">
                <a:latin typeface="Constantia"/>
                <a:cs typeface="Constantia"/>
              </a:rPr>
              <a:t>be done </a:t>
            </a:r>
            <a:r>
              <a:rPr sz="2600" spc="-10" dirty="0">
                <a:latin typeface="Constantia"/>
                <a:cs typeface="Constantia"/>
              </a:rPr>
              <a:t>very </a:t>
            </a:r>
            <a:r>
              <a:rPr sz="2600" spc="-30" dirty="0">
                <a:latin typeface="Constantia"/>
                <a:cs typeface="Constantia"/>
              </a:rPr>
              <a:t>carefully, </a:t>
            </a:r>
            <a:r>
              <a:rPr sz="2600" dirty="0">
                <a:latin typeface="Constantia"/>
                <a:cs typeface="Constantia"/>
              </a:rPr>
              <a:t>otherwise </a:t>
            </a:r>
            <a:r>
              <a:rPr sz="2600" spc="-5" dirty="0">
                <a:latin typeface="Constantia"/>
                <a:cs typeface="Constantia"/>
              </a:rPr>
              <a:t>mis  </a:t>
            </a:r>
            <a:r>
              <a:rPr sz="2600" spc="-10" dirty="0">
                <a:latin typeface="Constantia"/>
                <a:cs typeface="Constantia"/>
              </a:rPr>
              <a:t>conclusions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may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be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drawn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whole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purpose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  </a:t>
            </a:r>
            <a:r>
              <a:rPr sz="2600" spc="-5" dirty="0">
                <a:latin typeface="Constantia"/>
                <a:cs typeface="Constantia"/>
              </a:rPr>
              <a:t>doing </a:t>
            </a:r>
            <a:r>
              <a:rPr sz="2600" spc="-10" dirty="0">
                <a:latin typeface="Constantia"/>
                <a:cs typeface="Constantia"/>
              </a:rPr>
              <a:t>research </a:t>
            </a:r>
            <a:r>
              <a:rPr sz="2600" spc="-15" dirty="0">
                <a:latin typeface="Constantia"/>
                <a:cs typeface="Constantia"/>
              </a:rPr>
              <a:t>may </a:t>
            </a:r>
            <a:r>
              <a:rPr sz="2600" spc="-20" dirty="0">
                <a:latin typeface="Constantia"/>
                <a:cs typeface="Constantia"/>
              </a:rPr>
              <a:t>get</a:t>
            </a:r>
            <a:r>
              <a:rPr sz="2600" spc="-35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vitiated.</a:t>
            </a:r>
            <a:endParaRPr sz="2600">
              <a:latin typeface="Constantia"/>
              <a:cs typeface="Constantia"/>
            </a:endParaRPr>
          </a:p>
          <a:p>
            <a:pPr marL="286385" marR="460375" indent="-274320" algn="just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30" dirty="0">
                <a:latin typeface="Constantia"/>
                <a:cs typeface="Constantia"/>
              </a:rPr>
              <a:t>It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is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only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through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interpretation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that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researcher  </a:t>
            </a:r>
            <a:r>
              <a:rPr sz="2600" spc="-5" dirty="0">
                <a:latin typeface="Constantia"/>
                <a:cs typeface="Constantia"/>
              </a:rPr>
              <a:t>can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expose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relations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processes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that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underlie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his  findings.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13</TotalTime>
  <Words>1598</Words>
  <Application>Microsoft Office PowerPoint</Application>
  <PresentationFormat>On-screen Show (4:3)</PresentationFormat>
  <Paragraphs>126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Calibri</vt:lpstr>
      <vt:lpstr>Constantia</vt:lpstr>
      <vt:lpstr>Franklin Gothic Book</vt:lpstr>
      <vt:lpstr>Wingdings 2</vt:lpstr>
      <vt:lpstr>Crop</vt:lpstr>
      <vt:lpstr>RESEARCH DATA  INTERPRETATION</vt:lpstr>
      <vt:lpstr>‘All meanings, we know, depend on  the key of interpretation.’</vt:lpstr>
      <vt:lpstr>Principles of Analysis and Interpretation</vt:lpstr>
      <vt:lpstr>Methods of data interpretation</vt:lpstr>
      <vt:lpstr>DATA</vt:lpstr>
      <vt:lpstr>DATA</vt:lpstr>
      <vt:lpstr>PowerPoint Presentation</vt:lpstr>
      <vt:lpstr>PowerPoint Presentation</vt:lpstr>
      <vt:lpstr>PowerPoint Presentation</vt:lpstr>
      <vt:lpstr>Meaning of Interpretation</vt:lpstr>
      <vt:lpstr>PowerPoint Presentation</vt:lpstr>
      <vt:lpstr>Interpenetration is the device</vt:lpstr>
      <vt:lpstr>Why Interpretation?</vt:lpstr>
      <vt:lpstr>Through interpretation</vt:lpstr>
      <vt:lpstr>Interpretation of the findings</vt:lpstr>
      <vt:lpstr>Technique of Interpretation</vt:lpstr>
      <vt:lpstr>The technique of interpretation</vt:lpstr>
      <vt:lpstr>PowerPoint Presentation</vt:lpstr>
      <vt:lpstr>PowerPoint Presentation</vt:lpstr>
      <vt:lpstr>Precautions in Interpretation</vt:lpstr>
      <vt:lpstr>For correct interpretation</vt:lpstr>
      <vt:lpstr>Errors can arise due to false  generalization</vt:lpstr>
      <vt:lpstr>Researcher must remain vigilant</vt:lpstr>
      <vt:lpstr>PowerPoint Presentation</vt:lpstr>
      <vt:lpstr>Data Interpretation Methods</vt:lpstr>
      <vt:lpstr>Visually scanning the data</vt:lpstr>
      <vt:lpstr>STATISTICS</vt:lpstr>
      <vt:lpstr>What is Statistical Data Analysis?</vt:lpstr>
      <vt:lpstr>Statistical methods</vt:lpstr>
      <vt:lpstr>PowerPoint Presentation</vt:lpstr>
      <vt:lpstr>PowerPoint Presentation</vt:lpstr>
      <vt:lpstr>Statistics consists of</vt:lpstr>
      <vt:lpstr>Scientists interpret data based on  their background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DATA  INTERPRETATION</dc:title>
  <dc:creator>User</dc:creator>
  <cp:lastModifiedBy>Zaryab SIal</cp:lastModifiedBy>
  <cp:revision>3</cp:revision>
  <dcterms:created xsi:type="dcterms:W3CDTF">2020-09-14T06:26:27Z</dcterms:created>
  <dcterms:modified xsi:type="dcterms:W3CDTF">2020-09-14T06:42:55Z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2017-07-25T00:00:00Z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2020-09-14T00:00:00Z</vt:filetime>
  </property>
</Properties>
</file>