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3400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21384" y="1314450"/>
            <a:ext cx="730123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0270" y="1121410"/>
            <a:ext cx="3879215" cy="41287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 u="heavy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348257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69" y="224790"/>
            <a:ext cx="807466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9269" y="2386329"/>
            <a:ext cx="8125460" cy="1974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0" y="1314450"/>
            <a:ext cx="90678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 smtClean="0"/>
              <a:t>MAJOR </a:t>
            </a:r>
            <a:r>
              <a:rPr lang="en-US" sz="4000" b="1" spc="-5" dirty="0" smtClean="0"/>
              <a:t>FORMATION </a:t>
            </a:r>
            <a:r>
              <a:rPr lang="en-US" sz="4000" b="1" spc="-10" dirty="0" smtClean="0"/>
              <a:t>TYPES </a:t>
            </a:r>
            <a:r>
              <a:rPr lang="en-US" sz="4000" b="1" spc="-5" dirty="0" smtClean="0"/>
              <a:t>OF THE</a:t>
            </a:r>
            <a:r>
              <a:rPr lang="en-US" sz="4000" b="1" spc="-95" dirty="0" smtClean="0"/>
              <a:t> </a:t>
            </a:r>
            <a:r>
              <a:rPr lang="en-US" sz="4000" b="1" spc="-5" dirty="0" smtClean="0"/>
              <a:t>WORLD</a:t>
            </a:r>
            <a:endParaRPr lang="en-US" sz="4000"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886200" y="3733800"/>
            <a:ext cx="5105400" cy="3560014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en-US" sz="4000" dirty="0" smtClean="0"/>
              <a:t>BY</a:t>
            </a:r>
          </a:p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en-US" sz="4000" dirty="0" smtClean="0"/>
              <a:t> DR. ZARYAB KHALID</a:t>
            </a:r>
          </a:p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en-US" sz="3200" dirty="0" smtClean="0"/>
              <a:t>CLASS: BS BOTANY</a:t>
            </a:r>
          </a:p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en-US" sz="3200" dirty="0" smtClean="0"/>
              <a:t>SEMESTER: 7</a:t>
            </a:r>
            <a:r>
              <a:rPr lang="en-US" altLang="en-US" sz="3200" baseline="30000" dirty="0" smtClean="0"/>
              <a:t>TH</a:t>
            </a:r>
            <a:r>
              <a:rPr lang="en-US" altLang="en-US" sz="3200" dirty="0" smtClean="0"/>
              <a:t> </a:t>
            </a:r>
          </a:p>
          <a:p>
            <a:pPr algn="ctr"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altLang="en-US" sz="3200" b="1" dirty="0" smtClean="0"/>
              <a:t>SUBJECT: COMMUNITY ECOLOGY</a:t>
            </a:r>
            <a:endParaRPr lang="en-US" sz="3200" b="1" dirty="0" smtClean="0">
              <a:latin typeface="Garamond"/>
              <a:cs typeface="Garamond"/>
            </a:endParaRPr>
          </a:p>
          <a:p>
            <a:pPr marL="578485" marR="5080" indent="-566420">
              <a:lnSpc>
                <a:spcPct val="100800"/>
              </a:lnSpc>
              <a:spcBef>
                <a:spcPts val="70"/>
              </a:spcBef>
            </a:pPr>
            <a:endParaRPr lang="en-US" sz="3200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95579"/>
            <a:ext cx="2686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Introduction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209040"/>
            <a:ext cx="7953375" cy="433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b="1" spc="-5" dirty="0">
                <a:latin typeface="Arial"/>
                <a:cs typeface="Arial"/>
              </a:rPr>
              <a:t>Formation: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</a:pPr>
            <a:r>
              <a:rPr sz="3200" dirty="0">
                <a:latin typeface="Arial"/>
                <a:cs typeface="Arial"/>
              </a:rPr>
              <a:t>"A community </a:t>
            </a:r>
            <a:r>
              <a:rPr sz="3200" spc="-5" dirty="0">
                <a:latin typeface="Arial"/>
                <a:cs typeface="Arial"/>
              </a:rPr>
              <a:t>type </a:t>
            </a:r>
            <a:r>
              <a:rPr sz="3200" dirty="0">
                <a:latin typeface="Arial"/>
                <a:cs typeface="Arial"/>
              </a:rPr>
              <a:t>defined by dominance </a:t>
            </a:r>
            <a:r>
              <a:rPr sz="3200" spc="-5" dirty="0">
                <a:latin typeface="Arial"/>
                <a:cs typeface="Arial"/>
              </a:rPr>
              <a:t>of  given growth form in the </a:t>
            </a:r>
            <a:r>
              <a:rPr sz="3200" dirty="0">
                <a:latin typeface="Arial"/>
                <a:cs typeface="Arial"/>
              </a:rPr>
              <a:t>uppermost  </a:t>
            </a:r>
            <a:r>
              <a:rPr sz="3200" spc="-5" dirty="0">
                <a:latin typeface="Arial"/>
                <a:cs typeface="Arial"/>
              </a:rPr>
              <a:t>stratum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the </a:t>
            </a:r>
            <a:r>
              <a:rPr sz="3200" dirty="0">
                <a:latin typeface="Arial"/>
                <a:cs typeface="Arial"/>
              </a:rPr>
              <a:t>community or by </a:t>
            </a:r>
            <a:r>
              <a:rPr sz="3200" spc="-5" dirty="0">
                <a:latin typeface="Arial"/>
                <a:cs typeface="Arial"/>
              </a:rPr>
              <a:t>the  </a:t>
            </a:r>
            <a:r>
              <a:rPr sz="3200" dirty="0">
                <a:latin typeface="Arial"/>
                <a:cs typeface="Arial"/>
              </a:rPr>
              <a:t>combination of dominant </a:t>
            </a:r>
            <a:r>
              <a:rPr sz="3200" spc="-5" dirty="0">
                <a:latin typeface="Arial"/>
                <a:cs typeface="Arial"/>
              </a:rPr>
              <a:t>growth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forms"</a:t>
            </a:r>
            <a:endParaRPr sz="3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700">
              <a:latin typeface="Arial"/>
              <a:cs typeface="Arial"/>
            </a:endParaRPr>
          </a:p>
          <a:p>
            <a:pPr marL="828675" algn="ctr">
              <a:lnSpc>
                <a:spcPct val="100000"/>
              </a:lnSpc>
            </a:pPr>
            <a:r>
              <a:rPr sz="3200" spc="-5" dirty="0">
                <a:latin typeface="Arial"/>
                <a:cs typeface="Arial"/>
              </a:rPr>
              <a:t>Whittaker(1962)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95579"/>
            <a:ext cx="45078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Types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</a:t>
            </a:r>
            <a:r>
              <a:rPr sz="3600" b="1" u="heavy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Formations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669" y="1134110"/>
            <a:ext cx="3551554" cy="2369820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Natural vegetation: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590"/>
              </a:spcBef>
            </a:pPr>
            <a:r>
              <a:rPr sz="2400" spc="-10" dirty="0">
                <a:latin typeface="Arial"/>
                <a:cs typeface="Arial"/>
              </a:rPr>
              <a:t>"vegetation </a:t>
            </a:r>
            <a:r>
              <a:rPr sz="2400" spc="-5" dirty="0">
                <a:latin typeface="Arial"/>
                <a:cs typeface="Arial"/>
              </a:rPr>
              <a:t>where  ecological processes  primarily determine  specie composition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and  stand structure"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9269" y="4438650"/>
            <a:ext cx="36169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3600" spc="300" baseline="5787" dirty="0">
                <a:latin typeface="Symbol"/>
                <a:cs typeface="Symbol"/>
              </a:rPr>
              <a:t></a:t>
            </a:r>
            <a:r>
              <a:rPr sz="3600" spc="300" baseline="5787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A set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spc="-10" dirty="0">
                <a:latin typeface="Arial"/>
                <a:cs typeface="Arial"/>
              </a:rPr>
              <a:t>plant </a:t>
            </a:r>
            <a:r>
              <a:rPr sz="2400" spc="-5" dirty="0">
                <a:latin typeface="Arial"/>
                <a:cs typeface="Arial"/>
              </a:rPr>
              <a:t>spp.  growing</a:t>
            </a:r>
            <a:r>
              <a:rPr sz="2400" spc="-8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spontaneously.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2800" spc="-5" dirty="0"/>
              <a:t>Cultural</a:t>
            </a:r>
            <a:r>
              <a:rPr sz="2800" spc="-35" dirty="0"/>
              <a:t> </a:t>
            </a:r>
            <a:r>
              <a:rPr sz="2800" spc="-5" dirty="0"/>
              <a:t>vegtations:</a:t>
            </a:r>
            <a:endParaRPr sz="2800"/>
          </a:p>
          <a:p>
            <a:pPr marL="381000" marR="30480" indent="-342900">
              <a:lnSpc>
                <a:spcPct val="100000"/>
              </a:lnSpc>
              <a:spcBef>
                <a:spcPts val="690"/>
              </a:spcBef>
            </a:pPr>
            <a:r>
              <a:rPr b="0" u="none" spc="-5" dirty="0">
                <a:latin typeface="Arial"/>
                <a:cs typeface="Arial"/>
              </a:rPr>
              <a:t>"vegetation with </a:t>
            </a:r>
            <a:r>
              <a:rPr b="0" u="none" dirty="0">
                <a:latin typeface="Arial"/>
                <a:cs typeface="Arial"/>
              </a:rPr>
              <a:t>a  </a:t>
            </a:r>
            <a:r>
              <a:rPr b="0" u="none" spc="-5" dirty="0">
                <a:latin typeface="Arial"/>
                <a:cs typeface="Arial"/>
              </a:rPr>
              <a:t>distinictive  structure,composition  and development  determined by regular  human</a:t>
            </a:r>
            <a:r>
              <a:rPr b="0" u="none" spc="-10" dirty="0">
                <a:latin typeface="Arial"/>
                <a:cs typeface="Arial"/>
              </a:rPr>
              <a:t> </a:t>
            </a:r>
            <a:r>
              <a:rPr b="0" u="none" spc="-5" dirty="0">
                <a:latin typeface="Arial"/>
                <a:cs typeface="Arial"/>
              </a:rPr>
              <a:t>activity"</a:t>
            </a:r>
          </a:p>
          <a:p>
            <a:pPr marL="381000" marR="605155" indent="-342900">
              <a:lnSpc>
                <a:spcPct val="100000"/>
              </a:lnSpc>
              <a:spcBef>
                <a:spcPts val="690"/>
              </a:spcBef>
            </a:pPr>
            <a:r>
              <a:rPr sz="4200" b="0" u="none" spc="352" baseline="5952" dirty="0">
                <a:latin typeface="Symbol"/>
                <a:cs typeface="Symbol"/>
              </a:rPr>
              <a:t></a:t>
            </a:r>
            <a:r>
              <a:rPr sz="4200" b="0" u="none" spc="352" baseline="5952" dirty="0">
                <a:latin typeface="Times New Roman"/>
                <a:cs typeface="Times New Roman"/>
              </a:rPr>
              <a:t> </a:t>
            </a:r>
            <a:r>
              <a:rPr sz="2800" b="0" u="none" spc="-5" dirty="0">
                <a:latin typeface="Arial"/>
                <a:cs typeface="Arial"/>
              </a:rPr>
              <a:t>Anthomorphically  growing plant</a:t>
            </a:r>
            <a:r>
              <a:rPr sz="2800" b="0" u="none" spc="-85" dirty="0">
                <a:latin typeface="Arial"/>
                <a:cs typeface="Arial"/>
              </a:rPr>
              <a:t> </a:t>
            </a:r>
            <a:r>
              <a:rPr sz="2800" b="0" u="none" dirty="0">
                <a:latin typeface="Arial"/>
                <a:cs typeface="Arial"/>
              </a:rPr>
              <a:t>spp.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95579"/>
            <a:ext cx="35286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Formation</a:t>
            </a:r>
            <a:r>
              <a:rPr sz="3600" b="1" u="heavy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class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4800" spc="397" baseline="5208" dirty="0">
                <a:latin typeface="Symbol"/>
                <a:cs typeface="Symbol"/>
              </a:rPr>
              <a:t></a:t>
            </a:r>
            <a:r>
              <a:rPr sz="4800" spc="397" baseline="5208" dirty="0">
                <a:latin typeface="Times New Roman"/>
                <a:cs typeface="Times New Roman"/>
              </a:rPr>
              <a:t> </a:t>
            </a:r>
            <a:r>
              <a:rPr sz="3200" dirty="0"/>
              <a:t>"A </a:t>
            </a:r>
            <a:r>
              <a:rPr sz="3200" spc="-5" dirty="0"/>
              <a:t>vegetation classification </a:t>
            </a:r>
            <a:r>
              <a:rPr sz="3200" dirty="0"/>
              <a:t>unit of </a:t>
            </a:r>
            <a:r>
              <a:rPr sz="3200" spc="-5" dirty="0"/>
              <a:t>high  </a:t>
            </a:r>
            <a:r>
              <a:rPr sz="3200" spc="-75" dirty="0"/>
              <a:t>rank(1</a:t>
            </a:r>
            <a:r>
              <a:rPr sz="2775" spc="-112" baseline="28528" dirty="0"/>
              <a:t>st </a:t>
            </a:r>
            <a:r>
              <a:rPr sz="3200" dirty="0"/>
              <a:t>level)defined by broad combination  of dominant general </a:t>
            </a:r>
            <a:r>
              <a:rPr sz="3200" spc="-5" dirty="0"/>
              <a:t>growth </a:t>
            </a:r>
            <a:r>
              <a:rPr sz="3200" dirty="0"/>
              <a:t>forms adapted  </a:t>
            </a:r>
            <a:r>
              <a:rPr sz="3200" spc="-5" dirty="0"/>
              <a:t>to </a:t>
            </a:r>
            <a:r>
              <a:rPr sz="3200" dirty="0"/>
              <a:t>basic range </a:t>
            </a:r>
            <a:r>
              <a:rPr sz="3200" spc="-5" dirty="0"/>
              <a:t>of</a:t>
            </a:r>
            <a:r>
              <a:rPr sz="3200" spc="-30" dirty="0"/>
              <a:t> </a:t>
            </a:r>
            <a:r>
              <a:rPr sz="3200" dirty="0"/>
              <a:t>moisture,temperature"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63829"/>
            <a:ext cx="80537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40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six </a:t>
            </a:r>
            <a:r>
              <a:rPr sz="4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natural formation</a:t>
            </a:r>
            <a:r>
              <a:rPr sz="40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40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classes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969" y="1108710"/>
            <a:ext cx="7924165" cy="4044950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890"/>
              </a:spcBef>
            </a:pPr>
            <a:r>
              <a:rPr sz="4800" spc="52" baseline="6076" dirty="0">
                <a:latin typeface="Symbol"/>
                <a:cs typeface="Symbol"/>
              </a:rPr>
              <a:t></a:t>
            </a:r>
            <a:r>
              <a:rPr sz="3200" spc="35" dirty="0">
                <a:latin typeface="Arial"/>
                <a:cs typeface="Arial"/>
              </a:rPr>
              <a:t>Mesomorphic </a:t>
            </a:r>
            <a:r>
              <a:rPr sz="3200" spc="-5" dirty="0">
                <a:latin typeface="Arial"/>
                <a:cs typeface="Arial"/>
              </a:rPr>
              <a:t>tree</a:t>
            </a:r>
            <a:r>
              <a:rPr sz="3200" spc="-45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790"/>
              </a:spcBef>
            </a:pPr>
            <a:r>
              <a:rPr sz="4800" spc="52" baseline="5208" dirty="0">
                <a:latin typeface="Symbol"/>
                <a:cs typeface="Symbol"/>
              </a:rPr>
              <a:t></a:t>
            </a:r>
            <a:r>
              <a:rPr sz="3200" spc="35" dirty="0">
                <a:latin typeface="Arial"/>
                <a:cs typeface="Arial"/>
              </a:rPr>
              <a:t>Mesomorphic </a:t>
            </a:r>
            <a:r>
              <a:rPr sz="3200" dirty="0">
                <a:latin typeface="Arial"/>
                <a:cs typeface="Arial"/>
              </a:rPr>
              <a:t>shrub &amp; Herb</a:t>
            </a:r>
            <a:r>
              <a:rPr sz="3200" spc="-6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4800" spc="44" baseline="5208" dirty="0">
                <a:latin typeface="Symbol"/>
                <a:cs typeface="Symbol"/>
              </a:rPr>
              <a:t></a:t>
            </a:r>
            <a:r>
              <a:rPr sz="3200" spc="30" dirty="0">
                <a:latin typeface="Arial"/>
                <a:cs typeface="Arial"/>
              </a:rPr>
              <a:t>Cryomorphic</a:t>
            </a:r>
            <a:r>
              <a:rPr sz="32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  <a:p>
            <a:pPr marL="367665" marR="17780" indent="-342900">
              <a:lnSpc>
                <a:spcPct val="100000"/>
              </a:lnSpc>
              <a:spcBef>
                <a:spcPts val="800"/>
              </a:spcBef>
            </a:pPr>
            <a:r>
              <a:rPr sz="4800" spc="52" baseline="6076" dirty="0">
                <a:latin typeface="Symbol"/>
                <a:cs typeface="Symbol"/>
              </a:rPr>
              <a:t></a:t>
            </a:r>
            <a:r>
              <a:rPr sz="3200" spc="35" dirty="0">
                <a:latin typeface="Arial"/>
                <a:cs typeface="Arial"/>
              </a:rPr>
              <a:t>Xeromorphic </a:t>
            </a:r>
            <a:r>
              <a:rPr sz="3200" spc="-5" dirty="0">
                <a:latin typeface="Arial"/>
                <a:cs typeface="Arial"/>
              </a:rPr>
              <a:t>woodland,scrub </a:t>
            </a:r>
            <a:r>
              <a:rPr sz="3200" dirty="0">
                <a:latin typeface="Arial"/>
                <a:cs typeface="Arial"/>
              </a:rPr>
              <a:t>&amp; grassland 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790"/>
              </a:spcBef>
            </a:pPr>
            <a:r>
              <a:rPr sz="4800" spc="44" baseline="5208" dirty="0">
                <a:latin typeface="Symbol"/>
                <a:cs typeface="Symbol"/>
              </a:rPr>
              <a:t></a:t>
            </a:r>
            <a:r>
              <a:rPr sz="3200" spc="30" dirty="0">
                <a:latin typeface="Arial"/>
                <a:cs typeface="Arial"/>
              </a:rPr>
              <a:t>Hydromorphic</a:t>
            </a:r>
            <a:r>
              <a:rPr sz="3200" spc="-5" dirty="0">
                <a:latin typeface="Arial"/>
                <a:cs typeface="Arial"/>
              </a:rPr>
              <a:t> vegetation</a:t>
            </a:r>
            <a:endParaRPr sz="32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  <a:spcBef>
                <a:spcPts val="800"/>
              </a:spcBef>
            </a:pPr>
            <a:r>
              <a:rPr sz="4800" spc="44" baseline="5208" dirty="0">
                <a:latin typeface="Symbol"/>
                <a:cs typeface="Symbol"/>
              </a:rPr>
              <a:t></a:t>
            </a:r>
            <a:r>
              <a:rPr sz="3200" spc="30" dirty="0">
                <a:latin typeface="Arial"/>
                <a:cs typeface="Arial"/>
              </a:rPr>
              <a:t>Lithomorphic</a:t>
            </a:r>
            <a:r>
              <a:rPr sz="3200" spc="-5" dirty="0">
                <a:latin typeface="Arial"/>
                <a:cs typeface="Arial"/>
              </a:rPr>
              <a:t> vegetation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669" y="195579"/>
            <a:ext cx="41141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u="heavy" spc="-5" dirty="0">
                <a:uFill>
                  <a:solidFill>
                    <a:srgbClr val="000000"/>
                  </a:solidFill>
                </a:uFill>
              </a:rPr>
              <a:t>Formation</a:t>
            </a:r>
            <a:r>
              <a:rPr sz="3600" u="heavy" spc="-90" dirty="0">
                <a:uFill>
                  <a:solidFill>
                    <a:srgbClr val="000000"/>
                  </a:solidFill>
                </a:uFill>
              </a:rPr>
              <a:t> </a:t>
            </a:r>
            <a:r>
              <a:rPr sz="3600" u="heavy" dirty="0">
                <a:uFill>
                  <a:solidFill>
                    <a:srgbClr val="000000"/>
                  </a:solidFill>
                </a:uFill>
              </a:rPr>
              <a:t>subclass: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509269" y="1797050"/>
            <a:ext cx="7449820" cy="4230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0365" marR="30480" indent="-342900">
              <a:lnSpc>
                <a:spcPct val="100000"/>
              </a:lnSpc>
              <a:spcBef>
                <a:spcPts val="100"/>
              </a:spcBef>
            </a:pPr>
            <a:r>
              <a:rPr sz="4800" spc="307" baseline="5208" dirty="0">
                <a:latin typeface="Symbol"/>
                <a:cs typeface="Symbol"/>
              </a:rPr>
              <a:t></a:t>
            </a:r>
            <a:r>
              <a:rPr sz="3200" spc="204" dirty="0">
                <a:latin typeface="Arial"/>
                <a:cs typeface="Arial"/>
              </a:rPr>
              <a:t>A </a:t>
            </a:r>
            <a:r>
              <a:rPr sz="3200" spc="-5" dirty="0">
                <a:latin typeface="Arial"/>
                <a:cs typeface="Arial"/>
              </a:rPr>
              <a:t>vegetation unit </a:t>
            </a:r>
            <a:r>
              <a:rPr sz="3200" dirty="0">
                <a:latin typeface="Arial"/>
                <a:cs typeface="Arial"/>
              </a:rPr>
              <a:t>of </a:t>
            </a:r>
            <a:r>
              <a:rPr sz="3200" spc="-5" dirty="0">
                <a:latin typeface="Arial"/>
                <a:cs typeface="Arial"/>
              </a:rPr>
              <a:t>high </a:t>
            </a:r>
            <a:r>
              <a:rPr sz="3200" spc="-100" dirty="0">
                <a:latin typeface="Arial"/>
                <a:cs typeface="Arial"/>
              </a:rPr>
              <a:t>rank(2</a:t>
            </a:r>
            <a:r>
              <a:rPr sz="2775" spc="-150" baseline="28528" dirty="0">
                <a:latin typeface="Arial"/>
                <a:cs typeface="Arial"/>
              </a:rPr>
              <a:t>nd </a:t>
            </a:r>
            <a:r>
              <a:rPr sz="3200" spc="-5" dirty="0">
                <a:latin typeface="Arial"/>
                <a:cs typeface="Arial"/>
              </a:rPr>
              <a:t>level)  defined </a:t>
            </a:r>
            <a:r>
              <a:rPr sz="3200" dirty="0">
                <a:latin typeface="Arial"/>
                <a:cs typeface="Arial"/>
              </a:rPr>
              <a:t>by combinations </a:t>
            </a:r>
            <a:r>
              <a:rPr sz="3200" spc="-5" dirty="0">
                <a:latin typeface="Arial"/>
                <a:cs typeface="Arial"/>
              </a:rPr>
              <a:t>of </a:t>
            </a:r>
            <a:r>
              <a:rPr sz="3200" dirty="0">
                <a:latin typeface="Arial"/>
                <a:cs typeface="Arial"/>
              </a:rPr>
              <a:t>general  dominat &amp; diagnostic </a:t>
            </a:r>
            <a:r>
              <a:rPr sz="3200" spc="-5" dirty="0">
                <a:latin typeface="Arial"/>
                <a:cs typeface="Arial"/>
              </a:rPr>
              <a:t>growth </a:t>
            </a:r>
            <a:r>
              <a:rPr sz="3200" dirty="0">
                <a:latin typeface="Arial"/>
                <a:cs typeface="Arial"/>
              </a:rPr>
              <a:t>forms </a:t>
            </a:r>
            <a:r>
              <a:rPr sz="3200" spc="-5" dirty="0">
                <a:latin typeface="Arial"/>
                <a:cs typeface="Arial"/>
              </a:rPr>
              <a:t>that  </a:t>
            </a:r>
            <a:r>
              <a:rPr sz="3200" dirty="0">
                <a:latin typeface="Arial"/>
                <a:cs typeface="Arial"/>
              </a:rPr>
              <a:t>reflects global macroclimatic </a:t>
            </a:r>
            <a:r>
              <a:rPr sz="3200" spc="-5" dirty="0">
                <a:latin typeface="Arial"/>
                <a:cs typeface="Arial"/>
              </a:rPr>
              <a:t>aquatic  </a:t>
            </a:r>
            <a:r>
              <a:rPr sz="3200" dirty="0">
                <a:latin typeface="Arial"/>
                <a:cs typeface="Arial"/>
              </a:rPr>
              <a:t>conditions.</a:t>
            </a:r>
            <a:endParaRPr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790"/>
              </a:spcBef>
            </a:pPr>
            <a:r>
              <a:rPr sz="4800" spc="150" baseline="5208" dirty="0">
                <a:latin typeface="Symbol"/>
                <a:cs typeface="Symbol"/>
              </a:rPr>
              <a:t></a:t>
            </a:r>
            <a:r>
              <a:rPr sz="3200" b="1" u="heavy" spc="10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</a:t>
            </a: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example:</a:t>
            </a:r>
            <a:endParaRPr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00"/>
              </a:spcBef>
            </a:pPr>
            <a:r>
              <a:rPr sz="4800" spc="67" baseline="5208" dirty="0">
                <a:latin typeface="Symbol"/>
                <a:cs typeface="Symbol"/>
              </a:rPr>
              <a:t></a:t>
            </a:r>
            <a:r>
              <a:rPr sz="3200" spc="45" dirty="0">
                <a:latin typeface="Arial"/>
                <a:cs typeface="Arial"/>
              </a:rPr>
              <a:t>Tropical</a:t>
            </a:r>
            <a:r>
              <a:rPr sz="3200" spc="-1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forest</a:t>
            </a:r>
            <a:endParaRPr sz="32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800"/>
              </a:spcBef>
            </a:pPr>
            <a:r>
              <a:rPr sz="4800" spc="120" baseline="6076" dirty="0">
                <a:latin typeface="Symbol"/>
                <a:cs typeface="Symbol"/>
              </a:rPr>
              <a:t></a:t>
            </a:r>
            <a:r>
              <a:rPr sz="3200" spc="80" dirty="0">
                <a:latin typeface="Arial"/>
                <a:cs typeface="Arial"/>
              </a:rPr>
              <a:t>Cool </a:t>
            </a:r>
            <a:r>
              <a:rPr sz="3200" dirty="0">
                <a:latin typeface="Arial"/>
                <a:cs typeface="Arial"/>
              </a:rPr>
              <a:t>semi-desert scrub &amp; Grass</a:t>
            </a:r>
            <a:r>
              <a:rPr sz="3200" spc="-114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land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47369" y="691515"/>
            <a:ext cx="3422650" cy="44450"/>
            <a:chOff x="547369" y="691515"/>
            <a:chExt cx="3422650" cy="44450"/>
          </a:xfrm>
        </p:grpSpPr>
        <p:sp>
          <p:nvSpPr>
            <p:cNvPr id="3" name="object 3"/>
            <p:cNvSpPr/>
            <p:nvPr/>
          </p:nvSpPr>
          <p:spPr>
            <a:xfrm>
              <a:off x="567689" y="723900"/>
              <a:ext cx="3402329" cy="0"/>
            </a:xfrm>
            <a:custGeom>
              <a:avLst/>
              <a:gdLst/>
              <a:ahLst/>
              <a:cxnLst/>
              <a:rect l="l" t="t" r="r" b="b"/>
              <a:pathLst>
                <a:path w="3402329">
                  <a:moveTo>
                    <a:pt x="0" y="0"/>
                  </a:moveTo>
                  <a:lnTo>
                    <a:pt x="3402329" y="0"/>
                  </a:lnTo>
                </a:path>
              </a:pathLst>
            </a:custGeom>
            <a:ln w="24130">
              <a:solidFill>
                <a:srgbClr val="BFBFB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47369" y="703580"/>
              <a:ext cx="3402329" cy="0"/>
            </a:xfrm>
            <a:custGeom>
              <a:avLst/>
              <a:gdLst/>
              <a:ahLst/>
              <a:cxnLst/>
              <a:rect l="l" t="t" r="r" b="b"/>
              <a:pathLst>
                <a:path w="3402329">
                  <a:moveTo>
                    <a:pt x="0" y="0"/>
                  </a:moveTo>
                  <a:lnTo>
                    <a:pt x="3402329" y="0"/>
                  </a:lnTo>
                </a:path>
              </a:pathLst>
            </a:custGeom>
            <a:ln w="2413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949700" y="544194"/>
            <a:ext cx="350520" cy="25400"/>
            <a:chOff x="3949700" y="544194"/>
            <a:chExt cx="350520" cy="25400"/>
          </a:xfrm>
        </p:grpSpPr>
        <p:sp>
          <p:nvSpPr>
            <p:cNvPr id="6" name="object 6"/>
            <p:cNvSpPr/>
            <p:nvPr/>
          </p:nvSpPr>
          <p:spPr>
            <a:xfrm>
              <a:off x="3961129" y="555624"/>
              <a:ext cx="339090" cy="13970"/>
            </a:xfrm>
            <a:custGeom>
              <a:avLst/>
              <a:gdLst/>
              <a:ahLst/>
              <a:cxnLst/>
              <a:rect l="l" t="t" r="r" b="b"/>
              <a:pathLst>
                <a:path w="339089" h="13970">
                  <a:moveTo>
                    <a:pt x="0" y="13970"/>
                  </a:moveTo>
                  <a:lnTo>
                    <a:pt x="339090" y="13970"/>
                  </a:lnTo>
                  <a:lnTo>
                    <a:pt x="339090" y="0"/>
                  </a:lnTo>
                  <a:lnTo>
                    <a:pt x="0" y="0"/>
                  </a:lnTo>
                  <a:lnTo>
                    <a:pt x="0" y="13970"/>
                  </a:lnTo>
                  <a:close/>
                </a:path>
              </a:pathLst>
            </a:custGeom>
            <a:solidFill>
              <a:srgbClr val="BFBFB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49700" y="544194"/>
              <a:ext cx="339090" cy="13970"/>
            </a:xfrm>
            <a:custGeom>
              <a:avLst/>
              <a:gdLst/>
              <a:ahLst/>
              <a:cxnLst/>
              <a:rect l="l" t="t" r="r" b="b"/>
              <a:pathLst>
                <a:path w="339089" h="13970">
                  <a:moveTo>
                    <a:pt x="0" y="13970"/>
                  </a:moveTo>
                  <a:lnTo>
                    <a:pt x="339090" y="13970"/>
                  </a:lnTo>
                  <a:lnTo>
                    <a:pt x="339090" y="0"/>
                  </a:lnTo>
                  <a:lnTo>
                    <a:pt x="0" y="0"/>
                  </a:lnTo>
                  <a:lnTo>
                    <a:pt x="0" y="1397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4309109" y="723900"/>
            <a:ext cx="1014730" cy="0"/>
          </a:xfrm>
          <a:custGeom>
            <a:avLst/>
            <a:gdLst/>
            <a:ahLst/>
            <a:cxnLst/>
            <a:rect l="l" t="t" r="r" b="b"/>
            <a:pathLst>
              <a:path w="1014729">
                <a:moveTo>
                  <a:pt x="0" y="0"/>
                </a:moveTo>
                <a:lnTo>
                  <a:pt x="1014730" y="0"/>
                </a:lnTo>
              </a:path>
            </a:pathLst>
          </a:custGeom>
          <a:ln w="24130">
            <a:solidFill>
              <a:srgbClr val="BFBFB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09269" y="195579"/>
            <a:ext cx="48329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="1" spc="-10" dirty="0">
                <a:latin typeface="Arial"/>
                <a:cs typeface="Arial"/>
              </a:rPr>
              <a:t>Formations </a:t>
            </a:r>
            <a:r>
              <a:rPr sz="3600" b="1" spc="-5" dirty="0">
                <a:latin typeface="Arial"/>
                <a:cs typeface="Arial"/>
              </a:rPr>
              <a:t>at </a:t>
            </a:r>
            <a:r>
              <a:rPr sz="3600" b="1" dirty="0">
                <a:latin typeface="Arial"/>
                <a:cs typeface="Arial"/>
              </a:rPr>
              <a:t>3</a:t>
            </a:r>
            <a:r>
              <a:rPr sz="3150" b="1" baseline="29100" dirty="0">
                <a:latin typeface="Arial"/>
                <a:cs typeface="Arial"/>
              </a:rPr>
              <a:t>rd</a:t>
            </a:r>
            <a:r>
              <a:rPr sz="3150" b="1" spc="-37" baseline="2910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level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88790" y="703580"/>
            <a:ext cx="1014730" cy="0"/>
          </a:xfrm>
          <a:custGeom>
            <a:avLst/>
            <a:gdLst/>
            <a:ahLst/>
            <a:cxnLst/>
            <a:rect l="l" t="t" r="r" b="b"/>
            <a:pathLst>
              <a:path w="1014729">
                <a:moveTo>
                  <a:pt x="0" y="0"/>
                </a:moveTo>
                <a:lnTo>
                  <a:pt x="1014730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7469" y="2811779"/>
            <a:ext cx="7651115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37" baseline="5208" dirty="0">
                <a:latin typeface="Symbol"/>
                <a:cs typeface="Symbol"/>
              </a:rPr>
              <a:t></a:t>
            </a:r>
            <a:r>
              <a:rPr sz="3200" spc="25" dirty="0">
                <a:latin typeface="Arial"/>
                <a:cs typeface="Arial"/>
              </a:rPr>
              <a:t>Temperate,boreal </a:t>
            </a:r>
            <a:r>
              <a:rPr sz="3200" dirty="0">
                <a:latin typeface="Arial"/>
                <a:cs typeface="Arial"/>
              </a:rPr>
              <a:t>&amp; Montane</a:t>
            </a:r>
            <a:r>
              <a:rPr sz="3200" spc="-8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2069" y="4579620"/>
            <a:ext cx="7498080" cy="513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4800" spc="60" baseline="6076" dirty="0">
                <a:latin typeface="Symbol"/>
                <a:cs typeface="Symbol"/>
              </a:rPr>
              <a:t></a:t>
            </a:r>
            <a:r>
              <a:rPr sz="3200" spc="40" dirty="0">
                <a:latin typeface="Arial"/>
                <a:cs typeface="Arial"/>
              </a:rPr>
              <a:t>Temperate </a:t>
            </a:r>
            <a:r>
              <a:rPr sz="3200" dirty="0">
                <a:latin typeface="Arial"/>
                <a:cs typeface="Arial"/>
              </a:rPr>
              <a:t>&amp; Mediterranean</a:t>
            </a:r>
            <a:r>
              <a:rPr sz="3200" spc="-7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vegetation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221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Symbol</vt:lpstr>
      <vt:lpstr>Times New Roman</vt:lpstr>
      <vt:lpstr>Office Theme</vt:lpstr>
      <vt:lpstr>MAJOR FORMATION TYPES OF THE WORLD</vt:lpstr>
      <vt:lpstr>Introduction</vt:lpstr>
      <vt:lpstr>Types of Formations</vt:lpstr>
      <vt:lpstr>Formation class</vt:lpstr>
      <vt:lpstr>The six natural formation classes</vt:lpstr>
      <vt:lpstr>Formation subclass:</vt:lpstr>
      <vt:lpstr>Formations at 3rd level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FORMATION TYPES OF THE WORLD</dc:title>
  <dc:creator>User</dc:creator>
  <cp:lastModifiedBy>Zaryab SIal</cp:lastModifiedBy>
  <cp:revision>2</cp:revision>
  <dcterms:created xsi:type="dcterms:W3CDTF">2020-10-04T14:37:21Z</dcterms:created>
  <dcterms:modified xsi:type="dcterms:W3CDTF">2020-10-04T15:08:30Z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2014-02-26T00:00:00Z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2020-10-04T00:00:00Z</vt:filetime>
  </property>
</Properties>
</file>