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91D11A6C-E331-4292-8850-58B6E7DD1933}" type="datetimeFigureOut">
              <a:rPr lang="en-US" smtClean="0"/>
              <a:t>18-Dec-20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87FA4006-2E57-435B-8381-EA5E2350BD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1A6C-E331-4292-8850-58B6E7DD1933}" type="datetimeFigureOut">
              <a:rPr lang="en-US" smtClean="0"/>
              <a:t>18-Dec-20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4006-2E57-435B-8381-EA5E2350B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1A6C-E331-4292-8850-58B6E7DD1933}" type="datetimeFigureOut">
              <a:rPr lang="en-US" smtClean="0"/>
              <a:t>18-Dec-20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4006-2E57-435B-8381-EA5E2350B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D11A6C-E331-4292-8850-58B6E7DD1933}" type="datetimeFigureOut">
              <a:rPr lang="en-US" smtClean="0"/>
              <a:t>18-Dec-20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FA4006-2E57-435B-8381-EA5E2350BD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91D11A6C-E331-4292-8850-58B6E7DD1933}" type="datetimeFigureOut">
              <a:rPr lang="en-US" smtClean="0"/>
              <a:t>18-Dec-20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7FA4006-2E57-435B-8381-EA5E2350BD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1A6C-E331-4292-8850-58B6E7DD1933}" type="datetimeFigureOut">
              <a:rPr lang="en-US" smtClean="0"/>
              <a:t>18-Dec-20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4006-2E57-435B-8381-EA5E2350BD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1A6C-E331-4292-8850-58B6E7DD1933}" type="datetimeFigureOut">
              <a:rPr lang="en-US" smtClean="0"/>
              <a:t>18-Dec-20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4006-2E57-435B-8381-EA5E2350BD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11A6C-E331-4292-8850-58B6E7DD1933}" type="datetimeFigureOut">
              <a:rPr lang="en-US" smtClean="0"/>
              <a:t>18-Dec-20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FA4006-2E57-435B-8381-EA5E2350BD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1A6C-E331-4292-8850-58B6E7DD1933}" type="datetimeFigureOut">
              <a:rPr lang="en-US" smtClean="0"/>
              <a:t>18-Dec-20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A4006-2E57-435B-8381-EA5E2350B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D11A6C-E331-4292-8850-58B6E7DD1933}" type="datetimeFigureOut">
              <a:rPr lang="en-US" smtClean="0"/>
              <a:t>18-Dec-20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FA4006-2E57-435B-8381-EA5E2350BD0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11A6C-E331-4292-8850-58B6E7DD1933}" type="datetimeFigureOut">
              <a:rPr lang="en-US" smtClean="0"/>
              <a:t>18-Dec-20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FA4006-2E57-435B-8381-EA5E2350BD0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D11A6C-E331-4292-8850-58B6E7DD1933}" type="datetimeFigureOut">
              <a:rPr lang="en-US" smtClean="0"/>
              <a:t>18-Dec-20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FA4006-2E57-435B-8381-EA5E2350BD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0" i="1" u="none" strike="noStrike" baseline="0" dirty="0" err="1">
                <a:latin typeface="MyriadMM-It_400_600_"/>
              </a:rPr>
              <a:t>Cytokinins</a:t>
            </a:r>
            <a:r>
              <a:rPr lang="en-US" b="0" i="1" u="none" strike="noStrike" baseline="0" dirty="0">
                <a:latin typeface="MyriadMM-It_400_600_"/>
              </a:rPr>
              <a:t>:</a:t>
            </a:r>
            <a:br>
              <a:rPr lang="en-US" b="0" i="1" u="none" strike="noStrike" baseline="0" dirty="0">
                <a:latin typeface="MyriadMM-It_400_600_"/>
              </a:rPr>
            </a:br>
            <a:r>
              <a:rPr lang="en-US" b="0" i="1" u="none" strike="noStrike" baseline="0" dirty="0">
                <a:latin typeface="MyriadMM-It_400_600_"/>
              </a:rPr>
              <a:t>Regulators of Cell Division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77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BIOLOGICAL ROLES OF CYTOKININS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/>
              <a:t>Cytokinins</a:t>
            </a:r>
            <a:r>
              <a:rPr lang="en-US" b="1" dirty="0"/>
              <a:t> Regulate Cell Division in Shoots and Roots</a:t>
            </a:r>
          </a:p>
          <a:p>
            <a:r>
              <a:rPr lang="en-US" b="1" dirty="0" err="1"/>
              <a:t>Cytokinins</a:t>
            </a:r>
            <a:r>
              <a:rPr lang="en-US" b="1" dirty="0"/>
              <a:t> Regulate Specific Components of the Cell Cycle</a:t>
            </a:r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350" y="4114800"/>
            <a:ext cx="29146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" y="2881706"/>
            <a:ext cx="10043160" cy="1004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" y="4114800"/>
            <a:ext cx="9159240" cy="1102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435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" y="1737360"/>
            <a:ext cx="5669280" cy="968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161" y="2438401"/>
            <a:ext cx="705612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764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-655320"/>
            <a:ext cx="10972800" cy="678148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71" y="89059"/>
            <a:ext cx="10149840" cy="644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07" y="929640"/>
            <a:ext cx="7056120" cy="822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71" y="2230444"/>
            <a:ext cx="7934325" cy="629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5" y="3138463"/>
            <a:ext cx="7053262" cy="742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5" y="4168656"/>
            <a:ext cx="9543098" cy="908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71" y="5178563"/>
            <a:ext cx="6236018" cy="811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039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Signal Transduction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8763"/>
            <a:ext cx="7254240" cy="5115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7667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0"/>
            <a:ext cx="10515600" cy="6176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INTRODUCTION </a:t>
            </a:r>
          </a:p>
          <a:p>
            <a:pPr algn="just"/>
            <a:endParaRPr lang="en-US" sz="2400" b="1" i="0" u="none" strike="noStrike" baseline="0" dirty="0">
              <a:solidFill>
                <a:schemeClr val="accent2"/>
              </a:solidFill>
              <a:latin typeface="Palatino-Roman"/>
            </a:endParaRPr>
          </a:p>
          <a:p>
            <a:pPr algn="just"/>
            <a:r>
              <a:rPr lang="en-US" sz="2400" b="1" i="0" u="none" strike="noStrike" baseline="0" dirty="0">
                <a:solidFill>
                  <a:schemeClr val="accent2"/>
                </a:solidFill>
                <a:latin typeface="Palatino-Roman"/>
              </a:rPr>
              <a:t>THE CYTOKININS WERE DISCOVERED </a:t>
            </a:r>
            <a:r>
              <a:rPr lang="en-US" sz="2400" b="0" i="0" u="none" strike="noStrike" baseline="0" dirty="0">
                <a:latin typeface="Palatino-Roman"/>
              </a:rPr>
              <a:t>in the search for factors that</a:t>
            </a:r>
            <a:r>
              <a:rPr lang="en-US" sz="2400" b="0" i="0" u="none" strike="noStrike" dirty="0">
                <a:latin typeface="Palatino-Roman"/>
              </a:rPr>
              <a:t> </a:t>
            </a:r>
            <a:r>
              <a:rPr lang="en-US" sz="2400" b="0" i="0" u="none" strike="noStrike" baseline="0" dirty="0">
                <a:latin typeface="Palatino-Roman"/>
              </a:rPr>
              <a:t>stimulate plant cells to divide (i.e., undergo cytokinesis). Since their discovery</a:t>
            </a:r>
            <a:r>
              <a:rPr lang="en-US" sz="2400" b="0" i="0" u="none" strike="noStrike" dirty="0">
                <a:latin typeface="Palatino-Roman"/>
              </a:rPr>
              <a:t> </a:t>
            </a:r>
            <a:r>
              <a:rPr lang="en-US" sz="2400" b="0" i="0" u="none" strike="noStrike" baseline="0" dirty="0" err="1">
                <a:latin typeface="Palatino-Roman"/>
              </a:rPr>
              <a:t>cytokinins</a:t>
            </a:r>
            <a:r>
              <a:rPr lang="en-US" sz="2400" b="0" i="0" u="none" strike="noStrike" baseline="0" dirty="0">
                <a:latin typeface="Palatino-Roman"/>
              </a:rPr>
              <a:t> have been shown to have effects on many other physiological</a:t>
            </a:r>
            <a:r>
              <a:rPr lang="en-US" sz="2400" b="0" i="0" u="none" strike="noStrike" dirty="0">
                <a:latin typeface="Palatino-Roman"/>
              </a:rPr>
              <a:t>  </a:t>
            </a:r>
            <a:r>
              <a:rPr lang="en-US" sz="2400" b="0" i="0" u="none" strike="noStrike" baseline="0" dirty="0">
                <a:latin typeface="Palatino-Roman"/>
              </a:rPr>
              <a:t>and developmental processes, including leaf senescence, nutrient</a:t>
            </a:r>
            <a:r>
              <a:rPr lang="en-US" sz="2400" dirty="0">
                <a:latin typeface="Palatino-Roman"/>
              </a:rPr>
              <a:t> </a:t>
            </a:r>
            <a:r>
              <a:rPr lang="en-US" sz="2400" b="0" i="0" u="none" strike="noStrike" baseline="0" dirty="0">
                <a:latin typeface="Palatino-Roman"/>
              </a:rPr>
              <a:t>mobilization, apical dominance, the formation and activity of shoot</a:t>
            </a:r>
            <a:r>
              <a:rPr lang="en-US" sz="2400" b="0" i="0" u="none" strike="noStrike" dirty="0">
                <a:latin typeface="Palatino-Roman"/>
              </a:rPr>
              <a:t>  </a:t>
            </a:r>
            <a:r>
              <a:rPr lang="en-US" sz="2400" b="0" i="0" u="none" strike="noStrike" baseline="0" dirty="0">
                <a:latin typeface="Palatino-Roman"/>
              </a:rPr>
              <a:t>apical meristems, floral development, the breaking of bud dormancy,</a:t>
            </a:r>
            <a:r>
              <a:rPr lang="en-US" sz="2400" b="0" i="0" u="none" strike="noStrike" dirty="0">
                <a:latin typeface="Palatino-Roman"/>
              </a:rPr>
              <a:t> </a:t>
            </a:r>
            <a:r>
              <a:rPr lang="en-US" sz="2400" b="0" i="0" u="none" strike="noStrike" baseline="0" dirty="0">
                <a:latin typeface="Palatino-Roman"/>
              </a:rPr>
              <a:t>and seed germination. </a:t>
            </a:r>
          </a:p>
          <a:p>
            <a:pPr algn="just"/>
            <a:r>
              <a:rPr lang="en-US" sz="2400" b="0" i="0" u="none" strike="noStrike" baseline="0" dirty="0" err="1">
                <a:latin typeface="Palatino-Roman"/>
              </a:rPr>
              <a:t>Cytokinins</a:t>
            </a:r>
            <a:r>
              <a:rPr lang="en-US" sz="2400" b="0" i="0" u="none" strike="noStrike" baseline="0" dirty="0">
                <a:latin typeface="Palatino-Roman"/>
              </a:rPr>
              <a:t> also appear to mediate many aspects</a:t>
            </a:r>
            <a:r>
              <a:rPr lang="en-US" sz="2400" b="0" i="0" u="none" strike="noStrike" dirty="0">
                <a:latin typeface="Palatino-Roman"/>
              </a:rPr>
              <a:t> </a:t>
            </a:r>
            <a:r>
              <a:rPr lang="en-US" sz="2400" b="0" i="0" u="none" strike="noStrike" baseline="0" dirty="0">
                <a:latin typeface="Palatino-Roman"/>
              </a:rPr>
              <a:t>of light-regulated development, including chloroplast differentiation,</a:t>
            </a:r>
            <a:r>
              <a:rPr lang="en-US" sz="2400" dirty="0">
                <a:latin typeface="Palatino-Roman"/>
              </a:rPr>
              <a:t> </a:t>
            </a:r>
            <a:r>
              <a:rPr lang="en-US" sz="2400" b="0" i="0" u="none" strike="noStrike" baseline="0" dirty="0">
                <a:latin typeface="Palatino-Roman"/>
              </a:rPr>
              <a:t>the development of autotrophic metabolism, and leaf and cotyledon</a:t>
            </a:r>
            <a:r>
              <a:rPr lang="en-US" sz="2400" dirty="0">
                <a:latin typeface="Palatino-Roman"/>
              </a:rPr>
              <a:t> </a:t>
            </a:r>
            <a:r>
              <a:rPr lang="en-US" sz="2400" b="0" i="0" u="none" strike="noStrike" baseline="0" dirty="0">
                <a:latin typeface="Palatino-Roman"/>
              </a:rPr>
              <a:t>expansion.</a:t>
            </a:r>
            <a:r>
              <a:rPr lang="en-US" sz="2400" b="0" i="0" u="none" strike="noStrike" dirty="0">
                <a:latin typeface="Palatino-Roman"/>
              </a:rPr>
              <a:t> </a:t>
            </a:r>
          </a:p>
          <a:p>
            <a:pPr algn="just"/>
            <a:r>
              <a:rPr lang="en-US" sz="2400" b="0" i="0" u="none" strike="noStrike" baseline="0" dirty="0">
                <a:latin typeface="Palatino-Roman"/>
              </a:rPr>
              <a:t>Although </a:t>
            </a:r>
            <a:r>
              <a:rPr lang="en-US" sz="2400" b="0" i="0" u="none" strike="noStrike" baseline="0" dirty="0" err="1">
                <a:latin typeface="Palatino-Roman"/>
              </a:rPr>
              <a:t>cytokinins</a:t>
            </a:r>
            <a:r>
              <a:rPr lang="en-US" sz="2400" b="0" i="0" u="none" strike="noStrike" baseline="0" dirty="0">
                <a:latin typeface="Palatino-Roman"/>
              </a:rPr>
              <a:t> regulate many cellular processes, the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Palatino-Roman"/>
              </a:rPr>
              <a:t>control of</a:t>
            </a:r>
            <a:r>
              <a:rPr lang="en-US" sz="2400" b="0" i="0" u="none" strike="noStrike" dirty="0">
                <a:solidFill>
                  <a:srgbClr val="FF0000"/>
                </a:solidFill>
                <a:latin typeface="Palatino-Roman"/>
              </a:rPr>
              <a:t> </a:t>
            </a:r>
            <a:r>
              <a:rPr lang="en-US" sz="2400" b="0" i="0" u="none" strike="noStrike" baseline="0" dirty="0">
                <a:solidFill>
                  <a:srgbClr val="FF0000"/>
                </a:solidFill>
                <a:latin typeface="Palatino-Roman"/>
              </a:rPr>
              <a:t>cell division</a:t>
            </a:r>
            <a:r>
              <a:rPr lang="en-US" sz="2400" b="0" i="0" u="none" strike="noStrike" baseline="0" dirty="0">
                <a:latin typeface="Palatino-Roman"/>
              </a:rPr>
              <a:t> is central in plant growth and development and is considered</a:t>
            </a:r>
            <a:r>
              <a:rPr lang="en-US" sz="2400" b="0" i="0" u="none" strike="noStrike" dirty="0">
                <a:latin typeface="Palatino-Roman"/>
              </a:rPr>
              <a:t> </a:t>
            </a:r>
            <a:r>
              <a:rPr lang="en-US" sz="2400" b="0" i="0" u="none" strike="noStrike" baseline="0" dirty="0">
                <a:latin typeface="Palatino-Roman"/>
              </a:rPr>
              <a:t>diagnostic for this class of plant growth regulators.</a:t>
            </a:r>
          </a:p>
        </p:txBody>
      </p:sp>
    </p:spTree>
    <p:extLst>
      <p:ext uri="{BB962C8B-B14F-4D97-AF65-F5344CB8AC3E}">
        <p14:creationId xmlns:p14="http://schemas.microsoft.com/office/powerpoint/2010/main" val="1541289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31202"/>
          </a:xfrm>
        </p:spPr>
        <p:txBody>
          <a:bodyPr>
            <a:normAutofit/>
          </a:bodyPr>
          <a:lstStyle/>
          <a:p>
            <a:r>
              <a:rPr lang="en-US" b="1" i="0" u="none" strike="noStrike" baseline="0" dirty="0">
                <a:latin typeface="MyriadMM_700_600_"/>
              </a:rPr>
              <a:t>CELL DIVISION AND PLANT DEVELOPMENT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9160" y="1005840"/>
            <a:ext cx="10683240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b="0" i="0" u="none" strike="noStrike" baseline="0" dirty="0">
              <a:latin typeface="Palatino-Roman"/>
            </a:endParaRPr>
          </a:p>
          <a:p>
            <a:pPr algn="just"/>
            <a:r>
              <a:rPr lang="en-US" sz="2000" b="0" i="0" u="none" strike="noStrike" baseline="0" dirty="0">
                <a:latin typeface="Times New Roman" pitchFamily="18" charset="0"/>
                <a:cs typeface="Times New Roman" pitchFamily="18" charset="0"/>
              </a:rPr>
              <a:t>Plant cells form as the result of cell divisions in a primary or secondary</a:t>
            </a:r>
            <a:r>
              <a:rPr lang="en-US" sz="20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0" u="none" strike="noStrike" baseline="0" dirty="0">
                <a:latin typeface="Times New Roman" pitchFamily="18" charset="0"/>
                <a:cs typeface="Times New Roman" pitchFamily="18" charset="0"/>
              </a:rPr>
              <a:t>meristem. Newly formed plant cells typically enlarge and differentiate</a:t>
            </a:r>
            <a:r>
              <a:rPr lang="en-US" sz="20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0" u="none" strike="noStrike" baseline="0" dirty="0">
                <a:latin typeface="Times New Roman" pitchFamily="18" charset="0"/>
                <a:cs typeface="Times New Roman" pitchFamily="18" charset="0"/>
              </a:rPr>
              <a:t>but once they have assumed their function—whether transport, photosynthesis,</a:t>
            </a:r>
            <a:r>
              <a:rPr lang="en-US" sz="20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sz="2000" baseline="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0" i="0" u="none" strike="noStrike" baseline="0" dirty="0">
                <a:latin typeface="Times New Roman" pitchFamily="18" charset="0"/>
                <a:cs typeface="Times New Roman" pitchFamily="18" charset="0"/>
              </a:rPr>
              <a:t>support, storage, or protection—usually they do not divid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000" b="0" i="0" u="none" strike="noStrike" baseline="0" dirty="0">
                <a:latin typeface="Times New Roman" pitchFamily="18" charset="0"/>
                <a:cs typeface="Times New Roman" pitchFamily="18" charset="0"/>
              </a:rPr>
              <a:t>again during the life of the plant. In this respect they appear to be similar</a:t>
            </a:r>
            <a:r>
              <a:rPr lang="en-US" sz="20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0" u="none" strike="noStrike" baseline="0" dirty="0">
                <a:latin typeface="Times New Roman" pitchFamily="18" charset="0"/>
                <a:cs typeface="Times New Roman" pitchFamily="18" charset="0"/>
              </a:rPr>
              <a:t>to animal cells, which are considered to be terminally differentiated.</a:t>
            </a:r>
            <a:r>
              <a:rPr lang="en-US" sz="20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0" u="none" strike="noStrike" baseline="0" dirty="0">
                <a:latin typeface="Times New Roman" pitchFamily="18" charset="0"/>
                <a:cs typeface="Times New Roman" pitchFamily="18" charset="0"/>
              </a:rPr>
              <a:t>However, this similarity to the behavior of animal cells is only superficial.</a:t>
            </a:r>
          </a:p>
          <a:p>
            <a:pPr algn="just"/>
            <a:r>
              <a:rPr lang="en-US" sz="2000" b="0" i="0" u="none" strike="noStrike" baseline="0" dirty="0">
                <a:latin typeface="Times New Roman" pitchFamily="18" charset="0"/>
                <a:cs typeface="Times New Roman" pitchFamily="18" charset="0"/>
              </a:rPr>
              <a:t>Almost every type of plant cell that retains its nucleus at maturity</a:t>
            </a:r>
            <a:r>
              <a:rPr lang="en-US" sz="20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0" u="none" strike="noStrike" baseline="0" dirty="0">
                <a:latin typeface="Times New Roman" pitchFamily="18" charset="0"/>
                <a:cs typeface="Times New Roman" pitchFamily="18" charset="0"/>
              </a:rPr>
              <a:t>has been shown to be capable of dividing. This property</a:t>
            </a:r>
            <a:r>
              <a:rPr lang="en-US" sz="20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0" u="none" strike="noStrike" baseline="0" dirty="0">
                <a:latin typeface="Times New Roman" pitchFamily="18" charset="0"/>
                <a:cs typeface="Times New Roman" pitchFamily="18" charset="0"/>
              </a:rPr>
              <a:t>comes into play during such processes as wound healing</a:t>
            </a:r>
            <a:r>
              <a:rPr lang="en-US" sz="20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i="0" u="none" strike="noStrike" baseline="0" dirty="0">
                <a:latin typeface="Times New Roman" pitchFamily="18" charset="0"/>
                <a:cs typeface="Times New Roman" pitchFamily="18" charset="0"/>
              </a:rPr>
              <a:t>and leaf abscission.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  <a:latin typeface="MyriadMM_565_600_"/>
              </a:rPr>
              <a:t>Differentiated Plant Cells Can Resume Division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i="0" u="none" strike="noStrike" baseline="0" dirty="0">
                <a:latin typeface="MyriadMM_565_600_"/>
              </a:rPr>
              <a:t>Diffusible Factors May Control Cell Division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i="0" u="none" strike="noStrike" baseline="0" dirty="0">
                <a:latin typeface="MyriadMM_565_600_"/>
              </a:rPr>
              <a:t>Plant Tissues and Organs Can Be Cultured</a:t>
            </a:r>
            <a:endParaRPr lang="en-US" sz="28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36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u="none" strike="noStrike" baseline="0" dirty="0">
                <a:latin typeface="MyriadMM_700_600_"/>
              </a:rPr>
              <a:t>THE DISCOVERY, IDENTIFICATION, AND</a:t>
            </a:r>
            <a:br>
              <a:rPr lang="en-US" b="1" i="0" u="none" strike="noStrike" baseline="0" dirty="0">
                <a:latin typeface="MyriadMM_700_600_"/>
              </a:rPr>
            </a:br>
            <a:r>
              <a:rPr lang="en-US" b="1" i="0" u="none" strike="noStrike" baseline="0" dirty="0">
                <a:latin typeface="MyriadMM_700_600_"/>
              </a:rPr>
              <a:t>PROPERTIES OF CYTOKININS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A great many substances were tested in an effort to initiate</a:t>
            </a:r>
            <a:r>
              <a:rPr lang="en-US" sz="56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and sustain the proliferation of normal stem tissues in culture.</a:t>
            </a:r>
            <a:r>
              <a:rPr lang="en-US" sz="56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Materials ranging from yeast extract to tomato juice</a:t>
            </a:r>
            <a:r>
              <a:rPr lang="en-US" sz="56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were found to have a positive effect, at least with some tissues.</a:t>
            </a:r>
            <a:r>
              <a:rPr lang="en-US" sz="56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However, culture growth was stimulated most dramatically</a:t>
            </a:r>
            <a:r>
              <a:rPr lang="en-US" sz="56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when the liquid endosperm of coconut, also</a:t>
            </a:r>
            <a:r>
              <a:rPr lang="en-US" sz="56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known as coconut milk, was added to the culture medium</a:t>
            </a:r>
            <a:r>
              <a:rPr lang="en-US" sz="56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Philip White’s nutrient medium, supplemented with an</a:t>
            </a:r>
            <a:r>
              <a:rPr lang="en-US" sz="56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0" i="0" u="none" strike="noStrike" baseline="0" dirty="0" err="1">
                <a:latin typeface="Times New Roman" pitchFamily="18" charset="0"/>
                <a:cs typeface="Times New Roman" pitchFamily="18" charset="0"/>
              </a:rPr>
              <a:t>auxin</a:t>
            </a:r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 and 10 to 20% coconut milk, will support the continued</a:t>
            </a:r>
            <a:r>
              <a:rPr lang="en-US" sz="56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cell division of mature, differentiated cells from a</a:t>
            </a:r>
            <a:r>
              <a:rPr lang="en-US" sz="56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wide variety of tissues and species, leading to the formation</a:t>
            </a:r>
            <a:r>
              <a:rPr lang="en-US" sz="56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of callus tissue (</a:t>
            </a:r>
            <a:r>
              <a:rPr lang="en-US" sz="5600" b="0" i="0" u="none" strike="noStrike" baseline="0" dirty="0" err="1">
                <a:latin typeface="Times New Roman" pitchFamily="18" charset="0"/>
                <a:cs typeface="Times New Roman" pitchFamily="18" charset="0"/>
              </a:rPr>
              <a:t>Caplin</a:t>
            </a:r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 and Steward 1948). This finding</a:t>
            </a:r>
            <a:r>
              <a:rPr lang="en-US" sz="56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indicated that coconut milk contains a substance or</a:t>
            </a:r>
            <a:r>
              <a:rPr lang="en-US" sz="56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substances that stimulate mature cells to enter and remain</a:t>
            </a:r>
            <a:r>
              <a:rPr lang="en-US" sz="56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in the cell division cycle.</a:t>
            </a:r>
            <a:r>
              <a:rPr lang="en-US" sz="56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Eventually </a:t>
            </a:r>
            <a:r>
              <a:rPr lang="en-US" sz="56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coconut milk was shown to contain the</a:t>
            </a:r>
            <a:r>
              <a:rPr lang="en-US" sz="5600" b="1" i="0" u="none" strike="noStrike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0" u="none" strike="noStrike" baseline="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cytokinin</a:t>
            </a:r>
            <a:r>
              <a:rPr lang="en-US" sz="56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u="none" strike="noStrike" baseline="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zeatin</a:t>
            </a:r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, but this finding was not obtained until</a:t>
            </a:r>
            <a:r>
              <a:rPr lang="en-US" sz="5600" b="0" i="0" u="none" strike="no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several years after the discovery of the </a:t>
            </a:r>
            <a:r>
              <a:rPr lang="en-US" sz="5600" b="0" i="0" u="none" strike="noStrike" baseline="0" dirty="0" err="1">
                <a:latin typeface="Times New Roman" pitchFamily="18" charset="0"/>
                <a:cs typeface="Times New Roman" pitchFamily="18" charset="0"/>
              </a:rPr>
              <a:t>cytokinins</a:t>
            </a:r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600" b="0" i="0" u="none" strike="noStrike" baseline="0" dirty="0" err="1">
                <a:latin typeface="Times New Roman" pitchFamily="18" charset="0"/>
                <a:cs typeface="Times New Roman" pitchFamily="18" charset="0"/>
              </a:rPr>
              <a:t>Letham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1974).</a:t>
            </a:r>
          </a:p>
          <a:p>
            <a:pPr algn="just"/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first </a:t>
            </a:r>
            <a:r>
              <a:rPr lang="en-US" sz="5600" b="1" i="0" u="none" strike="noStrike" baseline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cytokinin</a:t>
            </a:r>
            <a:r>
              <a:rPr lang="en-US" sz="5600" b="1" i="0" u="none" strike="noStrike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be discovered was the synthetic analog kinetin</a:t>
            </a:r>
            <a:r>
              <a:rPr lang="en-US" sz="5600" b="0" i="0" u="none" strike="noStrike" baseline="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5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296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00722"/>
          </a:xfrm>
        </p:spPr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  <a:latin typeface="MyriadMM_565_600_"/>
                <a:ea typeface="+mn-ea"/>
                <a:cs typeface="+mn-cs"/>
              </a:rPr>
              <a:t>Kinetin Was Discovered as a Breakdown Product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280160"/>
            <a:ext cx="10515600" cy="4896803"/>
          </a:xfrm>
        </p:spPr>
        <p:txBody>
          <a:bodyPr>
            <a:normAutofit/>
          </a:bodyPr>
          <a:lstStyle/>
          <a:p>
            <a:pPr algn="just"/>
            <a:r>
              <a:rPr lang="en-US" sz="2400" b="0" i="0" u="none" strike="noStrike" baseline="0" dirty="0">
                <a:latin typeface="Palatino-Roman"/>
              </a:rPr>
              <a:t>In the 1940s and 1950s, </a:t>
            </a:r>
            <a:r>
              <a:rPr lang="en-US" sz="2400" b="0" i="0" u="none" strike="noStrike" baseline="0" dirty="0" err="1">
                <a:latin typeface="Palatino-Roman"/>
              </a:rPr>
              <a:t>Folke</a:t>
            </a:r>
            <a:r>
              <a:rPr lang="en-US" sz="2400" b="0" i="0" u="none" strike="noStrike" baseline="0" dirty="0">
                <a:latin typeface="Palatino-Roman"/>
              </a:rPr>
              <a:t> </a:t>
            </a:r>
            <a:r>
              <a:rPr lang="en-US" sz="2400" b="0" i="0" u="none" strike="noStrike" baseline="0" dirty="0" err="1">
                <a:latin typeface="Palatino-Roman"/>
              </a:rPr>
              <a:t>Skoog</a:t>
            </a:r>
            <a:r>
              <a:rPr lang="en-US" sz="2400" b="0" i="0" u="none" strike="noStrike" baseline="0" dirty="0">
                <a:latin typeface="Palatino-Roman"/>
              </a:rPr>
              <a:t> and coworkers at the</a:t>
            </a:r>
            <a:r>
              <a:rPr lang="en-US" sz="2400" b="0" i="0" u="none" strike="noStrike" dirty="0">
                <a:latin typeface="Palatino-Roman"/>
              </a:rPr>
              <a:t> </a:t>
            </a:r>
            <a:r>
              <a:rPr lang="en-US" sz="2400" b="0" i="0" u="none" strike="noStrike" baseline="0" dirty="0">
                <a:latin typeface="Palatino-Roman"/>
              </a:rPr>
              <a:t>University of Wisconsin tested many substances for their</a:t>
            </a:r>
            <a:r>
              <a:rPr lang="en-US" sz="2400" b="0" i="0" u="none" strike="noStrike" dirty="0">
                <a:latin typeface="Palatino-Roman"/>
              </a:rPr>
              <a:t> </a:t>
            </a:r>
            <a:r>
              <a:rPr lang="en-US" sz="2400" b="0" i="0" u="none" strike="noStrike" baseline="0" dirty="0">
                <a:latin typeface="Palatino-Roman"/>
              </a:rPr>
              <a:t>ability to initiate and sustain the proliferation of cultured</a:t>
            </a:r>
            <a:r>
              <a:rPr lang="en-US" sz="2400" b="0" i="0" u="none" strike="noStrike" dirty="0">
                <a:latin typeface="Palatino-Roman"/>
              </a:rPr>
              <a:t> </a:t>
            </a:r>
            <a:r>
              <a:rPr lang="en-US" sz="2400" b="0" i="0" u="none" strike="noStrike" baseline="0" dirty="0">
                <a:latin typeface="Palatino-Roman"/>
              </a:rPr>
              <a:t>tobacco pith tissue. They had observed that the nucleic acid</a:t>
            </a:r>
            <a:r>
              <a:rPr lang="en-US" sz="2400" b="0" i="0" u="none" strike="noStrike" dirty="0">
                <a:latin typeface="Palatino-Roman"/>
              </a:rPr>
              <a:t> </a:t>
            </a:r>
            <a:r>
              <a:rPr lang="en-US" sz="2400" b="0" i="0" u="none" strike="noStrike" baseline="0" dirty="0">
                <a:latin typeface="Palatino-Roman"/>
              </a:rPr>
              <a:t>base adenine had a slight </a:t>
            </a:r>
            <a:r>
              <a:rPr lang="en-US" sz="2400" b="0" i="0" u="none" strike="noStrike" baseline="0" dirty="0" err="1">
                <a:latin typeface="Palatino-Roman"/>
              </a:rPr>
              <a:t>promotive</a:t>
            </a:r>
            <a:r>
              <a:rPr lang="en-US" sz="2400" b="0" i="0" u="none" strike="noStrike" baseline="0" dirty="0">
                <a:latin typeface="Palatino-Roman"/>
              </a:rPr>
              <a:t> effect, so they tested</a:t>
            </a:r>
            <a:r>
              <a:rPr lang="en-US" sz="2400" b="0" i="0" u="none" strike="noStrike" dirty="0">
                <a:latin typeface="Palatino-Roman"/>
              </a:rPr>
              <a:t> </a:t>
            </a:r>
            <a:r>
              <a:rPr lang="en-US" sz="2400" b="0" i="0" u="none" strike="noStrike" baseline="0" dirty="0">
                <a:latin typeface="Palatino-Roman"/>
              </a:rPr>
              <a:t>the possibility that nucleic acids would stimulate division</a:t>
            </a:r>
            <a:r>
              <a:rPr lang="en-US" sz="2400" b="0" i="0" u="none" strike="noStrike" dirty="0">
                <a:latin typeface="Palatino-Roman"/>
              </a:rPr>
              <a:t> </a:t>
            </a:r>
            <a:r>
              <a:rPr lang="en-US" sz="2400" b="0" i="0" u="none" strike="noStrike" baseline="0" dirty="0">
                <a:latin typeface="Palatino-Roman"/>
              </a:rPr>
              <a:t>in this tissue. Surprisingly, autoclaved herring sperm DNA</a:t>
            </a:r>
            <a:r>
              <a:rPr lang="en-US" sz="2400" b="0" i="0" u="none" strike="noStrike" dirty="0">
                <a:latin typeface="Palatino-Roman"/>
              </a:rPr>
              <a:t> </a:t>
            </a:r>
            <a:r>
              <a:rPr lang="en-US" sz="2400" b="0" i="0" u="none" strike="noStrike" baseline="0" dirty="0">
                <a:latin typeface="Palatino-Roman"/>
              </a:rPr>
              <a:t>had a powerful cell division–promoting effect.</a:t>
            </a:r>
          </a:p>
          <a:p>
            <a:pPr algn="just"/>
            <a:r>
              <a:rPr lang="en-US" sz="2400" b="0" i="0" u="none" strike="noStrike" baseline="0" dirty="0">
                <a:latin typeface="Palatino-Roman"/>
              </a:rPr>
              <a:t>After much work, a small molecule was identified from</a:t>
            </a:r>
            <a:r>
              <a:rPr lang="en-US" sz="2400" b="0" i="0" u="none" strike="noStrike" dirty="0">
                <a:latin typeface="Palatino-Roman"/>
              </a:rPr>
              <a:t> t</a:t>
            </a:r>
            <a:r>
              <a:rPr lang="en-US" sz="2400" b="0" i="0" u="none" strike="noStrike" baseline="0" dirty="0">
                <a:latin typeface="Palatino-Roman"/>
              </a:rPr>
              <a:t>he autoclaved DNA and named </a:t>
            </a:r>
            <a:r>
              <a:rPr lang="en-US" sz="2400" b="1" i="0" u="none" strike="noStrike" baseline="0" dirty="0">
                <a:latin typeface="Palatino-Bold"/>
              </a:rPr>
              <a:t>kinetin</a:t>
            </a:r>
            <a:r>
              <a:rPr lang="en-US" sz="2400" b="0" i="0" u="none" strike="noStrike" baseline="0" dirty="0">
                <a:latin typeface="Palatino-Roman"/>
              </a:rPr>
              <a:t>. It was shown to</a:t>
            </a:r>
            <a:r>
              <a:rPr lang="en-US" sz="2400" b="0" i="0" u="none" strike="noStrike" dirty="0">
                <a:latin typeface="Palatino-Roman"/>
              </a:rPr>
              <a:t> </a:t>
            </a:r>
            <a:r>
              <a:rPr lang="en-US" sz="2400" b="0" i="0" u="none" strike="noStrike" baseline="0" dirty="0">
                <a:latin typeface="Palatino-Roman"/>
              </a:rPr>
              <a:t>be an adenine (or </a:t>
            </a:r>
            <a:r>
              <a:rPr lang="en-US" sz="2400" b="0" i="0" u="none" strike="noStrike" baseline="0" dirty="0" err="1">
                <a:latin typeface="Palatino-Roman"/>
              </a:rPr>
              <a:t>aminopurine</a:t>
            </a:r>
            <a:r>
              <a:rPr lang="en-US" sz="2400" b="0" i="0" u="none" strike="noStrike" baseline="0" dirty="0">
                <a:latin typeface="Palatino-Roman"/>
              </a:rPr>
              <a:t>) derivative, 6-furfurylaminopurine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2843" y="4825706"/>
            <a:ext cx="2879558" cy="186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528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and Synthetic </a:t>
            </a:r>
            <a:r>
              <a:rPr lang="en-US" dirty="0" err="1"/>
              <a:t>Cytokinins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0" u="none" strike="noStrike" baseline="0" dirty="0" err="1">
                <a:latin typeface="MyriadMM_565_600_"/>
              </a:rPr>
              <a:t>Zeatin</a:t>
            </a:r>
            <a:r>
              <a:rPr lang="en-US" b="1" i="0" u="none" strike="noStrike" baseline="0" dirty="0">
                <a:latin typeface="MyriadMM_565_600_"/>
              </a:rPr>
              <a:t> Is the Most Abundant Natural </a:t>
            </a:r>
            <a:r>
              <a:rPr lang="en-US" b="1" i="0" u="none" strike="noStrike" baseline="0" dirty="0" err="1">
                <a:latin typeface="MyriadMM_565_600_"/>
              </a:rPr>
              <a:t>Cytokinin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938" y="2460718"/>
            <a:ext cx="3136621" cy="43972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5480" y="2346960"/>
            <a:ext cx="4450080" cy="426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670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337560" y="1965960"/>
            <a:ext cx="5181599" cy="325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38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MyriadMM_700_600_"/>
              </a:rPr>
              <a:t>BIOSYNTHESIS, METABOLISM, AND</a:t>
            </a:r>
            <a:br>
              <a:rPr lang="en-US" b="1" dirty="0">
                <a:latin typeface="MyriadMM_700_600_"/>
              </a:rPr>
            </a:br>
            <a:r>
              <a:rPr lang="en-US" b="1" dirty="0">
                <a:latin typeface="MyriadMM_700_600_"/>
              </a:rPr>
              <a:t>TRANSPORT OF CYTOKININS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320" y="1432560"/>
            <a:ext cx="8458200" cy="542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9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Cytokinins</a:t>
            </a:r>
            <a:r>
              <a:rPr lang="en-US" b="1" dirty="0"/>
              <a:t> from the Root Are Transported to the Shoot via the Xylem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Root apical meristems are major sites of synthesis of the free </a:t>
            </a:r>
            <a:r>
              <a:rPr lang="en-US" dirty="0" err="1"/>
              <a:t>cytokinins</a:t>
            </a:r>
            <a:r>
              <a:rPr lang="en-US" dirty="0"/>
              <a:t> in whole plants. The </a:t>
            </a:r>
            <a:r>
              <a:rPr lang="en-US" dirty="0" err="1"/>
              <a:t>cytokinins</a:t>
            </a:r>
            <a:r>
              <a:rPr lang="en-US" dirty="0"/>
              <a:t> synthesized in roots appear to move through the xylem into the shoot, along with the water and minerals taken up by the roots.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Roots are not the only parts of the plant capable of synthesizing </a:t>
            </a:r>
            <a:r>
              <a:rPr lang="en-US" dirty="0" err="1"/>
              <a:t>cytokinins</a:t>
            </a:r>
            <a:r>
              <a:rPr lang="en-US" dirty="0"/>
              <a:t>. For example, young maize embryos synthesize </a:t>
            </a:r>
            <a:r>
              <a:rPr lang="en-US" dirty="0" err="1"/>
              <a:t>cytokinins</a:t>
            </a:r>
            <a:r>
              <a:rPr lang="en-US" dirty="0"/>
              <a:t>, as do young developing leaves, young fruits, and possibly many other tissues.</a:t>
            </a:r>
          </a:p>
        </p:txBody>
      </p:sp>
    </p:spTree>
    <p:extLst>
      <p:ext uri="{BB962C8B-B14F-4D97-AF65-F5344CB8AC3E}">
        <p14:creationId xmlns:p14="http://schemas.microsoft.com/office/powerpoint/2010/main" val="2321240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115</TotalTime>
  <Words>744</Words>
  <Application>Microsoft Office PowerPoint</Application>
  <PresentationFormat>Widescreen</PresentationFormat>
  <Paragraphs>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Century Schoolbook</vt:lpstr>
      <vt:lpstr>MyriadMM_565_600_</vt:lpstr>
      <vt:lpstr>MyriadMM_700_600_</vt:lpstr>
      <vt:lpstr>MyriadMM-It_400_600_</vt:lpstr>
      <vt:lpstr>Palatino-Bold</vt:lpstr>
      <vt:lpstr>Palatino-Roman</vt:lpstr>
      <vt:lpstr>Times New Roman</vt:lpstr>
      <vt:lpstr>Wingdings</vt:lpstr>
      <vt:lpstr>Wingdings 2</vt:lpstr>
      <vt:lpstr>Oriel</vt:lpstr>
      <vt:lpstr>Cytokinins: Regulators of Cell Division</vt:lpstr>
      <vt:lpstr>PowerPoint Presentation</vt:lpstr>
      <vt:lpstr>CELL DIVISION AND PLANT DEVELOPMENT</vt:lpstr>
      <vt:lpstr>THE DISCOVERY, IDENTIFICATION, AND PROPERTIES OF CYTOKININS</vt:lpstr>
      <vt:lpstr>Kinetin Was Discovered as a Breakdown Product of DNA</vt:lpstr>
      <vt:lpstr>Natural and Synthetic Cytokinins</vt:lpstr>
      <vt:lpstr>PowerPoint Presentation</vt:lpstr>
      <vt:lpstr>BIOSYNTHESIS, METABOLISM, AND TRANSPORT OF CYTOKININS</vt:lpstr>
      <vt:lpstr>Cytokinins from the Root Are Transported to the Shoot via the Xylem </vt:lpstr>
      <vt:lpstr>THE BIOLOGICAL ROLES OF CYTOKININS</vt:lpstr>
      <vt:lpstr>PowerPoint Presentation</vt:lpstr>
      <vt:lpstr>PowerPoint Presentation</vt:lpstr>
      <vt:lpstr>Signal Transduction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Cytokinins: Regulators of Cell Division</dc:title>
  <dc:creator>Behzad</dc:creator>
  <cp:lastModifiedBy>HIBA BEHZAD</cp:lastModifiedBy>
  <cp:revision>15</cp:revision>
  <dcterms:created xsi:type="dcterms:W3CDTF">2020-11-02T08:23:23Z</dcterms:created>
  <dcterms:modified xsi:type="dcterms:W3CDTF">2020-12-18T08:55:45Z</dcterms:modified>
</cp:coreProperties>
</file>