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C2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C2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C2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295782"/>
            <a:ext cx="8072119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C2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10015"/>
            <a:ext cx="8072119" cy="1951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D0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9200" y="762000"/>
            <a:ext cx="6705600" cy="1905"/>
          </a:xfrm>
          <a:custGeom>
            <a:avLst/>
            <a:gdLst/>
            <a:ahLst/>
            <a:cxnLst/>
            <a:rect l="l" t="t" r="r" b="b"/>
            <a:pathLst>
              <a:path w="6705600" h="1904">
                <a:moveTo>
                  <a:pt x="0" y="0"/>
                </a:moveTo>
                <a:lnTo>
                  <a:pt x="6705600" y="1524"/>
                </a:lnTo>
              </a:path>
            </a:pathLst>
          </a:custGeom>
          <a:ln w="9144">
            <a:solidFill>
              <a:srgbClr val="FFC2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5954" y="2234057"/>
            <a:ext cx="7232015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2289" marR="5080" indent="-1800225">
              <a:lnSpc>
                <a:spcPct val="120000"/>
              </a:lnSpc>
              <a:spcBef>
                <a:spcPts val="100"/>
              </a:spcBef>
            </a:pPr>
            <a:r>
              <a:rPr sz="4200" spc="-5" dirty="0">
                <a:solidFill>
                  <a:srgbClr val="FFFFFF"/>
                </a:solidFill>
                <a:latin typeface="Georgia"/>
                <a:cs typeface="Georgia"/>
              </a:rPr>
              <a:t>Gene Mapping </a:t>
            </a:r>
            <a:r>
              <a:rPr sz="4200" dirty="0">
                <a:solidFill>
                  <a:srgbClr val="FFFFFF"/>
                </a:solidFill>
                <a:latin typeface="Georgia"/>
                <a:cs typeface="Georgia"/>
              </a:rPr>
              <a:t>In Bacteria</a:t>
            </a:r>
            <a:r>
              <a:rPr sz="42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200" dirty="0">
                <a:solidFill>
                  <a:srgbClr val="FFFFFF"/>
                </a:solidFill>
                <a:latin typeface="Georgia"/>
                <a:cs typeface="Georgia"/>
              </a:rPr>
              <a:t>and  Bacteriophages</a:t>
            </a:r>
            <a:endParaRPr sz="4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584695"/>
            <a:ext cx="45497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Peter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J.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Russell, </a:t>
            </a:r>
            <a:r>
              <a:rPr sz="800" i="1" dirty="0">
                <a:solidFill>
                  <a:srgbClr val="2D002D"/>
                </a:solidFill>
                <a:latin typeface="Georgia"/>
                <a:cs typeface="Georgia"/>
              </a:rPr>
              <a:t>iGenetics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: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Copyright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©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Pearson Education,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Inc.,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publishing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as Benjamin</a:t>
            </a:r>
            <a:r>
              <a:rPr sz="800" spc="-95" dirty="0">
                <a:solidFill>
                  <a:srgbClr val="2D002D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Cummings.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28600"/>
            <a:ext cx="8763000" cy="457200"/>
            <a:chOff x="0" y="228600"/>
            <a:chExt cx="8763000" cy="457200"/>
          </a:xfrm>
        </p:grpSpPr>
        <p:sp>
          <p:nvSpPr>
            <p:cNvPr id="4" name="object 4"/>
            <p:cNvSpPr/>
            <p:nvPr/>
          </p:nvSpPr>
          <p:spPr>
            <a:xfrm>
              <a:off x="0" y="304800"/>
              <a:ext cx="8763000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28600"/>
              <a:ext cx="8686800" cy="381000"/>
            </a:xfrm>
            <a:custGeom>
              <a:avLst/>
              <a:gdLst/>
              <a:ahLst/>
              <a:cxnLst/>
              <a:rect l="l" t="t" r="r" b="b"/>
              <a:pathLst>
                <a:path w="8686800" h="381000">
                  <a:moveTo>
                    <a:pt x="8686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8686800" y="3810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2D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255523"/>
            <a:ext cx="60852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Fig. 14.5b Transfer of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genetic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material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during conjugation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1600" i="1" spc="-5" dirty="0">
                <a:solidFill>
                  <a:srgbClr val="FFFFFF"/>
                </a:solidFill>
                <a:latin typeface="Georgia"/>
                <a:cs typeface="Georgia"/>
              </a:rPr>
              <a:t>E.</a:t>
            </a:r>
            <a:r>
              <a:rPr sz="1600" i="1" spc="3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Georgia"/>
                <a:cs typeface="Georgia"/>
              </a:rPr>
              <a:t>coli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96099" y="755031"/>
            <a:ext cx="3602884" cy="5798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82066"/>
            <a:ext cx="2181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3333CC"/>
                </a:solidFill>
                <a:latin typeface="Arial"/>
                <a:cs typeface="Arial"/>
              </a:rPr>
              <a:t>F</a:t>
            </a:r>
            <a:r>
              <a:rPr sz="3600" b="1" spc="-5" dirty="0">
                <a:solidFill>
                  <a:srgbClr val="3333CC"/>
                </a:solidFill>
                <a:latin typeface="Calibri"/>
                <a:cs typeface="Calibri"/>
              </a:rPr>
              <a:t>ʹ</a:t>
            </a:r>
            <a:r>
              <a:rPr sz="3600" b="1" spc="130" dirty="0">
                <a:solidFill>
                  <a:srgbClr val="3333CC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3333CC"/>
                </a:solidFill>
                <a:latin typeface="Arial"/>
                <a:cs typeface="Arial"/>
              </a:rPr>
              <a:t>Factors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9493" y="1085215"/>
            <a:ext cx="8055609" cy="4767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0" marR="970280" indent="-457200" algn="just">
              <a:lnSpc>
                <a:spcPts val="3000"/>
              </a:lnSpc>
              <a:spcBef>
                <a:spcPts val="100"/>
              </a:spcBef>
              <a:buClr>
                <a:srgbClr val="000066"/>
              </a:buClr>
              <a:buAutoNum type="arabicPeriod"/>
              <a:tabLst>
                <a:tab pos="508000" algn="l"/>
              </a:tabLst>
            </a:pP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Excision of 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F </a:t>
            </a:r>
            <a:r>
              <a:rPr sz="2400" dirty="0">
                <a:latin typeface="Arial"/>
                <a:cs typeface="Arial"/>
              </a:rPr>
              <a:t>from the </a:t>
            </a:r>
            <a:r>
              <a:rPr sz="2400" spc="-5" dirty="0">
                <a:latin typeface="Arial"/>
                <a:cs typeface="Arial"/>
              </a:rPr>
              <a:t>chromosome also occurs  spontaneously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low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frequency.</a:t>
            </a:r>
            <a:endParaRPr sz="2400">
              <a:latin typeface="Arial"/>
              <a:cs typeface="Arial"/>
            </a:endParaRPr>
          </a:p>
          <a:p>
            <a:pPr marL="508000" marR="276225" indent="-457200" algn="just">
              <a:lnSpc>
                <a:spcPct val="104000"/>
              </a:lnSpc>
              <a:spcBef>
                <a:spcPts val="375"/>
              </a:spcBef>
              <a:buClr>
                <a:srgbClr val="000066"/>
              </a:buClr>
              <a:buAutoNum type="arabicPeriod"/>
              <a:tabLst>
                <a:tab pos="508000" algn="l"/>
              </a:tabLst>
            </a:pP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excision </a:t>
            </a:r>
            <a:r>
              <a:rPr sz="2400" dirty="0">
                <a:latin typeface="Arial"/>
                <a:cs typeface="Arial"/>
              </a:rPr>
              <a:t>of F from the </a:t>
            </a:r>
            <a:r>
              <a:rPr sz="2400" spc="-5" dirty="0">
                <a:latin typeface="Arial"/>
                <a:cs typeface="Arial"/>
              </a:rPr>
              <a:t>chromosome is </a:t>
            </a:r>
            <a:r>
              <a:rPr sz="2400" dirty="0">
                <a:latin typeface="Arial"/>
                <a:cs typeface="Arial"/>
              </a:rPr>
              <a:t>not </a:t>
            </a:r>
            <a:r>
              <a:rPr sz="2400" spc="-5" dirty="0">
                <a:latin typeface="Arial"/>
                <a:cs typeface="Arial"/>
              </a:rPr>
              <a:t>precise, a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small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section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host chromosome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may be</a:t>
            </a:r>
            <a:r>
              <a:rPr sz="2400" b="1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carried  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with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the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plasmid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creating an F</a:t>
            </a:r>
            <a:r>
              <a:rPr sz="2400" spc="-5" dirty="0">
                <a:latin typeface="Calibri"/>
                <a:cs typeface="Calibri"/>
              </a:rPr>
              <a:t>ʹ </a:t>
            </a:r>
            <a:r>
              <a:rPr sz="2400" spc="-5" dirty="0">
                <a:latin typeface="Arial"/>
                <a:cs typeface="Arial"/>
              </a:rPr>
              <a:t>(F-prime)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plasmid.</a:t>
            </a:r>
            <a:endParaRPr sz="2400">
              <a:latin typeface="Arial"/>
              <a:cs typeface="Arial"/>
            </a:endParaRPr>
          </a:p>
          <a:p>
            <a:pPr marL="508000" marR="217170" indent="-457200" algn="just">
              <a:lnSpc>
                <a:spcPct val="104200"/>
              </a:lnSpc>
              <a:spcBef>
                <a:spcPts val="490"/>
              </a:spcBef>
              <a:buClr>
                <a:srgbClr val="000066"/>
              </a:buClr>
              <a:buFont typeface="Arial"/>
              <a:buAutoNum type="arabicPeriod"/>
              <a:tabLst>
                <a:tab pos="591820" algn="l"/>
              </a:tabLst>
            </a:pPr>
            <a:r>
              <a:rPr dirty="0"/>
              <a:t>	</a:t>
            </a:r>
            <a:r>
              <a:rPr sz="2400" spc="-5" dirty="0">
                <a:latin typeface="Arial"/>
                <a:cs typeface="Arial"/>
              </a:rPr>
              <a:t>An F</a:t>
            </a:r>
            <a:r>
              <a:rPr sz="2400" spc="-5" dirty="0">
                <a:latin typeface="Calibri"/>
                <a:cs typeface="Calibri"/>
              </a:rPr>
              <a:t>ʹ </a:t>
            </a:r>
            <a:r>
              <a:rPr sz="2400" spc="-5" dirty="0">
                <a:latin typeface="Arial"/>
                <a:cs typeface="Arial"/>
              </a:rPr>
              <a:t>plasmid is named </a:t>
            </a:r>
            <a:r>
              <a:rPr sz="2400" dirty="0">
                <a:latin typeface="Arial"/>
                <a:cs typeface="Arial"/>
              </a:rPr>
              <a:t>for the </a:t>
            </a:r>
            <a:r>
              <a:rPr sz="2400" spc="-5" dirty="0">
                <a:latin typeface="Arial"/>
                <a:cs typeface="Arial"/>
              </a:rPr>
              <a:t>gene(s) </a:t>
            </a:r>
            <a:r>
              <a:rPr sz="2400" dirty="0">
                <a:latin typeface="Arial"/>
                <a:cs typeface="Arial"/>
              </a:rPr>
              <a:t>it carries, e.g.,  </a:t>
            </a:r>
            <a:r>
              <a:rPr sz="2400" spc="-5" dirty="0">
                <a:latin typeface="Arial"/>
                <a:cs typeface="Arial"/>
              </a:rPr>
              <a:t>F</a:t>
            </a:r>
            <a:r>
              <a:rPr sz="2400" spc="-5" dirty="0">
                <a:latin typeface="Calibri"/>
                <a:cs typeface="Calibri"/>
              </a:rPr>
              <a:t>ʹ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-5" dirty="0">
                <a:latin typeface="Arial"/>
                <a:cs typeface="Arial"/>
              </a:rPr>
              <a:t>(lac).</a:t>
            </a:r>
            <a:endParaRPr sz="2400">
              <a:latin typeface="Arial"/>
              <a:cs typeface="Arial"/>
            </a:endParaRPr>
          </a:p>
          <a:p>
            <a:pPr marL="393700" marR="43180" indent="-342900">
              <a:lnSpc>
                <a:spcPct val="104099"/>
              </a:lnSpc>
              <a:spcBef>
                <a:spcPts val="500"/>
              </a:spcBef>
            </a:pPr>
            <a:r>
              <a:rPr sz="2400" spc="-5" dirty="0">
                <a:latin typeface="Arial"/>
                <a:cs typeface="Arial"/>
              </a:rPr>
              <a:t>3.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ʹ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cells can conjugate with F</a:t>
            </a:r>
            <a:r>
              <a:rPr sz="2400" spc="-7" baseline="24305" dirty="0"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cells, and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thus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introduce  the bacterial gene(s)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it carries</a:t>
            </a:r>
            <a:r>
              <a:rPr sz="2400" dirty="0">
                <a:latin typeface="Arial"/>
                <a:cs typeface="Arial"/>
              </a:rPr>
              <a:t>. The </a:t>
            </a:r>
            <a:r>
              <a:rPr sz="2400" spc="-5" dirty="0">
                <a:latin typeface="Arial"/>
                <a:cs typeface="Arial"/>
              </a:rPr>
              <a:t>recipient already has  a </a:t>
            </a:r>
            <a:r>
              <a:rPr sz="2400" dirty="0">
                <a:latin typeface="Arial"/>
                <a:cs typeface="Arial"/>
              </a:rPr>
              <a:t>set of </a:t>
            </a:r>
            <a:r>
              <a:rPr sz="2400" spc="-5" dirty="0">
                <a:latin typeface="Arial"/>
                <a:cs typeface="Arial"/>
              </a:rPr>
              <a:t>bacterial genes, and so will be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merodiploid </a:t>
            </a:r>
            <a:r>
              <a:rPr sz="2400" spc="-5" dirty="0">
                <a:latin typeface="Arial"/>
                <a:cs typeface="Arial"/>
              </a:rPr>
              <a:t> (partially diploid)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those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are introduced. This is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F-  duction </a:t>
            </a:r>
            <a:r>
              <a:rPr sz="2400" dirty="0">
                <a:latin typeface="Arial"/>
                <a:cs typeface="Arial"/>
              </a:rPr>
              <a:t>(sometimes called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sexduction</a:t>
            </a:r>
            <a:r>
              <a:rPr sz="2400" spc="-5" dirty="0"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584695"/>
            <a:ext cx="45497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Peter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J.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Russell, </a:t>
            </a:r>
            <a:r>
              <a:rPr sz="800" i="1" dirty="0">
                <a:solidFill>
                  <a:srgbClr val="2D002D"/>
                </a:solidFill>
                <a:latin typeface="Georgia"/>
                <a:cs typeface="Georgia"/>
              </a:rPr>
              <a:t>iGenetics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: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Copyright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©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Pearson Education,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Inc.,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publishing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as Benjamin</a:t>
            </a:r>
            <a:r>
              <a:rPr sz="800" spc="-95" dirty="0">
                <a:solidFill>
                  <a:srgbClr val="2D002D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Cummings.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28600"/>
            <a:ext cx="8763000" cy="457200"/>
            <a:chOff x="0" y="228600"/>
            <a:chExt cx="8763000" cy="457200"/>
          </a:xfrm>
        </p:grpSpPr>
        <p:sp>
          <p:nvSpPr>
            <p:cNvPr id="4" name="object 4"/>
            <p:cNvSpPr/>
            <p:nvPr/>
          </p:nvSpPr>
          <p:spPr>
            <a:xfrm>
              <a:off x="0" y="304800"/>
              <a:ext cx="8763000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28600"/>
              <a:ext cx="8686800" cy="381000"/>
            </a:xfrm>
            <a:custGeom>
              <a:avLst/>
              <a:gdLst/>
              <a:ahLst/>
              <a:cxnLst/>
              <a:rect l="l" t="t" r="r" b="b"/>
              <a:pathLst>
                <a:path w="8686800" h="381000">
                  <a:moveTo>
                    <a:pt x="8686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8686800" y="3810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2D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257048"/>
            <a:ext cx="3181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Fig. 14.6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Production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of an </a:t>
            </a:r>
            <a:r>
              <a:rPr sz="1600" spc="5" dirty="0">
                <a:solidFill>
                  <a:srgbClr val="FFFFFF"/>
                </a:solidFill>
                <a:latin typeface="Georgia"/>
                <a:cs typeface="Georgia"/>
              </a:rPr>
              <a:t>F</a:t>
            </a:r>
            <a:r>
              <a:rPr sz="1600" spc="5" dirty="0">
                <a:solidFill>
                  <a:srgbClr val="FFFFFF"/>
                </a:solidFill>
                <a:latin typeface="Symbol"/>
                <a:cs typeface="Symbol"/>
              </a:rPr>
              <a:t></a:t>
            </a:r>
            <a:r>
              <a:rPr sz="16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factor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20688" y="755236"/>
            <a:ext cx="2369316" cy="5797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7972" y="286509"/>
            <a:ext cx="3396073" cy="6571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3028" y="6267094"/>
            <a:ext cx="1346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Fig. </a:t>
            </a:r>
            <a:r>
              <a:rPr sz="1800" dirty="0">
                <a:latin typeface="Times New Roman"/>
                <a:cs typeface="Times New Roman"/>
              </a:rPr>
              <a:t>14.18 a,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43400" y="548640"/>
            <a:ext cx="4724400" cy="127127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 marR="481965">
              <a:lnSpc>
                <a:spcPct val="100000"/>
              </a:lnSpc>
              <a:spcBef>
                <a:spcPts val="260"/>
              </a:spcBef>
            </a:pPr>
            <a:r>
              <a:rPr spc="-5" dirty="0">
                <a:latin typeface="Times New Roman"/>
                <a:cs typeface="Times New Roman"/>
              </a:rPr>
              <a:t>F’ </a:t>
            </a:r>
            <a:r>
              <a:rPr dirty="0">
                <a:latin typeface="Times New Roman"/>
                <a:cs typeface="Times New Roman"/>
              </a:rPr>
              <a:t>plasmid formation</a:t>
            </a:r>
            <a:r>
              <a:rPr spc="-12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and  </a:t>
            </a:r>
            <a:r>
              <a:rPr spc="-5" dirty="0">
                <a:latin typeface="Times New Roman"/>
                <a:cs typeface="Times New Roman"/>
              </a:rPr>
              <a:t>transfer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95782"/>
            <a:ext cx="76981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Using </a:t>
            </a:r>
            <a:r>
              <a:rPr spc="-5" dirty="0"/>
              <a:t>Conjugation to Map </a:t>
            </a:r>
            <a:r>
              <a:rPr dirty="0"/>
              <a:t>Bacterial</a:t>
            </a:r>
            <a:r>
              <a:rPr spc="-90" dirty="0"/>
              <a:t> </a:t>
            </a:r>
            <a:r>
              <a:rPr dirty="0"/>
              <a:t>Genes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440" y="1000759"/>
            <a:ext cx="8109584" cy="545401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419100" marR="678815" indent="-343535">
              <a:lnSpc>
                <a:spcPct val="103499"/>
              </a:lnSpc>
              <a:spcBef>
                <a:spcPts val="30"/>
              </a:spcBef>
              <a:buAutoNum type="arabicPeriod"/>
              <a:tabLst>
                <a:tab pos="419100" algn="l"/>
                <a:tab pos="419734" algn="l"/>
              </a:tabLst>
            </a:pPr>
            <a:r>
              <a:rPr sz="1700" dirty="0">
                <a:latin typeface="Arial"/>
                <a:cs typeface="Arial"/>
              </a:rPr>
              <a:t>Conjugation experiments to map genes begin </a:t>
            </a:r>
            <a:r>
              <a:rPr sz="1700" spc="-10" dirty="0">
                <a:latin typeface="Arial"/>
                <a:cs typeface="Arial"/>
              </a:rPr>
              <a:t>with 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appropriate </a:t>
            </a:r>
            <a:r>
              <a:rPr sz="1700" spc="-5" dirty="0">
                <a:solidFill>
                  <a:srgbClr val="FF0000"/>
                </a:solidFill>
                <a:latin typeface="Arial"/>
                <a:cs typeface="Arial"/>
              </a:rPr>
              <a:t>Hfr 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strains </a:t>
            </a:r>
            <a:r>
              <a:rPr sz="1700" dirty="0">
                <a:latin typeface="Arial"/>
                <a:cs typeface="Arial"/>
              </a:rPr>
              <a:t> selected </a:t>
            </a:r>
            <a:r>
              <a:rPr sz="1700" spc="-5" dirty="0">
                <a:latin typeface="Arial"/>
                <a:cs typeface="Arial"/>
              </a:rPr>
              <a:t>from the </a:t>
            </a:r>
            <a:r>
              <a:rPr sz="1700" dirty="0">
                <a:latin typeface="Arial"/>
                <a:cs typeface="Arial"/>
              </a:rPr>
              <a:t>progeny of </a:t>
            </a:r>
            <a:r>
              <a:rPr sz="1700" spc="5" dirty="0">
                <a:latin typeface="Arial"/>
                <a:cs typeface="Arial"/>
              </a:rPr>
              <a:t>F</a:t>
            </a:r>
            <a:r>
              <a:rPr sz="1650" spc="7" baseline="25252" dirty="0">
                <a:latin typeface="Arial"/>
                <a:cs typeface="Arial"/>
              </a:rPr>
              <a:t>+ </a:t>
            </a:r>
            <a:r>
              <a:rPr sz="1700" dirty="0">
                <a:latin typeface="Arial"/>
                <a:cs typeface="Arial"/>
              </a:rPr>
              <a:t>X </a:t>
            </a:r>
            <a:r>
              <a:rPr sz="1700" spc="5" dirty="0">
                <a:latin typeface="Arial"/>
                <a:cs typeface="Arial"/>
              </a:rPr>
              <a:t>F</a:t>
            </a:r>
            <a:r>
              <a:rPr sz="1650" spc="7" baseline="25252" dirty="0">
                <a:latin typeface="Arial"/>
                <a:cs typeface="Arial"/>
              </a:rPr>
              <a:t>-</a:t>
            </a:r>
            <a:r>
              <a:rPr sz="1650" spc="75" baseline="25252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crosses.</a:t>
            </a:r>
            <a:endParaRPr sz="1700">
              <a:latin typeface="Arial"/>
              <a:cs typeface="Arial"/>
            </a:endParaRPr>
          </a:p>
          <a:p>
            <a:pPr marL="419100" marR="320675" indent="-343535">
              <a:lnSpc>
                <a:spcPct val="104000"/>
              </a:lnSpc>
              <a:spcBef>
                <a:spcPts val="500"/>
              </a:spcBef>
              <a:buAutoNum type="arabicPeriod"/>
              <a:tabLst>
                <a:tab pos="419100" algn="l"/>
                <a:tab pos="419734" algn="l"/>
              </a:tabLst>
            </a:pPr>
            <a:r>
              <a:rPr sz="1700" dirty="0">
                <a:latin typeface="Arial"/>
                <a:cs typeface="Arial"/>
              </a:rPr>
              <a:t>Jacob and Wollman (1950s) used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Hfr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donor strains 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allelic differences 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from the F</a:t>
            </a:r>
            <a:r>
              <a:rPr sz="1800" baseline="25462" dirty="0">
                <a:solidFill>
                  <a:srgbClr val="3333CC"/>
                </a:solidFill>
                <a:latin typeface="Arial"/>
                <a:cs typeface="Arial"/>
              </a:rPr>
              <a:t>- </a:t>
            </a:r>
            <a:r>
              <a:rPr sz="1800" spc="-5" dirty="0">
                <a:solidFill>
                  <a:srgbClr val="3333CC"/>
                </a:solidFill>
                <a:latin typeface="Arial"/>
                <a:cs typeface="Arial"/>
              </a:rPr>
              <a:t>recipient strains</a:t>
            </a:r>
            <a:r>
              <a:rPr sz="1700" spc="-5" dirty="0">
                <a:latin typeface="Arial"/>
                <a:cs typeface="Arial"/>
              </a:rPr>
              <a:t>, </a:t>
            </a:r>
            <a:r>
              <a:rPr sz="1700" dirty="0">
                <a:latin typeface="Arial"/>
                <a:cs typeface="Arial"/>
              </a:rPr>
              <a:t>in </a:t>
            </a:r>
            <a:r>
              <a:rPr sz="1700" spc="-5" dirty="0">
                <a:latin typeface="Arial"/>
                <a:cs typeface="Arial"/>
              </a:rPr>
              <a:t>interrupted-mating </a:t>
            </a:r>
            <a:r>
              <a:rPr sz="1700" dirty="0">
                <a:latin typeface="Arial"/>
                <a:cs typeface="Arial"/>
              </a:rPr>
              <a:t>experiments. An </a:t>
            </a:r>
            <a:r>
              <a:rPr sz="1700" spc="-5" dirty="0">
                <a:latin typeface="Arial"/>
                <a:cs typeface="Arial"/>
              </a:rPr>
              <a:t>example  </a:t>
            </a:r>
            <a:r>
              <a:rPr sz="1700" dirty="0">
                <a:latin typeface="Arial"/>
                <a:cs typeface="Arial"/>
              </a:rPr>
              <a:t>(Figure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14.7):</a:t>
            </a:r>
            <a:endParaRPr sz="1700">
              <a:latin typeface="Arial"/>
              <a:cs typeface="Arial"/>
            </a:endParaRPr>
          </a:p>
          <a:p>
            <a:pPr marL="819785" lvl="1" indent="-287020">
              <a:lnSpc>
                <a:spcPct val="100000"/>
              </a:lnSpc>
              <a:spcBef>
                <a:spcPts val="595"/>
              </a:spcBef>
              <a:buAutoNum type="alphaLcPeriod"/>
              <a:tabLst>
                <a:tab pos="820419" algn="l"/>
              </a:tabLst>
            </a:pPr>
            <a:r>
              <a:rPr sz="1500" dirty="0">
                <a:latin typeface="Arial"/>
                <a:cs typeface="Arial"/>
              </a:rPr>
              <a:t>Donor: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Hfr</a:t>
            </a:r>
            <a:r>
              <a:rPr sz="1500" spc="3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thr</a:t>
            </a:r>
            <a:r>
              <a:rPr sz="1500" baseline="25000" dirty="0">
                <a:latin typeface="Arial"/>
                <a:cs typeface="Arial"/>
              </a:rPr>
              <a:t>+ </a:t>
            </a:r>
            <a:r>
              <a:rPr sz="1500" dirty="0">
                <a:latin typeface="Arial"/>
                <a:cs typeface="Arial"/>
              </a:rPr>
              <a:t>leu</a:t>
            </a:r>
            <a:r>
              <a:rPr sz="1500" baseline="25000" dirty="0">
                <a:latin typeface="Arial"/>
                <a:cs typeface="Arial"/>
              </a:rPr>
              <a:t>+ </a:t>
            </a:r>
            <a:r>
              <a:rPr sz="1500" dirty="0">
                <a:latin typeface="Arial"/>
                <a:cs typeface="Arial"/>
              </a:rPr>
              <a:t>azi</a:t>
            </a:r>
            <a:r>
              <a:rPr sz="1500" baseline="25000" dirty="0">
                <a:latin typeface="Arial"/>
                <a:cs typeface="Arial"/>
              </a:rPr>
              <a:t>R </a:t>
            </a:r>
            <a:r>
              <a:rPr sz="1500" dirty="0">
                <a:latin typeface="Arial"/>
                <a:cs typeface="Arial"/>
              </a:rPr>
              <a:t>ton</a:t>
            </a:r>
            <a:r>
              <a:rPr sz="1500" baseline="25000" dirty="0">
                <a:latin typeface="Arial"/>
                <a:cs typeface="Arial"/>
              </a:rPr>
              <a:t>R </a:t>
            </a:r>
            <a:r>
              <a:rPr sz="1500" dirty="0">
                <a:latin typeface="Arial"/>
                <a:cs typeface="Arial"/>
              </a:rPr>
              <a:t>lac</a:t>
            </a:r>
            <a:r>
              <a:rPr sz="1500" baseline="25000" dirty="0">
                <a:latin typeface="Arial"/>
                <a:cs typeface="Arial"/>
              </a:rPr>
              <a:t>+ </a:t>
            </a:r>
            <a:r>
              <a:rPr sz="1500" dirty="0">
                <a:latin typeface="Arial"/>
                <a:cs typeface="Arial"/>
              </a:rPr>
              <a:t>gal</a:t>
            </a:r>
            <a:r>
              <a:rPr sz="1500" baseline="25000" dirty="0">
                <a:latin typeface="Arial"/>
                <a:cs typeface="Arial"/>
              </a:rPr>
              <a:t>+ </a:t>
            </a:r>
            <a:r>
              <a:rPr sz="1500" dirty="0">
                <a:latin typeface="Arial"/>
                <a:cs typeface="Arial"/>
              </a:rPr>
              <a:t>str</a:t>
            </a:r>
            <a:r>
              <a:rPr sz="1500" baseline="25000" dirty="0">
                <a:latin typeface="Arial"/>
                <a:cs typeface="Arial"/>
              </a:rPr>
              <a:t>R</a:t>
            </a:r>
            <a:r>
              <a:rPr sz="1500" dirty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  <a:p>
            <a:pPr marL="819785" lvl="1" indent="-287020">
              <a:lnSpc>
                <a:spcPct val="100000"/>
              </a:lnSpc>
              <a:spcBef>
                <a:spcPts val="580"/>
              </a:spcBef>
              <a:buClr>
                <a:srgbClr val="000066"/>
              </a:buClr>
              <a:buAutoNum type="alphaLcPeriod"/>
              <a:tabLst>
                <a:tab pos="820419" algn="l"/>
              </a:tabLst>
            </a:pPr>
            <a:r>
              <a:rPr sz="1500" dirty="0">
                <a:latin typeface="Arial"/>
                <a:cs typeface="Arial"/>
              </a:rPr>
              <a:t>Recipient: </a:t>
            </a:r>
            <a:r>
              <a:rPr sz="1500" spc="-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500" spc="-7" baseline="25000" dirty="0"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sz="1500" dirty="0">
                <a:latin typeface="Arial"/>
                <a:cs typeface="Arial"/>
              </a:rPr>
              <a:t>thr leu </a:t>
            </a:r>
            <a:r>
              <a:rPr sz="1500" spc="-5" dirty="0">
                <a:latin typeface="Arial"/>
                <a:cs typeface="Arial"/>
              </a:rPr>
              <a:t>azi</a:t>
            </a:r>
            <a:r>
              <a:rPr sz="1500" spc="-7" baseline="25000" dirty="0">
                <a:latin typeface="Arial"/>
                <a:cs typeface="Arial"/>
              </a:rPr>
              <a:t>S </a:t>
            </a:r>
            <a:r>
              <a:rPr sz="1500" dirty="0">
                <a:latin typeface="Arial"/>
                <a:cs typeface="Arial"/>
              </a:rPr>
              <a:t>ton</a:t>
            </a:r>
            <a:r>
              <a:rPr sz="1500" baseline="25000" dirty="0">
                <a:latin typeface="Arial"/>
                <a:cs typeface="Arial"/>
              </a:rPr>
              <a:t>S </a:t>
            </a:r>
            <a:r>
              <a:rPr sz="1500" dirty="0">
                <a:latin typeface="Arial"/>
                <a:cs typeface="Arial"/>
              </a:rPr>
              <a:t>lac </a:t>
            </a:r>
            <a:r>
              <a:rPr sz="1500" spc="-5" dirty="0">
                <a:latin typeface="Arial"/>
                <a:cs typeface="Arial"/>
              </a:rPr>
              <a:t>gal</a:t>
            </a:r>
            <a:r>
              <a:rPr sz="1500" spc="-20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str</a:t>
            </a:r>
            <a:r>
              <a:rPr sz="1500" baseline="25000" dirty="0">
                <a:latin typeface="Arial"/>
                <a:cs typeface="Arial"/>
              </a:rPr>
              <a:t>S</a:t>
            </a:r>
            <a:r>
              <a:rPr sz="1500" dirty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  <a:p>
            <a:pPr marL="819785" marR="318135" lvl="1" indent="-287020">
              <a:lnSpc>
                <a:spcPct val="104000"/>
              </a:lnSpc>
              <a:spcBef>
                <a:spcPts val="490"/>
              </a:spcBef>
              <a:buAutoNum type="alphaLcPeriod"/>
              <a:tabLst>
                <a:tab pos="819785" algn="l"/>
                <a:tab pos="820419" algn="l"/>
              </a:tabLst>
            </a:pPr>
            <a:r>
              <a:rPr sz="1500" spc="-5" dirty="0">
                <a:latin typeface="Arial"/>
                <a:cs typeface="Arial"/>
              </a:rPr>
              <a:t>The 2 cell types are mixed in liquid </a:t>
            </a:r>
            <a:r>
              <a:rPr sz="1500" dirty="0">
                <a:latin typeface="Arial"/>
                <a:cs typeface="Arial"/>
              </a:rPr>
              <a:t>medium at </a:t>
            </a:r>
            <a:r>
              <a:rPr sz="1500" spc="5" dirty="0">
                <a:latin typeface="Arial"/>
                <a:cs typeface="Arial"/>
              </a:rPr>
              <a:t>37</a:t>
            </a:r>
            <a:r>
              <a:rPr sz="1500" spc="5" dirty="0">
                <a:latin typeface="MingLiU-ExtB"/>
                <a:cs typeface="MingLiU-ExtB"/>
              </a:rPr>
              <a:t>°</a:t>
            </a:r>
            <a:r>
              <a:rPr sz="1500" spc="5" dirty="0">
                <a:latin typeface="Arial"/>
                <a:cs typeface="Arial"/>
              </a:rPr>
              <a:t>C. </a:t>
            </a:r>
            <a:r>
              <a:rPr sz="1500" dirty="0">
                <a:latin typeface="Arial"/>
                <a:cs typeface="Arial"/>
              </a:rPr>
              <a:t>Samples </a:t>
            </a:r>
            <a:r>
              <a:rPr sz="1500" spc="-5" dirty="0">
                <a:latin typeface="Arial"/>
                <a:cs typeface="Arial"/>
              </a:rPr>
              <a:t>are removed </a:t>
            </a:r>
            <a:r>
              <a:rPr sz="1500" dirty="0">
                <a:latin typeface="Arial"/>
                <a:cs typeface="Arial"/>
              </a:rPr>
              <a:t>at </a:t>
            </a:r>
            <a:r>
              <a:rPr sz="1500" spc="-5" dirty="0">
                <a:latin typeface="Arial"/>
                <a:cs typeface="Arial"/>
              </a:rPr>
              <a:t>time  </a:t>
            </a:r>
            <a:r>
              <a:rPr sz="1500" dirty="0">
                <a:latin typeface="Arial"/>
                <a:cs typeface="Arial"/>
              </a:rPr>
              <a:t>points </a:t>
            </a:r>
            <a:r>
              <a:rPr sz="1500" spc="-5" dirty="0">
                <a:latin typeface="Arial"/>
                <a:cs typeface="Arial"/>
              </a:rPr>
              <a:t>and </a:t>
            </a:r>
            <a:r>
              <a:rPr sz="1500" dirty="0">
                <a:latin typeface="Arial"/>
                <a:cs typeface="Arial"/>
              </a:rPr>
              <a:t>agitated to separate conjugating</a:t>
            </a:r>
            <a:r>
              <a:rPr sz="1500" spc="-1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pairs.</a:t>
            </a:r>
            <a:endParaRPr sz="1500">
              <a:latin typeface="Arial"/>
              <a:cs typeface="Arial"/>
            </a:endParaRPr>
          </a:p>
          <a:p>
            <a:pPr marL="819785" lvl="1" indent="-287020">
              <a:lnSpc>
                <a:spcPct val="100000"/>
              </a:lnSpc>
              <a:spcBef>
                <a:spcPts val="575"/>
              </a:spcBef>
              <a:buAutoNum type="alphaLcPeriod"/>
              <a:tabLst>
                <a:tab pos="820419" algn="l"/>
              </a:tabLst>
            </a:pPr>
            <a:r>
              <a:rPr sz="1500" spc="-5" dirty="0">
                <a:latin typeface="Arial"/>
                <a:cs typeface="Arial"/>
              </a:rPr>
              <a:t>Selective </a:t>
            </a:r>
            <a:r>
              <a:rPr sz="1500" dirty="0">
                <a:latin typeface="Arial"/>
                <a:cs typeface="Arial"/>
              </a:rPr>
              <a:t>media </a:t>
            </a:r>
            <a:r>
              <a:rPr sz="1500" spc="-5" dirty="0">
                <a:latin typeface="Arial"/>
                <a:cs typeface="Arial"/>
              </a:rPr>
              <a:t>are used </a:t>
            </a:r>
            <a:r>
              <a:rPr sz="1500" dirty="0">
                <a:latin typeface="Arial"/>
                <a:cs typeface="Arial"/>
              </a:rPr>
              <a:t>to </a:t>
            </a:r>
            <a:r>
              <a:rPr sz="1500" spc="-5" dirty="0">
                <a:latin typeface="Arial"/>
                <a:cs typeface="Arial"/>
              </a:rPr>
              <a:t>analyze the transconjugants. </a:t>
            </a:r>
            <a:r>
              <a:rPr sz="1500" dirty="0">
                <a:latin typeface="Arial"/>
                <a:cs typeface="Arial"/>
              </a:rPr>
              <a:t>Results </a:t>
            </a:r>
            <a:r>
              <a:rPr sz="1500" spc="-5" dirty="0">
                <a:latin typeface="Arial"/>
                <a:cs typeface="Arial"/>
              </a:rPr>
              <a:t>in this experiment:</a:t>
            </a:r>
            <a:endParaRPr sz="1500">
              <a:latin typeface="Arial"/>
              <a:cs typeface="Arial"/>
            </a:endParaRPr>
          </a:p>
          <a:p>
            <a:pPr marL="1276985" marR="153670" lvl="2">
              <a:lnSpc>
                <a:spcPct val="104000"/>
              </a:lnSpc>
              <a:spcBef>
                <a:spcPts val="509"/>
              </a:spcBef>
              <a:buAutoNum type="romanLcPeriod"/>
              <a:tabLst>
                <a:tab pos="1425575" algn="l"/>
              </a:tabLst>
            </a:pPr>
            <a:r>
              <a:rPr sz="1500" spc="-5" dirty="0">
                <a:latin typeface="Arial"/>
                <a:cs typeface="Arial"/>
              </a:rPr>
              <a:t>The </a:t>
            </a:r>
            <a:r>
              <a:rPr sz="1500" dirty="0">
                <a:latin typeface="Arial"/>
                <a:cs typeface="Arial"/>
              </a:rPr>
              <a:t>1</a:t>
            </a:r>
            <a:r>
              <a:rPr sz="1500" baseline="25000" dirty="0">
                <a:latin typeface="Arial"/>
                <a:cs typeface="Arial"/>
              </a:rPr>
              <a:t>st </a:t>
            </a:r>
            <a:r>
              <a:rPr sz="1500" spc="-5" dirty="0">
                <a:latin typeface="Arial"/>
                <a:cs typeface="Arial"/>
              </a:rPr>
              <a:t>donor genes </a:t>
            </a:r>
            <a:r>
              <a:rPr sz="1500" dirty="0">
                <a:latin typeface="Arial"/>
                <a:cs typeface="Arial"/>
              </a:rPr>
              <a:t>to </a:t>
            </a:r>
            <a:r>
              <a:rPr sz="1500" spc="-5" dirty="0">
                <a:latin typeface="Arial"/>
                <a:cs typeface="Arial"/>
              </a:rPr>
              <a:t>be </a:t>
            </a:r>
            <a:r>
              <a:rPr sz="1500" dirty="0">
                <a:latin typeface="Arial"/>
                <a:cs typeface="Arial"/>
              </a:rPr>
              <a:t>transferred to the </a:t>
            </a:r>
            <a:r>
              <a:rPr sz="1500" spc="-5" dirty="0">
                <a:latin typeface="Arial"/>
                <a:cs typeface="Arial"/>
              </a:rPr>
              <a:t>F</a:t>
            </a:r>
            <a:r>
              <a:rPr sz="1500" spc="-7" baseline="25000" dirty="0">
                <a:latin typeface="Arial"/>
                <a:cs typeface="Arial"/>
              </a:rPr>
              <a:t>- </a:t>
            </a:r>
            <a:r>
              <a:rPr sz="1500" dirty="0">
                <a:latin typeface="Arial"/>
                <a:cs typeface="Arial"/>
              </a:rPr>
              <a:t>recipient </a:t>
            </a:r>
            <a:r>
              <a:rPr sz="1500" spc="-5" dirty="0">
                <a:latin typeface="Arial"/>
                <a:cs typeface="Arial"/>
              </a:rPr>
              <a:t>are </a:t>
            </a:r>
            <a:r>
              <a:rPr sz="1500" dirty="0">
                <a:latin typeface="Arial"/>
                <a:cs typeface="Arial"/>
              </a:rPr>
              <a:t>thr</a:t>
            </a:r>
            <a:r>
              <a:rPr sz="1500" baseline="25000" dirty="0">
                <a:latin typeface="Arial"/>
                <a:cs typeface="Arial"/>
              </a:rPr>
              <a:t>+ </a:t>
            </a:r>
            <a:r>
              <a:rPr sz="1500" dirty="0">
                <a:latin typeface="Arial"/>
                <a:cs typeface="Arial"/>
              </a:rPr>
              <a:t>and </a:t>
            </a:r>
            <a:r>
              <a:rPr sz="1500" spc="-5" dirty="0">
                <a:latin typeface="Arial"/>
                <a:cs typeface="Arial"/>
              </a:rPr>
              <a:t>leu</a:t>
            </a:r>
            <a:r>
              <a:rPr sz="1500" spc="-7" baseline="25000" dirty="0">
                <a:latin typeface="Arial"/>
                <a:cs typeface="Arial"/>
              </a:rPr>
              <a:t>+</a:t>
            </a:r>
            <a:r>
              <a:rPr sz="1500" spc="-5" dirty="0">
                <a:latin typeface="Arial"/>
                <a:cs typeface="Arial"/>
              </a:rPr>
              <a:t>, and  </a:t>
            </a:r>
            <a:r>
              <a:rPr sz="1500" dirty="0">
                <a:latin typeface="Arial"/>
                <a:cs typeface="Arial"/>
              </a:rPr>
              <a:t>their entry </a:t>
            </a:r>
            <a:r>
              <a:rPr sz="1500" spc="-5" dirty="0">
                <a:latin typeface="Arial"/>
                <a:cs typeface="Arial"/>
              </a:rPr>
              <a:t>time is </a:t>
            </a:r>
            <a:r>
              <a:rPr sz="1500" dirty="0">
                <a:latin typeface="Arial"/>
                <a:cs typeface="Arial"/>
              </a:rPr>
              <a:t>set </a:t>
            </a:r>
            <a:r>
              <a:rPr sz="1500" spc="-5" dirty="0">
                <a:latin typeface="Arial"/>
                <a:cs typeface="Arial"/>
              </a:rPr>
              <a:t>as 0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minutes.</a:t>
            </a:r>
            <a:endParaRPr sz="1500">
              <a:latin typeface="Arial"/>
              <a:cs typeface="Arial"/>
            </a:endParaRPr>
          </a:p>
          <a:p>
            <a:pPr marL="1467485" lvl="2" indent="-191135">
              <a:lnSpc>
                <a:spcPct val="100000"/>
              </a:lnSpc>
              <a:spcBef>
                <a:spcPts val="560"/>
              </a:spcBef>
              <a:buAutoNum type="romanLcPeriod"/>
              <a:tabLst>
                <a:tab pos="1468120" algn="l"/>
              </a:tabLst>
            </a:pPr>
            <a:r>
              <a:rPr sz="1500" spc="-5" dirty="0">
                <a:latin typeface="Arial"/>
                <a:cs typeface="Arial"/>
              </a:rPr>
              <a:t>At 8 </a:t>
            </a:r>
            <a:r>
              <a:rPr sz="1500" dirty="0">
                <a:latin typeface="Arial"/>
                <a:cs typeface="Arial"/>
              </a:rPr>
              <a:t>minutes, azi</a:t>
            </a:r>
            <a:r>
              <a:rPr sz="1500" baseline="25000" dirty="0">
                <a:latin typeface="Arial"/>
                <a:cs typeface="Arial"/>
              </a:rPr>
              <a:t>R </a:t>
            </a:r>
            <a:r>
              <a:rPr sz="1500" spc="-5" dirty="0">
                <a:latin typeface="Arial"/>
                <a:cs typeface="Arial"/>
              </a:rPr>
              <a:t>is </a:t>
            </a:r>
            <a:r>
              <a:rPr sz="1500" dirty="0">
                <a:latin typeface="Arial"/>
                <a:cs typeface="Arial"/>
              </a:rPr>
              <a:t>transferred, </a:t>
            </a:r>
            <a:r>
              <a:rPr sz="1500" spc="-5" dirty="0">
                <a:latin typeface="Arial"/>
                <a:cs typeface="Arial"/>
              </a:rPr>
              <a:t>and </a:t>
            </a:r>
            <a:r>
              <a:rPr sz="1500" dirty="0">
                <a:latin typeface="Arial"/>
                <a:cs typeface="Arial"/>
              </a:rPr>
              <a:t>ton</a:t>
            </a:r>
            <a:r>
              <a:rPr sz="1500" baseline="25000" dirty="0">
                <a:latin typeface="Arial"/>
                <a:cs typeface="Arial"/>
              </a:rPr>
              <a:t>R </a:t>
            </a:r>
            <a:r>
              <a:rPr sz="1500" spc="-5" dirty="0">
                <a:latin typeface="Arial"/>
                <a:cs typeface="Arial"/>
              </a:rPr>
              <a:t>follows </a:t>
            </a:r>
            <a:r>
              <a:rPr sz="1500" dirty="0">
                <a:latin typeface="Arial"/>
                <a:cs typeface="Arial"/>
              </a:rPr>
              <a:t>at </a:t>
            </a:r>
            <a:r>
              <a:rPr sz="1500" spc="-5" dirty="0">
                <a:latin typeface="Arial"/>
                <a:cs typeface="Arial"/>
              </a:rPr>
              <a:t>10</a:t>
            </a:r>
            <a:r>
              <a:rPr sz="1500" spc="1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minutes.</a:t>
            </a:r>
            <a:endParaRPr sz="1500">
              <a:latin typeface="Arial"/>
              <a:cs typeface="Arial"/>
            </a:endParaRPr>
          </a:p>
          <a:p>
            <a:pPr marL="1510030" lvl="2" indent="-233679">
              <a:lnSpc>
                <a:spcPct val="100000"/>
              </a:lnSpc>
              <a:spcBef>
                <a:spcPts val="580"/>
              </a:spcBef>
              <a:buAutoNum type="romanLcPeriod"/>
              <a:tabLst>
                <a:tab pos="1510665" algn="l"/>
              </a:tabLst>
            </a:pPr>
            <a:r>
              <a:rPr sz="1500" spc="-5" dirty="0">
                <a:latin typeface="Arial"/>
                <a:cs typeface="Arial"/>
              </a:rPr>
              <a:t>At about 17 </a:t>
            </a:r>
            <a:r>
              <a:rPr sz="1500" dirty="0">
                <a:latin typeface="Arial"/>
                <a:cs typeface="Arial"/>
              </a:rPr>
              <a:t>minutes lac</a:t>
            </a:r>
            <a:r>
              <a:rPr sz="1500" baseline="25000" dirty="0">
                <a:latin typeface="Arial"/>
                <a:cs typeface="Arial"/>
              </a:rPr>
              <a:t>+ </a:t>
            </a:r>
            <a:r>
              <a:rPr sz="1500" dirty="0">
                <a:latin typeface="Arial"/>
                <a:cs typeface="Arial"/>
              </a:rPr>
              <a:t>transfers, </a:t>
            </a:r>
            <a:r>
              <a:rPr sz="1500" spc="-5" dirty="0">
                <a:latin typeface="Arial"/>
                <a:cs typeface="Arial"/>
              </a:rPr>
              <a:t>followed </a:t>
            </a:r>
            <a:r>
              <a:rPr sz="1500" dirty="0">
                <a:latin typeface="Arial"/>
                <a:cs typeface="Arial"/>
              </a:rPr>
              <a:t>by gal</a:t>
            </a:r>
            <a:r>
              <a:rPr sz="1500" baseline="25000" dirty="0">
                <a:latin typeface="Arial"/>
                <a:cs typeface="Arial"/>
              </a:rPr>
              <a:t>+ </a:t>
            </a:r>
            <a:r>
              <a:rPr sz="1500" dirty="0">
                <a:latin typeface="Arial"/>
                <a:cs typeface="Arial"/>
              </a:rPr>
              <a:t>at </a:t>
            </a:r>
            <a:r>
              <a:rPr sz="1500" spc="-5" dirty="0">
                <a:latin typeface="Arial"/>
                <a:cs typeface="Arial"/>
              </a:rPr>
              <a:t>about 25</a:t>
            </a:r>
            <a:r>
              <a:rPr sz="1500" spc="20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minutes.</a:t>
            </a:r>
            <a:endParaRPr sz="1500">
              <a:latin typeface="Arial"/>
              <a:cs typeface="Arial"/>
            </a:endParaRPr>
          </a:p>
          <a:p>
            <a:pPr marL="819785" marR="250825" lvl="1" indent="-287020">
              <a:lnSpc>
                <a:spcPct val="104099"/>
              </a:lnSpc>
              <a:spcBef>
                <a:spcPts val="500"/>
              </a:spcBef>
              <a:buFont typeface="Arial"/>
              <a:buAutoNum type="alphaLcPeriod"/>
              <a:tabLst>
                <a:tab pos="820419" algn="l"/>
              </a:tabLst>
            </a:pPr>
            <a:r>
              <a:rPr sz="1500" b="1" spc="-5" dirty="0">
                <a:latin typeface="Arial"/>
                <a:cs typeface="Arial"/>
              </a:rPr>
              <a:t>Recombination frequency becomes </a:t>
            </a:r>
            <a:r>
              <a:rPr sz="1500" b="1" dirty="0">
                <a:latin typeface="Arial"/>
                <a:cs typeface="Arial"/>
              </a:rPr>
              <a:t>less </a:t>
            </a:r>
            <a:r>
              <a:rPr sz="1500" dirty="0">
                <a:latin typeface="Arial"/>
                <a:cs typeface="Arial"/>
              </a:rPr>
              <a:t>at later </a:t>
            </a:r>
            <a:r>
              <a:rPr sz="1500" spc="-5" dirty="0">
                <a:latin typeface="Arial"/>
                <a:cs typeface="Arial"/>
              </a:rPr>
              <a:t>time </a:t>
            </a:r>
            <a:r>
              <a:rPr sz="1500" dirty="0">
                <a:latin typeface="Arial"/>
                <a:cs typeface="Arial"/>
              </a:rPr>
              <a:t>points, </a:t>
            </a:r>
            <a:r>
              <a:rPr sz="1500" spc="-5" dirty="0">
                <a:latin typeface="Arial"/>
                <a:cs typeface="Arial"/>
              </a:rPr>
              <a:t>because more </a:t>
            </a:r>
            <a:r>
              <a:rPr sz="1500" dirty="0">
                <a:latin typeface="Arial"/>
                <a:cs typeface="Arial"/>
              </a:rPr>
              <a:t>pairs  </a:t>
            </a:r>
            <a:r>
              <a:rPr sz="1500" spc="-10" dirty="0">
                <a:latin typeface="Arial"/>
                <a:cs typeface="Arial"/>
              </a:rPr>
              <a:t>have </a:t>
            </a:r>
            <a:r>
              <a:rPr sz="1500" dirty="0">
                <a:latin typeface="Arial"/>
                <a:cs typeface="Arial"/>
              </a:rPr>
              <a:t>already broken </a:t>
            </a:r>
            <a:r>
              <a:rPr sz="1500" spc="-5" dirty="0">
                <a:latin typeface="Arial"/>
                <a:cs typeface="Arial"/>
              </a:rPr>
              <a:t>apart </a:t>
            </a:r>
            <a:r>
              <a:rPr sz="1500" dirty="0">
                <a:latin typeface="Arial"/>
                <a:cs typeface="Arial"/>
              </a:rPr>
              <a:t>before the </a:t>
            </a:r>
            <a:r>
              <a:rPr sz="1500" spc="-5" dirty="0">
                <a:latin typeface="Arial"/>
                <a:cs typeface="Arial"/>
              </a:rPr>
              <a:t>sample </a:t>
            </a:r>
            <a:r>
              <a:rPr sz="1500" spc="-10" dirty="0">
                <a:latin typeface="Arial"/>
                <a:cs typeface="Arial"/>
              </a:rPr>
              <a:t>was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taken.</a:t>
            </a:r>
            <a:endParaRPr sz="1500">
              <a:latin typeface="Arial"/>
              <a:cs typeface="Arial"/>
            </a:endParaRPr>
          </a:p>
          <a:p>
            <a:pPr marL="419100" marR="17780" indent="-343535">
              <a:lnSpc>
                <a:spcPct val="104099"/>
              </a:lnSpc>
              <a:spcBef>
                <a:spcPts val="470"/>
              </a:spcBef>
              <a:buClr>
                <a:srgbClr val="000000"/>
              </a:buClr>
              <a:buFont typeface="Arial"/>
              <a:buAutoNum type="arabicPeriod"/>
              <a:tabLst>
                <a:tab pos="419100" algn="l"/>
                <a:tab pos="419734" algn="l"/>
              </a:tabLst>
            </a:pPr>
            <a:r>
              <a:rPr sz="1700" b="1" dirty="0">
                <a:solidFill>
                  <a:srgbClr val="3333CC"/>
                </a:solidFill>
                <a:latin typeface="Arial"/>
                <a:cs typeface="Arial"/>
              </a:rPr>
              <a:t>The transfer </a:t>
            </a:r>
            <a:r>
              <a:rPr sz="1700" b="1" spc="-5" dirty="0">
                <a:solidFill>
                  <a:srgbClr val="3333CC"/>
                </a:solidFill>
                <a:latin typeface="Arial"/>
                <a:cs typeface="Arial"/>
              </a:rPr>
              <a:t>time </a:t>
            </a:r>
            <a:r>
              <a:rPr sz="1700" b="1" dirty="0">
                <a:solidFill>
                  <a:srgbClr val="3333CC"/>
                </a:solidFill>
                <a:latin typeface="Arial"/>
                <a:cs typeface="Arial"/>
              </a:rPr>
              <a:t>for each gene </a:t>
            </a:r>
            <a:r>
              <a:rPr sz="1700" b="1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1700" b="1" dirty="0">
                <a:solidFill>
                  <a:srgbClr val="3333CC"/>
                </a:solidFill>
                <a:latin typeface="Arial"/>
                <a:cs typeface="Arial"/>
              </a:rPr>
              <a:t>reproducible</a:t>
            </a:r>
            <a:r>
              <a:rPr sz="1700" dirty="0">
                <a:latin typeface="Arial"/>
                <a:cs typeface="Arial"/>
              </a:rPr>
              <a:t>, indicating its chromosomal  position. A map may be constructed </a:t>
            </a:r>
            <a:r>
              <a:rPr sz="1700" spc="-10" dirty="0">
                <a:latin typeface="Arial"/>
                <a:cs typeface="Arial"/>
              </a:rPr>
              <a:t>with </a:t>
            </a:r>
            <a:r>
              <a:rPr sz="1700" spc="-5" dirty="0">
                <a:latin typeface="Arial"/>
                <a:cs typeface="Arial"/>
              </a:rPr>
              <a:t>the </a:t>
            </a:r>
            <a:r>
              <a:rPr sz="1700" dirty="0">
                <a:latin typeface="Arial"/>
                <a:cs typeface="Arial"/>
              </a:rPr>
              <a:t>distance </a:t>
            </a:r>
            <a:r>
              <a:rPr sz="1700" spc="-5" dirty="0">
                <a:latin typeface="Arial"/>
                <a:cs typeface="Arial"/>
              </a:rPr>
              <a:t>between </a:t>
            </a:r>
            <a:r>
              <a:rPr sz="1700" dirty="0">
                <a:latin typeface="Arial"/>
                <a:cs typeface="Arial"/>
              </a:rPr>
              <a:t>genes measured  in minutes. (The </a:t>
            </a:r>
            <a:r>
              <a:rPr sz="1700" i="1" dirty="0">
                <a:solidFill>
                  <a:srgbClr val="FF0000"/>
                </a:solidFill>
                <a:latin typeface="Arial"/>
                <a:cs typeface="Arial"/>
              </a:rPr>
              <a:t>E. coli 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chromosome map </a:t>
            </a:r>
            <a:r>
              <a:rPr sz="1700" dirty="0">
                <a:latin typeface="Arial"/>
                <a:cs typeface="Arial"/>
              </a:rPr>
              <a:t>spans about 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100</a:t>
            </a:r>
            <a:r>
              <a:rPr sz="17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minutes</a:t>
            </a:r>
            <a:r>
              <a:rPr sz="1700" dirty="0">
                <a:latin typeface="Arial"/>
                <a:cs typeface="Arial"/>
              </a:rPr>
              <a:t>.)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584695"/>
            <a:ext cx="45497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Peter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J.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Russell, </a:t>
            </a:r>
            <a:r>
              <a:rPr sz="800" i="1" dirty="0">
                <a:solidFill>
                  <a:srgbClr val="2D002D"/>
                </a:solidFill>
                <a:latin typeface="Georgia"/>
                <a:cs typeface="Georgia"/>
              </a:rPr>
              <a:t>iGenetics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: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Copyright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©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Pearson Education,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Inc.,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publishing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as Benjamin</a:t>
            </a:r>
            <a:r>
              <a:rPr sz="800" spc="-95" dirty="0">
                <a:solidFill>
                  <a:srgbClr val="2D002D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Cummings.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28600"/>
            <a:ext cx="8763000" cy="457200"/>
            <a:chOff x="0" y="228600"/>
            <a:chExt cx="8763000" cy="457200"/>
          </a:xfrm>
        </p:grpSpPr>
        <p:sp>
          <p:nvSpPr>
            <p:cNvPr id="4" name="object 4"/>
            <p:cNvSpPr/>
            <p:nvPr/>
          </p:nvSpPr>
          <p:spPr>
            <a:xfrm>
              <a:off x="0" y="304800"/>
              <a:ext cx="8763000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28600"/>
              <a:ext cx="8686800" cy="381000"/>
            </a:xfrm>
            <a:custGeom>
              <a:avLst/>
              <a:gdLst/>
              <a:ahLst/>
              <a:cxnLst/>
              <a:rect l="l" t="t" r="r" b="b"/>
              <a:pathLst>
                <a:path w="8686800" h="381000">
                  <a:moveTo>
                    <a:pt x="8686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8686800" y="3810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2D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255523"/>
            <a:ext cx="3709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Fig. 14.7 Interrupted-mating</a:t>
            </a:r>
            <a:r>
              <a:rPr sz="1600" spc="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experiment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58325" y="685800"/>
            <a:ext cx="5861032" cy="5882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584695"/>
            <a:ext cx="45497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Peter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J.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Russell, </a:t>
            </a:r>
            <a:r>
              <a:rPr sz="800" i="1" dirty="0">
                <a:solidFill>
                  <a:srgbClr val="2D002D"/>
                </a:solidFill>
                <a:latin typeface="Georgia"/>
                <a:cs typeface="Georgia"/>
              </a:rPr>
              <a:t>iGenetics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: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Copyright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©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Pearson Education,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Inc.,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publishing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as Benjamin</a:t>
            </a:r>
            <a:r>
              <a:rPr sz="800" spc="-95" dirty="0">
                <a:solidFill>
                  <a:srgbClr val="2D002D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Cummings.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28600"/>
            <a:ext cx="8763000" cy="457200"/>
            <a:chOff x="0" y="228600"/>
            <a:chExt cx="8763000" cy="457200"/>
          </a:xfrm>
        </p:grpSpPr>
        <p:sp>
          <p:nvSpPr>
            <p:cNvPr id="4" name="object 4"/>
            <p:cNvSpPr/>
            <p:nvPr/>
          </p:nvSpPr>
          <p:spPr>
            <a:xfrm>
              <a:off x="0" y="304800"/>
              <a:ext cx="8763000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28600"/>
              <a:ext cx="8686800" cy="381000"/>
            </a:xfrm>
            <a:custGeom>
              <a:avLst/>
              <a:gdLst/>
              <a:ahLst/>
              <a:cxnLst/>
              <a:rect l="l" t="t" r="r" b="b"/>
              <a:pathLst>
                <a:path w="8686800" h="381000">
                  <a:moveTo>
                    <a:pt x="8686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8686800" y="3810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2D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255523"/>
            <a:ext cx="54781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Fig. 14.8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Genetic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map of genes in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the experiment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in Fig.</a:t>
            </a:r>
            <a:r>
              <a:rPr sz="1600" spc="2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14.7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3772" y="1988444"/>
            <a:ext cx="8286462" cy="3005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95782"/>
            <a:ext cx="50800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Circularity of the </a:t>
            </a:r>
            <a:r>
              <a:rPr i="1" dirty="0">
                <a:latin typeface="Arial"/>
                <a:cs typeface="Arial"/>
              </a:rPr>
              <a:t>E. coli</a:t>
            </a:r>
            <a:r>
              <a:rPr i="1" spc="-135" dirty="0">
                <a:latin typeface="Arial"/>
                <a:cs typeface="Arial"/>
              </a:rPr>
              <a:t> </a:t>
            </a:r>
            <a:r>
              <a:rPr spc="-5" dirty="0"/>
              <a:t>Map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1833"/>
            <a:ext cx="8013065" cy="398399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55600" marR="664210" indent="-343535">
              <a:lnSpc>
                <a:spcPts val="3240"/>
              </a:lnSpc>
              <a:spcBef>
                <a:spcPts val="115"/>
              </a:spcBef>
              <a:buAutoNum type="arabicPeriod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Each Hfr strain </a:t>
            </a:r>
            <a:r>
              <a:rPr sz="2600" spc="5" dirty="0">
                <a:latin typeface="Arial"/>
                <a:cs typeface="Arial"/>
              </a:rPr>
              <a:t>chromosome </a:t>
            </a:r>
            <a:r>
              <a:rPr sz="2600" dirty="0">
                <a:latin typeface="Arial"/>
                <a:cs typeface="Arial"/>
              </a:rPr>
              <a:t>has one F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plasmid  integrated into its chromosome. Location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endParaRPr sz="2600">
              <a:latin typeface="Arial"/>
              <a:cs typeface="Arial"/>
            </a:endParaRPr>
          </a:p>
          <a:p>
            <a:pPr marL="355600" marR="682625">
              <a:lnSpc>
                <a:spcPts val="3240"/>
              </a:lnSpc>
              <a:spcBef>
                <a:spcPts val="15"/>
              </a:spcBef>
            </a:pPr>
            <a:r>
              <a:rPr sz="2600" dirty="0">
                <a:latin typeface="Arial"/>
                <a:cs typeface="Arial"/>
              </a:rPr>
              <a:t>orientation of F integration vary between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strains  (Figure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14.9).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4000"/>
              </a:lnSpc>
              <a:spcBef>
                <a:spcPts val="370"/>
              </a:spcBef>
              <a:buAutoNum type="arabicPeriod" startAt="2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Overlaps in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transfer maps for </a:t>
            </a:r>
            <a:r>
              <a:rPr sz="2600" spc="5" dirty="0">
                <a:latin typeface="Arial"/>
                <a:cs typeface="Arial"/>
              </a:rPr>
              <a:t>each </a:t>
            </a:r>
            <a:r>
              <a:rPr sz="2600" dirty="0">
                <a:latin typeface="Arial"/>
                <a:cs typeface="Arial"/>
              </a:rPr>
              <a:t>strain allow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  complete chromosomal map to be constructed and  confirmed. The most logical map is a circular one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(in  contrast to the linear maps of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eukaryotes).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2600" u="heavy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</a:rPr>
              <a:t>iActivity: Conjugation in </a:t>
            </a:r>
            <a:r>
              <a:rPr sz="2600" i="1" u="heavy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</a:rPr>
              <a:t>E.</a:t>
            </a:r>
            <a:r>
              <a:rPr sz="2600" i="1" u="heavy" spc="-3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i="1" u="heavy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</a:rPr>
              <a:t>coli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584695"/>
            <a:ext cx="45497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Peter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J.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Russell, </a:t>
            </a:r>
            <a:r>
              <a:rPr sz="800" i="1" dirty="0">
                <a:solidFill>
                  <a:srgbClr val="2D002D"/>
                </a:solidFill>
                <a:latin typeface="Georgia"/>
                <a:cs typeface="Georgia"/>
              </a:rPr>
              <a:t>iGenetics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: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Copyright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©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Pearson Education,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Inc.,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publishing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as Benjamin</a:t>
            </a:r>
            <a:r>
              <a:rPr sz="800" spc="-95" dirty="0">
                <a:solidFill>
                  <a:srgbClr val="2D002D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Cummings.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28600"/>
            <a:ext cx="8763000" cy="685800"/>
            <a:chOff x="0" y="228600"/>
            <a:chExt cx="8763000" cy="685800"/>
          </a:xfrm>
        </p:grpSpPr>
        <p:sp>
          <p:nvSpPr>
            <p:cNvPr id="4" name="object 4"/>
            <p:cNvSpPr/>
            <p:nvPr/>
          </p:nvSpPr>
          <p:spPr>
            <a:xfrm>
              <a:off x="0" y="304800"/>
              <a:ext cx="8763000" cy="609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28600"/>
              <a:ext cx="8686800" cy="609600"/>
            </a:xfrm>
            <a:custGeom>
              <a:avLst/>
              <a:gdLst/>
              <a:ahLst/>
              <a:cxnLst/>
              <a:rect l="l" t="t" r="r" b="b"/>
              <a:pathLst>
                <a:path w="8686800" h="609600">
                  <a:moveTo>
                    <a:pt x="86868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8686800" y="6096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2D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255523"/>
            <a:ext cx="76034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6935" marR="5080" indent="-864869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Fig. 14.9 Interrupted-mating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experiments with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a variety of </a:t>
            </a:r>
            <a:r>
              <a:rPr sz="1600" i="1" spc="-5" dirty="0">
                <a:solidFill>
                  <a:srgbClr val="FFFFFF"/>
                </a:solidFill>
                <a:latin typeface="Georgia"/>
                <a:cs typeface="Georgia"/>
              </a:rPr>
              <a:t>Hfr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strains, showing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that  the </a:t>
            </a:r>
            <a:r>
              <a:rPr sz="1600" i="1" spc="-5" dirty="0">
                <a:solidFill>
                  <a:srgbClr val="FFFFFF"/>
                </a:solidFill>
                <a:latin typeface="Georgia"/>
                <a:cs typeface="Georgia"/>
              </a:rPr>
              <a:t>E. </a:t>
            </a:r>
            <a:r>
              <a:rPr sz="1600" i="1" spc="-10" dirty="0">
                <a:solidFill>
                  <a:srgbClr val="FFFFFF"/>
                </a:solidFill>
                <a:latin typeface="Georgia"/>
                <a:cs typeface="Georgia"/>
              </a:rPr>
              <a:t>coli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linkage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map is</a:t>
            </a:r>
            <a:r>
              <a:rPr sz="1600" spc="1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circular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33892" y="981728"/>
            <a:ext cx="3845537" cy="5571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20523"/>
            <a:ext cx="566674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Genetic Mapping </a:t>
            </a:r>
            <a:r>
              <a:rPr dirty="0"/>
              <a:t>in Bacteria</a:t>
            </a:r>
            <a:r>
              <a:rPr spc="-95" dirty="0"/>
              <a:t> </a:t>
            </a:r>
            <a:r>
              <a:rPr dirty="0"/>
              <a:t>by  </a:t>
            </a:r>
            <a:r>
              <a:rPr spc="-5" dirty="0"/>
              <a:t>Transformation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7840" y="1002284"/>
            <a:ext cx="8168005" cy="544068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93700" marR="695325" indent="-343535">
              <a:lnSpc>
                <a:spcPct val="104000"/>
              </a:lnSpc>
              <a:spcBef>
                <a:spcPts val="25"/>
              </a:spcBef>
              <a:buAutoNum type="arabicPeriod"/>
              <a:tabLst>
                <a:tab pos="393700" algn="l"/>
                <a:tab pos="394335" algn="l"/>
              </a:tabLst>
            </a:pPr>
            <a:r>
              <a:rPr sz="1500" dirty="0">
                <a:latin typeface="Arial"/>
                <a:cs typeface="Arial"/>
              </a:rPr>
              <a:t>Transformation </a:t>
            </a:r>
            <a:r>
              <a:rPr sz="1500" spc="-5" dirty="0">
                <a:latin typeface="Arial"/>
                <a:cs typeface="Arial"/>
              </a:rPr>
              <a:t>is used </a:t>
            </a:r>
            <a:r>
              <a:rPr sz="1500" dirty="0">
                <a:latin typeface="Arial"/>
                <a:cs typeface="Arial"/>
              </a:rPr>
              <a:t>to </a:t>
            </a:r>
            <a:r>
              <a:rPr sz="1500" spc="-5" dirty="0">
                <a:latin typeface="Arial"/>
                <a:cs typeface="Arial"/>
              </a:rPr>
              <a:t>map genes in situations </a:t>
            </a:r>
            <a:r>
              <a:rPr sz="1500" spc="-5" dirty="0">
                <a:solidFill>
                  <a:srgbClr val="FF0000"/>
                </a:solidFill>
                <a:latin typeface="Arial"/>
                <a:cs typeface="Arial"/>
              </a:rPr>
              <a:t>where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mapping </a:t>
            </a:r>
            <a:r>
              <a:rPr sz="1500" spc="-5" dirty="0">
                <a:solidFill>
                  <a:srgbClr val="FF0000"/>
                </a:solidFill>
                <a:latin typeface="Arial"/>
                <a:cs typeface="Arial"/>
              </a:rPr>
              <a:t>by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conjugation </a:t>
            </a:r>
            <a:r>
              <a:rPr sz="1500" spc="-5" dirty="0">
                <a:solidFill>
                  <a:srgbClr val="FF0000"/>
                </a:solidFill>
                <a:latin typeface="Arial"/>
                <a:cs typeface="Arial"/>
              </a:rPr>
              <a:t>or  transduction is not</a:t>
            </a:r>
            <a:r>
              <a:rPr sz="15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0000"/>
                </a:solidFill>
                <a:latin typeface="Arial"/>
                <a:cs typeface="Arial"/>
              </a:rPr>
              <a:t>possible.</a:t>
            </a:r>
            <a:endParaRPr sz="1500">
              <a:latin typeface="Arial"/>
              <a:cs typeface="Arial"/>
            </a:endParaRPr>
          </a:p>
          <a:p>
            <a:pPr marL="794385" marR="521334" lvl="1" indent="-287020">
              <a:lnSpc>
                <a:spcPct val="104200"/>
              </a:lnSpc>
              <a:spcBef>
                <a:spcPts val="520"/>
              </a:spcBef>
              <a:buClr>
                <a:srgbClr val="000000"/>
              </a:buClr>
              <a:buAutoNum type="alphaLcPeriod"/>
              <a:tabLst>
                <a:tab pos="794385" algn="l"/>
                <a:tab pos="795020" algn="l"/>
              </a:tabLst>
            </a:pPr>
            <a:r>
              <a:rPr sz="1300" spc="-5" dirty="0">
                <a:solidFill>
                  <a:srgbClr val="0000CC"/>
                </a:solidFill>
                <a:latin typeface="Arial"/>
                <a:cs typeface="Arial"/>
              </a:rPr>
              <a:t>Donor DNA </a:t>
            </a:r>
            <a:r>
              <a:rPr sz="1300" spc="-5" dirty="0">
                <a:latin typeface="Arial"/>
                <a:cs typeface="Arial"/>
              </a:rPr>
              <a:t>is </a:t>
            </a:r>
            <a:r>
              <a:rPr sz="1300" spc="-5" dirty="0">
                <a:solidFill>
                  <a:srgbClr val="0000CC"/>
                </a:solidFill>
                <a:latin typeface="Arial"/>
                <a:cs typeface="Arial"/>
              </a:rPr>
              <a:t>extracted </a:t>
            </a:r>
            <a:r>
              <a:rPr sz="1300" spc="-10" dirty="0">
                <a:latin typeface="Arial"/>
                <a:cs typeface="Arial"/>
              </a:rPr>
              <a:t>and </a:t>
            </a:r>
            <a:r>
              <a:rPr sz="1300" spc="-5" dirty="0">
                <a:solidFill>
                  <a:srgbClr val="0000CC"/>
                </a:solidFill>
                <a:latin typeface="Arial"/>
                <a:cs typeface="Arial"/>
              </a:rPr>
              <a:t>purified</a:t>
            </a:r>
            <a:r>
              <a:rPr sz="1300" spc="-5" dirty="0">
                <a:latin typeface="Arial"/>
                <a:cs typeface="Arial"/>
              </a:rPr>
              <a:t>, </a:t>
            </a:r>
            <a:r>
              <a:rPr sz="1300" spc="-5" dirty="0">
                <a:solidFill>
                  <a:srgbClr val="0000CC"/>
                </a:solidFill>
                <a:latin typeface="Arial"/>
                <a:cs typeface="Arial"/>
              </a:rPr>
              <a:t>broken </a:t>
            </a:r>
            <a:r>
              <a:rPr sz="1300" spc="-5" dirty="0">
                <a:latin typeface="Arial"/>
                <a:cs typeface="Arial"/>
              </a:rPr>
              <a:t>into fragments, and added to a recipient strain of  bacteria. Donor and recipient </a:t>
            </a:r>
            <a:r>
              <a:rPr sz="1300" spc="-10" dirty="0">
                <a:latin typeface="Arial"/>
                <a:cs typeface="Arial"/>
              </a:rPr>
              <a:t>will have </a:t>
            </a:r>
            <a:r>
              <a:rPr sz="1300" spc="-5" dirty="0">
                <a:latin typeface="Arial"/>
                <a:cs typeface="Arial"/>
              </a:rPr>
              <a:t>detectable differences in phenotype, and therefore  genotype.</a:t>
            </a:r>
            <a:endParaRPr sz="1300">
              <a:latin typeface="Arial"/>
              <a:cs typeface="Arial"/>
            </a:endParaRPr>
          </a:p>
          <a:p>
            <a:pPr marL="794385" lvl="1" indent="-287020">
              <a:lnSpc>
                <a:spcPct val="100000"/>
              </a:lnSpc>
              <a:spcBef>
                <a:spcPts val="550"/>
              </a:spcBef>
              <a:buClr>
                <a:srgbClr val="000000"/>
              </a:buClr>
              <a:buAutoNum type="alphaLcPeriod"/>
              <a:tabLst>
                <a:tab pos="794385" algn="l"/>
                <a:tab pos="795020" algn="l"/>
              </a:tabLst>
            </a:pPr>
            <a:r>
              <a:rPr sz="1300" spc="-5" dirty="0">
                <a:solidFill>
                  <a:srgbClr val="0000CC"/>
                </a:solidFill>
                <a:latin typeface="Arial"/>
                <a:cs typeface="Arial"/>
              </a:rPr>
              <a:t>If the DNA fragment </a:t>
            </a:r>
            <a:r>
              <a:rPr sz="1300" spc="-10" dirty="0">
                <a:solidFill>
                  <a:srgbClr val="0000CC"/>
                </a:solidFill>
                <a:latin typeface="Arial"/>
                <a:cs typeface="Arial"/>
              </a:rPr>
              <a:t>undergoes homologous </a:t>
            </a:r>
            <a:r>
              <a:rPr sz="1300" spc="-5" dirty="0">
                <a:solidFill>
                  <a:srgbClr val="0000CC"/>
                </a:solidFill>
                <a:latin typeface="Arial"/>
                <a:cs typeface="Arial"/>
              </a:rPr>
              <a:t>recombination </a:t>
            </a:r>
            <a:r>
              <a:rPr sz="1300" spc="-10" dirty="0">
                <a:solidFill>
                  <a:srgbClr val="0000CC"/>
                </a:solidFill>
                <a:latin typeface="Arial"/>
                <a:cs typeface="Arial"/>
              </a:rPr>
              <a:t>with </a:t>
            </a:r>
            <a:r>
              <a:rPr sz="1300" spc="-5" dirty="0">
                <a:solidFill>
                  <a:srgbClr val="0000CC"/>
                </a:solidFill>
                <a:latin typeface="Arial"/>
                <a:cs typeface="Arial"/>
              </a:rPr>
              <a:t>the recipient’s chromosome</a:t>
            </a:r>
            <a:r>
              <a:rPr sz="1300" spc="-5" dirty="0">
                <a:latin typeface="Arial"/>
                <a:cs typeface="Arial"/>
              </a:rPr>
              <a:t>,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a new</a:t>
            </a:r>
            <a:endParaRPr sz="1300">
              <a:latin typeface="Arial"/>
              <a:cs typeface="Arial"/>
            </a:endParaRPr>
          </a:p>
          <a:p>
            <a:pPr marL="794385">
              <a:lnSpc>
                <a:spcPct val="100000"/>
              </a:lnSpc>
              <a:spcBef>
                <a:spcPts val="75"/>
              </a:spcBef>
            </a:pPr>
            <a:r>
              <a:rPr sz="1300" spc="-5" dirty="0">
                <a:latin typeface="Arial"/>
                <a:cs typeface="Arial"/>
              </a:rPr>
              <a:t>phenotype may be produced. Transformants are detected by testing for phenotypic</a:t>
            </a:r>
            <a:r>
              <a:rPr sz="1300" spc="34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changes.</a:t>
            </a:r>
            <a:endParaRPr sz="1300">
              <a:latin typeface="Arial"/>
              <a:cs typeface="Arial"/>
            </a:endParaRPr>
          </a:p>
          <a:p>
            <a:pPr marL="393700" marR="480059" indent="-343535">
              <a:lnSpc>
                <a:spcPct val="104000"/>
              </a:lnSpc>
              <a:spcBef>
                <a:spcPts val="475"/>
              </a:spcBef>
              <a:buAutoNum type="arabicPeriod" startAt="2"/>
              <a:tabLst>
                <a:tab pos="393700" algn="l"/>
                <a:tab pos="394335" algn="l"/>
              </a:tabLst>
            </a:pPr>
            <a:r>
              <a:rPr sz="1500" spc="-5" dirty="0">
                <a:latin typeface="Arial"/>
                <a:cs typeface="Arial"/>
              </a:rPr>
              <a:t>Some </a:t>
            </a:r>
            <a:r>
              <a:rPr sz="1500" dirty="0">
                <a:latin typeface="Arial"/>
                <a:cs typeface="Arial"/>
              </a:rPr>
              <a:t>bacterial </a:t>
            </a:r>
            <a:r>
              <a:rPr sz="1500" spc="-5" dirty="0">
                <a:latin typeface="Arial"/>
                <a:cs typeface="Arial"/>
              </a:rPr>
              <a:t>cells </a:t>
            </a:r>
            <a:r>
              <a:rPr sz="1500" dirty="0">
                <a:latin typeface="Arial"/>
                <a:cs typeface="Arial"/>
              </a:rPr>
              <a:t>take </a:t>
            </a:r>
            <a:r>
              <a:rPr sz="1500" spc="-5" dirty="0">
                <a:latin typeface="Arial"/>
                <a:cs typeface="Arial"/>
              </a:rPr>
              <a:t>up DNA </a:t>
            </a:r>
            <a:r>
              <a:rPr sz="1500" dirty="0">
                <a:latin typeface="Arial"/>
                <a:cs typeface="Arial"/>
              </a:rPr>
              <a:t>naturally (e.g., </a:t>
            </a:r>
            <a:r>
              <a:rPr sz="1500" i="1" spc="-5" dirty="0">
                <a:latin typeface="Arial"/>
                <a:cs typeface="Arial"/>
              </a:rPr>
              <a:t>Bacillus </a:t>
            </a:r>
            <a:r>
              <a:rPr sz="1500" i="1" dirty="0">
                <a:latin typeface="Arial"/>
                <a:cs typeface="Arial"/>
              </a:rPr>
              <a:t>subtilis</a:t>
            </a:r>
            <a:r>
              <a:rPr sz="1500" dirty="0">
                <a:latin typeface="Arial"/>
                <a:cs typeface="Arial"/>
              </a:rPr>
              <a:t>), </a:t>
            </a:r>
            <a:r>
              <a:rPr sz="1500" spc="-5" dirty="0">
                <a:latin typeface="Arial"/>
                <a:cs typeface="Arial"/>
              </a:rPr>
              <a:t>while </a:t>
            </a:r>
            <a:r>
              <a:rPr sz="1500" dirty="0">
                <a:latin typeface="Arial"/>
                <a:cs typeface="Arial"/>
              </a:rPr>
              <a:t>others require  engineered transformation for efficient transfer (e.g., </a:t>
            </a:r>
            <a:r>
              <a:rPr sz="1500" i="1" spc="-5" dirty="0">
                <a:latin typeface="Arial"/>
                <a:cs typeface="Arial"/>
              </a:rPr>
              <a:t>E.</a:t>
            </a:r>
            <a:r>
              <a:rPr sz="1500" i="1" spc="-16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coli</a:t>
            </a:r>
            <a:r>
              <a:rPr sz="1500" dirty="0">
                <a:latin typeface="Arial"/>
                <a:cs typeface="Arial"/>
              </a:rPr>
              <a:t>).</a:t>
            </a:r>
            <a:endParaRPr sz="1500">
              <a:latin typeface="Arial"/>
              <a:cs typeface="Arial"/>
            </a:endParaRPr>
          </a:p>
          <a:p>
            <a:pPr marL="393700" indent="-343535">
              <a:lnSpc>
                <a:spcPct val="100000"/>
              </a:lnSpc>
              <a:spcBef>
                <a:spcPts val="575"/>
              </a:spcBef>
              <a:buAutoNum type="arabicPeriod" startAt="2"/>
              <a:tabLst>
                <a:tab pos="393700" algn="l"/>
                <a:tab pos="394335" algn="l"/>
              </a:tabLst>
            </a:pPr>
            <a:r>
              <a:rPr sz="1500" dirty="0">
                <a:latin typeface="Arial"/>
                <a:cs typeface="Arial"/>
              </a:rPr>
              <a:t>Completed transformation </a:t>
            </a:r>
            <a:r>
              <a:rPr sz="1500" spc="-5" dirty="0">
                <a:latin typeface="Arial"/>
                <a:cs typeface="Arial"/>
              </a:rPr>
              <a:t>occurs in a </a:t>
            </a:r>
            <a:r>
              <a:rPr sz="1500" dirty="0">
                <a:latin typeface="Arial"/>
                <a:cs typeface="Arial"/>
              </a:rPr>
              <a:t>small proportion of the </a:t>
            </a:r>
            <a:r>
              <a:rPr sz="1500" spc="-5" dirty="0">
                <a:latin typeface="Arial"/>
                <a:cs typeface="Arial"/>
              </a:rPr>
              <a:t>cells exposed </a:t>
            </a:r>
            <a:r>
              <a:rPr sz="1500" dirty="0">
                <a:latin typeface="Arial"/>
                <a:cs typeface="Arial"/>
              </a:rPr>
              <a:t>to </a:t>
            </a:r>
            <a:r>
              <a:rPr sz="1500" spc="-5" dirty="0">
                <a:latin typeface="Arial"/>
                <a:cs typeface="Arial"/>
              </a:rPr>
              <a:t>new</a:t>
            </a:r>
            <a:r>
              <a:rPr sz="1500" spc="-13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DNA.</a:t>
            </a:r>
            <a:endParaRPr sz="15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70"/>
              </a:spcBef>
            </a:pPr>
            <a:r>
              <a:rPr sz="1500" i="1" spc="-5" dirty="0">
                <a:latin typeface="Arial"/>
                <a:cs typeface="Arial"/>
              </a:rPr>
              <a:t>Bacillus subtilis </a:t>
            </a:r>
            <a:r>
              <a:rPr sz="1500" spc="-5" dirty="0">
                <a:latin typeface="Arial"/>
                <a:cs typeface="Arial"/>
              </a:rPr>
              <a:t>is an example </a:t>
            </a:r>
            <a:r>
              <a:rPr sz="1500" dirty="0">
                <a:latin typeface="Arial"/>
                <a:cs typeface="Arial"/>
              </a:rPr>
              <a:t>(Figure 14.10):</a:t>
            </a:r>
            <a:endParaRPr sz="1500">
              <a:latin typeface="Arial"/>
              <a:cs typeface="Arial"/>
            </a:endParaRPr>
          </a:p>
          <a:p>
            <a:pPr marL="794385" lvl="1" indent="-287020">
              <a:lnSpc>
                <a:spcPct val="100000"/>
              </a:lnSpc>
              <a:spcBef>
                <a:spcPts val="585"/>
              </a:spcBef>
              <a:buClr>
                <a:srgbClr val="000000"/>
              </a:buClr>
              <a:buAutoNum type="alphaLcPeriod"/>
              <a:tabLst>
                <a:tab pos="794385" algn="l"/>
                <a:tab pos="795020" algn="l"/>
              </a:tabLst>
            </a:pPr>
            <a:r>
              <a:rPr sz="1300" spc="-5" dirty="0">
                <a:solidFill>
                  <a:srgbClr val="0000CC"/>
                </a:solidFill>
                <a:latin typeface="Arial"/>
                <a:cs typeface="Arial"/>
              </a:rPr>
              <a:t>Donor is </a:t>
            </a:r>
            <a:r>
              <a:rPr sz="1300" spc="-10" dirty="0">
                <a:solidFill>
                  <a:srgbClr val="0000CC"/>
                </a:solidFill>
                <a:latin typeface="Arial"/>
                <a:cs typeface="Arial"/>
              </a:rPr>
              <a:t>wild-type </a:t>
            </a:r>
            <a:r>
              <a:rPr sz="1300" spc="-5" dirty="0">
                <a:solidFill>
                  <a:srgbClr val="0000CC"/>
                </a:solidFill>
                <a:latin typeface="Arial"/>
                <a:cs typeface="Arial"/>
              </a:rPr>
              <a:t>(a</a:t>
            </a:r>
            <a:r>
              <a:rPr sz="1275" spc="-7" baseline="26143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1300" spc="-5" dirty="0">
                <a:solidFill>
                  <a:srgbClr val="0000CC"/>
                </a:solidFill>
                <a:latin typeface="Arial"/>
                <a:cs typeface="Arial"/>
              </a:rPr>
              <a:t>). </a:t>
            </a:r>
            <a:r>
              <a:rPr sz="1300" b="1" spc="-10" dirty="0">
                <a:solidFill>
                  <a:srgbClr val="0000CC"/>
                </a:solidFill>
                <a:latin typeface="Arial"/>
                <a:cs typeface="Arial"/>
              </a:rPr>
              <a:t>Recipient </a:t>
            </a:r>
            <a:r>
              <a:rPr sz="1300" b="1" spc="-5" dirty="0">
                <a:solidFill>
                  <a:srgbClr val="0000CC"/>
                </a:solidFill>
                <a:latin typeface="Arial"/>
                <a:cs typeface="Arial"/>
              </a:rPr>
              <a:t>is </a:t>
            </a:r>
            <a:r>
              <a:rPr sz="1300" b="1" spc="-10" dirty="0">
                <a:solidFill>
                  <a:srgbClr val="0000CC"/>
                </a:solidFill>
                <a:latin typeface="Arial"/>
                <a:cs typeface="Arial"/>
              </a:rPr>
              <a:t>mutant</a:t>
            </a:r>
            <a:r>
              <a:rPr sz="1300" b="1" spc="17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0000CC"/>
                </a:solidFill>
                <a:latin typeface="Arial"/>
                <a:cs typeface="Arial"/>
              </a:rPr>
              <a:t>(a).</a:t>
            </a:r>
            <a:endParaRPr sz="1300">
              <a:latin typeface="Arial"/>
              <a:cs typeface="Arial"/>
            </a:endParaRPr>
          </a:p>
          <a:p>
            <a:pPr marL="794385" lvl="1" indent="-287020">
              <a:lnSpc>
                <a:spcPct val="100000"/>
              </a:lnSpc>
              <a:spcBef>
                <a:spcPts val="565"/>
              </a:spcBef>
              <a:buClr>
                <a:srgbClr val="000000"/>
              </a:buClr>
              <a:buAutoNum type="alphaLcPeriod"/>
              <a:tabLst>
                <a:tab pos="794385" algn="l"/>
                <a:tab pos="795020" algn="l"/>
              </a:tabLst>
            </a:pPr>
            <a:r>
              <a:rPr sz="1300" spc="-5" dirty="0">
                <a:solidFill>
                  <a:srgbClr val="0000CC"/>
                </a:solidFill>
                <a:latin typeface="Arial"/>
                <a:cs typeface="Arial"/>
              </a:rPr>
              <a:t>One of donor DNA strands </a:t>
            </a:r>
            <a:r>
              <a:rPr sz="1300" spc="-5" dirty="0">
                <a:latin typeface="Arial"/>
                <a:cs typeface="Arial"/>
              </a:rPr>
              <a:t>is degraded, leaving ssDNA </a:t>
            </a:r>
            <a:r>
              <a:rPr sz="1300" spc="-10" dirty="0">
                <a:latin typeface="Arial"/>
                <a:cs typeface="Arial"/>
              </a:rPr>
              <a:t>with </a:t>
            </a:r>
            <a:r>
              <a:rPr sz="1300" spc="-5" dirty="0">
                <a:latin typeface="Arial"/>
                <a:cs typeface="Arial"/>
              </a:rPr>
              <a:t>the </a:t>
            </a:r>
            <a:r>
              <a:rPr sz="1300" dirty="0">
                <a:latin typeface="Arial"/>
                <a:cs typeface="Arial"/>
              </a:rPr>
              <a:t>a</a:t>
            </a:r>
            <a:r>
              <a:rPr sz="1275" baseline="26143" dirty="0">
                <a:latin typeface="Arial"/>
                <a:cs typeface="Arial"/>
              </a:rPr>
              <a:t>+</a:t>
            </a:r>
            <a:r>
              <a:rPr sz="1275" spc="202" baseline="26143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allele.</a:t>
            </a:r>
            <a:endParaRPr sz="1300">
              <a:latin typeface="Arial"/>
              <a:cs typeface="Arial"/>
            </a:endParaRPr>
          </a:p>
          <a:p>
            <a:pPr marL="794385" marR="113664" lvl="1" indent="-287020">
              <a:lnSpc>
                <a:spcPct val="103800"/>
              </a:lnSpc>
              <a:spcBef>
                <a:spcPts val="505"/>
              </a:spcBef>
              <a:buAutoNum type="alphaLcPeriod"/>
              <a:tabLst>
                <a:tab pos="794385" algn="l"/>
                <a:tab pos="795020" algn="l"/>
              </a:tabLst>
            </a:pPr>
            <a:r>
              <a:rPr sz="1300" dirty="0">
                <a:latin typeface="Arial"/>
                <a:cs typeface="Arial"/>
              </a:rPr>
              <a:t>The </a:t>
            </a:r>
            <a:r>
              <a:rPr sz="1300" spc="-5" dirty="0">
                <a:solidFill>
                  <a:srgbClr val="0000CC"/>
                </a:solidFill>
                <a:latin typeface="Arial"/>
                <a:cs typeface="Arial"/>
              </a:rPr>
              <a:t>donor ssDNA pairs </a:t>
            </a:r>
            <a:r>
              <a:rPr sz="1300" spc="-10" dirty="0">
                <a:solidFill>
                  <a:srgbClr val="0000CC"/>
                </a:solidFill>
                <a:latin typeface="Arial"/>
                <a:cs typeface="Arial"/>
              </a:rPr>
              <a:t>with </a:t>
            </a:r>
            <a:r>
              <a:rPr sz="1300" spc="-5" dirty="0">
                <a:solidFill>
                  <a:srgbClr val="0000CC"/>
                </a:solidFill>
                <a:latin typeface="Arial"/>
                <a:cs typeface="Arial"/>
              </a:rPr>
              <a:t>homologous DNA </a:t>
            </a:r>
            <a:r>
              <a:rPr sz="1300" spc="-5" dirty="0">
                <a:latin typeface="Arial"/>
                <a:cs typeface="Arial"/>
              </a:rPr>
              <a:t>in </a:t>
            </a:r>
            <a:r>
              <a:rPr sz="1300" spc="-5" dirty="0">
                <a:solidFill>
                  <a:srgbClr val="0000CC"/>
                </a:solidFill>
                <a:latin typeface="Arial"/>
                <a:cs typeface="Arial"/>
              </a:rPr>
              <a:t>recipient’s chromosome</a:t>
            </a:r>
            <a:r>
              <a:rPr sz="1300" spc="-5" dirty="0">
                <a:latin typeface="Arial"/>
                <a:cs typeface="Arial"/>
              </a:rPr>
              <a:t>, forming a triple-stranded  region.</a:t>
            </a:r>
            <a:endParaRPr sz="13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AutoNum type="alphaLcPeriod"/>
            </a:pPr>
            <a:endParaRPr sz="1100">
              <a:latin typeface="Arial"/>
              <a:cs typeface="Arial"/>
            </a:endParaRPr>
          </a:p>
          <a:p>
            <a:pPr marL="794385" lvl="1" indent="-2870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lphaLcPeriod"/>
              <a:tabLst>
                <a:tab pos="794385" algn="l"/>
                <a:tab pos="795020" algn="l"/>
              </a:tabLst>
            </a:pPr>
            <a:r>
              <a:rPr sz="1300" spc="-5" dirty="0">
                <a:solidFill>
                  <a:srgbClr val="0000CC"/>
                </a:solidFill>
                <a:latin typeface="Arial"/>
                <a:cs typeface="Arial"/>
              </a:rPr>
              <a:t>A </a:t>
            </a:r>
            <a:r>
              <a:rPr sz="1300" spc="-10" dirty="0">
                <a:solidFill>
                  <a:srgbClr val="0000CC"/>
                </a:solidFill>
                <a:latin typeface="Arial"/>
                <a:cs typeface="Arial"/>
              </a:rPr>
              <a:t>double crossover event </a:t>
            </a:r>
            <a:r>
              <a:rPr sz="1300" spc="-5" dirty="0">
                <a:solidFill>
                  <a:srgbClr val="0000CC"/>
                </a:solidFill>
                <a:latin typeface="Arial"/>
                <a:cs typeface="Arial"/>
              </a:rPr>
              <a:t>occurs</a:t>
            </a:r>
            <a:r>
              <a:rPr sz="1300" spc="-5" dirty="0">
                <a:latin typeface="Arial"/>
                <a:cs typeface="Arial"/>
              </a:rPr>
              <a:t>, replacing one recipient DNA strand </a:t>
            </a:r>
            <a:r>
              <a:rPr sz="1300" spc="-10" dirty="0">
                <a:latin typeface="Arial"/>
                <a:cs typeface="Arial"/>
              </a:rPr>
              <a:t>with </a:t>
            </a:r>
            <a:r>
              <a:rPr sz="1300" spc="-5" dirty="0">
                <a:latin typeface="Arial"/>
                <a:cs typeface="Arial"/>
              </a:rPr>
              <a:t>the donor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strand.</a:t>
            </a:r>
            <a:endParaRPr sz="1300">
              <a:latin typeface="Arial"/>
              <a:cs typeface="Arial"/>
            </a:endParaRPr>
          </a:p>
          <a:p>
            <a:pPr marL="794385" lvl="1" indent="-287020">
              <a:lnSpc>
                <a:spcPct val="100000"/>
              </a:lnSpc>
              <a:spcBef>
                <a:spcPts val="455"/>
              </a:spcBef>
              <a:buAutoNum type="alphaLcPeriod"/>
              <a:tabLst>
                <a:tab pos="794385" algn="l"/>
                <a:tab pos="795020" algn="l"/>
              </a:tabLst>
            </a:pPr>
            <a:r>
              <a:rPr sz="1300" dirty="0">
                <a:latin typeface="Arial"/>
                <a:cs typeface="Arial"/>
              </a:rPr>
              <a:t>The </a:t>
            </a:r>
            <a:r>
              <a:rPr sz="1300" spc="-5" dirty="0">
                <a:latin typeface="Arial"/>
                <a:cs typeface="Arial"/>
              </a:rPr>
              <a:t>recipient now has a region of </a:t>
            </a:r>
            <a:r>
              <a:rPr sz="1300" spc="-5" dirty="0">
                <a:solidFill>
                  <a:srgbClr val="0000CC"/>
                </a:solidFill>
                <a:latin typeface="Arial"/>
                <a:cs typeface="Arial"/>
              </a:rPr>
              <a:t>heteroduplex</a:t>
            </a:r>
            <a:r>
              <a:rPr sz="1300" spc="9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0000CC"/>
                </a:solidFill>
                <a:latin typeface="Arial"/>
                <a:cs typeface="Arial"/>
              </a:rPr>
              <a:t>DNA</a:t>
            </a:r>
            <a:r>
              <a:rPr sz="1300" spc="-5" dirty="0">
                <a:latin typeface="Arial"/>
                <a:cs typeface="Arial"/>
              </a:rPr>
              <a:t>. One strand </a:t>
            </a:r>
            <a:r>
              <a:rPr sz="1300" spc="-10" dirty="0">
                <a:latin typeface="Arial"/>
                <a:cs typeface="Arial"/>
              </a:rPr>
              <a:t>has </a:t>
            </a:r>
            <a:r>
              <a:rPr sz="1300" spc="-5" dirty="0">
                <a:latin typeface="Arial"/>
                <a:cs typeface="Arial"/>
              </a:rPr>
              <a:t>the recipient’s </a:t>
            </a:r>
            <a:r>
              <a:rPr sz="1300" spc="-10" dirty="0">
                <a:latin typeface="Arial"/>
                <a:cs typeface="Arial"/>
              </a:rPr>
              <a:t>original </a:t>
            </a:r>
            <a:r>
              <a:rPr sz="1300" spc="-5" dirty="0">
                <a:latin typeface="Arial"/>
                <a:cs typeface="Arial"/>
              </a:rPr>
              <a:t>a </a:t>
            </a:r>
            <a:r>
              <a:rPr sz="1300" spc="-10" dirty="0">
                <a:latin typeface="Arial"/>
                <a:cs typeface="Arial"/>
              </a:rPr>
              <a:t>allele</a:t>
            </a:r>
            <a:endParaRPr sz="1300">
              <a:latin typeface="Arial"/>
              <a:cs typeface="Arial"/>
            </a:endParaRPr>
          </a:p>
          <a:p>
            <a:pPr marL="794385">
              <a:lnSpc>
                <a:spcPct val="100000"/>
              </a:lnSpc>
              <a:spcBef>
                <a:spcPts val="60"/>
              </a:spcBef>
            </a:pPr>
            <a:r>
              <a:rPr sz="1300" spc="-5" dirty="0">
                <a:latin typeface="Arial"/>
                <a:cs typeface="Arial"/>
              </a:rPr>
              <a:t>and the other strand has the new </a:t>
            </a:r>
            <a:r>
              <a:rPr sz="1300" dirty="0">
                <a:latin typeface="Arial"/>
                <a:cs typeface="Arial"/>
              </a:rPr>
              <a:t>a</a:t>
            </a:r>
            <a:r>
              <a:rPr sz="1275" baseline="26143" dirty="0">
                <a:latin typeface="Arial"/>
                <a:cs typeface="Arial"/>
              </a:rPr>
              <a:t>+ </a:t>
            </a:r>
            <a:r>
              <a:rPr sz="1300" spc="-5" dirty="0">
                <a:latin typeface="Arial"/>
                <a:cs typeface="Arial"/>
              </a:rPr>
              <a:t>allele.</a:t>
            </a:r>
            <a:endParaRPr sz="1300">
              <a:latin typeface="Arial"/>
              <a:cs typeface="Arial"/>
            </a:endParaRPr>
          </a:p>
          <a:p>
            <a:pPr marL="794385" marR="495934" lvl="1" indent="-287020">
              <a:lnSpc>
                <a:spcPct val="103800"/>
              </a:lnSpc>
              <a:spcBef>
                <a:spcPts val="505"/>
              </a:spcBef>
              <a:buClr>
                <a:srgbClr val="000000"/>
              </a:buClr>
              <a:buAutoNum type="alphaLcPeriod" startAt="6"/>
              <a:tabLst>
                <a:tab pos="794385" algn="l"/>
                <a:tab pos="795020" algn="l"/>
              </a:tabLst>
            </a:pPr>
            <a:r>
              <a:rPr sz="1300" spc="-5" dirty="0">
                <a:solidFill>
                  <a:srgbClr val="0000CC"/>
                </a:solidFill>
                <a:latin typeface="Arial"/>
                <a:cs typeface="Arial"/>
              </a:rPr>
              <a:t>DNA replication </a:t>
            </a:r>
            <a:r>
              <a:rPr sz="1300" spc="-10" dirty="0">
                <a:latin typeface="Arial"/>
                <a:cs typeface="Arial"/>
              </a:rPr>
              <a:t>will </a:t>
            </a:r>
            <a:r>
              <a:rPr sz="1300" spc="-5" dirty="0">
                <a:latin typeface="Arial"/>
                <a:cs typeface="Arial"/>
              </a:rPr>
              <a:t>produce one chromosome </a:t>
            </a:r>
            <a:r>
              <a:rPr sz="1300" spc="-10" dirty="0">
                <a:latin typeface="Arial"/>
                <a:cs typeface="Arial"/>
              </a:rPr>
              <a:t>with </a:t>
            </a:r>
            <a:r>
              <a:rPr sz="1300" spc="-5" dirty="0">
                <a:latin typeface="Arial"/>
                <a:cs typeface="Arial"/>
              </a:rPr>
              <a:t>the original </a:t>
            </a:r>
            <a:r>
              <a:rPr sz="1300" dirty="0">
                <a:latin typeface="Arial"/>
                <a:cs typeface="Arial"/>
              </a:rPr>
              <a:t>(a) </a:t>
            </a:r>
            <a:r>
              <a:rPr sz="1300" spc="-5" dirty="0">
                <a:latin typeface="Arial"/>
                <a:cs typeface="Arial"/>
              </a:rPr>
              <a:t>genotype, and one </a:t>
            </a:r>
            <a:r>
              <a:rPr sz="1300" spc="-10" dirty="0">
                <a:latin typeface="Arial"/>
                <a:cs typeface="Arial"/>
              </a:rPr>
              <a:t>with </a:t>
            </a:r>
            <a:r>
              <a:rPr sz="1300" spc="-5" dirty="0">
                <a:latin typeface="Arial"/>
                <a:cs typeface="Arial"/>
              </a:rPr>
              <a:t>the  recombinant (a</a:t>
            </a:r>
            <a:r>
              <a:rPr sz="1275" spc="-7" baseline="26143" dirty="0">
                <a:latin typeface="Arial"/>
                <a:cs typeface="Arial"/>
              </a:rPr>
              <a:t>+</a:t>
            </a:r>
            <a:r>
              <a:rPr sz="1300" spc="-5" dirty="0">
                <a:latin typeface="Arial"/>
                <a:cs typeface="Arial"/>
              </a:rPr>
              <a:t>)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genotype.</a:t>
            </a:r>
            <a:endParaRPr sz="13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"/>
              <a:buAutoNum type="alphaLcPeriod" startAt="6"/>
            </a:pPr>
            <a:endParaRPr sz="1300">
              <a:latin typeface="Arial"/>
              <a:cs typeface="Arial"/>
            </a:endParaRPr>
          </a:p>
          <a:p>
            <a:pPr marL="794385" lvl="1" indent="-287020">
              <a:lnSpc>
                <a:spcPct val="100000"/>
              </a:lnSpc>
              <a:buAutoNum type="alphaLcPeriod" startAt="6"/>
              <a:tabLst>
                <a:tab pos="794385" algn="l"/>
                <a:tab pos="795020" algn="l"/>
              </a:tabLst>
            </a:pPr>
            <a:r>
              <a:rPr sz="1300" dirty="0">
                <a:latin typeface="Arial"/>
                <a:cs typeface="Arial"/>
              </a:rPr>
              <a:t>The </a:t>
            </a:r>
            <a:r>
              <a:rPr sz="1300" spc="-5" dirty="0">
                <a:latin typeface="Arial"/>
                <a:cs typeface="Arial"/>
              </a:rPr>
              <a:t>cell </a:t>
            </a:r>
            <a:r>
              <a:rPr sz="1300" spc="-10" dirty="0">
                <a:latin typeface="Arial"/>
                <a:cs typeface="Arial"/>
              </a:rPr>
              <a:t>with </a:t>
            </a:r>
            <a:r>
              <a:rPr sz="1300" spc="-5" dirty="0">
                <a:latin typeface="Arial"/>
                <a:cs typeface="Arial"/>
              </a:rPr>
              <a:t>the recombinant genotype is then selected by its phenotypic</a:t>
            </a:r>
            <a:r>
              <a:rPr sz="1300" spc="27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change.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916" y="20523"/>
            <a:ext cx="5741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Genetic Analysis of</a:t>
            </a:r>
            <a:r>
              <a:rPr sz="3600" spc="-80" dirty="0"/>
              <a:t> </a:t>
            </a:r>
            <a:r>
              <a:rPr sz="3600" spc="-5" dirty="0"/>
              <a:t>Bacteria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28116" y="599008"/>
            <a:ext cx="8161020" cy="6282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6400" indent="-342900">
              <a:lnSpc>
                <a:spcPts val="1465"/>
              </a:lnSpc>
              <a:spcBef>
                <a:spcPts val="95"/>
              </a:spcBef>
              <a:buAutoNum type="arabicPeriod"/>
              <a:tabLst>
                <a:tab pos="405765" algn="l"/>
                <a:tab pos="406400" algn="l"/>
              </a:tabLst>
            </a:pPr>
            <a:r>
              <a:rPr sz="1300" spc="-5" dirty="0">
                <a:latin typeface="Arial"/>
                <a:cs typeface="Arial"/>
              </a:rPr>
              <a:t>Bacteria transfer genetic material by three different processes. In all cases, transfer is unidirectional,</a:t>
            </a:r>
            <a:r>
              <a:rPr sz="1300" spc="9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and</a:t>
            </a:r>
            <a:endParaRPr sz="1300">
              <a:latin typeface="Arial"/>
              <a:cs typeface="Arial"/>
            </a:endParaRPr>
          </a:p>
          <a:p>
            <a:pPr marL="406400">
              <a:lnSpc>
                <a:spcPts val="1465"/>
              </a:lnSpc>
            </a:pPr>
            <a:r>
              <a:rPr sz="1300" spc="-5" dirty="0">
                <a:latin typeface="Arial"/>
                <a:cs typeface="Arial"/>
              </a:rPr>
              <a:t>no complete diploid stage is formed. </a:t>
            </a:r>
            <a:r>
              <a:rPr sz="1300" dirty="0">
                <a:latin typeface="Arial"/>
                <a:cs typeface="Arial"/>
              </a:rPr>
              <a:t>The </a:t>
            </a:r>
            <a:r>
              <a:rPr sz="1300" spc="-5" dirty="0">
                <a:latin typeface="Arial"/>
                <a:cs typeface="Arial"/>
              </a:rPr>
              <a:t>processes</a:t>
            </a:r>
            <a:r>
              <a:rPr sz="1300" spc="14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are:</a:t>
            </a:r>
            <a:endParaRPr sz="1300">
              <a:latin typeface="Arial"/>
              <a:cs typeface="Arial"/>
            </a:endParaRPr>
          </a:p>
          <a:p>
            <a:pPr marL="807085" lvl="1" indent="-287020">
              <a:lnSpc>
                <a:spcPct val="100000"/>
              </a:lnSpc>
              <a:spcBef>
                <a:spcPts val="465"/>
              </a:spcBef>
              <a:buClr>
                <a:srgbClr val="000000"/>
              </a:buClr>
              <a:buFont typeface="Arial"/>
              <a:buAutoNum type="alphaLcPeriod"/>
              <a:tabLst>
                <a:tab pos="807085" algn="l"/>
                <a:tab pos="807720" algn="l"/>
              </a:tabLst>
            </a:pPr>
            <a:r>
              <a:rPr sz="1100" b="1" dirty="0">
                <a:solidFill>
                  <a:srgbClr val="0000CC"/>
                </a:solidFill>
                <a:latin typeface="Arial"/>
                <a:cs typeface="Arial"/>
              </a:rPr>
              <a:t>Conjugation.</a:t>
            </a:r>
            <a:endParaRPr sz="1100">
              <a:latin typeface="Arial"/>
              <a:cs typeface="Arial"/>
            </a:endParaRPr>
          </a:p>
          <a:p>
            <a:pPr marL="807085" lvl="1" indent="-287020">
              <a:lnSpc>
                <a:spcPct val="100000"/>
              </a:lnSpc>
              <a:spcBef>
                <a:spcPts val="555"/>
              </a:spcBef>
              <a:buClr>
                <a:srgbClr val="000000"/>
              </a:buClr>
              <a:buFont typeface="Arial"/>
              <a:buAutoNum type="alphaLcPeriod"/>
              <a:tabLst>
                <a:tab pos="807085" algn="l"/>
                <a:tab pos="807720" algn="l"/>
              </a:tabLst>
            </a:pPr>
            <a:r>
              <a:rPr sz="1100" b="1" dirty="0">
                <a:solidFill>
                  <a:srgbClr val="0000CC"/>
                </a:solidFill>
                <a:latin typeface="Arial"/>
                <a:cs typeface="Arial"/>
              </a:rPr>
              <a:t>Transformation.</a:t>
            </a:r>
            <a:endParaRPr sz="1100">
              <a:latin typeface="Arial"/>
              <a:cs typeface="Arial"/>
            </a:endParaRPr>
          </a:p>
          <a:p>
            <a:pPr marL="807085" lvl="1" indent="-287020">
              <a:lnSpc>
                <a:spcPct val="100000"/>
              </a:lnSpc>
              <a:spcBef>
                <a:spcPts val="560"/>
              </a:spcBef>
              <a:buClr>
                <a:srgbClr val="000000"/>
              </a:buClr>
              <a:buFont typeface="Arial"/>
              <a:buAutoNum type="alphaLcPeriod"/>
              <a:tabLst>
                <a:tab pos="807085" algn="l"/>
                <a:tab pos="807720" algn="l"/>
              </a:tabLst>
            </a:pPr>
            <a:r>
              <a:rPr sz="1100" b="1" dirty="0">
                <a:solidFill>
                  <a:srgbClr val="0000CC"/>
                </a:solidFill>
                <a:latin typeface="Arial"/>
                <a:cs typeface="Arial"/>
              </a:rPr>
              <a:t>Transduction.</a:t>
            </a:r>
            <a:endParaRPr sz="1100">
              <a:latin typeface="Arial"/>
              <a:cs typeface="Arial"/>
            </a:endParaRPr>
          </a:p>
          <a:p>
            <a:pPr marL="406400" indent="-342900">
              <a:lnSpc>
                <a:spcPct val="100000"/>
              </a:lnSpc>
              <a:spcBef>
                <a:spcPts val="535"/>
              </a:spcBef>
              <a:buAutoNum type="arabicPeriod" startAt="2"/>
              <a:tabLst>
                <a:tab pos="405765" algn="l"/>
                <a:tab pos="406400" algn="l"/>
              </a:tabLst>
            </a:pPr>
            <a:r>
              <a:rPr sz="1300" spc="-10" dirty="0">
                <a:latin typeface="Arial"/>
                <a:cs typeface="Arial"/>
              </a:rPr>
              <a:t>Much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of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the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study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of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genetic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transfer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has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been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done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in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i="1" spc="-5" dirty="0">
                <a:latin typeface="Arial"/>
                <a:cs typeface="Arial"/>
              </a:rPr>
              <a:t>E.</a:t>
            </a:r>
            <a:r>
              <a:rPr sz="1300" i="1" spc="5" dirty="0">
                <a:latin typeface="Arial"/>
                <a:cs typeface="Arial"/>
              </a:rPr>
              <a:t> </a:t>
            </a:r>
            <a:r>
              <a:rPr sz="1300" i="1" spc="-5" dirty="0">
                <a:latin typeface="Arial"/>
                <a:cs typeface="Arial"/>
              </a:rPr>
              <a:t>coli</a:t>
            </a:r>
            <a:r>
              <a:rPr sz="1300" spc="-5" dirty="0">
                <a:latin typeface="Arial"/>
                <a:cs typeface="Arial"/>
              </a:rPr>
              <a:t>.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Some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important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features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of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this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organism</a:t>
            </a:r>
            <a:endParaRPr sz="1300">
              <a:latin typeface="Arial"/>
              <a:cs typeface="Arial"/>
            </a:endParaRPr>
          </a:p>
          <a:p>
            <a:pPr marL="406400">
              <a:lnSpc>
                <a:spcPct val="100000"/>
              </a:lnSpc>
              <a:spcBef>
                <a:spcPts val="60"/>
              </a:spcBef>
            </a:pPr>
            <a:r>
              <a:rPr sz="1300" spc="-5" dirty="0">
                <a:latin typeface="Arial"/>
                <a:cs typeface="Arial"/>
              </a:rPr>
              <a:t>are:</a:t>
            </a:r>
            <a:endParaRPr sz="1300">
              <a:latin typeface="Arial"/>
              <a:cs typeface="Arial"/>
            </a:endParaRPr>
          </a:p>
          <a:p>
            <a:pPr marL="807085" lvl="1" indent="-287020">
              <a:lnSpc>
                <a:spcPct val="100000"/>
              </a:lnSpc>
              <a:spcBef>
                <a:spcPts val="585"/>
              </a:spcBef>
              <a:buClr>
                <a:srgbClr val="000000"/>
              </a:buClr>
              <a:buAutoNum type="alphaLcPeriod"/>
              <a:tabLst>
                <a:tab pos="807085" algn="l"/>
                <a:tab pos="807720" algn="l"/>
              </a:tabLst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It grows 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readily </a:t>
            </a:r>
            <a:r>
              <a:rPr sz="1100" dirty="0">
                <a:latin typeface="Arial"/>
                <a:cs typeface="Arial"/>
              </a:rPr>
              <a:t>on defined </a:t>
            </a:r>
            <a:r>
              <a:rPr sz="1100" spc="-5" dirty="0">
                <a:latin typeface="Arial"/>
                <a:cs typeface="Arial"/>
              </a:rPr>
              <a:t>medium </a:t>
            </a:r>
            <a:r>
              <a:rPr sz="1100" dirty="0">
                <a:latin typeface="Arial"/>
                <a:cs typeface="Arial"/>
              </a:rPr>
              <a:t>that </a:t>
            </a:r>
            <a:r>
              <a:rPr sz="1100" spc="-5" dirty="0">
                <a:latin typeface="Arial"/>
                <a:cs typeface="Arial"/>
              </a:rPr>
              <a:t>is either solid </a:t>
            </a:r>
            <a:r>
              <a:rPr sz="1100" dirty="0">
                <a:latin typeface="Arial"/>
                <a:cs typeface="Arial"/>
              </a:rPr>
              <a:t>or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liquid.</a:t>
            </a:r>
            <a:endParaRPr sz="1100">
              <a:latin typeface="Arial"/>
              <a:cs typeface="Arial"/>
            </a:endParaRPr>
          </a:p>
          <a:p>
            <a:pPr marL="807085" lvl="1" indent="-287020">
              <a:lnSpc>
                <a:spcPct val="100000"/>
              </a:lnSpc>
              <a:spcBef>
                <a:spcPts val="550"/>
              </a:spcBef>
              <a:buAutoNum type="alphaLcPeriod"/>
              <a:tabLst>
                <a:tab pos="807085" algn="l"/>
                <a:tab pos="807720" algn="l"/>
              </a:tabLst>
            </a:pPr>
            <a:r>
              <a:rPr sz="1100" dirty="0">
                <a:latin typeface="Arial"/>
                <a:cs typeface="Arial"/>
              </a:rPr>
              <a:t>It </a:t>
            </a:r>
            <a:r>
              <a:rPr sz="1100" spc="-5" dirty="0">
                <a:latin typeface="Arial"/>
                <a:cs typeface="Arial"/>
              </a:rPr>
              <a:t>is easily 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manipulated </a:t>
            </a:r>
            <a:r>
              <a:rPr sz="1100" spc="-5" dirty="0">
                <a:latin typeface="Arial"/>
                <a:cs typeface="Arial"/>
              </a:rPr>
              <a:t>using </a:t>
            </a:r>
            <a:r>
              <a:rPr sz="1100" dirty="0">
                <a:latin typeface="Arial"/>
                <a:cs typeface="Arial"/>
              </a:rPr>
              <a:t>standard </a:t>
            </a:r>
            <a:r>
              <a:rPr sz="1100" spc="-5" dirty="0">
                <a:latin typeface="Arial"/>
                <a:cs typeface="Arial"/>
              </a:rPr>
              <a:t>microbiology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techniques.</a:t>
            </a:r>
            <a:endParaRPr sz="1100">
              <a:latin typeface="Arial"/>
              <a:cs typeface="Arial"/>
            </a:endParaRPr>
          </a:p>
          <a:p>
            <a:pPr marL="807085" lvl="1" indent="-287020">
              <a:lnSpc>
                <a:spcPct val="100000"/>
              </a:lnSpc>
              <a:spcBef>
                <a:spcPts val="555"/>
              </a:spcBef>
              <a:buAutoNum type="alphaLcPeriod"/>
              <a:tabLst>
                <a:tab pos="807085" algn="l"/>
                <a:tab pos="807720" algn="l"/>
              </a:tabLst>
            </a:pPr>
            <a:r>
              <a:rPr sz="1100" dirty="0">
                <a:latin typeface="Arial"/>
                <a:cs typeface="Arial"/>
              </a:rPr>
              <a:t>It can be 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titered </a:t>
            </a:r>
            <a:r>
              <a:rPr sz="1100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dilution </a:t>
            </a:r>
            <a:r>
              <a:rPr sz="110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plating </a:t>
            </a:r>
            <a:r>
              <a:rPr sz="1100" dirty="0">
                <a:latin typeface="Arial"/>
                <a:cs typeface="Arial"/>
              </a:rPr>
              <a:t>on </a:t>
            </a:r>
            <a:r>
              <a:rPr sz="1100" spc="-5" dirty="0">
                <a:latin typeface="Arial"/>
                <a:cs typeface="Arial"/>
              </a:rPr>
              <a:t>solid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medium.</a:t>
            </a:r>
            <a:endParaRPr sz="1100">
              <a:latin typeface="Arial"/>
              <a:cs typeface="Arial"/>
            </a:endParaRPr>
          </a:p>
          <a:p>
            <a:pPr marL="406400" marR="64769" indent="-342900">
              <a:lnSpc>
                <a:spcPct val="104400"/>
              </a:lnSpc>
              <a:spcBef>
                <a:spcPts val="434"/>
              </a:spcBef>
              <a:buAutoNum type="arabicPeriod" startAt="3"/>
              <a:tabLst>
                <a:tab pos="405765" algn="l"/>
                <a:tab pos="406400" algn="l"/>
              </a:tabLst>
            </a:pPr>
            <a:r>
              <a:rPr sz="1300" spc="-5" dirty="0">
                <a:latin typeface="Arial"/>
                <a:cs typeface="Arial"/>
              </a:rPr>
              <a:t>Mutations in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biosynthetic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pathways </a:t>
            </a:r>
            <a:r>
              <a:rPr sz="1300" spc="-5" dirty="0">
                <a:latin typeface="Arial"/>
                <a:cs typeface="Arial"/>
              </a:rPr>
              <a:t>are identified using minimal medium. </a:t>
            </a:r>
            <a:r>
              <a:rPr sz="1300" dirty="0">
                <a:latin typeface="Arial"/>
                <a:cs typeface="Arial"/>
              </a:rPr>
              <a:t>The </a:t>
            </a:r>
            <a:r>
              <a:rPr sz="1300" spc="-5" dirty="0">
                <a:latin typeface="Arial"/>
                <a:cs typeface="Arial"/>
              </a:rPr>
              <a:t>minimal medium for  a particular species supports growth of wild-type cells (</a:t>
            </a:r>
            <a:r>
              <a:rPr sz="1300" b="1" spc="-5" dirty="0">
                <a:solidFill>
                  <a:srgbClr val="FF0000"/>
                </a:solidFill>
                <a:latin typeface="Arial"/>
                <a:cs typeface="Arial"/>
              </a:rPr>
              <a:t>prototrophs), </a:t>
            </a:r>
            <a:r>
              <a:rPr sz="1300" spc="-10" dirty="0">
                <a:latin typeface="Arial"/>
                <a:cs typeface="Arial"/>
              </a:rPr>
              <a:t>which </a:t>
            </a:r>
            <a:r>
              <a:rPr sz="1300" spc="-5" dirty="0">
                <a:latin typeface="Arial"/>
                <a:cs typeface="Arial"/>
              </a:rPr>
              <a:t>are able to synthesize  everything else needed from the precursors in the minimal</a:t>
            </a:r>
            <a:r>
              <a:rPr sz="1300" spc="22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medium.</a:t>
            </a:r>
            <a:endParaRPr sz="1300">
              <a:latin typeface="Arial"/>
              <a:cs typeface="Arial"/>
            </a:endParaRPr>
          </a:p>
          <a:p>
            <a:pPr marL="807085" marR="144780" lvl="1" indent="-287020">
              <a:lnSpc>
                <a:spcPct val="104500"/>
              </a:lnSpc>
              <a:spcBef>
                <a:spcPts val="515"/>
              </a:spcBef>
              <a:buClr>
                <a:srgbClr val="000000"/>
              </a:buClr>
              <a:buFont typeface="Arial"/>
              <a:buAutoNum type="alphaLcPeriod"/>
              <a:tabLst>
                <a:tab pos="807085" algn="l"/>
                <a:tab pos="807720" algn="l"/>
              </a:tabLst>
            </a:pPr>
            <a:r>
              <a:rPr sz="1100" b="1" spc="-5" dirty="0">
                <a:solidFill>
                  <a:srgbClr val="FF0000"/>
                </a:solidFill>
                <a:latin typeface="Arial"/>
                <a:cs typeface="Arial"/>
              </a:rPr>
              <a:t>Auxotrophs </a:t>
            </a:r>
            <a:r>
              <a:rPr sz="1100" dirty="0">
                <a:latin typeface="Arial"/>
                <a:cs typeface="Arial"/>
              </a:rPr>
              <a:t>are mutants that are </a:t>
            </a:r>
            <a:r>
              <a:rPr sz="1100" spc="-5" dirty="0">
                <a:latin typeface="Arial"/>
                <a:cs typeface="Arial"/>
              </a:rPr>
              <a:t>unable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5" dirty="0">
                <a:latin typeface="Arial"/>
                <a:cs typeface="Arial"/>
              </a:rPr>
              <a:t>synthesize all </a:t>
            </a:r>
            <a:r>
              <a:rPr sz="1100" dirty="0">
                <a:latin typeface="Arial"/>
                <a:cs typeface="Arial"/>
              </a:rPr>
              <a:t>needed </a:t>
            </a:r>
            <a:r>
              <a:rPr sz="1100" spc="-5" dirty="0">
                <a:latin typeface="Arial"/>
                <a:cs typeface="Arial"/>
              </a:rPr>
              <a:t>nutrients. </a:t>
            </a:r>
            <a:r>
              <a:rPr sz="1100" dirty="0">
                <a:latin typeface="Arial"/>
                <a:cs typeface="Arial"/>
              </a:rPr>
              <a:t>Auxotrophs thus do not grow on </a:t>
            </a:r>
            <a:r>
              <a:rPr sz="1100" spc="-5" dirty="0">
                <a:latin typeface="Arial"/>
                <a:cs typeface="Arial"/>
              </a:rPr>
              <a:t>minimal  </a:t>
            </a:r>
            <a:r>
              <a:rPr sz="1100" dirty="0">
                <a:latin typeface="Arial"/>
                <a:cs typeface="Arial"/>
              </a:rPr>
              <a:t>medium.</a:t>
            </a:r>
            <a:endParaRPr sz="1100">
              <a:latin typeface="Arial"/>
              <a:cs typeface="Arial"/>
            </a:endParaRPr>
          </a:p>
          <a:p>
            <a:pPr marL="807085" marR="119380" lvl="1" indent="-287020">
              <a:lnSpc>
                <a:spcPct val="103600"/>
              </a:lnSpc>
              <a:spcBef>
                <a:spcPts val="505"/>
              </a:spcBef>
              <a:buAutoNum type="alphaLcPeriod"/>
              <a:tabLst>
                <a:tab pos="807085" algn="l"/>
                <a:tab pos="807720" algn="l"/>
              </a:tabLst>
            </a:pPr>
            <a:r>
              <a:rPr sz="1100" dirty="0">
                <a:latin typeface="Arial"/>
                <a:cs typeface="Arial"/>
              </a:rPr>
              <a:t>If the minimal medium </a:t>
            </a:r>
            <a:r>
              <a:rPr sz="1100" spc="-5" dirty="0">
                <a:latin typeface="Arial"/>
                <a:cs typeface="Arial"/>
              </a:rPr>
              <a:t>is </a:t>
            </a:r>
            <a:r>
              <a:rPr sz="1100" dirty="0">
                <a:latin typeface="Arial"/>
                <a:cs typeface="Arial"/>
              </a:rPr>
              <a:t>supplemented </a:t>
            </a:r>
            <a:r>
              <a:rPr sz="1100" spc="-5" dirty="0">
                <a:latin typeface="Arial"/>
                <a:cs typeface="Arial"/>
              </a:rPr>
              <a:t>with </a:t>
            </a:r>
            <a:r>
              <a:rPr sz="1100" dirty="0">
                <a:latin typeface="Arial"/>
                <a:cs typeface="Arial"/>
              </a:rPr>
              <a:t>the nutrient that the auxotroph </a:t>
            </a:r>
            <a:r>
              <a:rPr sz="1100" spc="-5" dirty="0">
                <a:latin typeface="Arial"/>
                <a:cs typeface="Arial"/>
              </a:rPr>
              <a:t>is </a:t>
            </a:r>
            <a:r>
              <a:rPr sz="1100" dirty="0">
                <a:latin typeface="Arial"/>
                <a:cs typeface="Arial"/>
              </a:rPr>
              <a:t>unable to </a:t>
            </a:r>
            <a:r>
              <a:rPr sz="1100" spc="-5" dirty="0">
                <a:latin typeface="Arial"/>
                <a:cs typeface="Arial"/>
              </a:rPr>
              <a:t>synthesize, </a:t>
            </a:r>
            <a:r>
              <a:rPr sz="1100" dirty="0">
                <a:latin typeface="Arial"/>
                <a:cs typeface="Arial"/>
              </a:rPr>
              <a:t>the auxotroph </a:t>
            </a:r>
            <a:r>
              <a:rPr sz="1100" spc="-10" dirty="0">
                <a:latin typeface="Arial"/>
                <a:cs typeface="Arial"/>
              </a:rPr>
              <a:t>will  </a:t>
            </a:r>
            <a:r>
              <a:rPr sz="1100" dirty="0">
                <a:latin typeface="Arial"/>
                <a:cs typeface="Arial"/>
              </a:rPr>
              <a:t>be able to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grow.</a:t>
            </a:r>
            <a:endParaRPr sz="1100">
              <a:latin typeface="Arial"/>
              <a:cs typeface="Arial"/>
            </a:endParaRPr>
          </a:p>
          <a:p>
            <a:pPr marL="807085" marR="537845" lvl="1" indent="-287020">
              <a:lnSpc>
                <a:spcPct val="104800"/>
              </a:lnSpc>
              <a:spcBef>
                <a:spcPts val="425"/>
              </a:spcBef>
              <a:buAutoNum type="alphaLcPeriod"/>
              <a:tabLst>
                <a:tab pos="807085" algn="l"/>
                <a:tab pos="807720" algn="l"/>
              </a:tabLst>
            </a:pPr>
            <a:r>
              <a:rPr sz="1100" dirty="0">
                <a:latin typeface="Arial"/>
                <a:cs typeface="Arial"/>
              </a:rPr>
              <a:t>For example, </a:t>
            </a:r>
            <a:r>
              <a:rPr sz="1100" i="1" spc="-5" dirty="0">
                <a:latin typeface="Arial"/>
                <a:cs typeface="Arial"/>
              </a:rPr>
              <a:t>E. coli </a:t>
            </a:r>
            <a:r>
              <a:rPr sz="1100" spc="-10" dirty="0">
                <a:latin typeface="Arial"/>
                <a:cs typeface="Arial"/>
              </a:rPr>
              <a:t>with </a:t>
            </a:r>
            <a:r>
              <a:rPr sz="1100" dirty="0">
                <a:latin typeface="Arial"/>
                <a:cs typeface="Arial"/>
              </a:rPr>
              <a:t>the genotype </a:t>
            </a:r>
            <a:r>
              <a:rPr sz="1600" b="1" spc="-5" dirty="0">
                <a:solidFill>
                  <a:srgbClr val="0000CC"/>
                </a:solidFill>
                <a:latin typeface="Arial"/>
                <a:cs typeface="Arial"/>
              </a:rPr>
              <a:t>trp ade </a:t>
            </a: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thi</a:t>
            </a:r>
            <a:r>
              <a:rPr sz="1575" b="1" baseline="26455" dirty="0">
                <a:solidFill>
                  <a:srgbClr val="0000CC"/>
                </a:solidFill>
                <a:latin typeface="Arial"/>
                <a:cs typeface="Arial"/>
              </a:rPr>
              <a:t>+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unable </a:t>
            </a:r>
            <a:r>
              <a:rPr sz="1100" dirty="0">
                <a:latin typeface="Arial"/>
                <a:cs typeface="Arial"/>
              </a:rPr>
              <a:t>to grow on </a:t>
            </a:r>
            <a:r>
              <a:rPr sz="1100" spc="-5" dirty="0">
                <a:latin typeface="Arial"/>
                <a:cs typeface="Arial"/>
              </a:rPr>
              <a:t>minimal medium unless it is  </a:t>
            </a:r>
            <a:r>
              <a:rPr sz="1100" dirty="0">
                <a:latin typeface="Arial"/>
                <a:cs typeface="Arial"/>
              </a:rPr>
              <a:t>supplemented </a:t>
            </a:r>
            <a:r>
              <a:rPr sz="1100" spc="-5" dirty="0">
                <a:latin typeface="Arial"/>
                <a:cs typeface="Arial"/>
              </a:rPr>
              <a:t>with </a:t>
            </a:r>
            <a:r>
              <a:rPr sz="1100" b="1" spc="-5" dirty="0">
                <a:latin typeface="Arial"/>
                <a:cs typeface="Arial"/>
              </a:rPr>
              <a:t>tryptophan </a:t>
            </a:r>
            <a:r>
              <a:rPr sz="1100" spc="-5" dirty="0">
                <a:latin typeface="Arial"/>
                <a:cs typeface="Arial"/>
              </a:rPr>
              <a:t>and </a:t>
            </a:r>
            <a:r>
              <a:rPr sz="1100" b="1" dirty="0">
                <a:latin typeface="Arial"/>
                <a:cs typeface="Arial"/>
              </a:rPr>
              <a:t>adenine. </a:t>
            </a:r>
            <a:r>
              <a:rPr sz="1100" dirty="0">
                <a:latin typeface="Arial"/>
                <a:cs typeface="Arial"/>
              </a:rPr>
              <a:t>It has the </a:t>
            </a:r>
            <a:r>
              <a:rPr sz="1100" spc="-5" dirty="0">
                <a:latin typeface="Arial"/>
                <a:cs typeface="Arial"/>
              </a:rPr>
              <a:t>wild-type allele </a:t>
            </a:r>
            <a:r>
              <a:rPr sz="1100" spc="5" dirty="0">
                <a:latin typeface="Arial"/>
                <a:cs typeface="Arial"/>
              </a:rPr>
              <a:t>for </a:t>
            </a:r>
            <a:r>
              <a:rPr sz="1100" b="1" i="1" dirty="0">
                <a:latin typeface="Arial"/>
                <a:cs typeface="Arial"/>
              </a:rPr>
              <a:t>thiamine </a:t>
            </a:r>
            <a:r>
              <a:rPr sz="1100" dirty="0">
                <a:latin typeface="Arial"/>
                <a:cs typeface="Arial"/>
              </a:rPr>
              <a:t>and does not need  supplementation of this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vitamin.</a:t>
            </a:r>
            <a:endParaRPr sz="1100">
              <a:latin typeface="Arial"/>
              <a:cs typeface="Arial"/>
            </a:endParaRPr>
          </a:p>
          <a:p>
            <a:pPr marL="406400" indent="-342900">
              <a:lnSpc>
                <a:spcPct val="100000"/>
              </a:lnSpc>
              <a:spcBef>
                <a:spcPts val="525"/>
              </a:spcBef>
              <a:buAutoNum type="arabicPeriod" startAt="3"/>
              <a:tabLst>
                <a:tab pos="405765" algn="l"/>
                <a:tab pos="406400" algn="l"/>
              </a:tabLst>
            </a:pPr>
            <a:r>
              <a:rPr sz="1300" spc="-5" dirty="0">
                <a:latin typeface="Arial"/>
                <a:cs typeface="Arial"/>
              </a:rPr>
              <a:t>Mutations also occur in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utilization pathways</a:t>
            </a:r>
            <a:r>
              <a:rPr sz="1300" spc="-5" dirty="0">
                <a:latin typeface="Arial"/>
                <a:cs typeface="Arial"/>
              </a:rPr>
              <a:t>, preventing the mutant from using various</a:t>
            </a:r>
            <a:r>
              <a:rPr sz="1300" spc="7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nutrients.</a:t>
            </a:r>
            <a:endParaRPr sz="1300">
              <a:latin typeface="Arial"/>
              <a:cs typeface="Arial"/>
            </a:endParaRPr>
          </a:p>
          <a:p>
            <a:pPr marL="807085" marR="253365" lvl="1" indent="-287020">
              <a:lnSpc>
                <a:spcPct val="104800"/>
              </a:lnSpc>
              <a:spcBef>
                <a:spcPts val="484"/>
              </a:spcBef>
              <a:buAutoNum type="alphaLcPeriod"/>
              <a:tabLst>
                <a:tab pos="807085" algn="l"/>
                <a:tab pos="807720" algn="l"/>
              </a:tabLst>
            </a:pPr>
            <a:r>
              <a:rPr sz="1100" dirty="0">
                <a:latin typeface="Arial"/>
                <a:cs typeface="Arial"/>
              </a:rPr>
              <a:t>For example, </a:t>
            </a:r>
            <a:r>
              <a:rPr sz="1100" i="1" spc="-5" dirty="0">
                <a:latin typeface="Arial"/>
                <a:cs typeface="Arial"/>
              </a:rPr>
              <a:t>E. coli </a:t>
            </a:r>
            <a:r>
              <a:rPr sz="1100" spc="-10" dirty="0">
                <a:latin typeface="Arial"/>
                <a:cs typeface="Arial"/>
              </a:rPr>
              <a:t>with </a:t>
            </a:r>
            <a:r>
              <a:rPr sz="1100" dirty="0">
                <a:latin typeface="Arial"/>
                <a:cs typeface="Arial"/>
              </a:rPr>
              <a:t>the genotype </a:t>
            </a: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lac</a:t>
            </a:r>
            <a:r>
              <a:rPr sz="1575" b="1" baseline="26455" dirty="0">
                <a:solidFill>
                  <a:srgbClr val="0000CC"/>
                </a:solidFill>
                <a:latin typeface="Arial"/>
                <a:cs typeface="Arial"/>
              </a:rPr>
              <a:t>+ </a:t>
            </a:r>
            <a:r>
              <a:rPr sz="1100" spc="-10" dirty="0">
                <a:latin typeface="Arial"/>
                <a:cs typeface="Arial"/>
              </a:rPr>
              <a:t>will </a:t>
            </a:r>
            <a:r>
              <a:rPr sz="1100" dirty="0">
                <a:latin typeface="Arial"/>
                <a:cs typeface="Arial"/>
              </a:rPr>
              <a:t>be </a:t>
            </a:r>
            <a:r>
              <a:rPr sz="1100" spc="-5" dirty="0">
                <a:latin typeface="Arial"/>
                <a:cs typeface="Arial"/>
              </a:rPr>
              <a:t>able </a:t>
            </a:r>
            <a:r>
              <a:rPr sz="1100" dirty="0">
                <a:latin typeface="Arial"/>
                <a:cs typeface="Arial"/>
              </a:rPr>
              <a:t>to use lactose as a carbon source, </a:t>
            </a:r>
            <a:r>
              <a:rPr sz="1100" spc="-10" dirty="0">
                <a:latin typeface="Arial"/>
                <a:cs typeface="Arial"/>
              </a:rPr>
              <a:t>while </a:t>
            </a:r>
            <a:r>
              <a:rPr sz="1100" dirty="0">
                <a:latin typeface="Arial"/>
                <a:cs typeface="Arial"/>
              </a:rPr>
              <a:t>a mutant </a:t>
            </a:r>
            <a:r>
              <a:rPr sz="1400" dirty="0">
                <a:latin typeface="Arial"/>
                <a:cs typeface="Arial"/>
              </a:rPr>
              <a:t>strain  (lac)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cannot.</a:t>
            </a:r>
            <a:endParaRPr sz="1100">
              <a:latin typeface="Arial"/>
              <a:cs typeface="Arial"/>
            </a:endParaRPr>
          </a:p>
          <a:p>
            <a:pPr marL="807085" lvl="1" indent="-287020">
              <a:lnSpc>
                <a:spcPct val="100000"/>
              </a:lnSpc>
              <a:spcBef>
                <a:spcPts val="585"/>
              </a:spcBef>
              <a:buAutoNum type="alphaLcPeriod"/>
              <a:tabLst>
                <a:tab pos="807085" algn="l"/>
                <a:tab pos="807720" algn="l"/>
              </a:tabLst>
            </a:pPr>
            <a:r>
              <a:rPr sz="1100" spc="-5" dirty="0">
                <a:latin typeface="Arial"/>
                <a:cs typeface="Arial"/>
              </a:rPr>
              <a:t>Varying </a:t>
            </a:r>
            <a:r>
              <a:rPr sz="1100" dirty="0">
                <a:latin typeface="Arial"/>
                <a:cs typeface="Arial"/>
              </a:rPr>
              <a:t>nutrients </a:t>
            </a:r>
            <a:r>
              <a:rPr sz="1100" spc="-5" dirty="0">
                <a:latin typeface="Arial"/>
                <a:cs typeface="Arial"/>
              </a:rPr>
              <a:t>in </a:t>
            </a:r>
            <a:r>
              <a:rPr sz="1100" dirty="0">
                <a:latin typeface="Arial"/>
                <a:cs typeface="Arial"/>
              </a:rPr>
              <a:t>media can detect such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mutations.</a:t>
            </a:r>
            <a:endParaRPr sz="1100">
              <a:latin typeface="Arial"/>
              <a:cs typeface="Arial"/>
            </a:endParaRPr>
          </a:p>
          <a:p>
            <a:pPr marL="406400" marR="188595" indent="-342900">
              <a:lnSpc>
                <a:spcPct val="103899"/>
              </a:lnSpc>
              <a:spcBef>
                <a:spcPts val="484"/>
              </a:spcBef>
              <a:buAutoNum type="arabicPeriod" startAt="3"/>
              <a:tabLst>
                <a:tab pos="405765" algn="l"/>
                <a:tab pos="406400" algn="l"/>
              </a:tabLst>
            </a:pPr>
            <a:r>
              <a:rPr sz="1300" dirty="0">
                <a:latin typeface="Arial"/>
                <a:cs typeface="Arial"/>
              </a:rPr>
              <a:t>To </a:t>
            </a:r>
            <a:r>
              <a:rPr sz="1300" spc="-5" dirty="0">
                <a:latin typeface="Arial"/>
                <a:cs typeface="Arial"/>
              </a:rPr>
              <a:t>detect parental and progeny phenotypes in </a:t>
            </a:r>
            <a:r>
              <a:rPr sz="1300" i="1" spc="-5" dirty="0">
                <a:latin typeface="Arial"/>
                <a:cs typeface="Arial"/>
              </a:rPr>
              <a:t>E. coli</a:t>
            </a:r>
            <a:r>
              <a:rPr sz="1300" spc="-5" dirty="0">
                <a:latin typeface="Arial"/>
                <a:cs typeface="Arial"/>
              </a:rPr>
              <a:t>, colonies are tested for their growth requirements.  </a:t>
            </a:r>
            <a:r>
              <a:rPr sz="1300" b="1" spc="-10" dirty="0">
                <a:latin typeface="Arial"/>
                <a:cs typeface="Arial"/>
              </a:rPr>
              <a:t>Replica plating </a:t>
            </a:r>
            <a:r>
              <a:rPr sz="1300" spc="-5" dirty="0">
                <a:latin typeface="Arial"/>
                <a:cs typeface="Arial"/>
              </a:rPr>
              <a:t>is useful, </a:t>
            </a:r>
            <a:r>
              <a:rPr sz="1300" spc="-10" dirty="0">
                <a:latin typeface="Arial"/>
                <a:cs typeface="Arial"/>
              </a:rPr>
              <a:t>because otherwise </a:t>
            </a:r>
            <a:r>
              <a:rPr sz="1300" spc="-5" dirty="0">
                <a:latin typeface="Arial"/>
                <a:cs typeface="Arial"/>
              </a:rPr>
              <a:t>it is difficult to recover bacteria </a:t>
            </a:r>
            <a:r>
              <a:rPr sz="1300" spc="-10" dirty="0">
                <a:latin typeface="Arial"/>
                <a:cs typeface="Arial"/>
              </a:rPr>
              <a:t>whose phenotype </a:t>
            </a:r>
            <a:r>
              <a:rPr sz="1300" spc="-5" dirty="0">
                <a:latin typeface="Arial"/>
                <a:cs typeface="Arial"/>
              </a:rPr>
              <a:t>is “no  </a:t>
            </a:r>
            <a:r>
              <a:rPr sz="1300" spc="-10" dirty="0">
                <a:latin typeface="Arial"/>
                <a:cs typeface="Arial"/>
              </a:rPr>
              <a:t>growth” </a:t>
            </a:r>
            <a:r>
              <a:rPr sz="1300" spc="-5" dirty="0">
                <a:latin typeface="Arial"/>
                <a:cs typeface="Arial"/>
              </a:rPr>
              <a:t>on a </a:t>
            </a:r>
            <a:r>
              <a:rPr sz="1300" spc="-10" dirty="0">
                <a:latin typeface="Arial"/>
                <a:cs typeface="Arial"/>
              </a:rPr>
              <a:t>particular</a:t>
            </a:r>
            <a:r>
              <a:rPr sz="1300" spc="8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medium.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584695"/>
            <a:ext cx="45497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Peter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J.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Russell, </a:t>
            </a:r>
            <a:r>
              <a:rPr sz="800" i="1" dirty="0">
                <a:solidFill>
                  <a:srgbClr val="2D002D"/>
                </a:solidFill>
                <a:latin typeface="Georgia"/>
                <a:cs typeface="Georgia"/>
              </a:rPr>
              <a:t>iGenetics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: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Copyright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©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Pearson Education,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Inc.,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publishing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as Benjamin</a:t>
            </a:r>
            <a:r>
              <a:rPr sz="800" spc="-95" dirty="0">
                <a:solidFill>
                  <a:srgbClr val="2D002D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Cummings.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28600"/>
            <a:ext cx="8763000" cy="457200"/>
            <a:chOff x="0" y="228600"/>
            <a:chExt cx="8763000" cy="457200"/>
          </a:xfrm>
        </p:grpSpPr>
        <p:sp>
          <p:nvSpPr>
            <p:cNvPr id="4" name="object 4"/>
            <p:cNvSpPr/>
            <p:nvPr/>
          </p:nvSpPr>
          <p:spPr>
            <a:xfrm>
              <a:off x="0" y="304800"/>
              <a:ext cx="8763000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28600"/>
              <a:ext cx="8686800" cy="381000"/>
            </a:xfrm>
            <a:custGeom>
              <a:avLst/>
              <a:gdLst/>
              <a:ahLst/>
              <a:cxnLst/>
              <a:rect l="l" t="t" r="r" b="b"/>
              <a:pathLst>
                <a:path w="8686800" h="381000">
                  <a:moveTo>
                    <a:pt x="8686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8686800" y="3810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2D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255523"/>
            <a:ext cx="4111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Fig. 14.10 Transformation in </a:t>
            </a:r>
            <a:r>
              <a:rPr sz="1600" i="1" spc="-5" dirty="0">
                <a:solidFill>
                  <a:srgbClr val="FFFFFF"/>
                </a:solidFill>
                <a:latin typeface="Georgia"/>
                <a:cs typeface="Georgia"/>
              </a:rPr>
              <a:t>Bacillus</a:t>
            </a:r>
            <a:r>
              <a:rPr sz="1600" i="1" spc="11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Georgia"/>
                <a:cs typeface="Georgia"/>
              </a:rPr>
              <a:t>subtilis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8891" y="1544271"/>
            <a:ext cx="8489741" cy="44376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65" y="430529"/>
            <a:ext cx="51936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000000"/>
                </a:solidFill>
                <a:latin typeface="Times New Roman"/>
                <a:cs typeface="Times New Roman"/>
              </a:rPr>
              <a:t>4. Transformation experiments are </a:t>
            </a:r>
            <a:r>
              <a:rPr sz="1900" spc="-10" dirty="0">
                <a:solidFill>
                  <a:srgbClr val="000000"/>
                </a:solidFill>
                <a:latin typeface="Times New Roman"/>
                <a:cs typeface="Times New Roman"/>
              </a:rPr>
              <a:t>used </a:t>
            </a:r>
            <a:r>
              <a:rPr sz="1900" spc="-5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9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000000"/>
                </a:solidFill>
                <a:latin typeface="Times New Roman"/>
                <a:cs typeface="Times New Roman"/>
              </a:rPr>
              <a:t>determine: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1265" y="720089"/>
            <a:ext cx="7593330" cy="4949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265" indent="-2032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AutoNum type="alphaLcPeriod"/>
              <a:tabLst>
                <a:tab pos="215900" algn="l"/>
              </a:tabLst>
            </a:pPr>
            <a:r>
              <a:rPr sz="1700" dirty="0">
                <a:solidFill>
                  <a:srgbClr val="0000CC"/>
                </a:solidFill>
                <a:latin typeface="Times New Roman"/>
                <a:cs typeface="Times New Roman"/>
              </a:rPr>
              <a:t>Whether genes are linked </a:t>
            </a:r>
            <a:r>
              <a:rPr sz="1700" spc="-5" dirty="0">
                <a:latin typeface="Times New Roman"/>
                <a:cs typeface="Times New Roman"/>
              </a:rPr>
              <a:t>(physically close </a:t>
            </a:r>
            <a:r>
              <a:rPr sz="1700" dirty="0">
                <a:latin typeface="Times New Roman"/>
                <a:cs typeface="Times New Roman"/>
              </a:rPr>
              <a:t>on the </a:t>
            </a:r>
            <a:r>
              <a:rPr sz="1700" spc="-5" dirty="0">
                <a:latin typeface="Times New Roman"/>
                <a:cs typeface="Times New Roman"/>
              </a:rPr>
              <a:t>bacterial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chromosome).</a:t>
            </a:r>
            <a:endParaRPr sz="1700">
              <a:latin typeface="Times New Roman"/>
              <a:cs typeface="Times New Roman"/>
            </a:endParaRPr>
          </a:p>
          <a:p>
            <a:pPr marL="698500" marR="445134" lvl="1" indent="-228600">
              <a:lnSpc>
                <a:spcPct val="100000"/>
              </a:lnSpc>
              <a:buAutoNum type="romanLcPeriod"/>
              <a:tabLst>
                <a:tab pos="638175" algn="l"/>
              </a:tabLst>
            </a:pPr>
            <a:r>
              <a:rPr sz="1700" spc="-5" dirty="0">
                <a:latin typeface="Times New Roman"/>
                <a:cs typeface="Times New Roman"/>
              </a:rPr>
              <a:t>Transformation </a:t>
            </a:r>
            <a:r>
              <a:rPr sz="1700" dirty="0">
                <a:latin typeface="Times New Roman"/>
                <a:cs typeface="Times New Roman"/>
              </a:rPr>
              <a:t>works best </a:t>
            </a:r>
            <a:r>
              <a:rPr sz="1700" spc="-5" dirty="0">
                <a:latin typeface="Times New Roman"/>
                <a:cs typeface="Times New Roman"/>
              </a:rPr>
              <a:t>with small </a:t>
            </a:r>
            <a:r>
              <a:rPr sz="1700" dirty="0">
                <a:latin typeface="Times New Roman"/>
                <a:cs typeface="Times New Roman"/>
              </a:rPr>
              <a:t>DNA </a:t>
            </a:r>
            <a:r>
              <a:rPr sz="1700" spc="-5" dirty="0">
                <a:latin typeface="Times New Roman"/>
                <a:cs typeface="Times New Roman"/>
              </a:rPr>
              <a:t>fragments </a:t>
            </a:r>
            <a:r>
              <a:rPr sz="1700" dirty="0">
                <a:latin typeface="Times New Roman"/>
                <a:cs typeface="Times New Roman"/>
              </a:rPr>
              <a:t>that </a:t>
            </a:r>
            <a:r>
              <a:rPr sz="1700" spc="-5" dirty="0">
                <a:latin typeface="Times New Roman"/>
                <a:cs typeface="Times New Roman"/>
              </a:rPr>
              <a:t>hold only </a:t>
            </a:r>
            <a:r>
              <a:rPr sz="1700" dirty="0">
                <a:latin typeface="Times New Roman"/>
                <a:cs typeface="Times New Roman"/>
              </a:rPr>
              <a:t>a few  genes.</a:t>
            </a:r>
            <a:endParaRPr sz="17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buClr>
                <a:srgbClr val="000000"/>
              </a:buClr>
              <a:buFont typeface="Times New Roman"/>
              <a:buAutoNum type="romanLcPeriod"/>
              <a:tabLst>
                <a:tab pos="699135" algn="l"/>
              </a:tabLst>
            </a:pPr>
            <a:r>
              <a:rPr sz="17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Cotransformation </a:t>
            </a:r>
            <a:r>
              <a:rPr sz="1700" spc="-5" dirty="0">
                <a:latin typeface="Times New Roman"/>
                <a:cs typeface="Times New Roman"/>
              </a:rPr>
              <a:t>is </a:t>
            </a:r>
            <a:r>
              <a:rPr sz="1700" dirty="0">
                <a:latin typeface="Times New Roman"/>
                <a:cs typeface="Times New Roman"/>
              </a:rPr>
              <a:t>an </a:t>
            </a:r>
            <a:r>
              <a:rPr sz="1700" spc="-5" dirty="0">
                <a:latin typeface="Times New Roman"/>
                <a:cs typeface="Times New Roman"/>
              </a:rPr>
              <a:t>indication </a:t>
            </a:r>
            <a:r>
              <a:rPr sz="1700" dirty="0">
                <a:latin typeface="Times New Roman"/>
                <a:cs typeface="Times New Roman"/>
              </a:rPr>
              <a:t>that two genes are near each </a:t>
            </a:r>
            <a:r>
              <a:rPr sz="1700" spc="-5" dirty="0">
                <a:latin typeface="Times New Roman"/>
                <a:cs typeface="Times New Roman"/>
              </a:rPr>
              <a:t>other. It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is</a:t>
            </a:r>
            <a:endParaRPr sz="17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</a:pPr>
            <a:r>
              <a:rPr sz="1700" dirty="0">
                <a:latin typeface="Times New Roman"/>
                <a:cs typeface="Times New Roman"/>
              </a:rPr>
              <a:t>analyzed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mathematically.</a:t>
            </a:r>
            <a:endParaRPr sz="17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buAutoNum type="arabicParenBoth"/>
              <a:tabLst>
                <a:tab pos="1232535" algn="l"/>
              </a:tabLst>
            </a:pPr>
            <a:r>
              <a:rPr sz="1700" spc="-5" dirty="0">
                <a:latin typeface="Times New Roman"/>
                <a:cs typeface="Times New Roman"/>
              </a:rPr>
              <a:t>Experimentally, if cotransformation is more </a:t>
            </a:r>
            <a:r>
              <a:rPr sz="1700" dirty="0">
                <a:latin typeface="Times New Roman"/>
                <a:cs typeface="Times New Roman"/>
              </a:rPr>
              <a:t>frequent than </a:t>
            </a:r>
            <a:r>
              <a:rPr sz="1700" spc="-5" dirty="0">
                <a:latin typeface="Times New Roman"/>
                <a:cs typeface="Times New Roman"/>
              </a:rPr>
              <a:t>would </a:t>
            </a:r>
            <a:r>
              <a:rPr sz="1700" dirty="0">
                <a:latin typeface="Times New Roman"/>
                <a:cs typeface="Times New Roman"/>
              </a:rPr>
              <a:t>be  expected </a:t>
            </a:r>
            <a:r>
              <a:rPr sz="1700" spc="-5" dirty="0">
                <a:latin typeface="Times New Roman"/>
                <a:cs typeface="Times New Roman"/>
              </a:rPr>
              <a:t>randomly (the </a:t>
            </a:r>
            <a:r>
              <a:rPr sz="1700" dirty="0">
                <a:latin typeface="Times New Roman"/>
                <a:cs typeface="Times New Roman"/>
              </a:rPr>
              <a:t>product of the </a:t>
            </a:r>
            <a:r>
              <a:rPr sz="1700" spc="-5" dirty="0">
                <a:latin typeface="Times New Roman"/>
                <a:cs typeface="Times New Roman"/>
              </a:rPr>
              <a:t>transformation rates </a:t>
            </a:r>
            <a:r>
              <a:rPr sz="1700" dirty="0">
                <a:latin typeface="Times New Roman"/>
                <a:cs typeface="Times New Roman"/>
              </a:rPr>
              <a:t>for each gene),  the genes must be </a:t>
            </a:r>
            <a:r>
              <a:rPr sz="1700" spc="-5" dirty="0">
                <a:latin typeface="Times New Roman"/>
                <a:cs typeface="Times New Roman"/>
              </a:rPr>
              <a:t>close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together.</a:t>
            </a:r>
            <a:endParaRPr sz="1700">
              <a:latin typeface="Times New Roman"/>
              <a:cs typeface="Times New Roman"/>
            </a:endParaRPr>
          </a:p>
          <a:p>
            <a:pPr marL="1155700" marR="299085" lvl="2" indent="-228600">
              <a:lnSpc>
                <a:spcPct val="100000"/>
              </a:lnSpc>
              <a:buAutoNum type="arabicParenBoth"/>
              <a:tabLst>
                <a:tab pos="1232535" algn="l"/>
              </a:tabLst>
            </a:pPr>
            <a:r>
              <a:rPr sz="1700" dirty="0">
                <a:latin typeface="Times New Roman"/>
                <a:cs typeface="Times New Roman"/>
              </a:rPr>
              <a:t>If the </a:t>
            </a:r>
            <a:r>
              <a:rPr sz="1700" spc="-5" dirty="0">
                <a:latin typeface="Times New Roman"/>
                <a:cs typeface="Times New Roman"/>
              </a:rPr>
              <a:t>cotransformation rate is close to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-5" dirty="0">
                <a:latin typeface="Times New Roman"/>
                <a:cs typeface="Times New Roman"/>
              </a:rPr>
              <a:t>transformation rate </a:t>
            </a:r>
            <a:r>
              <a:rPr sz="1700" dirty="0">
                <a:latin typeface="Times New Roman"/>
                <a:cs typeface="Times New Roman"/>
              </a:rPr>
              <a:t>for each  gene </a:t>
            </a:r>
            <a:r>
              <a:rPr sz="1700" spc="-5" dirty="0">
                <a:latin typeface="Times New Roman"/>
                <a:cs typeface="Times New Roman"/>
              </a:rPr>
              <a:t>alone, </a:t>
            </a:r>
            <a:r>
              <a:rPr sz="1700" dirty="0">
                <a:latin typeface="Times New Roman"/>
                <a:cs typeface="Times New Roman"/>
              </a:rPr>
              <a:t>the genes are not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linked.</a:t>
            </a:r>
            <a:endParaRPr sz="1700">
              <a:latin typeface="Times New Roman"/>
              <a:cs typeface="Times New Roman"/>
            </a:endParaRPr>
          </a:p>
          <a:p>
            <a:pPr marL="229870" indent="-217804">
              <a:lnSpc>
                <a:spcPct val="100000"/>
              </a:lnSpc>
              <a:buAutoNum type="alphaLcPeriod"/>
              <a:tabLst>
                <a:tab pos="230504" algn="l"/>
              </a:tabLst>
            </a:pPr>
            <a:r>
              <a:rPr sz="1700" dirty="0">
                <a:latin typeface="Times New Roman"/>
                <a:cs typeface="Times New Roman"/>
              </a:rPr>
              <a:t>The order of genes on </a:t>
            </a:r>
            <a:r>
              <a:rPr sz="1700" spc="-5" dirty="0">
                <a:latin typeface="Times New Roman"/>
                <a:cs typeface="Times New Roman"/>
              </a:rPr>
              <a:t>the </a:t>
            </a:r>
            <a:r>
              <a:rPr sz="1700" dirty="0">
                <a:latin typeface="Times New Roman"/>
                <a:cs typeface="Times New Roman"/>
              </a:rPr>
              <a:t>genetic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map.</a:t>
            </a:r>
            <a:endParaRPr sz="1700">
              <a:latin typeface="Times New Roman"/>
              <a:cs typeface="Times New Roman"/>
            </a:endParaRPr>
          </a:p>
          <a:p>
            <a:pPr marL="698500" marR="69850" lvl="1" indent="-228600">
              <a:lnSpc>
                <a:spcPct val="100000"/>
              </a:lnSpc>
              <a:buAutoNum type="romanLcPeriod"/>
              <a:tabLst>
                <a:tab pos="638175" algn="l"/>
              </a:tabLst>
            </a:pPr>
            <a:r>
              <a:rPr sz="1700" dirty="0">
                <a:latin typeface="Times New Roman"/>
                <a:cs typeface="Times New Roman"/>
              </a:rPr>
              <a:t>Suppose two genes (e.g</a:t>
            </a:r>
            <a:r>
              <a:rPr sz="1700" dirty="0">
                <a:solidFill>
                  <a:srgbClr val="0000CC"/>
                </a:solidFill>
                <a:latin typeface="Times New Roman"/>
                <a:cs typeface="Times New Roman"/>
              </a:rPr>
              <a:t>., p and q</a:t>
            </a:r>
            <a:r>
              <a:rPr sz="1700" dirty="0">
                <a:latin typeface="Times New Roman"/>
                <a:cs typeface="Times New Roman"/>
              </a:rPr>
              <a:t>) </a:t>
            </a:r>
            <a:r>
              <a:rPr sz="1700" spc="-5" dirty="0">
                <a:latin typeface="Times New Roman"/>
                <a:cs typeface="Times New Roman"/>
              </a:rPr>
              <a:t>cotransform </a:t>
            </a:r>
            <a:r>
              <a:rPr sz="1700" dirty="0">
                <a:latin typeface="Times New Roman"/>
                <a:cs typeface="Times New Roman"/>
              </a:rPr>
              <a:t>and are thus linked. One of</a:t>
            </a:r>
            <a:r>
              <a:rPr sz="1700" spc="-1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them  (e.g., </a:t>
            </a:r>
            <a:r>
              <a:rPr sz="1700" dirty="0">
                <a:solidFill>
                  <a:srgbClr val="0000CC"/>
                </a:solidFill>
                <a:latin typeface="Times New Roman"/>
                <a:cs typeface="Times New Roman"/>
              </a:rPr>
              <a:t>q) </a:t>
            </a:r>
            <a:r>
              <a:rPr sz="1700" spc="-5" dirty="0">
                <a:solidFill>
                  <a:srgbClr val="0000CC"/>
                </a:solidFill>
                <a:latin typeface="Times New Roman"/>
                <a:cs typeface="Times New Roman"/>
              </a:rPr>
              <a:t>often cotransformations with </a:t>
            </a:r>
            <a:r>
              <a:rPr sz="1700" dirty="0">
                <a:solidFill>
                  <a:srgbClr val="0000CC"/>
                </a:solidFill>
                <a:latin typeface="Times New Roman"/>
                <a:cs typeface="Times New Roman"/>
              </a:rPr>
              <a:t>another gene (e.g.,</a:t>
            </a:r>
            <a:r>
              <a:rPr sz="1700" spc="-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700" i="1" dirty="0">
                <a:solidFill>
                  <a:srgbClr val="0000CC"/>
                </a:solidFill>
                <a:latin typeface="Times New Roman"/>
                <a:cs typeface="Times New Roman"/>
              </a:rPr>
              <a:t>o).</a:t>
            </a:r>
            <a:endParaRPr sz="1700">
              <a:latin typeface="Times New Roman"/>
              <a:cs typeface="Times New Roman"/>
            </a:endParaRPr>
          </a:p>
          <a:p>
            <a:pPr marL="698500" marR="1129030" lvl="1" indent="-228600">
              <a:lnSpc>
                <a:spcPct val="100000"/>
              </a:lnSpc>
              <a:buAutoNum type="romanLcPeriod"/>
              <a:tabLst>
                <a:tab pos="699135" algn="l"/>
              </a:tabLst>
            </a:pPr>
            <a:r>
              <a:rPr sz="1700" spc="-5" dirty="0">
                <a:latin typeface="Times New Roman"/>
                <a:cs typeface="Times New Roman"/>
              </a:rPr>
              <a:t>Determining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-5" dirty="0">
                <a:latin typeface="Times New Roman"/>
                <a:cs typeface="Times New Roman"/>
              </a:rPr>
              <a:t>distance </a:t>
            </a:r>
            <a:r>
              <a:rPr sz="1700" dirty="0">
                <a:latin typeface="Times New Roman"/>
                <a:cs typeface="Times New Roman"/>
              </a:rPr>
              <a:t>between p and </a:t>
            </a:r>
            <a:r>
              <a:rPr sz="1700" i="1" dirty="0">
                <a:latin typeface="Times New Roman"/>
                <a:cs typeface="Times New Roman"/>
              </a:rPr>
              <a:t>o </a:t>
            </a:r>
            <a:r>
              <a:rPr sz="1700" spc="-5" dirty="0">
                <a:latin typeface="Times New Roman"/>
                <a:cs typeface="Times New Roman"/>
              </a:rPr>
              <a:t>involves analyzing their  cotransformation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frequency.</a:t>
            </a:r>
            <a:endParaRPr sz="1700">
              <a:latin typeface="Times New Roman"/>
              <a:cs typeface="Times New Roman"/>
            </a:endParaRPr>
          </a:p>
          <a:p>
            <a:pPr marL="1231900" lvl="2" indent="-305435">
              <a:lnSpc>
                <a:spcPct val="100000"/>
              </a:lnSpc>
              <a:buAutoNum type="arabicParenBoth"/>
              <a:tabLst>
                <a:tab pos="1232535" algn="l"/>
              </a:tabLst>
            </a:pPr>
            <a:r>
              <a:rPr sz="1700" dirty="0">
                <a:latin typeface="Times New Roman"/>
                <a:cs typeface="Times New Roman"/>
              </a:rPr>
              <a:t>If p and </a:t>
            </a:r>
            <a:r>
              <a:rPr sz="1700" i="1" dirty="0">
                <a:latin typeface="Times New Roman"/>
                <a:cs typeface="Times New Roman"/>
              </a:rPr>
              <a:t>o </a:t>
            </a:r>
            <a:r>
              <a:rPr sz="1700" spc="-5" dirty="0">
                <a:latin typeface="Times New Roman"/>
                <a:cs typeface="Times New Roman"/>
              </a:rPr>
              <a:t>rarely cotransform, the </a:t>
            </a:r>
            <a:r>
              <a:rPr sz="1700" dirty="0">
                <a:latin typeface="Times New Roman"/>
                <a:cs typeface="Times New Roman"/>
              </a:rPr>
              <a:t>gene order </a:t>
            </a:r>
            <a:r>
              <a:rPr sz="1700" spc="-5" dirty="0">
                <a:latin typeface="Times New Roman"/>
                <a:cs typeface="Times New Roman"/>
              </a:rPr>
              <a:t>is</a:t>
            </a:r>
            <a:r>
              <a:rPr sz="1700" spc="-95" dirty="0">
                <a:latin typeface="Times New Roman"/>
                <a:cs typeface="Times New Roman"/>
              </a:rPr>
              <a:t> </a:t>
            </a:r>
            <a:r>
              <a:rPr sz="1700" i="1" spc="-5" dirty="0">
                <a:latin typeface="Times New Roman"/>
                <a:cs typeface="Times New Roman"/>
              </a:rPr>
              <a:t>p-q-o.</a:t>
            </a:r>
            <a:endParaRPr sz="1700">
              <a:latin typeface="Times New Roman"/>
              <a:cs typeface="Times New Roman"/>
            </a:endParaRPr>
          </a:p>
          <a:p>
            <a:pPr marL="1231900" lvl="2" indent="-305435">
              <a:lnSpc>
                <a:spcPct val="100000"/>
              </a:lnSpc>
              <a:spcBef>
                <a:spcPts val="5"/>
              </a:spcBef>
              <a:buAutoNum type="arabicParenBoth"/>
              <a:tabLst>
                <a:tab pos="1232535" algn="l"/>
              </a:tabLst>
            </a:pPr>
            <a:r>
              <a:rPr sz="1700" dirty="0">
                <a:latin typeface="Times New Roman"/>
                <a:cs typeface="Times New Roman"/>
              </a:rPr>
              <a:t>If p and </a:t>
            </a:r>
            <a:r>
              <a:rPr sz="1700" i="1" dirty="0">
                <a:latin typeface="Times New Roman"/>
                <a:cs typeface="Times New Roman"/>
              </a:rPr>
              <a:t>o </a:t>
            </a:r>
            <a:r>
              <a:rPr sz="1700" spc="-5" dirty="0">
                <a:latin typeface="Times New Roman"/>
                <a:cs typeface="Times New Roman"/>
              </a:rPr>
              <a:t>frequently cotransform, </a:t>
            </a:r>
            <a:r>
              <a:rPr sz="1700" dirty="0">
                <a:latin typeface="Times New Roman"/>
                <a:cs typeface="Times New Roman"/>
              </a:rPr>
              <a:t>the gene order </a:t>
            </a:r>
            <a:r>
              <a:rPr sz="1700" spc="-5" dirty="0">
                <a:latin typeface="Times New Roman"/>
                <a:cs typeface="Times New Roman"/>
              </a:rPr>
              <a:t>is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i="1" spc="-5" dirty="0">
                <a:latin typeface="Times New Roman"/>
                <a:cs typeface="Times New Roman"/>
              </a:rPr>
              <a:t>p-o-q.</a:t>
            </a:r>
            <a:endParaRPr sz="1700">
              <a:latin typeface="Times New Roman"/>
              <a:cs typeface="Times New Roman"/>
            </a:endParaRPr>
          </a:p>
          <a:p>
            <a:pPr marL="216535" marR="164465" indent="-216535">
              <a:lnSpc>
                <a:spcPct val="100000"/>
              </a:lnSpc>
              <a:buAutoNum type="alphaLcPeriod"/>
              <a:tabLst>
                <a:tab pos="216535" algn="l"/>
              </a:tabLst>
            </a:pPr>
            <a:r>
              <a:rPr sz="1700" dirty="0">
                <a:latin typeface="Times New Roman"/>
                <a:cs typeface="Times New Roman"/>
              </a:rPr>
              <a:t>The map distance between genes. Recombination frequencies are used </a:t>
            </a:r>
            <a:r>
              <a:rPr sz="1700" spc="-5" dirty="0">
                <a:latin typeface="Times New Roman"/>
                <a:cs typeface="Times New Roman"/>
              </a:rPr>
              <a:t>to </a:t>
            </a:r>
            <a:r>
              <a:rPr sz="1700" dirty="0">
                <a:latin typeface="Times New Roman"/>
                <a:cs typeface="Times New Roman"/>
              </a:rPr>
              <a:t>infer </a:t>
            </a:r>
            <a:r>
              <a:rPr sz="1700" spc="-5" dirty="0">
                <a:latin typeface="Times New Roman"/>
                <a:cs typeface="Times New Roman"/>
              </a:rPr>
              <a:t>map  distances.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584695"/>
            <a:ext cx="45497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Peter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J.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Russell, </a:t>
            </a:r>
            <a:r>
              <a:rPr sz="800" i="1" dirty="0">
                <a:solidFill>
                  <a:srgbClr val="2D002D"/>
                </a:solidFill>
                <a:latin typeface="Georgia"/>
                <a:cs typeface="Georgia"/>
              </a:rPr>
              <a:t>iGenetics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: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Copyright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©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Pearson Education,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Inc.,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publishing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as Benjamin</a:t>
            </a:r>
            <a:r>
              <a:rPr sz="800" spc="-95" dirty="0">
                <a:solidFill>
                  <a:srgbClr val="2D002D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Cummings.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28600"/>
            <a:ext cx="8763000" cy="457200"/>
            <a:chOff x="0" y="228600"/>
            <a:chExt cx="8763000" cy="457200"/>
          </a:xfrm>
        </p:grpSpPr>
        <p:sp>
          <p:nvSpPr>
            <p:cNvPr id="4" name="object 4"/>
            <p:cNvSpPr/>
            <p:nvPr/>
          </p:nvSpPr>
          <p:spPr>
            <a:xfrm>
              <a:off x="0" y="304800"/>
              <a:ext cx="8763000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28600"/>
              <a:ext cx="8686800" cy="381000"/>
            </a:xfrm>
            <a:custGeom>
              <a:avLst/>
              <a:gdLst/>
              <a:ahLst/>
              <a:cxnLst/>
              <a:rect l="l" t="t" r="r" b="b"/>
              <a:pathLst>
                <a:path w="8686800" h="381000">
                  <a:moveTo>
                    <a:pt x="8686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8686800" y="3810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2D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255523"/>
            <a:ext cx="6575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Fig. 14.11 Demonstration of determining gene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order by</a:t>
            </a:r>
            <a:r>
              <a:rPr sz="1600" spc="1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cotransformation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09453" y="766451"/>
            <a:ext cx="5323099" cy="5736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95782"/>
            <a:ext cx="56673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Genetic </a:t>
            </a:r>
            <a:r>
              <a:rPr spc="-5" dirty="0"/>
              <a:t>Mapping </a:t>
            </a:r>
            <a:r>
              <a:rPr dirty="0"/>
              <a:t>in Bacteria</a:t>
            </a:r>
            <a:r>
              <a:rPr spc="-125" dirty="0"/>
              <a:t> </a:t>
            </a:r>
            <a:r>
              <a:rPr dirty="0"/>
              <a:t>by  </a:t>
            </a:r>
            <a:r>
              <a:rPr spc="-5" dirty="0"/>
              <a:t>Transduction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8785"/>
            <a:ext cx="8046084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235" algn="l"/>
              </a:tabLst>
            </a:pPr>
            <a:r>
              <a:rPr sz="3000" dirty="0">
                <a:latin typeface="Arial"/>
                <a:cs typeface="Arial"/>
              </a:rPr>
              <a:t>Some </a:t>
            </a:r>
            <a:r>
              <a:rPr sz="3000" spc="-5" dirty="0">
                <a:solidFill>
                  <a:srgbClr val="0000CC"/>
                </a:solidFill>
                <a:latin typeface="Arial"/>
                <a:cs typeface="Arial"/>
              </a:rPr>
              <a:t>bacteriophage carry </a:t>
            </a:r>
            <a:r>
              <a:rPr sz="3000" dirty="0">
                <a:solidFill>
                  <a:srgbClr val="0000CC"/>
                </a:solidFill>
                <a:latin typeface="Arial"/>
                <a:cs typeface="Arial"/>
              </a:rPr>
              <a:t>genes </a:t>
            </a:r>
            <a:r>
              <a:rPr sz="3000" spc="-5" dirty="0">
                <a:solidFill>
                  <a:srgbClr val="0000CC"/>
                </a:solidFill>
                <a:latin typeface="Arial"/>
                <a:cs typeface="Arial"/>
              </a:rPr>
              <a:t>from</a:t>
            </a:r>
            <a:r>
              <a:rPr sz="3000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0000CC"/>
                </a:solidFill>
                <a:latin typeface="Arial"/>
                <a:cs typeface="Arial"/>
              </a:rPr>
              <a:t>former</a:t>
            </a:r>
            <a:endParaRPr sz="3000">
              <a:latin typeface="Arial"/>
              <a:cs typeface="Arial"/>
            </a:endParaRPr>
          </a:p>
          <a:p>
            <a:pPr marL="355600" marR="85090">
              <a:lnSpc>
                <a:spcPct val="104000"/>
              </a:lnSpc>
              <a:spcBef>
                <a:spcPts val="5"/>
              </a:spcBef>
            </a:pPr>
            <a:r>
              <a:rPr sz="3000" spc="-5" dirty="0">
                <a:solidFill>
                  <a:srgbClr val="0000CC"/>
                </a:solidFill>
                <a:latin typeface="Arial"/>
                <a:cs typeface="Arial"/>
              </a:rPr>
              <a:t>host to new host</a:t>
            </a:r>
            <a:r>
              <a:rPr sz="3000" spc="-5" dirty="0">
                <a:latin typeface="Arial"/>
                <a:cs typeface="Arial"/>
              </a:rPr>
              <a:t>, transferring </a:t>
            </a:r>
            <a:r>
              <a:rPr sz="3000" dirty="0">
                <a:latin typeface="Arial"/>
                <a:cs typeface="Arial"/>
              </a:rPr>
              <a:t>genes </a:t>
            </a:r>
            <a:r>
              <a:rPr sz="3000" spc="-5" dirty="0">
                <a:latin typeface="Arial"/>
                <a:cs typeface="Arial"/>
              </a:rPr>
              <a:t>between  bacterial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cells.</a:t>
            </a:r>
            <a:endParaRPr sz="3000">
              <a:latin typeface="Arial"/>
              <a:cs typeface="Arial"/>
            </a:endParaRPr>
          </a:p>
          <a:p>
            <a:pPr marL="355600" marR="277495" indent="-343535">
              <a:lnSpc>
                <a:spcPct val="104099"/>
              </a:lnSpc>
              <a:spcBef>
                <a:spcPts val="500"/>
              </a:spcBef>
              <a:buAutoNum type="arabicPeriod" startAt="2"/>
              <a:tabLst>
                <a:tab pos="356235" algn="l"/>
              </a:tabLst>
            </a:pPr>
            <a:r>
              <a:rPr sz="3000" dirty="0">
                <a:latin typeface="Arial"/>
                <a:cs typeface="Arial"/>
              </a:rPr>
              <a:t>The DNA capacity of </a:t>
            </a:r>
            <a:r>
              <a:rPr sz="3000" spc="-5" dirty="0">
                <a:latin typeface="Arial"/>
                <a:cs typeface="Arial"/>
              </a:rPr>
              <a:t>these </a:t>
            </a:r>
            <a:r>
              <a:rPr sz="3000" dirty="0">
                <a:latin typeface="Arial"/>
                <a:cs typeface="Arial"/>
              </a:rPr>
              <a:t>phage </a:t>
            </a:r>
            <a:r>
              <a:rPr sz="3000" spc="-5" dirty="0">
                <a:latin typeface="Arial"/>
                <a:cs typeface="Arial"/>
              </a:rPr>
              <a:t>vectors</a:t>
            </a:r>
            <a:r>
              <a:rPr sz="3000" spc="-10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is  limited to </a:t>
            </a:r>
            <a:r>
              <a:rPr sz="3000" spc="-5" dirty="0">
                <a:latin typeface="Arial"/>
                <a:cs typeface="Arial"/>
              </a:rPr>
              <a:t>~1% </a:t>
            </a:r>
            <a:r>
              <a:rPr sz="3000" dirty="0">
                <a:latin typeface="Arial"/>
                <a:cs typeface="Arial"/>
              </a:rPr>
              <a:t>of the host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chromosome.</a:t>
            </a:r>
            <a:endParaRPr sz="3000">
              <a:latin typeface="Arial"/>
              <a:cs typeface="Arial"/>
            </a:endParaRPr>
          </a:p>
          <a:p>
            <a:pPr marL="355600" marR="236220" indent="-343535">
              <a:lnSpc>
                <a:spcPct val="104000"/>
              </a:lnSpc>
              <a:spcBef>
                <a:spcPts val="490"/>
              </a:spcBef>
              <a:buAutoNum type="arabicPeriod" startAt="2"/>
              <a:tabLst>
                <a:tab pos="356235" algn="l"/>
              </a:tabLst>
            </a:pPr>
            <a:r>
              <a:rPr sz="3000" dirty="0">
                <a:latin typeface="Arial"/>
                <a:cs typeface="Arial"/>
              </a:rPr>
              <a:t>Once </a:t>
            </a:r>
            <a:r>
              <a:rPr sz="3000" spc="-5" dirty="0">
                <a:latin typeface="Arial"/>
                <a:cs typeface="Arial"/>
              </a:rPr>
              <a:t>introduced into a new </a:t>
            </a:r>
            <a:r>
              <a:rPr sz="3000" dirty="0">
                <a:latin typeface="Arial"/>
                <a:cs typeface="Arial"/>
              </a:rPr>
              <a:t>host, the  </a:t>
            </a:r>
            <a:r>
              <a:rPr sz="3000" spc="-5" dirty="0">
                <a:latin typeface="Arial"/>
                <a:cs typeface="Arial"/>
              </a:rPr>
              <a:t>recombinant </a:t>
            </a:r>
            <a:r>
              <a:rPr sz="3000" dirty="0">
                <a:latin typeface="Arial"/>
                <a:cs typeface="Arial"/>
              </a:rPr>
              <a:t>viral DNA </a:t>
            </a:r>
            <a:r>
              <a:rPr sz="3000" spc="-5" dirty="0">
                <a:latin typeface="Arial"/>
                <a:cs typeface="Arial"/>
              </a:rPr>
              <a:t>undergoes  homologous recombination into </a:t>
            </a:r>
            <a:r>
              <a:rPr sz="3000" dirty="0">
                <a:latin typeface="Arial"/>
                <a:cs typeface="Arial"/>
              </a:rPr>
              <a:t>the  </a:t>
            </a:r>
            <a:r>
              <a:rPr sz="3000" spc="-5" dirty="0">
                <a:latin typeface="Arial"/>
                <a:cs typeface="Arial"/>
              </a:rPr>
              <a:t>chromosome </a:t>
            </a:r>
            <a:r>
              <a:rPr sz="3000" dirty="0">
                <a:latin typeface="Arial"/>
                <a:cs typeface="Arial"/>
              </a:rPr>
              <a:t>of the </a:t>
            </a:r>
            <a:r>
              <a:rPr sz="3000" spc="-5" dirty="0">
                <a:latin typeface="Arial"/>
                <a:cs typeface="Arial"/>
              </a:rPr>
              <a:t>new </a:t>
            </a:r>
            <a:r>
              <a:rPr sz="3000" dirty="0">
                <a:latin typeface="Arial"/>
                <a:cs typeface="Arial"/>
              </a:rPr>
              <a:t>host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(transductant).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20523"/>
            <a:ext cx="58039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Bacteriophages: </a:t>
            </a:r>
            <a:r>
              <a:rPr dirty="0"/>
              <a:t>An</a:t>
            </a:r>
            <a:r>
              <a:rPr spc="-20" dirty="0"/>
              <a:t> </a:t>
            </a:r>
            <a:r>
              <a:rPr spc="-5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624847"/>
            <a:ext cx="7927975" cy="603186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900" spc="-5" dirty="0">
                <a:latin typeface="Arial"/>
                <a:cs typeface="Arial"/>
              </a:rPr>
              <a:t>T-phages and </a:t>
            </a:r>
            <a:r>
              <a:rPr sz="1900" spc="-5" dirty="0">
                <a:latin typeface="Times New Roman"/>
                <a:cs typeface="Times New Roman"/>
              </a:rPr>
              <a:t>λ </a:t>
            </a:r>
            <a:r>
              <a:rPr sz="1900" spc="-5" dirty="0">
                <a:latin typeface="Arial"/>
                <a:cs typeface="Arial"/>
              </a:rPr>
              <a:t>are familiar examples of DNA</a:t>
            </a:r>
            <a:r>
              <a:rPr sz="1900" spc="25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bacteriophages.</a:t>
            </a:r>
            <a:endParaRPr sz="1900">
              <a:latin typeface="Arial"/>
              <a:cs typeface="Arial"/>
            </a:endParaRPr>
          </a:p>
          <a:p>
            <a:pPr marL="756285" marR="29845" lvl="1" indent="-287020">
              <a:lnSpc>
                <a:spcPct val="103899"/>
              </a:lnSpc>
              <a:spcBef>
                <a:spcPts val="530"/>
              </a:spcBef>
              <a:buAutoNum type="alphaLcPeriod"/>
              <a:tabLst>
                <a:tab pos="756920" algn="l"/>
              </a:tabLst>
            </a:pPr>
            <a:r>
              <a:rPr sz="1700" spc="5" dirty="0">
                <a:latin typeface="Arial"/>
                <a:cs typeface="Arial"/>
              </a:rPr>
              <a:t>T2 </a:t>
            </a:r>
            <a:r>
              <a:rPr sz="1700" dirty="0">
                <a:latin typeface="Arial"/>
                <a:cs typeface="Arial"/>
              </a:rPr>
              <a:t>and </a:t>
            </a:r>
            <a:r>
              <a:rPr sz="1700" spc="5" dirty="0">
                <a:latin typeface="Arial"/>
                <a:cs typeface="Arial"/>
              </a:rPr>
              <a:t>T4 </a:t>
            </a:r>
            <a:r>
              <a:rPr sz="1700" dirty="0">
                <a:latin typeface="Arial"/>
                <a:cs typeface="Arial"/>
              </a:rPr>
              <a:t>are </a:t>
            </a:r>
            <a:r>
              <a:rPr sz="1700" b="1" spc="-10" dirty="0">
                <a:solidFill>
                  <a:srgbClr val="0000CC"/>
                </a:solidFill>
                <a:latin typeface="Arial"/>
                <a:cs typeface="Arial"/>
              </a:rPr>
              <a:t>virulent </a:t>
            </a:r>
            <a:r>
              <a:rPr sz="1700" b="1" dirty="0">
                <a:solidFill>
                  <a:srgbClr val="0000CC"/>
                </a:solidFill>
                <a:latin typeface="Arial"/>
                <a:cs typeface="Arial"/>
              </a:rPr>
              <a:t>phages</a:t>
            </a:r>
            <a:r>
              <a:rPr sz="1700" dirty="0">
                <a:latin typeface="Arial"/>
                <a:cs typeface="Arial"/>
              </a:rPr>
              <a:t>. When their DNA enters a cell, </a:t>
            </a:r>
            <a:r>
              <a:rPr sz="1700" spc="-5" dirty="0">
                <a:latin typeface="Arial"/>
                <a:cs typeface="Arial"/>
              </a:rPr>
              <a:t>its </a:t>
            </a:r>
            <a:r>
              <a:rPr sz="1700" dirty="0">
                <a:latin typeface="Arial"/>
                <a:cs typeface="Arial"/>
              </a:rPr>
              <a:t>genes  </a:t>
            </a:r>
            <a:r>
              <a:rPr sz="1700" spc="-5" dirty="0">
                <a:latin typeface="Arial"/>
                <a:cs typeface="Arial"/>
              </a:rPr>
              <a:t>take </a:t>
            </a:r>
            <a:r>
              <a:rPr sz="1700" dirty="0">
                <a:latin typeface="Arial"/>
                <a:cs typeface="Arial"/>
              </a:rPr>
              <a:t>control, causing </a:t>
            </a:r>
            <a:r>
              <a:rPr sz="1700" spc="-5" dirty="0">
                <a:latin typeface="Arial"/>
                <a:cs typeface="Arial"/>
              </a:rPr>
              <a:t>the </a:t>
            </a:r>
            <a:r>
              <a:rPr sz="1700" dirty="0">
                <a:latin typeface="Arial"/>
                <a:cs typeface="Arial"/>
              </a:rPr>
              <a:t>cell </a:t>
            </a:r>
            <a:r>
              <a:rPr sz="1700" spc="-5" dirty="0">
                <a:latin typeface="Arial"/>
                <a:cs typeface="Arial"/>
              </a:rPr>
              <a:t>to </a:t>
            </a:r>
            <a:r>
              <a:rPr sz="1700" dirty="0">
                <a:latin typeface="Arial"/>
                <a:cs typeface="Arial"/>
              </a:rPr>
              <a:t>devote all available resources </a:t>
            </a:r>
            <a:r>
              <a:rPr sz="1700" spc="-5" dirty="0">
                <a:latin typeface="Arial"/>
                <a:cs typeface="Arial"/>
              </a:rPr>
              <a:t>to </a:t>
            </a:r>
            <a:r>
              <a:rPr sz="1700" dirty="0">
                <a:latin typeface="Arial"/>
                <a:cs typeface="Arial"/>
              </a:rPr>
              <a:t>producing  new virus particles. </a:t>
            </a:r>
            <a:r>
              <a:rPr sz="1700" spc="5" dirty="0">
                <a:latin typeface="Arial"/>
                <a:cs typeface="Arial"/>
              </a:rPr>
              <a:t>The </a:t>
            </a:r>
            <a:r>
              <a:rPr sz="1700" dirty="0">
                <a:latin typeface="Arial"/>
                <a:cs typeface="Arial"/>
              </a:rPr>
              <a:t>progeny phages eventually </a:t>
            </a:r>
            <a:r>
              <a:rPr sz="1700" spc="-5" dirty="0">
                <a:latin typeface="Arial"/>
                <a:cs typeface="Arial"/>
              </a:rPr>
              <a:t>lyse </a:t>
            </a:r>
            <a:r>
              <a:rPr sz="1700" dirty="0">
                <a:latin typeface="Arial"/>
                <a:cs typeface="Arial"/>
              </a:rPr>
              <a:t>their host cells,  resulting in a phage </a:t>
            </a:r>
            <a:r>
              <a:rPr sz="1700" spc="-5" dirty="0">
                <a:latin typeface="Arial"/>
                <a:cs typeface="Arial"/>
              </a:rPr>
              <a:t>lysate.</a:t>
            </a:r>
            <a:endParaRPr sz="1700">
              <a:latin typeface="Arial"/>
              <a:cs typeface="Arial"/>
            </a:endParaRPr>
          </a:p>
          <a:p>
            <a:pPr marL="756285" marR="194310" lvl="1" indent="-287020">
              <a:lnSpc>
                <a:spcPct val="104099"/>
              </a:lnSpc>
              <a:spcBef>
                <a:spcPts val="505"/>
              </a:spcBef>
              <a:buAutoNum type="alphaLcPeriod"/>
              <a:tabLst>
                <a:tab pos="756920" algn="l"/>
              </a:tabLst>
            </a:pPr>
            <a:r>
              <a:rPr sz="1700" dirty="0">
                <a:latin typeface="Arial"/>
                <a:cs typeface="Arial"/>
              </a:rPr>
              <a:t>Lambda has </a:t>
            </a:r>
            <a:r>
              <a:rPr sz="1700" spc="-10" dirty="0">
                <a:latin typeface="Arial"/>
                <a:cs typeface="Arial"/>
              </a:rPr>
              <a:t>two </a:t>
            </a:r>
            <a:r>
              <a:rPr sz="1700" dirty="0">
                <a:latin typeface="Arial"/>
                <a:cs typeface="Arial"/>
              </a:rPr>
              <a:t>possible courses of action </a:t>
            </a:r>
            <a:r>
              <a:rPr sz="1700" spc="-5" dirty="0">
                <a:latin typeface="Arial"/>
                <a:cs typeface="Arial"/>
              </a:rPr>
              <a:t>when </a:t>
            </a:r>
            <a:r>
              <a:rPr sz="1700" dirty="0">
                <a:latin typeface="Arial"/>
                <a:cs typeface="Arial"/>
              </a:rPr>
              <a:t>it </a:t>
            </a:r>
            <a:r>
              <a:rPr sz="1700" spc="-5" dirty="0">
                <a:latin typeface="Arial"/>
                <a:cs typeface="Arial"/>
              </a:rPr>
              <a:t>infects </a:t>
            </a:r>
            <a:r>
              <a:rPr sz="1700" i="1" dirty="0">
                <a:latin typeface="Arial"/>
                <a:cs typeface="Arial"/>
              </a:rPr>
              <a:t>E. coli </a:t>
            </a:r>
            <a:r>
              <a:rPr sz="1700" dirty="0">
                <a:latin typeface="Arial"/>
                <a:cs typeface="Arial"/>
              </a:rPr>
              <a:t>(Figure  14.12):</a:t>
            </a:r>
            <a:endParaRPr sz="1700">
              <a:latin typeface="Arial"/>
              <a:cs typeface="Arial"/>
            </a:endParaRPr>
          </a:p>
          <a:p>
            <a:pPr marL="1323340" lvl="2" indent="-168275">
              <a:lnSpc>
                <a:spcPct val="100000"/>
              </a:lnSpc>
              <a:spcBef>
                <a:spcPts val="580"/>
              </a:spcBef>
              <a:buAutoNum type="romanLcPeriod"/>
              <a:tabLst>
                <a:tab pos="1323975" algn="l"/>
              </a:tabLst>
            </a:pPr>
            <a:r>
              <a:rPr sz="1700" dirty="0">
                <a:latin typeface="Arial"/>
                <a:cs typeface="Arial"/>
              </a:rPr>
              <a:t>A </a:t>
            </a:r>
            <a:r>
              <a:rPr sz="1700" spc="-10" dirty="0">
                <a:solidFill>
                  <a:srgbClr val="0000CC"/>
                </a:solidFill>
                <a:latin typeface="Arial"/>
                <a:cs typeface="Arial"/>
              </a:rPr>
              <a:t>lytic </a:t>
            </a:r>
            <a:r>
              <a:rPr sz="1700" spc="-5" dirty="0">
                <a:solidFill>
                  <a:srgbClr val="0000CC"/>
                </a:solidFill>
                <a:latin typeface="Arial"/>
                <a:cs typeface="Arial"/>
              </a:rPr>
              <a:t>cycle </a:t>
            </a:r>
            <a:r>
              <a:rPr sz="1700" dirty="0">
                <a:latin typeface="Arial"/>
                <a:cs typeface="Arial"/>
              </a:rPr>
              <a:t>like </a:t>
            </a:r>
            <a:r>
              <a:rPr sz="1700" spc="-5" dirty="0">
                <a:latin typeface="Arial"/>
                <a:cs typeface="Arial"/>
              </a:rPr>
              <a:t>that </a:t>
            </a:r>
            <a:r>
              <a:rPr sz="1700" dirty="0">
                <a:latin typeface="Arial"/>
                <a:cs typeface="Arial"/>
              </a:rPr>
              <a:t>of </a:t>
            </a:r>
            <a:r>
              <a:rPr sz="1700" spc="-5" dirty="0">
                <a:latin typeface="Arial"/>
                <a:cs typeface="Arial"/>
              </a:rPr>
              <a:t>the 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spc="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phages.</a:t>
            </a:r>
            <a:endParaRPr sz="1700">
              <a:latin typeface="Arial"/>
              <a:cs typeface="Arial"/>
            </a:endParaRPr>
          </a:p>
          <a:p>
            <a:pPr marL="1372235" lvl="2" indent="-21717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AutoNum type="romanLcPeriod"/>
              <a:tabLst>
                <a:tab pos="1372870" algn="l"/>
              </a:tabLst>
            </a:pPr>
            <a:r>
              <a:rPr sz="1700" spc="-5" dirty="0">
                <a:solidFill>
                  <a:srgbClr val="0000CC"/>
                </a:solidFill>
                <a:latin typeface="Arial"/>
                <a:cs typeface="Arial"/>
              </a:rPr>
              <a:t>Lysogeny</a:t>
            </a:r>
            <a:r>
              <a:rPr sz="1700" spc="-5" dirty="0">
                <a:latin typeface="Arial"/>
                <a:cs typeface="Arial"/>
              </a:rPr>
              <a:t>, where the </a:t>
            </a:r>
            <a:r>
              <a:rPr sz="1700" dirty="0">
                <a:latin typeface="Times New Roman"/>
                <a:cs typeface="Times New Roman"/>
              </a:rPr>
              <a:t>λ </a:t>
            </a:r>
            <a:r>
              <a:rPr sz="1700" dirty="0">
                <a:latin typeface="Arial"/>
                <a:cs typeface="Arial"/>
              </a:rPr>
              <a:t>chromosome inserts itself </a:t>
            </a:r>
            <a:r>
              <a:rPr sz="1700" spc="-5" dirty="0">
                <a:latin typeface="Arial"/>
                <a:cs typeface="Arial"/>
              </a:rPr>
              <a:t>into the </a:t>
            </a:r>
            <a:r>
              <a:rPr sz="1700" i="1" dirty="0">
                <a:latin typeface="Arial"/>
                <a:cs typeface="Arial"/>
              </a:rPr>
              <a:t>E.</a:t>
            </a:r>
            <a:r>
              <a:rPr sz="1700" i="1" spc="21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coli</a:t>
            </a:r>
            <a:endParaRPr sz="1700">
              <a:latin typeface="Arial"/>
              <a:cs typeface="Arial"/>
            </a:endParaRPr>
          </a:p>
          <a:p>
            <a:pPr marL="1155700">
              <a:lnSpc>
                <a:spcPct val="100000"/>
              </a:lnSpc>
              <a:spcBef>
                <a:spcPts val="85"/>
              </a:spcBef>
            </a:pPr>
            <a:r>
              <a:rPr sz="1700" dirty="0">
                <a:latin typeface="Arial"/>
                <a:cs typeface="Arial"/>
              </a:rPr>
              <a:t>chromosome (similar </a:t>
            </a:r>
            <a:r>
              <a:rPr sz="1700" spc="-5" dirty="0">
                <a:latin typeface="Arial"/>
                <a:cs typeface="Arial"/>
              </a:rPr>
              <a:t>to </a:t>
            </a:r>
            <a:r>
              <a:rPr sz="1700" dirty="0">
                <a:latin typeface="Arial"/>
                <a:cs typeface="Arial"/>
              </a:rPr>
              <a:t>F plasmid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integration).</a:t>
            </a:r>
            <a:endParaRPr sz="1700">
              <a:latin typeface="Arial"/>
              <a:cs typeface="Arial"/>
            </a:endParaRPr>
          </a:p>
          <a:p>
            <a:pPr marL="1612900" marR="450215" lvl="3" indent="-228600">
              <a:lnSpc>
                <a:spcPct val="103800"/>
              </a:lnSpc>
              <a:spcBef>
                <a:spcPts val="509"/>
              </a:spcBef>
              <a:buAutoNum type="arabicParenBoth"/>
              <a:tabLst>
                <a:tab pos="1841500" algn="l"/>
                <a:tab pos="1842135" algn="l"/>
              </a:tabLst>
            </a:pPr>
            <a:r>
              <a:rPr sz="1700" spc="-5" dirty="0">
                <a:latin typeface="Arial"/>
                <a:cs typeface="Arial"/>
              </a:rPr>
              <a:t>In the lysogenic pathway, the </a:t>
            </a:r>
            <a:r>
              <a:rPr sz="1700" dirty="0">
                <a:solidFill>
                  <a:srgbClr val="0000CC"/>
                </a:solidFill>
                <a:latin typeface="Arial"/>
                <a:cs typeface="Arial"/>
              </a:rPr>
              <a:t>prophage DNA </a:t>
            </a:r>
            <a:r>
              <a:rPr sz="1700" spc="-5" dirty="0">
                <a:latin typeface="Arial"/>
                <a:cs typeface="Arial"/>
              </a:rPr>
              <a:t>(integrated </a:t>
            </a:r>
            <a:r>
              <a:rPr sz="1700" dirty="0">
                <a:latin typeface="Times New Roman"/>
                <a:cs typeface="Times New Roman"/>
              </a:rPr>
              <a:t>λ  </a:t>
            </a:r>
            <a:r>
              <a:rPr sz="1700" dirty="0">
                <a:latin typeface="Arial"/>
                <a:cs typeface="Arial"/>
              </a:rPr>
              <a:t>chromosome) is replicated each time </a:t>
            </a:r>
            <a:r>
              <a:rPr sz="1700" spc="-5" dirty="0">
                <a:latin typeface="Arial"/>
                <a:cs typeface="Arial"/>
              </a:rPr>
              <a:t>the </a:t>
            </a:r>
            <a:r>
              <a:rPr sz="1700" i="1" dirty="0">
                <a:latin typeface="Arial"/>
                <a:cs typeface="Arial"/>
              </a:rPr>
              <a:t>E. coli </a:t>
            </a:r>
            <a:r>
              <a:rPr sz="1700" dirty="0">
                <a:latin typeface="Arial"/>
                <a:cs typeface="Arial"/>
              </a:rPr>
              <a:t>chromosome  replicates.</a:t>
            </a:r>
            <a:endParaRPr sz="1700">
              <a:latin typeface="Arial"/>
              <a:cs typeface="Arial"/>
            </a:endParaRPr>
          </a:p>
          <a:p>
            <a:pPr marL="1612900" marR="498475" lvl="3" indent="-228600">
              <a:lnSpc>
                <a:spcPct val="104099"/>
              </a:lnSpc>
              <a:spcBef>
                <a:spcPts val="505"/>
              </a:spcBef>
              <a:buAutoNum type="arabicParenBoth"/>
              <a:tabLst>
                <a:tab pos="1841500" algn="l"/>
                <a:tab pos="1842135" algn="l"/>
              </a:tabLst>
            </a:pPr>
            <a:r>
              <a:rPr sz="1700" spc="5" dirty="0">
                <a:latin typeface="Arial"/>
                <a:cs typeface="Arial"/>
              </a:rPr>
              <a:t>The </a:t>
            </a:r>
            <a:r>
              <a:rPr sz="1700" dirty="0">
                <a:latin typeface="Times New Roman"/>
                <a:cs typeface="Times New Roman"/>
              </a:rPr>
              <a:t>λ </a:t>
            </a:r>
            <a:r>
              <a:rPr sz="1700" dirty="0">
                <a:latin typeface="Arial"/>
                <a:cs typeface="Arial"/>
              </a:rPr>
              <a:t>prophage </a:t>
            </a:r>
            <a:r>
              <a:rPr sz="1700" spc="-5" dirty="0">
                <a:latin typeface="Arial"/>
                <a:cs typeface="Arial"/>
              </a:rPr>
              <a:t>will </a:t>
            </a:r>
            <a:r>
              <a:rPr sz="1700" dirty="0">
                <a:latin typeface="Arial"/>
                <a:cs typeface="Arial"/>
              </a:rPr>
              <a:t>be inherited by all descendants of </a:t>
            </a:r>
            <a:r>
              <a:rPr sz="1700" spc="-5" dirty="0">
                <a:latin typeface="Arial"/>
                <a:cs typeface="Arial"/>
              </a:rPr>
              <a:t>the  </a:t>
            </a:r>
            <a:r>
              <a:rPr sz="1700" dirty="0">
                <a:latin typeface="Arial"/>
                <a:cs typeface="Arial"/>
              </a:rPr>
              <a:t>originally </a:t>
            </a:r>
            <a:r>
              <a:rPr sz="1700" spc="-5" dirty="0">
                <a:latin typeface="Arial"/>
                <a:cs typeface="Arial"/>
              </a:rPr>
              <a:t>infected </a:t>
            </a:r>
            <a:r>
              <a:rPr sz="1700" i="1" dirty="0">
                <a:latin typeface="Arial"/>
                <a:cs typeface="Arial"/>
              </a:rPr>
              <a:t>E. coli</a:t>
            </a:r>
            <a:r>
              <a:rPr sz="1700" i="1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cell.</a:t>
            </a:r>
            <a:endParaRPr sz="1700">
              <a:latin typeface="Arial"/>
              <a:cs typeface="Arial"/>
            </a:endParaRPr>
          </a:p>
          <a:p>
            <a:pPr marL="1612900" marR="5080" lvl="3" indent="-228600">
              <a:lnSpc>
                <a:spcPct val="104099"/>
              </a:lnSpc>
              <a:spcBef>
                <a:spcPts val="495"/>
              </a:spcBef>
              <a:buAutoNum type="arabicParenBoth"/>
              <a:tabLst>
                <a:tab pos="1841500" algn="l"/>
                <a:tab pos="1842135" algn="l"/>
              </a:tabLst>
            </a:pPr>
            <a:r>
              <a:rPr sz="1700" spc="5" dirty="0">
                <a:latin typeface="Arial"/>
                <a:cs typeface="Arial"/>
              </a:rPr>
              <a:t>The </a:t>
            </a:r>
            <a:r>
              <a:rPr sz="1700" dirty="0">
                <a:latin typeface="Times New Roman"/>
                <a:cs typeface="Times New Roman"/>
              </a:rPr>
              <a:t>λ </a:t>
            </a:r>
            <a:r>
              <a:rPr sz="1700" dirty="0">
                <a:latin typeface="Arial"/>
                <a:cs typeface="Arial"/>
              </a:rPr>
              <a:t>repressor protein prevents expression of l genes needed  in </a:t>
            </a:r>
            <a:r>
              <a:rPr sz="1700" spc="-5" dirty="0">
                <a:latin typeface="Arial"/>
                <a:cs typeface="Arial"/>
              </a:rPr>
              <a:t>the </a:t>
            </a:r>
            <a:r>
              <a:rPr sz="1700" spc="-10" dirty="0">
                <a:latin typeface="Arial"/>
                <a:cs typeface="Arial"/>
              </a:rPr>
              <a:t>lytic </a:t>
            </a:r>
            <a:r>
              <a:rPr sz="1700" spc="-5" dirty="0">
                <a:latin typeface="Arial"/>
                <a:cs typeface="Arial"/>
              </a:rPr>
              <a:t>cycle. </a:t>
            </a:r>
            <a:r>
              <a:rPr sz="1700" dirty="0">
                <a:latin typeface="Arial"/>
                <a:cs typeface="Arial"/>
              </a:rPr>
              <a:t>When </a:t>
            </a:r>
            <a:r>
              <a:rPr sz="1700" spc="-5" dirty="0">
                <a:latin typeface="Arial"/>
                <a:cs typeface="Arial"/>
              </a:rPr>
              <a:t>the </a:t>
            </a:r>
            <a:r>
              <a:rPr sz="1700" dirty="0">
                <a:latin typeface="Arial"/>
                <a:cs typeface="Arial"/>
              </a:rPr>
              <a:t>repressor is </a:t>
            </a:r>
            <a:r>
              <a:rPr sz="1700" spc="-5" dirty="0">
                <a:latin typeface="Arial"/>
                <a:cs typeface="Arial"/>
              </a:rPr>
              <a:t>destroyed (e.g., </a:t>
            </a:r>
            <a:r>
              <a:rPr sz="1700" dirty="0">
                <a:latin typeface="Arial"/>
                <a:cs typeface="Arial"/>
              </a:rPr>
              <a:t>by UV  light) </a:t>
            </a:r>
            <a:r>
              <a:rPr sz="1700" spc="-5" dirty="0">
                <a:latin typeface="Arial"/>
                <a:cs typeface="Arial"/>
              </a:rPr>
              <a:t>the </a:t>
            </a:r>
            <a:r>
              <a:rPr sz="1700" spc="-10" dirty="0">
                <a:latin typeface="Arial"/>
                <a:cs typeface="Arial"/>
              </a:rPr>
              <a:t>lytic </a:t>
            </a:r>
            <a:r>
              <a:rPr sz="1700" spc="-5" dirty="0">
                <a:latin typeface="Arial"/>
                <a:cs typeface="Arial"/>
              </a:rPr>
              <a:t>cycle </a:t>
            </a:r>
            <a:r>
              <a:rPr sz="1700" dirty="0">
                <a:latin typeface="Arial"/>
                <a:cs typeface="Arial"/>
              </a:rPr>
              <a:t>is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induced.</a:t>
            </a:r>
            <a:endParaRPr sz="1700">
              <a:latin typeface="Arial"/>
              <a:cs typeface="Arial"/>
            </a:endParaRPr>
          </a:p>
          <a:p>
            <a:pPr marL="1612900" marR="103505" lvl="3" indent="-228600">
              <a:lnSpc>
                <a:spcPct val="104099"/>
              </a:lnSpc>
              <a:spcBef>
                <a:spcPts val="495"/>
              </a:spcBef>
              <a:buAutoNum type="arabicParenBoth"/>
              <a:tabLst>
                <a:tab pos="1841500" algn="l"/>
                <a:tab pos="1842135" algn="l"/>
              </a:tabLst>
            </a:pPr>
            <a:r>
              <a:rPr sz="1700" spc="5" dirty="0">
                <a:latin typeface="Arial"/>
                <a:cs typeface="Arial"/>
              </a:rPr>
              <a:t>The </a:t>
            </a:r>
            <a:r>
              <a:rPr sz="1700" dirty="0">
                <a:solidFill>
                  <a:srgbClr val="0000CC"/>
                </a:solidFill>
                <a:latin typeface="Times New Roman"/>
                <a:cs typeface="Times New Roman"/>
              </a:rPr>
              <a:t>λ </a:t>
            </a:r>
            <a:r>
              <a:rPr sz="1700" dirty="0">
                <a:solidFill>
                  <a:srgbClr val="0000CC"/>
                </a:solidFill>
                <a:latin typeface="Arial"/>
                <a:cs typeface="Arial"/>
              </a:rPr>
              <a:t>prophage DNA is </a:t>
            </a:r>
            <a:r>
              <a:rPr sz="1700" spc="-5" dirty="0">
                <a:solidFill>
                  <a:srgbClr val="0000CC"/>
                </a:solidFill>
                <a:latin typeface="Arial"/>
                <a:cs typeface="Arial"/>
              </a:rPr>
              <a:t>excised from the </a:t>
            </a:r>
            <a:r>
              <a:rPr sz="1700" i="1" dirty="0">
                <a:solidFill>
                  <a:srgbClr val="0000CC"/>
                </a:solidFill>
                <a:latin typeface="Arial"/>
                <a:cs typeface="Arial"/>
              </a:rPr>
              <a:t>E. coli </a:t>
            </a:r>
            <a:r>
              <a:rPr sz="1700" dirty="0">
                <a:solidFill>
                  <a:srgbClr val="0000CC"/>
                </a:solidFill>
                <a:latin typeface="Arial"/>
                <a:cs typeface="Arial"/>
              </a:rPr>
              <a:t>chromosome</a:t>
            </a:r>
            <a:r>
              <a:rPr sz="1700" dirty="0">
                <a:latin typeface="Arial"/>
                <a:cs typeface="Arial"/>
              </a:rPr>
              <a:t>,  and </a:t>
            </a:r>
            <a:r>
              <a:rPr sz="1700" spc="-5" dirty="0">
                <a:latin typeface="Arial"/>
                <a:cs typeface="Arial"/>
              </a:rPr>
              <a:t>the </a:t>
            </a:r>
            <a:r>
              <a:rPr sz="1700" spc="-10" dirty="0">
                <a:latin typeface="Arial"/>
                <a:cs typeface="Arial"/>
              </a:rPr>
              <a:t>lytic </a:t>
            </a:r>
            <a:r>
              <a:rPr sz="1700" spc="-5" dirty="0">
                <a:latin typeface="Arial"/>
                <a:cs typeface="Arial"/>
              </a:rPr>
              <a:t>cycle </a:t>
            </a:r>
            <a:r>
              <a:rPr sz="1700" dirty="0">
                <a:latin typeface="Arial"/>
                <a:cs typeface="Arial"/>
              </a:rPr>
              <a:t>proceeds, producing progeny </a:t>
            </a:r>
            <a:r>
              <a:rPr sz="1700" dirty="0">
                <a:latin typeface="Times New Roman"/>
                <a:cs typeface="Times New Roman"/>
              </a:rPr>
              <a:t>λ</a:t>
            </a:r>
            <a:r>
              <a:rPr sz="1700" spc="1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Arial"/>
                <a:cs typeface="Arial"/>
              </a:rPr>
              <a:t>phages.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584695"/>
            <a:ext cx="45497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Peter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J.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Russell, </a:t>
            </a:r>
            <a:r>
              <a:rPr sz="800" i="1" dirty="0">
                <a:solidFill>
                  <a:srgbClr val="2D002D"/>
                </a:solidFill>
                <a:latin typeface="Georgia"/>
                <a:cs typeface="Georgia"/>
              </a:rPr>
              <a:t>iGenetics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: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Copyright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©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Pearson Education,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Inc.,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publishing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as Benjamin</a:t>
            </a:r>
            <a:r>
              <a:rPr sz="800" spc="-95" dirty="0">
                <a:solidFill>
                  <a:srgbClr val="2D002D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Cummings.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28600"/>
            <a:ext cx="8763000" cy="457200"/>
            <a:chOff x="0" y="228600"/>
            <a:chExt cx="8763000" cy="457200"/>
          </a:xfrm>
        </p:grpSpPr>
        <p:sp>
          <p:nvSpPr>
            <p:cNvPr id="4" name="object 4"/>
            <p:cNvSpPr/>
            <p:nvPr/>
          </p:nvSpPr>
          <p:spPr>
            <a:xfrm>
              <a:off x="0" y="304800"/>
              <a:ext cx="8763000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28600"/>
              <a:ext cx="8686800" cy="381000"/>
            </a:xfrm>
            <a:custGeom>
              <a:avLst/>
              <a:gdLst/>
              <a:ahLst/>
              <a:cxnLst/>
              <a:rect l="l" t="t" r="r" b="b"/>
              <a:pathLst>
                <a:path w="8686800" h="381000">
                  <a:moveTo>
                    <a:pt x="8686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8686800" y="3810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2D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257048"/>
            <a:ext cx="46653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Fig. 14.12 Life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cycle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of a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temperate phage,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such as</a:t>
            </a:r>
            <a:r>
              <a:rPr sz="1600" spc="25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ymbol"/>
                <a:cs typeface="Symbol"/>
              </a:rPr>
              <a:t>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69275" y="685800"/>
            <a:ext cx="5587599" cy="586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Transduction Mapping </a:t>
            </a:r>
            <a:r>
              <a:rPr dirty="0"/>
              <a:t>of</a:t>
            </a:r>
            <a:r>
              <a:rPr spc="-35" dirty="0"/>
              <a:t> </a:t>
            </a:r>
            <a:r>
              <a:rPr spc="-5" dirty="0"/>
              <a:t>Bacterial  </a:t>
            </a:r>
            <a:r>
              <a:rPr dirty="0"/>
              <a:t>Chromosomes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015"/>
            <a:ext cx="7863205" cy="195135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469900" marR="5080" indent="-457834">
              <a:lnSpc>
                <a:spcPct val="119400"/>
              </a:lnSpc>
              <a:spcBef>
                <a:spcPts val="180"/>
              </a:spcBef>
            </a:pPr>
            <a:r>
              <a:rPr sz="3000" spc="35" dirty="0">
                <a:latin typeface="Arial"/>
                <a:cs typeface="Arial"/>
              </a:rPr>
              <a:t>1.Two </a:t>
            </a:r>
            <a:r>
              <a:rPr sz="3000" spc="-5" dirty="0">
                <a:latin typeface="Arial"/>
                <a:cs typeface="Arial"/>
              </a:rPr>
              <a:t>types </a:t>
            </a:r>
            <a:r>
              <a:rPr sz="3000" dirty="0">
                <a:latin typeface="Arial"/>
                <a:cs typeface="Arial"/>
              </a:rPr>
              <a:t>of </a:t>
            </a:r>
            <a:r>
              <a:rPr sz="3000" spc="-5" dirty="0">
                <a:latin typeface="Arial"/>
                <a:cs typeface="Arial"/>
              </a:rPr>
              <a:t>transduction </a:t>
            </a:r>
            <a:r>
              <a:rPr sz="3000" dirty="0">
                <a:latin typeface="Arial"/>
                <a:cs typeface="Arial"/>
              </a:rPr>
              <a:t>occur:  </a:t>
            </a:r>
            <a:r>
              <a:rPr sz="2600" spc="5" dirty="0">
                <a:latin typeface="Arial"/>
                <a:cs typeface="Arial"/>
              </a:rPr>
              <a:t>a.</a:t>
            </a:r>
            <a:r>
              <a:rPr sz="2600" b="1" spc="5" dirty="0">
                <a:solidFill>
                  <a:srgbClr val="0000CC"/>
                </a:solidFill>
                <a:latin typeface="Arial"/>
                <a:cs typeface="Arial"/>
              </a:rPr>
              <a:t>Generalized, </a:t>
            </a:r>
            <a:r>
              <a:rPr sz="2600" dirty="0">
                <a:latin typeface="Arial"/>
                <a:cs typeface="Arial"/>
              </a:rPr>
              <a:t>which can transfer any gene.  </a:t>
            </a:r>
            <a:r>
              <a:rPr sz="2600" spc="5" dirty="0">
                <a:latin typeface="Arial"/>
                <a:cs typeface="Arial"/>
              </a:rPr>
              <a:t>b.</a:t>
            </a:r>
            <a:r>
              <a:rPr sz="2600" b="1" spc="5" dirty="0">
                <a:solidFill>
                  <a:srgbClr val="0000CC"/>
                </a:solidFill>
                <a:latin typeface="Arial"/>
                <a:cs typeface="Arial"/>
              </a:rPr>
              <a:t>Specialized</a:t>
            </a:r>
            <a:r>
              <a:rPr sz="2600" spc="5" dirty="0">
                <a:latin typeface="Arial"/>
                <a:cs typeface="Arial"/>
              </a:rPr>
              <a:t>, </a:t>
            </a:r>
            <a:r>
              <a:rPr sz="2600" dirty="0">
                <a:latin typeface="Arial"/>
                <a:cs typeface="Arial"/>
              </a:rPr>
              <a:t>which transfers only specific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genes</a:t>
            </a:r>
            <a:endParaRPr sz="26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120"/>
              </a:spcBef>
            </a:pPr>
            <a:r>
              <a:rPr sz="2600" dirty="0">
                <a:latin typeface="Arial"/>
                <a:cs typeface="Arial"/>
              </a:rPr>
              <a:t>(similar to imperfect excision that creates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F’).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17475"/>
            <a:ext cx="4760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Generalized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Transduction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610616"/>
            <a:ext cx="8077200" cy="603694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53365" marR="38100" indent="-253365">
              <a:lnSpc>
                <a:spcPct val="80000"/>
              </a:lnSpc>
              <a:spcBef>
                <a:spcPts val="550"/>
              </a:spcBef>
              <a:buAutoNum type="arabicPeriod"/>
              <a:tabLst>
                <a:tab pos="253365" algn="l"/>
              </a:tabLst>
            </a:pPr>
            <a:r>
              <a:rPr sz="1900" spc="-5" dirty="0">
                <a:latin typeface="Times New Roman"/>
                <a:cs typeface="Times New Roman"/>
              </a:rPr>
              <a:t>Generalized transduction </a:t>
            </a:r>
            <a:r>
              <a:rPr sz="1900" spc="-10" dirty="0">
                <a:latin typeface="Arial"/>
                <a:cs typeface="Arial"/>
              </a:rPr>
              <a:t>was </a:t>
            </a:r>
            <a:r>
              <a:rPr sz="1900" spc="-5" dirty="0">
                <a:latin typeface="Times New Roman"/>
                <a:cs typeface="Times New Roman"/>
              </a:rPr>
              <a:t>discovered by Lederberg and Zinder (1952), in an  experiment with </a:t>
            </a:r>
            <a:r>
              <a:rPr sz="1900" i="1" spc="-5" dirty="0">
                <a:solidFill>
                  <a:srgbClr val="0000CC"/>
                </a:solidFill>
                <a:latin typeface="Times New Roman"/>
                <a:cs typeface="Times New Roman"/>
              </a:rPr>
              <a:t>Salmonella typhimurium</a:t>
            </a:r>
            <a:r>
              <a:rPr sz="1900" i="1" spc="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bacteria.</a:t>
            </a:r>
            <a:endParaRPr sz="1900">
              <a:latin typeface="Times New Roman"/>
              <a:cs typeface="Times New Roman"/>
            </a:endParaRPr>
          </a:p>
          <a:p>
            <a:pPr marL="756285" marR="438784" lvl="1" indent="-287020">
              <a:lnSpc>
                <a:spcPts val="1630"/>
              </a:lnSpc>
              <a:spcBef>
                <a:spcPts val="995"/>
              </a:spcBef>
              <a:buAutoNum type="alphaLcPeriod"/>
              <a:tabLst>
                <a:tab pos="672465" algn="l"/>
              </a:tabLst>
            </a:pPr>
            <a:r>
              <a:rPr sz="1700" dirty="0">
                <a:latin typeface="Times New Roman"/>
                <a:cs typeface="Times New Roman"/>
              </a:rPr>
              <a:t>Experiment was </a:t>
            </a:r>
            <a:r>
              <a:rPr sz="1700" spc="-5" dirty="0">
                <a:latin typeface="Times New Roman"/>
                <a:cs typeface="Times New Roman"/>
              </a:rPr>
              <a:t>similar to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i="1" dirty="0">
                <a:latin typeface="Times New Roman"/>
                <a:cs typeface="Times New Roman"/>
              </a:rPr>
              <a:t>E. </a:t>
            </a:r>
            <a:r>
              <a:rPr sz="1700" i="1" spc="-5" dirty="0">
                <a:latin typeface="Times New Roman"/>
                <a:cs typeface="Times New Roman"/>
              </a:rPr>
              <a:t>coli </a:t>
            </a:r>
            <a:r>
              <a:rPr sz="1700" dirty="0">
                <a:latin typeface="Times New Roman"/>
                <a:cs typeface="Times New Roman"/>
              </a:rPr>
              <a:t>conjugation </a:t>
            </a:r>
            <a:r>
              <a:rPr sz="1700" spc="-5" dirty="0">
                <a:latin typeface="Times New Roman"/>
                <a:cs typeface="Times New Roman"/>
              </a:rPr>
              <a:t>experiment, in which bacterial  strains </a:t>
            </a:r>
            <a:r>
              <a:rPr sz="1700" dirty="0">
                <a:latin typeface="Times New Roman"/>
                <a:cs typeface="Times New Roman"/>
              </a:rPr>
              <a:t>are </a:t>
            </a:r>
            <a:r>
              <a:rPr sz="1700" spc="-5" dirty="0">
                <a:latin typeface="Times New Roman"/>
                <a:cs typeface="Times New Roman"/>
              </a:rPr>
              <a:t>separated </a:t>
            </a:r>
            <a:r>
              <a:rPr sz="1700" dirty="0">
                <a:latin typeface="Times New Roman"/>
                <a:cs typeface="Times New Roman"/>
              </a:rPr>
              <a:t>by a </a:t>
            </a:r>
            <a:r>
              <a:rPr sz="1700" spc="-5" dirty="0">
                <a:latin typeface="Times New Roman"/>
                <a:cs typeface="Times New Roman"/>
              </a:rPr>
              <a:t>ifiter to </a:t>
            </a:r>
            <a:r>
              <a:rPr sz="1700" dirty="0">
                <a:latin typeface="Times New Roman"/>
                <a:cs typeface="Times New Roman"/>
              </a:rPr>
              <a:t>prevent physical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contact.</a:t>
            </a:r>
            <a:endParaRPr sz="1700">
              <a:latin typeface="Times New Roman"/>
              <a:cs typeface="Times New Roman"/>
            </a:endParaRPr>
          </a:p>
          <a:p>
            <a:pPr marL="756285" marR="615950" lvl="1" indent="-287020">
              <a:lnSpc>
                <a:spcPts val="1630"/>
              </a:lnSpc>
              <a:spcBef>
                <a:spcPts val="1010"/>
              </a:spcBef>
              <a:buFont typeface="Times New Roman"/>
              <a:buAutoNum type="alphaLcPeriod"/>
              <a:tabLst>
                <a:tab pos="686435" algn="l"/>
              </a:tabLst>
            </a:pPr>
            <a:r>
              <a:rPr sz="1700" i="1" dirty="0">
                <a:latin typeface="Times New Roman"/>
                <a:cs typeface="Times New Roman"/>
              </a:rPr>
              <a:t>S. </a:t>
            </a:r>
            <a:r>
              <a:rPr sz="1700" i="1" spc="-5" dirty="0">
                <a:latin typeface="Times New Roman"/>
                <a:cs typeface="Times New Roman"/>
              </a:rPr>
              <a:t>typhimurium, </a:t>
            </a:r>
            <a:r>
              <a:rPr sz="1700" spc="-5" dirty="0">
                <a:latin typeface="Times New Roman"/>
                <a:cs typeface="Times New Roman"/>
              </a:rPr>
              <a:t>unlike </a:t>
            </a:r>
            <a:r>
              <a:rPr sz="1700" i="1" dirty="0">
                <a:latin typeface="Times New Roman"/>
                <a:cs typeface="Times New Roman"/>
              </a:rPr>
              <a:t>E. </a:t>
            </a:r>
            <a:r>
              <a:rPr sz="1700" i="1" spc="-5" dirty="0">
                <a:latin typeface="Times New Roman"/>
                <a:cs typeface="Times New Roman"/>
              </a:rPr>
              <a:t>coli, </a:t>
            </a:r>
            <a:r>
              <a:rPr sz="1700" dirty="0">
                <a:latin typeface="Times New Roman"/>
                <a:cs typeface="Times New Roman"/>
              </a:rPr>
              <a:t>produced </a:t>
            </a:r>
            <a:r>
              <a:rPr sz="1700" spc="-5" dirty="0">
                <a:latin typeface="Times New Roman"/>
                <a:cs typeface="Times New Roman"/>
              </a:rPr>
              <a:t>recombinants in this experiment. </a:t>
            </a:r>
            <a:r>
              <a:rPr sz="1700" dirty="0">
                <a:latin typeface="Times New Roman"/>
                <a:cs typeface="Times New Roman"/>
              </a:rPr>
              <a:t>The  </a:t>
            </a:r>
            <a:r>
              <a:rPr sz="1700" spc="-5" dirty="0">
                <a:latin typeface="Times New Roman"/>
                <a:cs typeface="Times New Roman"/>
              </a:rPr>
              <a:t>filterable </a:t>
            </a:r>
            <a:r>
              <a:rPr sz="1700" dirty="0">
                <a:latin typeface="Times New Roman"/>
                <a:cs typeface="Times New Roman"/>
              </a:rPr>
              <a:t>agent </a:t>
            </a:r>
            <a:r>
              <a:rPr sz="1700" spc="-5" dirty="0">
                <a:latin typeface="Times New Roman"/>
                <a:cs typeface="Times New Roman"/>
              </a:rPr>
              <a:t>moving </a:t>
            </a:r>
            <a:r>
              <a:rPr sz="1700" dirty="0">
                <a:latin typeface="Times New Roman"/>
                <a:cs typeface="Times New Roman"/>
              </a:rPr>
              <a:t>genes was the </a:t>
            </a:r>
            <a:r>
              <a:rPr sz="1700" spc="-5" dirty="0">
                <a:latin typeface="Times New Roman"/>
                <a:cs typeface="Times New Roman"/>
              </a:rPr>
              <a:t>temperate </a:t>
            </a:r>
            <a:r>
              <a:rPr sz="1700" dirty="0">
                <a:solidFill>
                  <a:srgbClr val="0000CC"/>
                </a:solidFill>
                <a:latin typeface="Times New Roman"/>
                <a:cs typeface="Times New Roman"/>
              </a:rPr>
              <a:t>phage</a:t>
            </a:r>
            <a:r>
              <a:rPr sz="1700" spc="-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CC"/>
                </a:solidFill>
                <a:latin typeface="Times New Roman"/>
                <a:cs typeface="Times New Roman"/>
              </a:rPr>
              <a:t>P22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253365" marR="448945" indent="-253365">
              <a:lnSpc>
                <a:spcPct val="80000"/>
              </a:lnSpc>
              <a:spcBef>
                <a:spcPts val="1005"/>
              </a:spcBef>
              <a:buAutoNum type="arabicPeriod"/>
              <a:tabLst>
                <a:tab pos="253365" algn="l"/>
              </a:tabLst>
            </a:pPr>
            <a:r>
              <a:rPr sz="1900" spc="-5" dirty="0">
                <a:latin typeface="Times New Roman"/>
                <a:cs typeface="Times New Roman"/>
              </a:rPr>
              <a:t>Another </a:t>
            </a:r>
            <a:r>
              <a:rPr sz="1900" spc="-10" dirty="0">
                <a:latin typeface="Times New Roman"/>
                <a:cs typeface="Times New Roman"/>
              </a:rPr>
              <a:t>example </a:t>
            </a:r>
            <a:r>
              <a:rPr sz="1900" spc="-5" dirty="0">
                <a:latin typeface="Times New Roman"/>
                <a:cs typeface="Times New Roman"/>
              </a:rPr>
              <a:t>of a generalized transducing phage is </a:t>
            </a:r>
            <a:r>
              <a:rPr sz="19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P1 in </a:t>
            </a:r>
            <a:r>
              <a:rPr sz="1900" b="1" i="1" spc="-5" dirty="0">
                <a:solidFill>
                  <a:srgbClr val="0000CC"/>
                </a:solidFill>
                <a:latin typeface="Times New Roman"/>
                <a:cs typeface="Times New Roman"/>
              </a:rPr>
              <a:t>E. coli </a:t>
            </a:r>
            <a:r>
              <a:rPr sz="1900" spc="-5" dirty="0">
                <a:latin typeface="Times New Roman"/>
                <a:cs typeface="Times New Roman"/>
              </a:rPr>
              <a:t>(Figure  14.13):</a:t>
            </a:r>
            <a:endParaRPr sz="1900">
              <a:latin typeface="Times New Roman"/>
              <a:cs typeface="Times New Roman"/>
            </a:endParaRPr>
          </a:p>
          <a:p>
            <a:pPr marL="672465" lvl="1" indent="-203200">
              <a:lnSpc>
                <a:spcPct val="100000"/>
              </a:lnSpc>
              <a:spcBef>
                <a:spcPts val="595"/>
              </a:spcBef>
              <a:buClr>
                <a:srgbClr val="000000"/>
              </a:buClr>
              <a:buFont typeface="Times New Roman"/>
              <a:buAutoNum type="alphaLcPeriod"/>
              <a:tabLst>
                <a:tab pos="673100" algn="l"/>
              </a:tabLst>
            </a:pPr>
            <a:r>
              <a:rPr sz="1700" b="1" dirty="0">
                <a:solidFill>
                  <a:srgbClr val="0000CC"/>
                </a:solidFill>
                <a:latin typeface="Times New Roman"/>
                <a:cs typeface="Times New Roman"/>
              </a:rPr>
              <a:t>P1 enters and integrates as a</a:t>
            </a:r>
            <a:r>
              <a:rPr sz="1700" b="1" spc="-7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00CC"/>
                </a:solidFill>
                <a:latin typeface="Times New Roman"/>
                <a:cs typeface="Times New Roman"/>
              </a:rPr>
              <a:t>prophage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ts val="1630"/>
              </a:lnSpc>
              <a:spcBef>
                <a:spcPts val="1000"/>
              </a:spcBef>
              <a:buClr>
                <a:srgbClr val="000000"/>
              </a:buClr>
              <a:buAutoNum type="alphaLcPeriod"/>
              <a:tabLst>
                <a:tab pos="686435" algn="l"/>
              </a:tabLst>
            </a:pP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If the lysogenic 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state is 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not 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maintained</a:t>
            </a:r>
            <a:r>
              <a:rPr sz="1700" spc="-5" dirty="0">
                <a:latin typeface="Times New Roman"/>
                <a:cs typeface="Times New Roman"/>
              </a:rPr>
              <a:t>, </a:t>
            </a:r>
            <a:r>
              <a:rPr sz="1700" b="1" dirty="0">
                <a:solidFill>
                  <a:srgbClr val="0000CC"/>
                </a:solidFill>
                <a:latin typeface="Times New Roman"/>
                <a:cs typeface="Times New Roman"/>
              </a:rPr>
              <a:t>P1 enters a lytic cycle </a:t>
            </a:r>
            <a:r>
              <a:rPr sz="1700" dirty="0">
                <a:latin typeface="Times New Roman"/>
                <a:cs typeface="Times New Roman"/>
              </a:rPr>
              <a:t>and produces </a:t>
            </a:r>
            <a:r>
              <a:rPr sz="1700" spc="-5" dirty="0">
                <a:latin typeface="Times New Roman"/>
                <a:cs typeface="Times New Roman"/>
              </a:rPr>
              <a:t>progeny  </a:t>
            </a:r>
            <a:r>
              <a:rPr sz="1700" dirty="0">
                <a:latin typeface="Times New Roman"/>
                <a:cs typeface="Times New Roman"/>
              </a:rPr>
              <a:t>phages.</a:t>
            </a:r>
            <a:endParaRPr sz="1700">
              <a:latin typeface="Times New Roman"/>
              <a:cs typeface="Times New Roman"/>
            </a:endParaRPr>
          </a:p>
          <a:p>
            <a:pPr marL="756285" marR="278765" lvl="1" indent="-287020">
              <a:lnSpc>
                <a:spcPct val="80000"/>
              </a:lnSpc>
              <a:spcBef>
                <a:spcPts val="1015"/>
              </a:spcBef>
              <a:buAutoNum type="alphaLcPeriod"/>
              <a:tabLst>
                <a:tab pos="672465" algn="l"/>
              </a:tabLst>
            </a:pP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-5" dirty="0">
                <a:latin typeface="Times New Roman"/>
                <a:cs typeface="Times New Roman"/>
              </a:rPr>
              <a:t>bacterial chromosome is </a:t>
            </a:r>
            <a:r>
              <a:rPr sz="1700" dirty="0">
                <a:latin typeface="Times New Roman"/>
                <a:cs typeface="Times New Roman"/>
              </a:rPr>
              <a:t>degraded during </a:t>
            </a:r>
            <a:r>
              <a:rPr sz="1700" spc="-5" dirty="0">
                <a:latin typeface="Times New Roman"/>
                <a:cs typeface="Times New Roman"/>
              </a:rPr>
              <a:t>lytic infection, </a:t>
            </a:r>
            <a:r>
              <a:rPr sz="1700" dirty="0">
                <a:latin typeface="Times New Roman"/>
                <a:cs typeface="Times New Roman"/>
              </a:rPr>
              <a:t>and </a:t>
            </a:r>
            <a:r>
              <a:rPr sz="1700" spc="-5" dirty="0">
                <a:latin typeface="Times New Roman"/>
                <a:cs typeface="Times New Roman"/>
              </a:rPr>
              <a:t>rarely, </a:t>
            </a:r>
            <a:r>
              <a:rPr sz="1700" b="1" dirty="0">
                <a:latin typeface="Times New Roman"/>
                <a:cs typeface="Times New Roman"/>
              </a:rPr>
              <a:t>bacterial  DNA </a:t>
            </a:r>
            <a:r>
              <a:rPr sz="1700" b="1" spc="-5" dirty="0">
                <a:latin typeface="Times New Roman"/>
                <a:cs typeface="Times New Roman"/>
              </a:rPr>
              <a:t>is </a:t>
            </a:r>
            <a:r>
              <a:rPr sz="1700" b="1" dirty="0">
                <a:latin typeface="Times New Roman"/>
                <a:cs typeface="Times New Roman"/>
              </a:rPr>
              <a:t>packaged as if </a:t>
            </a:r>
            <a:r>
              <a:rPr sz="1700" b="1" spc="-5" dirty="0">
                <a:latin typeface="Times New Roman"/>
                <a:cs typeface="Times New Roman"/>
              </a:rPr>
              <a:t>it </a:t>
            </a:r>
            <a:r>
              <a:rPr sz="1700" b="1" spc="5" dirty="0">
                <a:latin typeface="Times New Roman"/>
                <a:cs typeface="Times New Roman"/>
              </a:rPr>
              <a:t>were </a:t>
            </a:r>
            <a:r>
              <a:rPr sz="1700" b="1" dirty="0">
                <a:latin typeface="Times New Roman"/>
                <a:cs typeface="Times New Roman"/>
              </a:rPr>
              <a:t>a P1 chromosome</a:t>
            </a:r>
            <a:r>
              <a:rPr sz="1700" dirty="0">
                <a:latin typeface="Times New Roman"/>
                <a:cs typeface="Times New Roman"/>
              </a:rPr>
              <a:t>, producing a </a:t>
            </a:r>
            <a:r>
              <a:rPr sz="1700" b="1" spc="-5" dirty="0">
                <a:latin typeface="Times New Roman"/>
                <a:cs typeface="Times New Roman"/>
              </a:rPr>
              <a:t>transducing  </a:t>
            </a:r>
            <a:r>
              <a:rPr sz="1700" b="1" dirty="0">
                <a:latin typeface="Times New Roman"/>
                <a:cs typeface="Times New Roman"/>
              </a:rPr>
              <a:t>phage</a:t>
            </a:r>
            <a:r>
              <a:rPr sz="1700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756285" marR="233045" lvl="1" indent="-287020">
              <a:lnSpc>
                <a:spcPct val="80000"/>
              </a:lnSpc>
              <a:spcBef>
                <a:spcPts val="994"/>
              </a:spcBef>
              <a:buAutoNum type="alphaLcPeriod"/>
              <a:tabLst>
                <a:tab pos="686435" algn="l"/>
              </a:tabLst>
            </a:pP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-5" dirty="0">
                <a:latin typeface="Times New Roman"/>
                <a:cs typeface="Times New Roman"/>
              </a:rPr>
              <a:t>transducing </a:t>
            </a:r>
            <a:r>
              <a:rPr sz="1700" dirty="0">
                <a:latin typeface="Times New Roman"/>
                <a:cs typeface="Times New Roman"/>
              </a:rPr>
              <a:t>phage DNA </a:t>
            </a:r>
            <a:r>
              <a:rPr sz="1700" spc="-5" dirty="0">
                <a:latin typeface="Times New Roman"/>
                <a:cs typeface="Times New Roman"/>
              </a:rPr>
              <a:t>enters </a:t>
            </a:r>
            <a:r>
              <a:rPr sz="1700" dirty="0">
                <a:latin typeface="Times New Roman"/>
                <a:cs typeface="Times New Roman"/>
              </a:rPr>
              <a:t>the host </a:t>
            </a:r>
            <a:r>
              <a:rPr sz="1700" spc="-5" dirty="0">
                <a:latin typeface="Times New Roman"/>
                <a:cs typeface="Times New Roman"/>
              </a:rPr>
              <a:t>cell in </a:t>
            </a:r>
            <a:r>
              <a:rPr sz="1700" dirty="0">
                <a:latin typeface="Times New Roman"/>
                <a:cs typeface="Times New Roman"/>
              </a:rPr>
              <a:t>the normal P1 way, and may</a:t>
            </a:r>
            <a:r>
              <a:rPr sz="1700" spc="-1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  </a:t>
            </a:r>
            <a:r>
              <a:rPr sz="1700" spc="-5" dirty="0">
                <a:latin typeface="Times New Roman"/>
                <a:cs typeface="Times New Roman"/>
              </a:rPr>
              <a:t>incorporated into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-5" dirty="0">
                <a:latin typeface="Times New Roman"/>
                <a:cs typeface="Times New Roman"/>
              </a:rPr>
              <a:t>host’s </a:t>
            </a:r>
            <a:r>
              <a:rPr sz="1700" dirty="0">
                <a:latin typeface="Times New Roman"/>
                <a:cs typeface="Times New Roman"/>
              </a:rPr>
              <a:t>chromosome by homologous </a:t>
            </a:r>
            <a:r>
              <a:rPr sz="1700" spc="-5" dirty="0">
                <a:latin typeface="Times New Roman"/>
                <a:cs typeface="Times New Roman"/>
              </a:rPr>
              <a:t>recombination. </a:t>
            </a:r>
            <a:r>
              <a:rPr sz="1700" dirty="0">
                <a:latin typeface="Times New Roman"/>
                <a:cs typeface="Times New Roman"/>
              </a:rPr>
              <a:t>The  </a:t>
            </a:r>
            <a:r>
              <a:rPr sz="1700" spc="-5" dirty="0">
                <a:latin typeface="Times New Roman"/>
                <a:cs typeface="Times New Roman"/>
              </a:rPr>
              <a:t>resulting bacteria </a:t>
            </a:r>
            <a:r>
              <a:rPr sz="1700" dirty="0">
                <a:latin typeface="Times New Roman"/>
                <a:cs typeface="Times New Roman"/>
              </a:rPr>
              <a:t>are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transductants.</a:t>
            </a:r>
            <a:endParaRPr sz="1700">
              <a:latin typeface="Times New Roman"/>
              <a:cs typeface="Times New Roman"/>
            </a:endParaRPr>
          </a:p>
          <a:p>
            <a:pPr marL="252729" indent="-240665">
              <a:lnSpc>
                <a:spcPct val="100000"/>
              </a:lnSpc>
              <a:spcBef>
                <a:spcPts val="545"/>
              </a:spcBef>
              <a:buAutoNum type="arabicPeriod"/>
              <a:tabLst>
                <a:tab pos="253365" algn="l"/>
              </a:tabLst>
            </a:pPr>
            <a:r>
              <a:rPr sz="1900" spc="-5" dirty="0">
                <a:latin typeface="Times New Roman"/>
                <a:cs typeface="Times New Roman"/>
              </a:rPr>
              <a:t>Transduction experiments use genetic </a:t>
            </a:r>
            <a:r>
              <a:rPr sz="1900" spc="-10" dirty="0">
                <a:latin typeface="Times New Roman"/>
                <a:cs typeface="Times New Roman"/>
              </a:rPr>
              <a:t>markers </a:t>
            </a:r>
            <a:r>
              <a:rPr sz="1900" spc="-5" dirty="0">
                <a:latin typeface="Times New Roman"/>
                <a:cs typeface="Times New Roman"/>
              </a:rPr>
              <a:t>to follow gene</a:t>
            </a:r>
            <a:r>
              <a:rPr sz="1900" spc="8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movement.</a:t>
            </a:r>
            <a:endParaRPr sz="1900">
              <a:latin typeface="Times New Roman"/>
              <a:cs typeface="Times New Roman"/>
            </a:endParaRPr>
          </a:p>
          <a:p>
            <a:pPr marL="671830" lvl="1" indent="-202565">
              <a:lnSpc>
                <a:spcPts val="1835"/>
              </a:lnSpc>
              <a:spcBef>
                <a:spcPts val="595"/>
              </a:spcBef>
              <a:buAutoNum type="alphaLcPeriod"/>
              <a:tabLst>
                <a:tab pos="672465" algn="l"/>
              </a:tabLst>
            </a:pPr>
            <a:r>
              <a:rPr sz="1700" spc="-5" dirty="0">
                <a:latin typeface="Times New Roman"/>
                <a:cs typeface="Times New Roman"/>
              </a:rPr>
              <a:t>Selectable markers allow detection </a:t>
            </a:r>
            <a:r>
              <a:rPr sz="1700" dirty="0">
                <a:latin typeface="Times New Roman"/>
                <a:cs typeface="Times New Roman"/>
              </a:rPr>
              <a:t>of low frequency events. For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example,</a:t>
            </a:r>
            <a:endParaRPr sz="1700">
              <a:latin typeface="Times New Roman"/>
              <a:cs typeface="Times New Roman"/>
            </a:endParaRPr>
          </a:p>
          <a:p>
            <a:pPr marL="756285">
              <a:lnSpc>
                <a:spcPts val="1635"/>
              </a:lnSpc>
            </a:pPr>
            <a:r>
              <a:rPr sz="1700" spc="-5" dirty="0">
                <a:latin typeface="Times New Roman"/>
                <a:cs typeface="Times New Roman"/>
              </a:rPr>
              <a:t>auxotrophic recipients </a:t>
            </a:r>
            <a:r>
              <a:rPr sz="1700" dirty="0">
                <a:latin typeface="Times New Roman"/>
                <a:cs typeface="Times New Roman"/>
              </a:rPr>
              <a:t>can </a:t>
            </a:r>
            <a:r>
              <a:rPr sz="1700" spc="-5" dirty="0">
                <a:latin typeface="Times New Roman"/>
                <a:cs typeface="Times New Roman"/>
              </a:rPr>
              <a:t>easily </a:t>
            </a:r>
            <a:r>
              <a:rPr sz="1700" dirty="0">
                <a:latin typeface="Times New Roman"/>
                <a:cs typeface="Times New Roman"/>
              </a:rPr>
              <a:t>be detected </a:t>
            </a:r>
            <a:r>
              <a:rPr sz="1700" spc="-5" dirty="0">
                <a:latin typeface="Times New Roman"/>
                <a:cs typeface="Times New Roman"/>
              </a:rPr>
              <a:t>if </a:t>
            </a:r>
            <a:r>
              <a:rPr sz="1700" dirty="0">
                <a:latin typeface="Times New Roman"/>
                <a:cs typeface="Times New Roman"/>
              </a:rPr>
              <a:t>they convert </a:t>
            </a:r>
            <a:r>
              <a:rPr sz="1700" spc="-5" dirty="0">
                <a:latin typeface="Times New Roman"/>
                <a:cs typeface="Times New Roman"/>
              </a:rPr>
              <a:t>to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donor’;s</a:t>
            </a:r>
            <a:endParaRPr sz="1700">
              <a:latin typeface="Times New Roman"/>
              <a:cs typeface="Times New Roman"/>
            </a:endParaRPr>
          </a:p>
          <a:p>
            <a:pPr marL="756285">
              <a:lnSpc>
                <a:spcPts val="1835"/>
              </a:lnSpc>
            </a:pPr>
            <a:r>
              <a:rPr sz="1700" spc="-5" dirty="0">
                <a:latin typeface="Times New Roman"/>
                <a:cs typeface="Times New Roman"/>
              </a:rPr>
              <a:t>prototrophic </a:t>
            </a:r>
            <a:r>
              <a:rPr sz="1700" dirty="0">
                <a:latin typeface="Times New Roman"/>
                <a:cs typeface="Times New Roman"/>
              </a:rPr>
              <a:t>phenotype, because they </a:t>
            </a:r>
            <a:r>
              <a:rPr sz="1700" spc="-5" dirty="0">
                <a:latin typeface="Times New Roman"/>
                <a:cs typeface="Times New Roman"/>
              </a:rPr>
              <a:t>alone </a:t>
            </a:r>
            <a:r>
              <a:rPr sz="1700" dirty="0">
                <a:latin typeface="Times New Roman"/>
                <a:cs typeface="Times New Roman"/>
              </a:rPr>
              <a:t>can grow on </a:t>
            </a:r>
            <a:r>
              <a:rPr sz="1700" spc="-5" dirty="0">
                <a:latin typeface="Times New Roman"/>
                <a:cs typeface="Times New Roman"/>
              </a:rPr>
              <a:t>minimal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media.</a:t>
            </a:r>
            <a:endParaRPr sz="1700">
              <a:latin typeface="Times New Roman"/>
              <a:cs typeface="Times New Roman"/>
            </a:endParaRPr>
          </a:p>
          <a:p>
            <a:pPr marL="685800" lvl="1" indent="-216535">
              <a:lnSpc>
                <a:spcPct val="100000"/>
              </a:lnSpc>
              <a:spcBef>
                <a:spcPts val="590"/>
              </a:spcBef>
              <a:buAutoNum type="alphaLcPeriod" startAt="2"/>
              <a:tabLst>
                <a:tab pos="686435" algn="l"/>
              </a:tabLst>
            </a:pPr>
            <a:r>
              <a:rPr sz="1700" dirty="0">
                <a:latin typeface="Times New Roman"/>
                <a:cs typeface="Times New Roman"/>
              </a:rPr>
              <a:t>Other </a:t>
            </a:r>
            <a:r>
              <a:rPr sz="1700" spc="-5" dirty="0">
                <a:latin typeface="Times New Roman"/>
                <a:cs typeface="Times New Roman"/>
              </a:rPr>
              <a:t>markers in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-5" dirty="0">
                <a:latin typeface="Times New Roman"/>
                <a:cs typeface="Times New Roman"/>
              </a:rPr>
              <a:t>experiment </a:t>
            </a:r>
            <a:r>
              <a:rPr sz="1700" dirty="0">
                <a:latin typeface="Times New Roman"/>
                <a:cs typeface="Times New Roman"/>
              </a:rPr>
              <a:t>are </a:t>
            </a:r>
            <a:r>
              <a:rPr sz="1700" spc="-5" dirty="0">
                <a:latin typeface="Times New Roman"/>
                <a:cs typeface="Times New Roman"/>
              </a:rPr>
              <a:t>called unselected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markers.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584695"/>
            <a:ext cx="45497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Peter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J.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Russell, </a:t>
            </a:r>
            <a:r>
              <a:rPr sz="800" i="1" dirty="0">
                <a:solidFill>
                  <a:srgbClr val="2D002D"/>
                </a:solidFill>
                <a:latin typeface="Georgia"/>
                <a:cs typeface="Georgia"/>
              </a:rPr>
              <a:t>iGenetics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: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Copyright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©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Pearson Education,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Inc.,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publishing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as Benjamin</a:t>
            </a:r>
            <a:r>
              <a:rPr sz="800" spc="-95" dirty="0">
                <a:solidFill>
                  <a:srgbClr val="2D002D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Cummings.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28600"/>
            <a:ext cx="8763000" cy="457200"/>
            <a:chOff x="0" y="228600"/>
            <a:chExt cx="8763000" cy="457200"/>
          </a:xfrm>
        </p:grpSpPr>
        <p:sp>
          <p:nvSpPr>
            <p:cNvPr id="4" name="object 4"/>
            <p:cNvSpPr/>
            <p:nvPr/>
          </p:nvSpPr>
          <p:spPr>
            <a:xfrm>
              <a:off x="0" y="304800"/>
              <a:ext cx="8763000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28600"/>
              <a:ext cx="8686800" cy="381000"/>
            </a:xfrm>
            <a:custGeom>
              <a:avLst/>
              <a:gdLst/>
              <a:ahLst/>
              <a:cxnLst/>
              <a:rect l="l" t="t" r="r" b="b"/>
              <a:pathLst>
                <a:path w="8686800" h="381000">
                  <a:moveTo>
                    <a:pt x="8686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8686800" y="3810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2D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255523"/>
            <a:ext cx="55378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Fig. 14.13 Generalized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transduction between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strains of </a:t>
            </a:r>
            <a:r>
              <a:rPr sz="1600" i="1" spc="-5" dirty="0">
                <a:solidFill>
                  <a:srgbClr val="FFFFFF"/>
                </a:solidFill>
                <a:latin typeface="Georgia"/>
                <a:cs typeface="Georgia"/>
              </a:rPr>
              <a:t>E.</a:t>
            </a:r>
            <a:r>
              <a:rPr sz="1600" i="1" spc="2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Georgia"/>
                <a:cs typeface="Georgia"/>
              </a:rPr>
              <a:t>coli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94166" y="769025"/>
            <a:ext cx="5621893" cy="57425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56463"/>
            <a:ext cx="7766050" cy="54610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5600" marR="5080" indent="-343535">
              <a:lnSpc>
                <a:spcPct val="80000"/>
              </a:lnSpc>
              <a:spcBef>
                <a:spcPts val="550"/>
              </a:spcBef>
            </a:pPr>
            <a:r>
              <a:rPr sz="1900" spc="-5" dirty="0">
                <a:solidFill>
                  <a:srgbClr val="000000"/>
                </a:solidFill>
                <a:latin typeface="Times New Roman"/>
                <a:cs typeface="Times New Roman"/>
              </a:rPr>
              <a:t>4. Closely linked genes are </a:t>
            </a:r>
            <a:r>
              <a:rPr sz="19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cotransduced </a:t>
            </a:r>
            <a:r>
              <a:rPr sz="1900" spc="-5" dirty="0">
                <a:solidFill>
                  <a:srgbClr val="000000"/>
                </a:solidFill>
                <a:latin typeface="Times New Roman"/>
                <a:cs typeface="Times New Roman"/>
              </a:rPr>
              <a:t>at high frequency, allowing a detailed  genetic </a:t>
            </a:r>
            <a:r>
              <a:rPr sz="1900" spc="-15" dirty="0">
                <a:solidFill>
                  <a:srgbClr val="000000"/>
                </a:solidFill>
                <a:latin typeface="Times New Roman"/>
                <a:cs typeface="Times New Roman"/>
              </a:rPr>
              <a:t>map </a:t>
            </a:r>
            <a:r>
              <a:rPr sz="1900" spc="-5" dirty="0">
                <a:solidFill>
                  <a:srgbClr val="000000"/>
                </a:solidFill>
                <a:latin typeface="Times New Roman"/>
                <a:cs typeface="Times New Roman"/>
              </a:rPr>
              <a:t>to be generated. For</a:t>
            </a:r>
            <a:r>
              <a:rPr sz="19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000000"/>
                </a:solidFill>
                <a:latin typeface="Times New Roman"/>
                <a:cs typeface="Times New Roman"/>
              </a:rPr>
              <a:t>example: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240" y="676152"/>
            <a:ext cx="8049259" cy="42475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82600">
              <a:lnSpc>
                <a:spcPct val="100000"/>
              </a:lnSpc>
              <a:spcBef>
                <a:spcPts val="700"/>
              </a:spcBef>
            </a:pPr>
            <a:r>
              <a:rPr sz="1700" dirty="0">
                <a:latin typeface="Times New Roman"/>
                <a:cs typeface="Times New Roman"/>
              </a:rPr>
              <a:t>a. P1 was used </a:t>
            </a:r>
            <a:r>
              <a:rPr sz="1700" spc="-5" dirty="0">
                <a:latin typeface="Times New Roman"/>
                <a:cs typeface="Times New Roman"/>
              </a:rPr>
              <a:t>to </a:t>
            </a:r>
            <a:r>
              <a:rPr sz="1700" dirty="0">
                <a:latin typeface="Times New Roman"/>
                <a:cs typeface="Times New Roman"/>
              </a:rPr>
              <a:t>map </a:t>
            </a:r>
            <a:r>
              <a:rPr sz="1700" i="1" dirty="0">
                <a:latin typeface="Times New Roman"/>
                <a:cs typeface="Times New Roman"/>
              </a:rPr>
              <a:t>E. </a:t>
            </a:r>
            <a:r>
              <a:rPr sz="1700" i="1" spc="-5" dirty="0">
                <a:latin typeface="Times New Roman"/>
                <a:cs typeface="Times New Roman"/>
              </a:rPr>
              <a:t>coli</a:t>
            </a:r>
            <a:r>
              <a:rPr sz="1700" i="1" spc="-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genes.</a:t>
            </a:r>
            <a:endParaRPr sz="1700">
              <a:latin typeface="Times New Roman"/>
              <a:cs typeface="Times New Roman"/>
            </a:endParaRPr>
          </a:p>
          <a:p>
            <a:pPr marL="1168400" marR="282575" indent="-228600">
              <a:lnSpc>
                <a:spcPct val="80000"/>
              </a:lnSpc>
              <a:spcBef>
                <a:spcPts val="1010"/>
              </a:spcBef>
              <a:buClr>
                <a:srgbClr val="000000"/>
              </a:buClr>
              <a:buFont typeface="Times New Roman"/>
              <a:buAutoNum type="romanLcPeriod"/>
              <a:tabLst>
                <a:tab pos="1108075" algn="l"/>
              </a:tabLst>
            </a:pPr>
            <a:r>
              <a:rPr sz="1700" b="1" dirty="0">
                <a:solidFill>
                  <a:srgbClr val="FF0000"/>
                </a:solidFill>
                <a:latin typeface="Times New Roman"/>
                <a:cs typeface="Times New Roman"/>
              </a:rPr>
              <a:t>Donor </a:t>
            </a:r>
            <a:r>
              <a:rPr sz="17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strain </a:t>
            </a:r>
            <a:r>
              <a:rPr sz="1700" spc="-5" dirty="0">
                <a:latin typeface="Times New Roman"/>
                <a:cs typeface="Times New Roman"/>
              </a:rPr>
              <a:t>is </a:t>
            </a:r>
            <a:r>
              <a:rPr sz="1700" dirty="0">
                <a:latin typeface="Times New Roman"/>
                <a:cs typeface="Times New Roman"/>
              </a:rPr>
              <a:t>able </a:t>
            </a:r>
            <a:r>
              <a:rPr sz="1700" spc="-5" dirty="0">
                <a:latin typeface="Times New Roman"/>
                <a:cs typeface="Times New Roman"/>
              </a:rPr>
              <a:t>to </a:t>
            </a:r>
            <a:r>
              <a:rPr sz="1700" dirty="0">
                <a:latin typeface="Times New Roman"/>
                <a:cs typeface="Times New Roman"/>
              </a:rPr>
              <a:t>grow on </a:t>
            </a:r>
            <a:r>
              <a:rPr sz="1700" spc="-5" dirty="0">
                <a:latin typeface="Times New Roman"/>
                <a:cs typeface="Times New Roman"/>
              </a:rPr>
              <a:t>minimal medium, </a:t>
            </a:r>
            <a:r>
              <a:rPr sz="1700" dirty="0">
                <a:latin typeface="Times New Roman"/>
                <a:cs typeface="Times New Roman"/>
              </a:rPr>
              <a:t>and </a:t>
            </a:r>
            <a:r>
              <a:rPr sz="1700" spc="-5" dirty="0">
                <a:latin typeface="Times New Roman"/>
                <a:cs typeface="Times New Roman"/>
              </a:rPr>
              <a:t>is also resistant to </a:t>
            </a:r>
            <a:r>
              <a:rPr sz="1700" dirty="0">
                <a:latin typeface="Times New Roman"/>
                <a:cs typeface="Times New Roman"/>
              </a:rPr>
              <a:t>the  </a:t>
            </a:r>
            <a:r>
              <a:rPr sz="1700" spc="-5" dirty="0">
                <a:latin typeface="Times New Roman"/>
                <a:cs typeface="Times New Roman"/>
              </a:rPr>
              <a:t>metabolic </a:t>
            </a:r>
            <a:r>
              <a:rPr sz="1700" dirty="0">
                <a:latin typeface="Times New Roman"/>
                <a:cs typeface="Times New Roman"/>
              </a:rPr>
              <a:t>poison sodium </a:t>
            </a:r>
            <a:r>
              <a:rPr sz="1700" spc="-5" dirty="0">
                <a:latin typeface="Times New Roman"/>
                <a:cs typeface="Times New Roman"/>
              </a:rPr>
              <a:t>azide </a:t>
            </a:r>
            <a:r>
              <a:rPr sz="1700" i="1" spc="-5" dirty="0">
                <a:latin typeface="Times New Roman"/>
                <a:cs typeface="Times New Roman"/>
              </a:rPr>
              <a:t>(leu</a:t>
            </a:r>
            <a:r>
              <a:rPr sz="1650" i="1" spc="-7" baseline="25252" dirty="0">
                <a:latin typeface="Times New Roman"/>
                <a:cs typeface="Times New Roman"/>
              </a:rPr>
              <a:t>+ </a:t>
            </a:r>
            <a:r>
              <a:rPr sz="1700" i="1" dirty="0">
                <a:latin typeface="Times New Roman"/>
                <a:cs typeface="Times New Roman"/>
              </a:rPr>
              <a:t>thr</a:t>
            </a:r>
            <a:r>
              <a:rPr sz="1650" i="1" baseline="25252" dirty="0">
                <a:latin typeface="Times New Roman"/>
                <a:cs typeface="Times New Roman"/>
              </a:rPr>
              <a:t>+</a:t>
            </a:r>
            <a:r>
              <a:rPr sz="1650" i="1" spc="60" baseline="25252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azi</a:t>
            </a:r>
            <a:r>
              <a:rPr sz="1650" i="1" baseline="25252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).</a:t>
            </a:r>
            <a:endParaRPr sz="1700">
              <a:latin typeface="Times New Roman"/>
              <a:cs typeface="Times New Roman"/>
            </a:endParaRPr>
          </a:p>
          <a:p>
            <a:pPr marL="1168400" marR="210185" indent="-228600">
              <a:lnSpc>
                <a:spcPts val="1630"/>
              </a:lnSpc>
              <a:spcBef>
                <a:spcPts val="985"/>
              </a:spcBef>
              <a:buClr>
                <a:srgbClr val="000000"/>
              </a:buClr>
              <a:buFont typeface="Times New Roman"/>
              <a:buAutoNum type="romanLcPeriod"/>
              <a:tabLst>
                <a:tab pos="1169035" algn="l"/>
              </a:tabLst>
            </a:pPr>
            <a:r>
              <a:rPr sz="17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Recipient strain </a:t>
            </a:r>
            <a:r>
              <a:rPr sz="1700" dirty="0">
                <a:latin typeface="Times New Roman"/>
                <a:cs typeface="Times New Roman"/>
              </a:rPr>
              <a:t>can’t make </a:t>
            </a:r>
            <a:r>
              <a:rPr sz="1700" spc="-5" dirty="0">
                <a:latin typeface="Times New Roman"/>
                <a:cs typeface="Times New Roman"/>
              </a:rPr>
              <a:t>leucine </a:t>
            </a:r>
            <a:r>
              <a:rPr sz="1700" dirty="0">
                <a:latin typeface="Times New Roman"/>
                <a:cs typeface="Times New Roman"/>
              </a:rPr>
              <a:t>or </a:t>
            </a:r>
            <a:r>
              <a:rPr sz="1700" spc="-5" dirty="0">
                <a:latin typeface="Times New Roman"/>
                <a:cs typeface="Times New Roman"/>
              </a:rPr>
              <a:t>threonine, </a:t>
            </a:r>
            <a:r>
              <a:rPr sz="1700" dirty="0">
                <a:latin typeface="Times New Roman"/>
                <a:cs typeface="Times New Roman"/>
              </a:rPr>
              <a:t>and </a:t>
            </a:r>
            <a:r>
              <a:rPr sz="1700" spc="-5" dirty="0">
                <a:latin typeface="Times New Roman"/>
                <a:cs typeface="Times New Roman"/>
              </a:rPr>
              <a:t>is </a:t>
            </a:r>
            <a:r>
              <a:rPr sz="1700" dirty="0">
                <a:latin typeface="Times New Roman"/>
                <a:cs typeface="Times New Roman"/>
              </a:rPr>
              <a:t>poisoned by </a:t>
            </a:r>
            <a:r>
              <a:rPr sz="1700" spc="-5" dirty="0">
                <a:latin typeface="Times New Roman"/>
                <a:cs typeface="Times New Roman"/>
              </a:rPr>
              <a:t>sodium  azide </a:t>
            </a:r>
            <a:r>
              <a:rPr sz="1700" i="1" spc="-5" dirty="0">
                <a:latin typeface="Times New Roman"/>
                <a:cs typeface="Times New Roman"/>
              </a:rPr>
              <a:t>(ieu thr</a:t>
            </a:r>
            <a:r>
              <a:rPr sz="1700" i="1" dirty="0">
                <a:latin typeface="Times New Roman"/>
                <a:cs typeface="Times New Roman"/>
              </a:rPr>
              <a:t> azi</a:t>
            </a:r>
            <a:r>
              <a:rPr sz="1650" baseline="25252" dirty="0">
                <a:latin typeface="Times New Roman"/>
                <a:cs typeface="Times New Roman"/>
              </a:rPr>
              <a:t>S</a:t>
            </a:r>
            <a:r>
              <a:rPr sz="1700" i="1" dirty="0">
                <a:latin typeface="Times New Roman"/>
                <a:cs typeface="Times New Roman"/>
              </a:rPr>
              <a:t>).</a:t>
            </a:r>
            <a:endParaRPr sz="1700">
              <a:latin typeface="Times New Roman"/>
              <a:cs typeface="Times New Roman"/>
            </a:endParaRPr>
          </a:p>
          <a:p>
            <a:pPr marL="1229360" indent="-290195">
              <a:lnSpc>
                <a:spcPct val="100000"/>
              </a:lnSpc>
              <a:spcBef>
                <a:spcPts val="605"/>
              </a:spcBef>
              <a:buClr>
                <a:srgbClr val="000000"/>
              </a:buClr>
              <a:buAutoNum type="romanLcPeriod"/>
              <a:tabLst>
                <a:tab pos="1229995" algn="l"/>
              </a:tabLst>
            </a:pP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P1 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lysate 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grown on donor 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cells 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is used 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infect 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recipient</a:t>
            </a:r>
            <a:r>
              <a:rPr sz="17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Times New Roman"/>
                <a:cs typeface="Times New Roman"/>
              </a:rPr>
              <a:t>cells.</a:t>
            </a:r>
            <a:endParaRPr sz="1700">
              <a:latin typeface="Times New Roman"/>
              <a:cs typeface="Times New Roman"/>
            </a:endParaRPr>
          </a:p>
          <a:p>
            <a:pPr marL="1168400" marR="621030" indent="-228600">
              <a:lnSpc>
                <a:spcPts val="1630"/>
              </a:lnSpc>
              <a:spcBef>
                <a:spcPts val="1000"/>
              </a:spcBef>
              <a:buAutoNum type="romanLcPeriod"/>
              <a:tabLst>
                <a:tab pos="1216025" algn="l"/>
              </a:tabLst>
            </a:pPr>
            <a:r>
              <a:rPr sz="1700" spc="-5" dirty="0">
                <a:latin typeface="Times New Roman"/>
                <a:cs typeface="Times New Roman"/>
              </a:rPr>
              <a:t>Transductants </a:t>
            </a:r>
            <a:r>
              <a:rPr sz="1700" dirty="0">
                <a:latin typeface="Times New Roman"/>
                <a:cs typeface="Times New Roman"/>
              </a:rPr>
              <a:t>can be </a:t>
            </a:r>
            <a:r>
              <a:rPr sz="1700" spc="-5" dirty="0">
                <a:latin typeface="Times New Roman"/>
                <a:cs typeface="Times New Roman"/>
              </a:rPr>
              <a:t>selected </a:t>
            </a:r>
            <a:r>
              <a:rPr sz="1700" dirty="0">
                <a:latin typeface="Times New Roman"/>
                <a:cs typeface="Times New Roman"/>
              </a:rPr>
              <a:t>for any of these </a:t>
            </a:r>
            <a:r>
              <a:rPr sz="1700" spc="-5" dirty="0">
                <a:latin typeface="Times New Roman"/>
                <a:cs typeface="Times New Roman"/>
              </a:rPr>
              <a:t>traits </a:t>
            </a:r>
            <a:r>
              <a:rPr sz="1700" dirty="0">
                <a:latin typeface="Times New Roman"/>
                <a:cs typeface="Times New Roman"/>
              </a:rPr>
              <a:t>(e.g., </a:t>
            </a:r>
            <a:r>
              <a:rPr sz="1700" i="1" dirty="0">
                <a:latin typeface="Times New Roman"/>
                <a:cs typeface="Times New Roman"/>
              </a:rPr>
              <a:t>leu</a:t>
            </a:r>
            <a:r>
              <a:rPr sz="1650" i="1" baseline="25252" dirty="0">
                <a:latin typeface="Times New Roman"/>
                <a:cs typeface="Times New Roman"/>
              </a:rPr>
              <a:t>+</a:t>
            </a:r>
            <a:r>
              <a:rPr sz="1700" i="1" dirty="0">
                <a:latin typeface="Times New Roman"/>
                <a:cs typeface="Times New Roman"/>
              </a:rPr>
              <a:t>, </a:t>
            </a:r>
            <a:r>
              <a:rPr sz="1700" dirty="0">
                <a:latin typeface="Times New Roman"/>
                <a:cs typeface="Times New Roman"/>
              </a:rPr>
              <a:t>and then  </a:t>
            </a:r>
            <a:r>
              <a:rPr sz="1700" spc="-5" dirty="0">
                <a:latin typeface="Times New Roman"/>
                <a:cs typeface="Times New Roman"/>
              </a:rPr>
              <a:t>checked for the unselected markers (e.g., </a:t>
            </a:r>
            <a:r>
              <a:rPr sz="1700" i="1" dirty="0">
                <a:latin typeface="Times New Roman"/>
                <a:cs typeface="Times New Roman"/>
              </a:rPr>
              <a:t>thr</a:t>
            </a:r>
            <a:r>
              <a:rPr sz="1650" i="1" baseline="25252" dirty="0">
                <a:latin typeface="Times New Roman"/>
                <a:cs typeface="Times New Roman"/>
              </a:rPr>
              <a:t>+ </a:t>
            </a:r>
            <a:r>
              <a:rPr sz="1700" i="1" dirty="0">
                <a:latin typeface="Times New Roman"/>
                <a:cs typeface="Times New Roman"/>
              </a:rPr>
              <a:t>azi</a:t>
            </a:r>
            <a:r>
              <a:rPr sz="1650" i="1" baseline="25252" dirty="0">
                <a:latin typeface="Times New Roman"/>
                <a:cs typeface="Times New Roman"/>
              </a:rPr>
              <a:t>R</a:t>
            </a:r>
            <a:r>
              <a:rPr sz="1700" i="1" dirty="0">
                <a:latin typeface="Times New Roman"/>
                <a:cs typeface="Times New Roman"/>
              </a:rPr>
              <a:t>) </a:t>
            </a:r>
            <a:r>
              <a:rPr sz="1700" dirty="0">
                <a:latin typeface="Times New Roman"/>
                <a:cs typeface="Times New Roman"/>
              </a:rPr>
              <a:t>(Table</a:t>
            </a:r>
            <a:r>
              <a:rPr sz="1700" spc="-19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14.1).</a:t>
            </a:r>
            <a:endParaRPr sz="1700">
              <a:latin typeface="Times New Roman"/>
              <a:cs typeface="Times New Roman"/>
            </a:endParaRPr>
          </a:p>
          <a:p>
            <a:pPr marL="1155700" indent="-216535">
              <a:lnSpc>
                <a:spcPct val="100000"/>
              </a:lnSpc>
              <a:spcBef>
                <a:spcPts val="605"/>
              </a:spcBef>
              <a:buAutoNum type="romanLcPeriod"/>
              <a:tabLst>
                <a:tab pos="1156335" algn="l"/>
              </a:tabLst>
            </a:pP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example:</a:t>
            </a:r>
            <a:endParaRPr sz="1700">
              <a:latin typeface="Times New Roman"/>
              <a:cs typeface="Times New Roman"/>
            </a:endParaRPr>
          </a:p>
          <a:p>
            <a:pPr marL="1701800" lvl="1" indent="-305435">
              <a:lnSpc>
                <a:spcPct val="100000"/>
              </a:lnSpc>
              <a:spcBef>
                <a:spcPts val="585"/>
              </a:spcBef>
              <a:buAutoNum type="arabicParenBoth"/>
              <a:tabLst>
                <a:tab pos="1702435" algn="l"/>
              </a:tabLst>
            </a:pPr>
            <a:r>
              <a:rPr sz="1700" dirty="0">
                <a:latin typeface="Times New Roman"/>
                <a:cs typeface="Times New Roman"/>
              </a:rPr>
              <a:t>Of the l</a:t>
            </a:r>
            <a:r>
              <a:rPr sz="1700" i="1" dirty="0">
                <a:latin typeface="Times New Roman"/>
                <a:cs typeface="Times New Roman"/>
              </a:rPr>
              <a:t>eu</a:t>
            </a:r>
            <a:r>
              <a:rPr sz="1650" i="1" baseline="25252" dirty="0">
                <a:latin typeface="Times New Roman"/>
                <a:cs typeface="Times New Roman"/>
              </a:rPr>
              <a:t>+ </a:t>
            </a:r>
            <a:r>
              <a:rPr sz="1700" spc="-5" dirty="0">
                <a:latin typeface="Times New Roman"/>
                <a:cs typeface="Times New Roman"/>
              </a:rPr>
              <a:t>selected transductants, </a:t>
            </a:r>
            <a:r>
              <a:rPr sz="1700" dirty="0">
                <a:latin typeface="Times New Roman"/>
                <a:cs typeface="Times New Roman"/>
              </a:rPr>
              <a:t>50% have </a:t>
            </a:r>
            <a:r>
              <a:rPr sz="1700" i="1" dirty="0">
                <a:latin typeface="Times New Roman"/>
                <a:cs typeface="Times New Roman"/>
              </a:rPr>
              <a:t>azi</a:t>
            </a:r>
            <a:r>
              <a:rPr sz="1650" i="1" baseline="25252" dirty="0">
                <a:latin typeface="Times New Roman"/>
                <a:cs typeface="Times New Roman"/>
              </a:rPr>
              <a:t>R </a:t>
            </a:r>
            <a:r>
              <a:rPr sz="1700" dirty="0">
                <a:latin typeface="Times New Roman"/>
                <a:cs typeface="Times New Roman"/>
              </a:rPr>
              <a:t>and 2% have</a:t>
            </a:r>
            <a:r>
              <a:rPr sz="1700" spc="-190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thr</a:t>
            </a:r>
            <a:r>
              <a:rPr sz="1650" i="1" baseline="25252" dirty="0">
                <a:latin typeface="Times New Roman"/>
                <a:cs typeface="Times New Roman"/>
              </a:rPr>
              <a:t>+</a:t>
            </a:r>
            <a:r>
              <a:rPr sz="1700" i="1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649730" lvl="1" indent="-253365">
              <a:lnSpc>
                <a:spcPct val="100000"/>
              </a:lnSpc>
              <a:spcBef>
                <a:spcPts val="600"/>
              </a:spcBef>
              <a:buAutoNum type="arabicParenBoth"/>
              <a:tabLst>
                <a:tab pos="1650364" algn="l"/>
              </a:tabLst>
            </a:pPr>
            <a:r>
              <a:rPr sz="1700" dirty="0">
                <a:latin typeface="Times New Roman"/>
                <a:cs typeface="Times New Roman"/>
              </a:rPr>
              <a:t>Of </a:t>
            </a:r>
            <a:r>
              <a:rPr sz="1700" spc="-5" dirty="0">
                <a:latin typeface="Times New Roman"/>
                <a:cs typeface="Times New Roman"/>
              </a:rPr>
              <a:t>the </a:t>
            </a:r>
            <a:r>
              <a:rPr sz="1700" i="1" dirty="0">
                <a:latin typeface="Times New Roman"/>
                <a:cs typeface="Times New Roman"/>
              </a:rPr>
              <a:t>thr</a:t>
            </a:r>
            <a:r>
              <a:rPr sz="1650" i="1" baseline="25252" dirty="0">
                <a:latin typeface="Times New Roman"/>
                <a:cs typeface="Times New Roman"/>
              </a:rPr>
              <a:t>+ </a:t>
            </a:r>
            <a:r>
              <a:rPr sz="1700" spc="-5" dirty="0">
                <a:latin typeface="Times New Roman"/>
                <a:cs typeface="Times New Roman"/>
              </a:rPr>
              <a:t>selected transductants, </a:t>
            </a:r>
            <a:r>
              <a:rPr sz="1700" dirty="0">
                <a:latin typeface="Times New Roman"/>
                <a:cs typeface="Times New Roman"/>
              </a:rPr>
              <a:t>3% have </a:t>
            </a:r>
            <a:r>
              <a:rPr sz="1700" i="1" dirty="0">
                <a:latin typeface="Times New Roman"/>
                <a:cs typeface="Times New Roman"/>
              </a:rPr>
              <a:t>leu</a:t>
            </a:r>
            <a:r>
              <a:rPr sz="1650" i="1" baseline="25252" dirty="0">
                <a:latin typeface="Times New Roman"/>
                <a:cs typeface="Times New Roman"/>
              </a:rPr>
              <a:t>+</a:t>
            </a:r>
            <a:r>
              <a:rPr sz="1700" i="1" dirty="0">
                <a:latin typeface="Times New Roman"/>
                <a:cs typeface="Times New Roman"/>
              </a:rPr>
              <a:t>, </a:t>
            </a:r>
            <a:r>
              <a:rPr sz="1700" dirty="0">
                <a:latin typeface="Times New Roman"/>
                <a:cs typeface="Times New Roman"/>
              </a:rPr>
              <a:t>and 0% have</a:t>
            </a:r>
            <a:r>
              <a:rPr sz="1700" spc="-215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azi</a:t>
            </a:r>
            <a:r>
              <a:rPr sz="1650" i="1" baseline="25252" dirty="0">
                <a:latin typeface="Times New Roman"/>
                <a:cs typeface="Times New Roman"/>
              </a:rPr>
              <a:t>R</a:t>
            </a:r>
            <a:r>
              <a:rPr sz="1700" i="1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701800" lvl="1" indent="-305435">
              <a:lnSpc>
                <a:spcPct val="100000"/>
              </a:lnSpc>
              <a:spcBef>
                <a:spcPts val="590"/>
              </a:spcBef>
              <a:buAutoNum type="arabicParenBoth"/>
              <a:tabLst>
                <a:tab pos="1702435" algn="l"/>
              </a:tabLst>
            </a:pPr>
            <a:r>
              <a:rPr sz="1700" dirty="0">
                <a:latin typeface="Times New Roman"/>
                <a:cs typeface="Times New Roman"/>
              </a:rPr>
              <a:t>This </a:t>
            </a:r>
            <a:r>
              <a:rPr sz="1700" spc="-5" dirty="0">
                <a:latin typeface="Times New Roman"/>
                <a:cs typeface="Times New Roman"/>
              </a:rPr>
              <a:t>gives </a:t>
            </a:r>
            <a:r>
              <a:rPr sz="1700" dirty="0">
                <a:latin typeface="Times New Roman"/>
                <a:cs typeface="Times New Roman"/>
              </a:rPr>
              <a:t>the map </a:t>
            </a:r>
            <a:r>
              <a:rPr sz="1700" spc="-5" dirty="0">
                <a:latin typeface="Times New Roman"/>
                <a:cs typeface="Times New Roman"/>
              </a:rPr>
              <a:t>order: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i="1" spc="-5" dirty="0">
                <a:latin typeface="Times New Roman"/>
                <a:cs typeface="Times New Roman"/>
              </a:rPr>
              <a:t>thr—leu--azi.</a:t>
            </a:r>
            <a:endParaRPr sz="1700">
              <a:latin typeface="Times New Roman"/>
              <a:cs typeface="Times New Roman"/>
            </a:endParaRPr>
          </a:p>
          <a:p>
            <a:pPr marL="368300" marR="17780" indent="-343535">
              <a:lnSpc>
                <a:spcPct val="80000"/>
              </a:lnSpc>
              <a:spcBef>
                <a:spcPts val="990"/>
              </a:spcBef>
            </a:pPr>
            <a:r>
              <a:rPr sz="1900" spc="-5" dirty="0">
                <a:latin typeface="Times New Roman"/>
                <a:cs typeface="Times New Roman"/>
              </a:rPr>
              <a:t>5. </a:t>
            </a:r>
            <a:r>
              <a:rPr sz="1900" spc="-10" dirty="0">
                <a:latin typeface="Times New Roman"/>
                <a:cs typeface="Times New Roman"/>
              </a:rPr>
              <a:t>Map </a:t>
            </a:r>
            <a:r>
              <a:rPr sz="1900" spc="-5" dirty="0">
                <a:latin typeface="Times New Roman"/>
                <a:cs typeface="Times New Roman"/>
              </a:rPr>
              <a:t>distances are calculated from the cotransduction frequency of gene pairs. 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It  is effective only with genes located near each other on the</a:t>
            </a:r>
            <a:r>
              <a:rPr sz="19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chromosome.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2311" y="4899659"/>
            <a:ext cx="4535424" cy="1958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95782"/>
            <a:ext cx="79451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Genetic </a:t>
            </a:r>
            <a:r>
              <a:rPr spc="-5" dirty="0"/>
              <a:t>Mapping </a:t>
            </a:r>
            <a:r>
              <a:rPr dirty="0"/>
              <a:t>in Bacteria by</a:t>
            </a:r>
            <a:r>
              <a:rPr spc="-110" dirty="0"/>
              <a:t> </a:t>
            </a:r>
            <a:r>
              <a:rPr spc="-5" dirty="0"/>
              <a:t>Conjugation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1350390"/>
            <a:ext cx="8019415" cy="4624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83565" algn="l"/>
                <a:tab pos="584200" algn="l"/>
              </a:tabLst>
            </a:pPr>
            <a:r>
              <a:rPr sz="3000" spc="-5" dirty="0">
                <a:latin typeface="Arial"/>
                <a:cs typeface="Arial"/>
              </a:rPr>
              <a:t>Conjugation requires direct </a:t>
            </a:r>
            <a:r>
              <a:rPr sz="3000" dirty="0">
                <a:latin typeface="Arial"/>
                <a:cs typeface="Arial"/>
              </a:rPr>
              <a:t>contact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between</a:t>
            </a:r>
            <a:endParaRPr sz="3000">
              <a:latin typeface="Arial"/>
              <a:cs typeface="Arial"/>
            </a:endParaRPr>
          </a:p>
          <a:p>
            <a:pPr marL="583565" marR="615950">
              <a:lnSpc>
                <a:spcPct val="104000"/>
              </a:lnSpc>
            </a:pPr>
            <a:r>
              <a:rPr sz="3000" dirty="0">
                <a:latin typeface="Arial"/>
                <a:cs typeface="Arial"/>
              </a:rPr>
              <a:t>cells for </a:t>
            </a:r>
            <a:r>
              <a:rPr sz="3000" spc="-5" dirty="0">
                <a:latin typeface="Arial"/>
                <a:cs typeface="Arial"/>
              </a:rPr>
              <a:t>unidirectional transfer </a:t>
            </a:r>
            <a:r>
              <a:rPr sz="3000" dirty="0">
                <a:latin typeface="Arial"/>
                <a:cs typeface="Arial"/>
              </a:rPr>
              <a:t>of </a:t>
            </a:r>
            <a:r>
              <a:rPr sz="3000" spc="-5" dirty="0">
                <a:latin typeface="Arial"/>
                <a:cs typeface="Arial"/>
              </a:rPr>
              <a:t>genetic  material.</a:t>
            </a:r>
            <a:endParaRPr sz="3000">
              <a:latin typeface="Arial"/>
              <a:cs typeface="Arial"/>
            </a:endParaRPr>
          </a:p>
          <a:p>
            <a:pPr marL="965200" marR="130810" lvl="1" indent="-495934">
              <a:lnSpc>
                <a:spcPct val="104000"/>
              </a:lnSpc>
              <a:spcBef>
                <a:spcPts val="550"/>
              </a:spcBef>
              <a:buAutoNum type="alphaLcPeriod"/>
              <a:tabLst>
                <a:tab pos="964565" algn="l"/>
                <a:tab pos="965835" algn="l"/>
              </a:tabLst>
            </a:pPr>
            <a:r>
              <a:rPr sz="2600" dirty="0">
                <a:latin typeface="Arial"/>
                <a:cs typeface="Arial"/>
              </a:rPr>
              <a:t>A </a:t>
            </a:r>
            <a:r>
              <a:rPr sz="2600" spc="5" dirty="0">
                <a:latin typeface="Arial"/>
                <a:cs typeface="Arial"/>
              </a:rPr>
              <a:t>segment </a:t>
            </a:r>
            <a:r>
              <a:rPr sz="2600" dirty="0">
                <a:latin typeface="Arial"/>
                <a:cs typeface="Arial"/>
              </a:rPr>
              <a:t>of </a:t>
            </a:r>
            <a:r>
              <a:rPr sz="2600" spc="5" dirty="0">
                <a:latin typeface="Arial"/>
                <a:cs typeface="Arial"/>
              </a:rPr>
              <a:t>donor chromosome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transferred  to the recipient, and may integrate into </a:t>
            </a:r>
            <a:r>
              <a:rPr sz="2600" spc="-5" dirty="0">
                <a:latin typeface="Arial"/>
                <a:cs typeface="Arial"/>
              </a:rPr>
              <a:t>the  recipient’s </a:t>
            </a:r>
            <a:r>
              <a:rPr sz="2600" dirty="0">
                <a:latin typeface="Arial"/>
                <a:cs typeface="Arial"/>
              </a:rPr>
              <a:t>chromosome </a:t>
            </a:r>
            <a:r>
              <a:rPr sz="2600" spc="-5" dirty="0">
                <a:latin typeface="Arial"/>
                <a:cs typeface="Arial"/>
              </a:rPr>
              <a:t>by </a:t>
            </a:r>
            <a:r>
              <a:rPr sz="2600" dirty="0">
                <a:latin typeface="Arial"/>
                <a:cs typeface="Arial"/>
              </a:rPr>
              <a:t>homologous  recombination.</a:t>
            </a:r>
            <a:endParaRPr sz="26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420"/>
              </a:spcBef>
            </a:pPr>
            <a:r>
              <a:rPr sz="2600" dirty="0">
                <a:latin typeface="Arial"/>
                <a:cs typeface="Arial"/>
              </a:rPr>
              <a:t>b.The recipient is called a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transconjugant.</a:t>
            </a:r>
            <a:endParaRPr sz="2600">
              <a:latin typeface="Arial"/>
              <a:cs typeface="Arial"/>
            </a:endParaRPr>
          </a:p>
          <a:p>
            <a:pPr marL="583565" marR="1315720" indent="-571500">
              <a:lnSpc>
                <a:spcPts val="3170"/>
              </a:lnSpc>
              <a:spcBef>
                <a:spcPts val="1750"/>
              </a:spcBef>
            </a:pPr>
            <a:r>
              <a:rPr sz="3000" u="heavy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Animation: Mapping Bacterial Genes by </a:t>
            </a:r>
            <a:r>
              <a:rPr sz="30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000" u="heavy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Conjugation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17475"/>
            <a:ext cx="46583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Specialized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Transduction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517" y="746505"/>
            <a:ext cx="8071484" cy="578294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15900" marR="725805" indent="-215900">
              <a:lnSpc>
                <a:spcPct val="80000"/>
              </a:lnSpc>
              <a:spcBef>
                <a:spcPts val="459"/>
              </a:spcBef>
              <a:buClr>
                <a:srgbClr val="000000"/>
              </a:buClr>
              <a:buFont typeface="Times New Roman"/>
              <a:buAutoNum type="arabicPeriod"/>
              <a:tabLst>
                <a:tab pos="215900" algn="l"/>
              </a:tabLst>
            </a:pPr>
            <a:r>
              <a:rPr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Some </a:t>
            </a:r>
            <a:r>
              <a:rPr sz="15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phages transduce only certain regions </a:t>
            </a:r>
            <a:r>
              <a:rPr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of the </a:t>
            </a:r>
            <a:r>
              <a:rPr sz="15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chromosome</a:t>
            </a:r>
            <a:r>
              <a:rPr sz="1500" spc="-5" dirty="0">
                <a:latin typeface="Times New Roman"/>
                <a:cs typeface="Times New Roman"/>
              </a:rPr>
              <a:t>, corresponding with their  integration </a:t>
            </a:r>
            <a:r>
              <a:rPr sz="1500" dirty="0">
                <a:latin typeface="Times New Roman"/>
                <a:cs typeface="Times New Roman"/>
              </a:rPr>
              <a:t>site(s). </a:t>
            </a:r>
            <a:r>
              <a:rPr sz="1500" spc="-5" dirty="0">
                <a:latin typeface="Times New Roman"/>
                <a:cs typeface="Times New Roman"/>
              </a:rPr>
              <a:t>An example </a:t>
            </a:r>
            <a:r>
              <a:rPr sz="1500" dirty="0">
                <a:latin typeface="Times New Roman"/>
                <a:cs typeface="Times New Roman"/>
              </a:rPr>
              <a:t>is λ in </a:t>
            </a:r>
            <a:r>
              <a:rPr sz="1500" i="1" spc="-5" dirty="0">
                <a:latin typeface="Times New Roman"/>
                <a:cs typeface="Times New Roman"/>
              </a:rPr>
              <a:t>E. coli </a:t>
            </a:r>
            <a:r>
              <a:rPr sz="1500" dirty="0">
                <a:latin typeface="Times New Roman"/>
                <a:cs typeface="Times New Roman"/>
              </a:rPr>
              <a:t>(Figure</a:t>
            </a:r>
            <a:r>
              <a:rPr sz="1500" spc="-8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14.14):</a:t>
            </a:r>
            <a:endParaRPr sz="1500">
              <a:latin typeface="Times New Roman"/>
              <a:cs typeface="Times New Roman"/>
            </a:endParaRPr>
          </a:p>
          <a:p>
            <a:pPr marL="638175" lvl="1" indent="-156845">
              <a:lnSpc>
                <a:spcPts val="1405"/>
              </a:lnSpc>
              <a:spcBef>
                <a:spcPts val="690"/>
              </a:spcBef>
              <a:buAutoNum type="alphaLcPeriod"/>
              <a:tabLst>
                <a:tab pos="638810" algn="l"/>
              </a:tabLst>
            </a:pPr>
            <a:r>
              <a:rPr sz="1300" spc="-5" dirty="0">
                <a:latin typeface="Times New Roman"/>
                <a:cs typeface="Times New Roman"/>
              </a:rPr>
              <a:t>Phageλ integrates by a single crossover into the </a:t>
            </a:r>
            <a:r>
              <a:rPr sz="1300" i="1" spc="-5" dirty="0">
                <a:latin typeface="Times New Roman"/>
                <a:cs typeface="Times New Roman"/>
              </a:rPr>
              <a:t>att</a:t>
            </a:r>
            <a:r>
              <a:rPr sz="1300" spc="-5" dirty="0">
                <a:latin typeface="Times New Roman"/>
                <a:cs typeface="Times New Roman"/>
              </a:rPr>
              <a:t>λ site on the </a:t>
            </a:r>
            <a:r>
              <a:rPr sz="1300" i="1" spc="-5" dirty="0">
                <a:latin typeface="Times New Roman"/>
                <a:cs typeface="Times New Roman"/>
              </a:rPr>
              <a:t>E. coil K12 </a:t>
            </a:r>
            <a:r>
              <a:rPr sz="1300" spc="-5" dirty="0">
                <a:latin typeface="Times New Roman"/>
                <a:cs typeface="Times New Roman"/>
              </a:rPr>
              <a:t>chromosome. The </a:t>
            </a:r>
            <a:r>
              <a:rPr sz="1300" i="1" spc="-5" dirty="0">
                <a:latin typeface="Times New Roman"/>
                <a:cs typeface="Times New Roman"/>
              </a:rPr>
              <a:t>att</a:t>
            </a:r>
            <a:r>
              <a:rPr sz="1300" spc="-5" dirty="0">
                <a:latin typeface="Times New Roman"/>
                <a:cs typeface="Times New Roman"/>
              </a:rPr>
              <a:t>λ site is</a:t>
            </a:r>
            <a:r>
              <a:rPr sz="1300" spc="27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located</a:t>
            </a:r>
            <a:endParaRPr sz="1300">
              <a:latin typeface="Times New Roman"/>
              <a:cs typeface="Times New Roman"/>
            </a:endParaRPr>
          </a:p>
          <a:p>
            <a:pPr marL="768985">
              <a:lnSpc>
                <a:spcPts val="1405"/>
              </a:lnSpc>
            </a:pPr>
            <a:r>
              <a:rPr sz="1300" spc="-5" dirty="0">
                <a:latin typeface="Times New Roman"/>
                <a:cs typeface="Times New Roman"/>
              </a:rPr>
              <a:t>between the </a:t>
            </a:r>
            <a:r>
              <a:rPr sz="1300" i="1" spc="-5" dirty="0">
                <a:latin typeface="Times New Roman"/>
                <a:cs typeface="Times New Roman"/>
              </a:rPr>
              <a:t>gal </a:t>
            </a:r>
            <a:r>
              <a:rPr sz="1300" spc="-5" dirty="0">
                <a:latin typeface="Times New Roman"/>
                <a:cs typeface="Times New Roman"/>
              </a:rPr>
              <a:t>and </a:t>
            </a:r>
            <a:r>
              <a:rPr sz="1300" i="1" spc="-5" dirty="0">
                <a:latin typeface="Times New Roman"/>
                <a:cs typeface="Times New Roman"/>
              </a:rPr>
              <a:t>bio </a:t>
            </a:r>
            <a:r>
              <a:rPr sz="1300" spc="-5" dirty="0">
                <a:latin typeface="Times New Roman"/>
                <a:cs typeface="Times New Roman"/>
              </a:rPr>
              <a:t>genes. The prophage is maintained by a phage repressor</a:t>
            </a:r>
            <a:r>
              <a:rPr sz="1300" spc="15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protein.</a:t>
            </a:r>
            <a:endParaRPr sz="1300">
              <a:latin typeface="Times New Roman"/>
              <a:cs typeface="Times New Roman"/>
            </a:endParaRPr>
          </a:p>
          <a:p>
            <a:pPr marL="768985" marR="240665" lvl="1" indent="-287020">
              <a:lnSpc>
                <a:spcPts val="1250"/>
              </a:lnSpc>
              <a:spcBef>
                <a:spcPts val="985"/>
              </a:spcBef>
              <a:buAutoNum type="alphaLcPeriod" startAt="2"/>
              <a:tabLst>
                <a:tab pos="647700" algn="l"/>
              </a:tabLst>
            </a:pPr>
            <a:r>
              <a:rPr sz="1300" spc="-5" dirty="0">
                <a:latin typeface="Times New Roman"/>
                <a:cs typeface="Times New Roman"/>
              </a:rPr>
              <a:t>In this example, the </a:t>
            </a:r>
            <a:r>
              <a:rPr sz="1300" i="1" spc="-5" dirty="0">
                <a:latin typeface="Times New Roman"/>
                <a:cs typeface="Times New Roman"/>
              </a:rPr>
              <a:t>E. coil K12 </a:t>
            </a:r>
            <a:r>
              <a:rPr sz="1300" spc="-5" dirty="0">
                <a:latin typeface="Times New Roman"/>
                <a:cs typeface="Times New Roman"/>
              </a:rPr>
              <a:t>strain that integrates theλ prophage is </a:t>
            </a:r>
            <a:r>
              <a:rPr sz="1300" i="1" spc="-5" dirty="0">
                <a:latin typeface="Times New Roman"/>
                <a:cs typeface="Times New Roman"/>
              </a:rPr>
              <a:t>gal</a:t>
            </a:r>
            <a:r>
              <a:rPr sz="1275" i="1" spc="-7" baseline="26143" dirty="0">
                <a:latin typeface="Times New Roman"/>
                <a:cs typeface="Times New Roman"/>
              </a:rPr>
              <a:t>+ </a:t>
            </a:r>
            <a:r>
              <a:rPr sz="1300" spc="-5" dirty="0">
                <a:latin typeface="Times New Roman"/>
                <a:cs typeface="Times New Roman"/>
              </a:rPr>
              <a:t>(a </a:t>
            </a:r>
            <a:r>
              <a:rPr sz="1300" spc="-10" dirty="0">
                <a:latin typeface="Times New Roman"/>
                <a:cs typeface="Times New Roman"/>
              </a:rPr>
              <a:t>phenotype </a:t>
            </a:r>
            <a:r>
              <a:rPr sz="1300" spc="-5" dirty="0">
                <a:latin typeface="Times New Roman"/>
                <a:cs typeface="Times New Roman"/>
              </a:rPr>
              <a:t>easily detected with  specific culture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medium).</a:t>
            </a:r>
            <a:endParaRPr sz="1300">
              <a:latin typeface="Times New Roman"/>
              <a:cs typeface="Times New Roman"/>
            </a:endParaRPr>
          </a:p>
          <a:p>
            <a:pPr marL="637540" lvl="1" indent="-156210">
              <a:lnSpc>
                <a:spcPct val="100000"/>
              </a:lnSpc>
              <a:spcBef>
                <a:spcPts val="705"/>
              </a:spcBef>
              <a:buAutoNum type="alphaLcPeriod" startAt="2"/>
              <a:tabLst>
                <a:tab pos="638175" algn="l"/>
              </a:tabLst>
            </a:pPr>
            <a:r>
              <a:rPr sz="1300" spc="-5" dirty="0">
                <a:latin typeface="Times New Roman"/>
                <a:cs typeface="Times New Roman"/>
              </a:rPr>
              <a:t>If this </a:t>
            </a:r>
            <a:r>
              <a:rPr sz="1300" i="1" spc="-5" dirty="0">
                <a:latin typeface="Times New Roman"/>
                <a:cs typeface="Times New Roman"/>
              </a:rPr>
              <a:t>E. coli </a:t>
            </a:r>
            <a:r>
              <a:rPr sz="1300" i="1" spc="-10" dirty="0">
                <a:latin typeface="Times New Roman"/>
                <a:cs typeface="Times New Roman"/>
              </a:rPr>
              <a:t>K12(</a:t>
            </a:r>
            <a:r>
              <a:rPr sz="1300" spc="-10" dirty="0">
                <a:latin typeface="Times New Roman"/>
                <a:cs typeface="Times New Roman"/>
              </a:rPr>
              <a:t>λ</a:t>
            </a:r>
            <a:r>
              <a:rPr sz="1300" i="1" spc="-10" dirty="0">
                <a:latin typeface="Times New Roman"/>
                <a:cs typeface="Times New Roman"/>
              </a:rPr>
              <a:t>) </a:t>
            </a:r>
            <a:r>
              <a:rPr sz="1300" spc="-5" dirty="0">
                <a:latin typeface="Times New Roman"/>
                <a:cs typeface="Times New Roman"/>
              </a:rPr>
              <a:t>is induced to the </a:t>
            </a:r>
            <a:r>
              <a:rPr sz="1300" spc="-15" dirty="0">
                <a:latin typeface="Times New Roman"/>
                <a:cs typeface="Times New Roman"/>
              </a:rPr>
              <a:t>lytic</a:t>
            </a:r>
            <a:r>
              <a:rPr sz="1300" spc="114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cycle, </a:t>
            </a:r>
            <a:r>
              <a:rPr sz="1300" spc="-5" dirty="0">
                <a:latin typeface="Times New Roman"/>
                <a:cs typeface="Times New Roman"/>
              </a:rPr>
              <a:t>theλ </a:t>
            </a:r>
            <a:r>
              <a:rPr sz="1300" spc="-10" dirty="0">
                <a:latin typeface="Times New Roman"/>
                <a:cs typeface="Times New Roman"/>
              </a:rPr>
              <a:t>prophage DNA </a:t>
            </a:r>
            <a:r>
              <a:rPr sz="1300" spc="-5" dirty="0">
                <a:latin typeface="Times New Roman"/>
                <a:cs typeface="Times New Roman"/>
              </a:rPr>
              <a:t>is excised by a </a:t>
            </a:r>
            <a:r>
              <a:rPr sz="1300" spc="-10" dirty="0">
                <a:latin typeface="Times New Roman"/>
                <a:cs typeface="Times New Roman"/>
              </a:rPr>
              <a:t>single </a:t>
            </a:r>
            <a:r>
              <a:rPr sz="1300" spc="-5" dirty="0">
                <a:latin typeface="Times New Roman"/>
                <a:cs typeface="Times New Roman"/>
              </a:rPr>
              <a:t>cross-over event.</a:t>
            </a:r>
            <a:endParaRPr sz="1300">
              <a:latin typeface="Times New Roman"/>
              <a:cs typeface="Times New Roman"/>
            </a:endParaRPr>
          </a:p>
          <a:p>
            <a:pPr marL="1067435" lvl="2" indent="-128270">
              <a:lnSpc>
                <a:spcPct val="100000"/>
              </a:lnSpc>
              <a:spcBef>
                <a:spcPts val="685"/>
              </a:spcBef>
              <a:buAutoNum type="romanLcPeriod"/>
              <a:tabLst>
                <a:tab pos="1068070" algn="l"/>
              </a:tabLst>
            </a:pPr>
            <a:r>
              <a:rPr sz="1300" spc="-10" dirty="0">
                <a:latin typeface="Times New Roman"/>
                <a:cs typeface="Times New Roman"/>
              </a:rPr>
              <a:t>Excision </a:t>
            </a:r>
            <a:r>
              <a:rPr sz="1300" spc="-5" dirty="0">
                <a:latin typeface="Times New Roman"/>
                <a:cs typeface="Times New Roman"/>
              </a:rPr>
              <a:t>is </a:t>
            </a:r>
            <a:r>
              <a:rPr sz="1300" spc="-10" dirty="0">
                <a:latin typeface="Times New Roman"/>
                <a:cs typeface="Times New Roman"/>
              </a:rPr>
              <a:t>usually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precise.</a:t>
            </a:r>
            <a:endParaRPr sz="1300">
              <a:latin typeface="Times New Roman"/>
              <a:cs typeface="Times New Roman"/>
            </a:endParaRPr>
          </a:p>
          <a:p>
            <a:pPr marL="1115060" lvl="2" indent="-175260">
              <a:lnSpc>
                <a:spcPts val="1405"/>
              </a:lnSpc>
              <a:spcBef>
                <a:spcPts val="680"/>
              </a:spcBef>
              <a:buAutoNum type="romanLcPeriod"/>
              <a:tabLst>
                <a:tab pos="1115060" algn="l"/>
              </a:tabLst>
            </a:pPr>
            <a:r>
              <a:rPr sz="1300" spc="-5" dirty="0">
                <a:latin typeface="Times New Roman"/>
                <a:cs typeface="Times New Roman"/>
              </a:rPr>
              <a:t>Rarely excision results in genetic exchange, with a fragment ofλDNA remaining in the </a:t>
            </a:r>
            <a:r>
              <a:rPr sz="1300" i="1" spc="-5" dirty="0">
                <a:latin typeface="Times New Roman"/>
                <a:cs typeface="Times New Roman"/>
              </a:rPr>
              <a:t>E.</a:t>
            </a:r>
            <a:r>
              <a:rPr sz="1300" i="1" spc="190" dirty="0">
                <a:latin typeface="Times New Roman"/>
                <a:cs typeface="Times New Roman"/>
              </a:rPr>
              <a:t> </a:t>
            </a:r>
            <a:r>
              <a:rPr sz="1300" i="1" spc="-5" dirty="0">
                <a:latin typeface="Times New Roman"/>
                <a:cs typeface="Times New Roman"/>
              </a:rPr>
              <a:t>coli</a:t>
            </a:r>
            <a:endParaRPr sz="1300">
              <a:latin typeface="Times New Roman"/>
              <a:cs typeface="Times New Roman"/>
            </a:endParaRPr>
          </a:p>
          <a:p>
            <a:pPr marL="1168400">
              <a:lnSpc>
                <a:spcPts val="1405"/>
              </a:lnSpc>
            </a:pPr>
            <a:r>
              <a:rPr sz="1300" spc="-5" dirty="0">
                <a:latin typeface="Times New Roman"/>
                <a:cs typeface="Times New Roman"/>
              </a:rPr>
              <a:t>chromosome, and </a:t>
            </a:r>
            <a:r>
              <a:rPr sz="1300" spc="-10" dirty="0">
                <a:latin typeface="Times New Roman"/>
                <a:cs typeface="Times New Roman"/>
              </a:rPr>
              <a:t>some </a:t>
            </a:r>
            <a:r>
              <a:rPr sz="1300" spc="-5" dirty="0">
                <a:latin typeface="Times New Roman"/>
                <a:cs typeface="Times New Roman"/>
              </a:rPr>
              <a:t>bacterial DNA (e.g., </a:t>
            </a:r>
            <a:r>
              <a:rPr sz="1300" i="1" spc="-5" dirty="0">
                <a:latin typeface="Times New Roman"/>
                <a:cs typeface="Times New Roman"/>
              </a:rPr>
              <a:t>gal</a:t>
            </a:r>
            <a:r>
              <a:rPr sz="1275" i="1" spc="-7" baseline="26143" dirty="0">
                <a:latin typeface="Times New Roman"/>
                <a:cs typeface="Times New Roman"/>
              </a:rPr>
              <a:t>+</a:t>
            </a:r>
            <a:r>
              <a:rPr sz="1300" spc="-5" dirty="0">
                <a:latin typeface="Times New Roman"/>
                <a:cs typeface="Times New Roman"/>
              </a:rPr>
              <a:t>) added to</a:t>
            </a:r>
            <a:r>
              <a:rPr sz="1300" spc="12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theλchromosome.</a:t>
            </a:r>
            <a:endParaRPr sz="1300">
              <a:latin typeface="Times New Roman"/>
              <a:cs typeface="Times New Roman"/>
            </a:endParaRPr>
          </a:p>
          <a:p>
            <a:pPr marL="1168400" marR="320675" lvl="2" indent="-229235">
              <a:lnSpc>
                <a:spcPts val="1250"/>
              </a:lnSpc>
              <a:spcBef>
                <a:spcPts val="1000"/>
              </a:spcBef>
              <a:buAutoNum type="romanLcPeriod" startAt="3"/>
              <a:tabLst>
                <a:tab pos="1161415" algn="l"/>
              </a:tabLst>
            </a:pPr>
            <a:r>
              <a:rPr sz="1300" spc="-5" dirty="0">
                <a:latin typeface="Times New Roman"/>
                <a:cs typeface="Times New Roman"/>
              </a:rPr>
              <a:t>The resulting transducing phage is designated λ</a:t>
            </a:r>
            <a:r>
              <a:rPr sz="1300" i="1" spc="-5" dirty="0">
                <a:latin typeface="Times New Roman"/>
                <a:cs typeface="Times New Roman"/>
              </a:rPr>
              <a:t>d </a:t>
            </a:r>
            <a:r>
              <a:rPr sz="1300" i="1" dirty="0">
                <a:latin typeface="Times New Roman"/>
                <a:cs typeface="Times New Roman"/>
              </a:rPr>
              <a:t>gal</a:t>
            </a:r>
            <a:r>
              <a:rPr sz="1275" i="1" baseline="26143" dirty="0">
                <a:latin typeface="Times New Roman"/>
                <a:cs typeface="Times New Roman"/>
              </a:rPr>
              <a:t>+ </a:t>
            </a:r>
            <a:r>
              <a:rPr sz="1300" i="1" spc="-10" dirty="0">
                <a:latin typeface="Times New Roman"/>
                <a:cs typeface="Times New Roman"/>
              </a:rPr>
              <a:t>(d </a:t>
            </a:r>
            <a:r>
              <a:rPr sz="1300" dirty="0">
                <a:latin typeface="Times New Roman"/>
                <a:cs typeface="Times New Roman"/>
              </a:rPr>
              <a:t>for </a:t>
            </a:r>
            <a:r>
              <a:rPr sz="1300" spc="-5" dirty="0">
                <a:latin typeface="Times New Roman"/>
                <a:cs typeface="Times New Roman"/>
              </a:rPr>
              <a:t>defective, since not all phage genes are  present).</a:t>
            </a:r>
            <a:endParaRPr sz="1300">
              <a:latin typeface="Times New Roman"/>
              <a:cs typeface="Times New Roman"/>
            </a:endParaRPr>
          </a:p>
          <a:p>
            <a:pPr marL="1168400" marR="203835" lvl="2" indent="-229235">
              <a:lnSpc>
                <a:spcPct val="80000"/>
              </a:lnSpc>
              <a:spcBef>
                <a:spcPts val="1005"/>
              </a:spcBef>
              <a:buAutoNum type="romanLcPeriod" startAt="3"/>
              <a:tabLst>
                <a:tab pos="1151890" algn="l"/>
              </a:tabLst>
            </a:pPr>
            <a:r>
              <a:rPr sz="1300" spc="-5" dirty="0">
                <a:latin typeface="Times New Roman"/>
                <a:cs typeface="Times New Roman"/>
              </a:rPr>
              <a:t>λd </a:t>
            </a:r>
            <a:r>
              <a:rPr sz="1300" i="1" spc="-5" dirty="0">
                <a:latin typeface="Times New Roman"/>
                <a:cs typeface="Times New Roman"/>
              </a:rPr>
              <a:t>gal</a:t>
            </a:r>
            <a:r>
              <a:rPr sz="1275" i="1" spc="-7" baseline="26143" dirty="0">
                <a:latin typeface="Times New Roman"/>
                <a:cs typeface="Times New Roman"/>
              </a:rPr>
              <a:t>+ </a:t>
            </a:r>
            <a:r>
              <a:rPr sz="1300" spc="-5" dirty="0">
                <a:latin typeface="Times New Roman"/>
                <a:cs typeface="Times New Roman"/>
              </a:rPr>
              <a:t>can replicate and </a:t>
            </a:r>
            <a:r>
              <a:rPr sz="1300" spc="-15" dirty="0">
                <a:latin typeface="Times New Roman"/>
                <a:cs typeface="Times New Roman"/>
              </a:rPr>
              <a:t>lyse </a:t>
            </a:r>
            <a:r>
              <a:rPr sz="1300" spc="-5" dirty="0">
                <a:latin typeface="Times New Roman"/>
                <a:cs typeface="Times New Roman"/>
              </a:rPr>
              <a:t>the host cell, since allλgenes are present either on the phage or bacterial  chromosome.</a:t>
            </a:r>
            <a:endParaRPr sz="1300">
              <a:latin typeface="Times New Roman"/>
              <a:cs typeface="Times New Roman"/>
            </a:endParaRPr>
          </a:p>
          <a:p>
            <a:pPr marL="647065" lvl="1" indent="-165735">
              <a:lnSpc>
                <a:spcPts val="1405"/>
              </a:lnSpc>
              <a:spcBef>
                <a:spcPts val="685"/>
              </a:spcBef>
              <a:buAutoNum type="alphaLcPeriod" startAt="2"/>
              <a:tabLst>
                <a:tab pos="647700" algn="l"/>
              </a:tabLst>
            </a:pPr>
            <a:r>
              <a:rPr sz="1300" spc="-5" dirty="0">
                <a:latin typeface="Times New Roman"/>
                <a:cs typeface="Times New Roman"/>
              </a:rPr>
              <a:t>Because transducing phage are only rarely produced, a </a:t>
            </a:r>
            <a:r>
              <a:rPr sz="1300" dirty="0">
                <a:latin typeface="Times New Roman"/>
                <a:cs typeface="Times New Roman"/>
              </a:rPr>
              <a:t>low- </a:t>
            </a:r>
            <a:r>
              <a:rPr sz="1300" spc="-5" dirty="0">
                <a:latin typeface="Times New Roman"/>
                <a:cs typeface="Times New Roman"/>
              </a:rPr>
              <a:t>frequency transducing (LFT) </a:t>
            </a:r>
            <a:r>
              <a:rPr sz="1300" spc="-10" dirty="0">
                <a:latin typeface="Times New Roman"/>
                <a:cs typeface="Times New Roman"/>
              </a:rPr>
              <a:t>lysate</a:t>
            </a:r>
            <a:r>
              <a:rPr sz="1300" spc="27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results.</a:t>
            </a:r>
            <a:endParaRPr sz="1300">
              <a:latin typeface="Times New Roman"/>
              <a:cs typeface="Times New Roman"/>
            </a:endParaRPr>
          </a:p>
          <a:p>
            <a:pPr marL="768985">
              <a:lnSpc>
                <a:spcPts val="1405"/>
              </a:lnSpc>
            </a:pPr>
            <a:r>
              <a:rPr sz="1300" spc="-5" dirty="0">
                <a:latin typeface="Times New Roman"/>
                <a:cs typeface="Times New Roman"/>
              </a:rPr>
              <a:t>Infection of </a:t>
            </a:r>
            <a:r>
              <a:rPr sz="1300" i="1" spc="-5" dirty="0">
                <a:latin typeface="Times New Roman"/>
                <a:cs typeface="Times New Roman"/>
              </a:rPr>
              <a:t>gal </a:t>
            </a:r>
            <a:r>
              <a:rPr sz="1300" spc="-5" dirty="0">
                <a:latin typeface="Times New Roman"/>
                <a:cs typeface="Times New Roman"/>
              </a:rPr>
              <a:t>bacterial cells results in two </a:t>
            </a:r>
            <a:r>
              <a:rPr sz="1300" spc="-15" dirty="0">
                <a:latin typeface="Times New Roman"/>
                <a:cs typeface="Times New Roman"/>
              </a:rPr>
              <a:t>types </a:t>
            </a:r>
            <a:r>
              <a:rPr sz="1300" spc="-5" dirty="0">
                <a:latin typeface="Times New Roman"/>
                <a:cs typeface="Times New Roman"/>
              </a:rPr>
              <a:t>of </a:t>
            </a:r>
            <a:r>
              <a:rPr sz="1300" spc="-10" dirty="0">
                <a:latin typeface="Times New Roman"/>
                <a:cs typeface="Times New Roman"/>
              </a:rPr>
              <a:t>transductants </a:t>
            </a:r>
            <a:r>
              <a:rPr sz="1300" spc="-5" dirty="0">
                <a:latin typeface="Times New Roman"/>
                <a:cs typeface="Times New Roman"/>
              </a:rPr>
              <a:t>(Figure</a:t>
            </a:r>
            <a:r>
              <a:rPr sz="1300" spc="16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14.14):</a:t>
            </a:r>
            <a:endParaRPr sz="1300">
              <a:latin typeface="Times New Roman"/>
              <a:cs typeface="Times New Roman"/>
            </a:endParaRPr>
          </a:p>
          <a:p>
            <a:pPr marL="1168400" marR="17780" lvl="2" indent="-229235">
              <a:lnSpc>
                <a:spcPct val="80000"/>
              </a:lnSpc>
              <a:spcBef>
                <a:spcPts val="1010"/>
              </a:spcBef>
              <a:buAutoNum type="romanLcPeriod"/>
              <a:tabLst>
                <a:tab pos="1068070" algn="l"/>
              </a:tabLst>
            </a:pPr>
            <a:r>
              <a:rPr sz="1300" spc="-10" dirty="0">
                <a:latin typeface="Times New Roman"/>
                <a:cs typeface="Times New Roman"/>
              </a:rPr>
              <a:t>Unstable transductants result </a:t>
            </a:r>
            <a:r>
              <a:rPr sz="1300" spc="-5" dirty="0">
                <a:latin typeface="Times New Roman"/>
                <a:cs typeface="Times New Roman"/>
              </a:rPr>
              <a:t>when wild-typeλintegrates </a:t>
            </a:r>
            <a:r>
              <a:rPr sz="1300" dirty="0">
                <a:latin typeface="Times New Roman"/>
                <a:cs typeface="Times New Roman"/>
              </a:rPr>
              <a:t>first </a:t>
            </a:r>
            <a:r>
              <a:rPr sz="1300" spc="-5" dirty="0">
                <a:latin typeface="Times New Roman"/>
                <a:cs typeface="Times New Roman"/>
              </a:rPr>
              <a:t>at its normal </a:t>
            </a:r>
            <a:r>
              <a:rPr sz="1300" i="1" spc="-5" dirty="0">
                <a:latin typeface="Times New Roman"/>
                <a:cs typeface="Times New Roman"/>
              </a:rPr>
              <a:t>att</a:t>
            </a:r>
            <a:r>
              <a:rPr sz="1300" spc="-5" dirty="0">
                <a:latin typeface="Times New Roman"/>
                <a:cs typeface="Times New Roman"/>
              </a:rPr>
              <a:t>λsite. λd </a:t>
            </a:r>
            <a:r>
              <a:rPr sz="1300" i="1" spc="-5" dirty="0">
                <a:latin typeface="Times New Roman"/>
                <a:cs typeface="Times New Roman"/>
              </a:rPr>
              <a:t>gal</a:t>
            </a:r>
            <a:r>
              <a:rPr sz="1275" i="1" spc="-7" baseline="26143" dirty="0">
                <a:latin typeface="Times New Roman"/>
                <a:cs typeface="Times New Roman"/>
              </a:rPr>
              <a:t>+ </a:t>
            </a:r>
            <a:r>
              <a:rPr sz="1300" spc="-5" dirty="0">
                <a:latin typeface="Times New Roman"/>
                <a:cs typeface="Times New Roman"/>
              </a:rPr>
              <a:t>then integrates  into the </a:t>
            </a:r>
            <a:r>
              <a:rPr sz="1300" spc="-10" dirty="0">
                <a:latin typeface="Times New Roman"/>
                <a:cs typeface="Times New Roman"/>
              </a:rPr>
              <a:t>wild-typeλ, </a:t>
            </a:r>
            <a:r>
              <a:rPr sz="1300" spc="-5" dirty="0">
                <a:latin typeface="Times New Roman"/>
                <a:cs typeface="Times New Roman"/>
              </a:rPr>
              <a:t>producing a double </a:t>
            </a:r>
            <a:r>
              <a:rPr sz="1300" spc="-15" dirty="0">
                <a:latin typeface="Times New Roman"/>
                <a:cs typeface="Times New Roman"/>
              </a:rPr>
              <a:t>lysogen </a:t>
            </a:r>
            <a:r>
              <a:rPr sz="1300" spc="-10" dirty="0">
                <a:latin typeface="Times New Roman"/>
                <a:cs typeface="Times New Roman"/>
              </a:rPr>
              <a:t>with </a:t>
            </a:r>
            <a:r>
              <a:rPr sz="1300" spc="-5" dirty="0">
                <a:latin typeface="Times New Roman"/>
                <a:cs typeface="Times New Roman"/>
              </a:rPr>
              <a:t>both </a:t>
            </a:r>
            <a:r>
              <a:rPr sz="1300" spc="-10" dirty="0">
                <a:latin typeface="Times New Roman"/>
                <a:cs typeface="Times New Roman"/>
              </a:rPr>
              <a:t>types</a:t>
            </a:r>
            <a:r>
              <a:rPr sz="1300" spc="24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ofλintegrated.</a:t>
            </a:r>
            <a:endParaRPr sz="1300">
              <a:latin typeface="Times New Roman"/>
              <a:cs typeface="Times New Roman"/>
            </a:endParaRPr>
          </a:p>
          <a:p>
            <a:pPr marL="1631314" lvl="3" indent="-234950">
              <a:lnSpc>
                <a:spcPct val="100000"/>
              </a:lnSpc>
              <a:spcBef>
                <a:spcPts val="685"/>
              </a:spcBef>
              <a:buAutoNum type="arabicParenBoth"/>
              <a:tabLst>
                <a:tab pos="1631950" algn="l"/>
              </a:tabLst>
            </a:pPr>
            <a:r>
              <a:rPr sz="1300" spc="-5" dirty="0">
                <a:latin typeface="Times New Roman"/>
                <a:cs typeface="Times New Roman"/>
              </a:rPr>
              <a:t>The host bacterium is now heterozygous </a:t>
            </a:r>
            <a:r>
              <a:rPr sz="1300" i="1" spc="-5" dirty="0">
                <a:latin typeface="Times New Roman"/>
                <a:cs typeface="Times New Roman"/>
              </a:rPr>
              <a:t>(gal</a:t>
            </a:r>
            <a:r>
              <a:rPr sz="1275" i="1" spc="-7" baseline="26143" dirty="0">
                <a:latin typeface="Times New Roman"/>
                <a:cs typeface="Times New Roman"/>
              </a:rPr>
              <a:t>+ </a:t>
            </a:r>
            <a:r>
              <a:rPr sz="1300" i="1" spc="-5" dirty="0">
                <a:latin typeface="Times New Roman"/>
                <a:cs typeface="Times New Roman"/>
              </a:rPr>
              <a:t>/ gal), </a:t>
            </a:r>
            <a:r>
              <a:rPr sz="1300" spc="-5" dirty="0">
                <a:latin typeface="Times New Roman"/>
                <a:cs typeface="Times New Roman"/>
              </a:rPr>
              <a:t>and can ferment</a:t>
            </a:r>
            <a:r>
              <a:rPr sz="1300" spc="1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galactose.</a:t>
            </a:r>
            <a:endParaRPr sz="1300">
              <a:latin typeface="Times New Roman"/>
              <a:cs typeface="Times New Roman"/>
            </a:endParaRPr>
          </a:p>
          <a:p>
            <a:pPr marL="1625600" marR="365760" lvl="3" indent="-228600">
              <a:lnSpc>
                <a:spcPct val="80000"/>
              </a:lnSpc>
              <a:spcBef>
                <a:spcPts val="994"/>
              </a:spcBef>
              <a:buAutoNum type="arabicParenBoth"/>
              <a:tabLst>
                <a:tab pos="1631950" algn="l"/>
              </a:tabLst>
            </a:pPr>
            <a:r>
              <a:rPr sz="1300" spc="-5" dirty="0">
                <a:latin typeface="Times New Roman"/>
                <a:cs typeface="Times New Roman"/>
              </a:rPr>
              <a:t>The transductant is unstable because the wild-typeλcan be induced into the </a:t>
            </a:r>
            <a:r>
              <a:rPr sz="1300" spc="-10" dirty="0">
                <a:latin typeface="Times New Roman"/>
                <a:cs typeface="Times New Roman"/>
              </a:rPr>
              <a:t>lytic cycle. </a:t>
            </a:r>
            <a:r>
              <a:rPr sz="1300" spc="-5" dirty="0">
                <a:latin typeface="Times New Roman"/>
                <a:cs typeface="Times New Roman"/>
              </a:rPr>
              <a:t>Both  </a:t>
            </a:r>
            <a:r>
              <a:rPr sz="1300" spc="-10" dirty="0">
                <a:latin typeface="Times New Roman"/>
                <a:cs typeface="Times New Roman"/>
              </a:rPr>
              <a:t>wild-typeλand </a:t>
            </a:r>
            <a:r>
              <a:rPr sz="1300" spc="-5" dirty="0">
                <a:latin typeface="Times New Roman"/>
                <a:cs typeface="Times New Roman"/>
              </a:rPr>
              <a:t>λd </a:t>
            </a:r>
            <a:r>
              <a:rPr sz="1300" i="1" spc="-5" dirty="0">
                <a:latin typeface="Times New Roman"/>
                <a:cs typeface="Times New Roman"/>
              </a:rPr>
              <a:t>gal</a:t>
            </a:r>
            <a:r>
              <a:rPr sz="1275" i="1" spc="-7" baseline="26143" dirty="0">
                <a:latin typeface="Times New Roman"/>
                <a:cs typeface="Times New Roman"/>
              </a:rPr>
              <a:t>+ </a:t>
            </a:r>
            <a:r>
              <a:rPr sz="1300" spc="-5" dirty="0">
                <a:latin typeface="Times New Roman"/>
                <a:cs typeface="Times New Roman"/>
              </a:rPr>
              <a:t>are replicated, producing a high-frequency transducing (HFT)</a:t>
            </a:r>
            <a:r>
              <a:rPr sz="1300" spc="27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lysate.</a:t>
            </a:r>
            <a:endParaRPr sz="1300">
              <a:latin typeface="Times New Roman"/>
              <a:cs typeface="Times New Roman"/>
            </a:endParaRPr>
          </a:p>
          <a:p>
            <a:pPr marL="1115060" lvl="2" indent="-175260">
              <a:lnSpc>
                <a:spcPts val="1405"/>
              </a:lnSpc>
              <a:spcBef>
                <a:spcPts val="695"/>
              </a:spcBef>
              <a:buAutoNum type="romanLcPeriod"/>
              <a:tabLst>
                <a:tab pos="1115060" algn="l"/>
              </a:tabLst>
            </a:pPr>
            <a:r>
              <a:rPr sz="1300" spc="-10" dirty="0">
                <a:latin typeface="Times New Roman"/>
                <a:cs typeface="Times New Roman"/>
              </a:rPr>
              <a:t>Stable </a:t>
            </a:r>
            <a:r>
              <a:rPr sz="1300" spc="-5" dirty="0">
                <a:latin typeface="Times New Roman"/>
                <a:cs typeface="Times New Roman"/>
              </a:rPr>
              <a:t>transductants are produced </a:t>
            </a:r>
            <a:r>
              <a:rPr sz="1300" spc="-10" dirty="0">
                <a:latin typeface="Times New Roman"/>
                <a:cs typeface="Times New Roman"/>
              </a:rPr>
              <a:t>when </a:t>
            </a:r>
            <a:r>
              <a:rPr sz="1300" spc="-5" dirty="0">
                <a:latin typeface="Times New Roman"/>
                <a:cs typeface="Times New Roman"/>
              </a:rPr>
              <a:t>a cell is infected only by a λd </a:t>
            </a:r>
            <a:r>
              <a:rPr sz="1300" i="1" spc="-5" dirty="0">
                <a:latin typeface="Times New Roman"/>
                <a:cs typeface="Times New Roman"/>
              </a:rPr>
              <a:t>gal</a:t>
            </a:r>
            <a:r>
              <a:rPr sz="1275" i="1" spc="-7" baseline="26143" dirty="0">
                <a:latin typeface="Times New Roman"/>
                <a:cs typeface="Times New Roman"/>
              </a:rPr>
              <a:t>+ </a:t>
            </a:r>
            <a:r>
              <a:rPr sz="1300" spc="-5" dirty="0">
                <a:latin typeface="Times New Roman"/>
                <a:cs typeface="Times New Roman"/>
              </a:rPr>
              <a:t>phage, and the </a:t>
            </a:r>
            <a:r>
              <a:rPr sz="1300" i="1" spc="-5" dirty="0">
                <a:latin typeface="Times New Roman"/>
                <a:cs typeface="Times New Roman"/>
              </a:rPr>
              <a:t>gal</a:t>
            </a:r>
            <a:r>
              <a:rPr sz="1275" i="1" spc="-7" baseline="26143" dirty="0">
                <a:latin typeface="Times New Roman"/>
                <a:cs typeface="Times New Roman"/>
              </a:rPr>
              <a:t>+ </a:t>
            </a:r>
            <a:r>
              <a:rPr sz="1300" spc="-5" dirty="0">
                <a:latin typeface="Times New Roman"/>
                <a:cs typeface="Times New Roman"/>
              </a:rPr>
              <a:t>allele</a:t>
            </a:r>
            <a:r>
              <a:rPr sz="1300" spc="13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is</a:t>
            </a:r>
            <a:endParaRPr sz="1300">
              <a:latin typeface="Times New Roman"/>
              <a:cs typeface="Times New Roman"/>
            </a:endParaRPr>
          </a:p>
          <a:p>
            <a:pPr marL="1168400">
              <a:lnSpc>
                <a:spcPts val="1405"/>
              </a:lnSpc>
            </a:pPr>
            <a:r>
              <a:rPr sz="1300" spc="-5" dirty="0">
                <a:latin typeface="Times New Roman"/>
                <a:cs typeface="Times New Roman"/>
              </a:rPr>
              <a:t>recombined into the host chromosome by double cross-over with</a:t>
            </a:r>
            <a:r>
              <a:rPr sz="1300" spc="120" dirty="0">
                <a:latin typeface="Times New Roman"/>
                <a:cs typeface="Times New Roman"/>
              </a:rPr>
              <a:t> </a:t>
            </a:r>
            <a:r>
              <a:rPr sz="1300" i="1" spc="-10" dirty="0">
                <a:latin typeface="Times New Roman"/>
                <a:cs typeface="Times New Roman"/>
              </a:rPr>
              <a:t>gal.</a:t>
            </a:r>
            <a:endParaRPr sz="1300">
              <a:latin typeface="Times New Roman"/>
              <a:cs typeface="Times New Roman"/>
            </a:endParaRPr>
          </a:p>
          <a:p>
            <a:pPr marL="215900" marR="450215" indent="-215900">
              <a:lnSpc>
                <a:spcPct val="80000"/>
              </a:lnSpc>
              <a:spcBef>
                <a:spcPts val="990"/>
              </a:spcBef>
              <a:buAutoNum type="arabicPeriod" startAt="2"/>
              <a:tabLst>
                <a:tab pos="215900" algn="l"/>
              </a:tabLst>
            </a:pPr>
            <a:r>
              <a:rPr sz="1500" spc="-5" dirty="0">
                <a:latin typeface="Times New Roman"/>
                <a:cs typeface="Times New Roman"/>
              </a:rPr>
              <a:t>Specialized transduction is </a:t>
            </a:r>
            <a:r>
              <a:rPr sz="1500" dirty="0">
                <a:latin typeface="Times New Roman"/>
                <a:cs typeface="Times New Roman"/>
              </a:rPr>
              <a:t>useful for </a:t>
            </a:r>
            <a:r>
              <a:rPr sz="1500" spc="-5" dirty="0">
                <a:latin typeface="Times New Roman"/>
                <a:cs typeface="Times New Roman"/>
              </a:rPr>
              <a:t>moving specific genes between bacteria, </a:t>
            </a:r>
            <a:r>
              <a:rPr sz="1500" dirty="0">
                <a:latin typeface="Times New Roman"/>
                <a:cs typeface="Times New Roman"/>
              </a:rPr>
              <a:t>but not for </a:t>
            </a:r>
            <a:r>
              <a:rPr sz="1500" spc="-5" dirty="0">
                <a:latin typeface="Times New Roman"/>
                <a:cs typeface="Times New Roman"/>
              </a:rPr>
              <a:t>general  genetic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mapping.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584695"/>
            <a:ext cx="45497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Peter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J.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Russell, </a:t>
            </a:r>
            <a:r>
              <a:rPr sz="800" i="1" dirty="0">
                <a:solidFill>
                  <a:srgbClr val="2D002D"/>
                </a:solidFill>
                <a:latin typeface="Georgia"/>
                <a:cs typeface="Georgia"/>
              </a:rPr>
              <a:t>iGenetics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: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Copyright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©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Pearson Education,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Inc.,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publishing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as Benjamin</a:t>
            </a:r>
            <a:r>
              <a:rPr sz="800" spc="-95" dirty="0">
                <a:solidFill>
                  <a:srgbClr val="2D002D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Cummings.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28600"/>
            <a:ext cx="8763000" cy="457200"/>
            <a:chOff x="0" y="228600"/>
            <a:chExt cx="8763000" cy="457200"/>
          </a:xfrm>
        </p:grpSpPr>
        <p:sp>
          <p:nvSpPr>
            <p:cNvPr id="4" name="object 4"/>
            <p:cNvSpPr/>
            <p:nvPr/>
          </p:nvSpPr>
          <p:spPr>
            <a:xfrm>
              <a:off x="0" y="304800"/>
              <a:ext cx="8763000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28600"/>
              <a:ext cx="8686800" cy="381000"/>
            </a:xfrm>
            <a:custGeom>
              <a:avLst/>
              <a:gdLst/>
              <a:ahLst/>
              <a:cxnLst/>
              <a:rect l="l" t="t" r="r" b="b"/>
              <a:pathLst>
                <a:path w="8686800" h="381000">
                  <a:moveTo>
                    <a:pt x="8686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8686800" y="3810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2D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257048"/>
            <a:ext cx="52978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31595" algn="l"/>
              </a:tabLst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Fig.</a:t>
            </a:r>
            <a:r>
              <a:rPr sz="1600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14.14a,</a:t>
            </a:r>
            <a:r>
              <a:rPr sz="1600" spc="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b	Specialized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transduction by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bacteriophage</a:t>
            </a:r>
            <a:r>
              <a:rPr sz="1600" spc="1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ymbol"/>
                <a:cs typeface="Symbol"/>
              </a:rPr>
              <a:t>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3823" y="990600"/>
            <a:ext cx="8691868" cy="533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584695"/>
            <a:ext cx="45497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Peter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J.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Russell, </a:t>
            </a:r>
            <a:r>
              <a:rPr sz="800" i="1" dirty="0">
                <a:solidFill>
                  <a:srgbClr val="2D002D"/>
                </a:solidFill>
                <a:latin typeface="Georgia"/>
                <a:cs typeface="Georgia"/>
              </a:rPr>
              <a:t>iGenetics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: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Copyright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©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Pearson Education,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Inc.,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publishing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as Benjamin</a:t>
            </a:r>
            <a:r>
              <a:rPr sz="800" spc="-95" dirty="0">
                <a:solidFill>
                  <a:srgbClr val="2D002D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Cummings.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28600"/>
            <a:ext cx="8763000" cy="457200"/>
            <a:chOff x="0" y="228600"/>
            <a:chExt cx="8763000" cy="457200"/>
          </a:xfrm>
        </p:grpSpPr>
        <p:sp>
          <p:nvSpPr>
            <p:cNvPr id="4" name="object 4"/>
            <p:cNvSpPr/>
            <p:nvPr/>
          </p:nvSpPr>
          <p:spPr>
            <a:xfrm>
              <a:off x="0" y="304800"/>
              <a:ext cx="8763000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28600"/>
              <a:ext cx="8686800" cy="381000"/>
            </a:xfrm>
            <a:custGeom>
              <a:avLst/>
              <a:gdLst/>
              <a:ahLst/>
              <a:cxnLst/>
              <a:rect l="l" t="t" r="r" b="b"/>
              <a:pathLst>
                <a:path w="8686800" h="381000">
                  <a:moveTo>
                    <a:pt x="8686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8686800" y="3810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2D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257048"/>
            <a:ext cx="5067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01725" algn="l"/>
              </a:tabLst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Fig.</a:t>
            </a:r>
            <a:r>
              <a:rPr sz="1600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14.14c	Specialized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transduction by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bacteriophage</a:t>
            </a:r>
            <a:r>
              <a:rPr sz="1600" spc="1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ymbol"/>
                <a:cs typeface="Symbol"/>
              </a:rPr>
              <a:t>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5890" y="1087267"/>
            <a:ext cx="8688421" cy="4930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20523"/>
            <a:ext cx="7064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Mapping Genes of</a:t>
            </a:r>
            <a:r>
              <a:rPr sz="3600" spc="-125" dirty="0"/>
              <a:t> </a:t>
            </a:r>
            <a:r>
              <a:rPr sz="3600" dirty="0"/>
              <a:t>Bacteriophages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4517" y="614248"/>
            <a:ext cx="8159750" cy="6123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67665" algn="l"/>
                <a:tab pos="368300" algn="l"/>
              </a:tabLst>
            </a:pPr>
            <a:r>
              <a:rPr sz="1500" spc="-5" dirty="0">
                <a:latin typeface="Arial"/>
                <a:cs typeface="Arial"/>
              </a:rPr>
              <a:t>Phage </a:t>
            </a:r>
            <a:r>
              <a:rPr sz="1500" dirty="0">
                <a:latin typeface="Arial"/>
                <a:cs typeface="Arial"/>
              </a:rPr>
              <a:t>genes are mapped by </a:t>
            </a:r>
            <a:r>
              <a:rPr sz="1500" spc="10" dirty="0">
                <a:latin typeface="Arial"/>
                <a:cs typeface="Arial"/>
              </a:rPr>
              <a:t>2-, </a:t>
            </a:r>
            <a:r>
              <a:rPr sz="1500" dirty="0">
                <a:latin typeface="Arial"/>
                <a:cs typeface="Arial"/>
              </a:rPr>
              <a:t>3- or 4-gene crosses, </a:t>
            </a:r>
            <a:r>
              <a:rPr sz="1500" spc="-5" dirty="0">
                <a:latin typeface="Arial"/>
                <a:cs typeface="Arial"/>
              </a:rPr>
              <a:t>involving </a:t>
            </a:r>
            <a:r>
              <a:rPr sz="1500" dirty="0">
                <a:latin typeface="Arial"/>
                <a:cs typeface="Arial"/>
              </a:rPr>
              <a:t>bacteria infected</a:t>
            </a:r>
            <a:r>
              <a:rPr sz="1500" spc="-18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with</a:t>
            </a:r>
            <a:endParaRPr sz="1500">
              <a:latin typeface="Arial"/>
              <a:cs typeface="Arial"/>
            </a:endParaRPr>
          </a:p>
          <a:p>
            <a:pPr marL="367665">
              <a:lnSpc>
                <a:spcPct val="100000"/>
              </a:lnSpc>
              <a:spcBef>
                <a:spcPts val="75"/>
              </a:spcBef>
            </a:pPr>
            <a:r>
              <a:rPr sz="1500" spc="-5" dirty="0">
                <a:latin typeface="Arial"/>
                <a:cs typeface="Arial"/>
              </a:rPr>
              <a:t>phages </a:t>
            </a:r>
            <a:r>
              <a:rPr sz="1500" dirty="0">
                <a:latin typeface="Arial"/>
                <a:cs typeface="Arial"/>
              </a:rPr>
              <a:t>of different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genotypes.</a:t>
            </a:r>
            <a:endParaRPr sz="1500">
              <a:latin typeface="Arial"/>
              <a:cs typeface="Arial"/>
            </a:endParaRPr>
          </a:p>
          <a:p>
            <a:pPr marL="768985" marR="217170" lvl="1" indent="-287020">
              <a:lnSpc>
                <a:spcPct val="103800"/>
              </a:lnSpc>
              <a:spcBef>
                <a:spcPts val="525"/>
              </a:spcBef>
              <a:buClr>
                <a:srgbClr val="000000"/>
              </a:buClr>
              <a:buFont typeface="Arial"/>
              <a:buAutoNum type="alphaLcPeriod"/>
              <a:tabLst>
                <a:tab pos="768985" algn="l"/>
                <a:tab pos="769620" algn="l"/>
              </a:tabLst>
            </a:pPr>
            <a:r>
              <a:rPr sz="1300" b="1" spc="-5" dirty="0">
                <a:solidFill>
                  <a:srgbClr val="0000CC"/>
                </a:solidFill>
                <a:latin typeface="Arial"/>
                <a:cs typeface="Arial"/>
              </a:rPr>
              <a:t>Progeny phage are counted </a:t>
            </a:r>
            <a:r>
              <a:rPr sz="1300" spc="-5" dirty="0">
                <a:latin typeface="Arial"/>
                <a:cs typeface="Arial"/>
              </a:rPr>
              <a:t>using a plaque assay in </a:t>
            </a:r>
            <a:r>
              <a:rPr sz="1300" spc="-10" dirty="0">
                <a:latin typeface="Arial"/>
                <a:cs typeface="Arial"/>
              </a:rPr>
              <a:t>which </a:t>
            </a:r>
            <a:r>
              <a:rPr sz="1300" spc="-5" dirty="0">
                <a:latin typeface="Arial"/>
                <a:cs typeface="Arial"/>
              </a:rPr>
              <a:t>each phage produces a cleared area  in a bacterial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lawn.</a:t>
            </a:r>
            <a:endParaRPr sz="1300">
              <a:latin typeface="Arial"/>
              <a:cs typeface="Arial"/>
            </a:endParaRPr>
          </a:p>
          <a:p>
            <a:pPr marL="768985" marR="720090" lvl="1" indent="-287020">
              <a:lnSpc>
                <a:spcPct val="103800"/>
              </a:lnSpc>
              <a:spcBef>
                <a:spcPts val="505"/>
              </a:spcBef>
              <a:buAutoNum type="alphaLcPeriod"/>
              <a:tabLst>
                <a:tab pos="768985" algn="l"/>
                <a:tab pos="769620" algn="l"/>
              </a:tabLst>
            </a:pPr>
            <a:r>
              <a:rPr sz="1300" spc="-5" dirty="0">
                <a:latin typeface="Arial"/>
                <a:cs typeface="Arial"/>
              </a:rPr>
              <a:t>Distinguishable phage phenotypes include mutants </a:t>
            </a:r>
            <a:r>
              <a:rPr sz="1300" spc="-10" dirty="0">
                <a:latin typeface="Arial"/>
                <a:cs typeface="Arial"/>
              </a:rPr>
              <a:t>with </a:t>
            </a:r>
            <a:r>
              <a:rPr sz="1300" b="1" spc="-5" dirty="0">
                <a:solidFill>
                  <a:srgbClr val="0000CC"/>
                </a:solidFill>
                <a:latin typeface="Arial"/>
                <a:cs typeface="Arial"/>
              </a:rPr>
              <a:t>different plaque morphology</a:t>
            </a:r>
            <a:r>
              <a:rPr sz="1300" spc="-5" dirty="0">
                <a:latin typeface="Arial"/>
                <a:cs typeface="Arial"/>
              </a:rPr>
              <a:t>. An  example is strains of </a:t>
            </a:r>
            <a:r>
              <a:rPr sz="1300" dirty="0">
                <a:latin typeface="Arial"/>
                <a:cs typeface="Arial"/>
              </a:rPr>
              <a:t>T2 </a:t>
            </a:r>
            <a:r>
              <a:rPr sz="1300" spc="-5" dirty="0">
                <a:latin typeface="Arial"/>
                <a:cs typeface="Arial"/>
              </a:rPr>
              <a:t>differing in plaque morphology and/or host</a:t>
            </a:r>
            <a:r>
              <a:rPr sz="1300" spc="23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range.</a:t>
            </a:r>
            <a:endParaRPr sz="1300">
              <a:latin typeface="Arial"/>
              <a:cs typeface="Arial"/>
            </a:endParaRPr>
          </a:p>
          <a:p>
            <a:pPr marL="1296670" lvl="2" indent="-128905">
              <a:lnSpc>
                <a:spcPct val="100000"/>
              </a:lnSpc>
              <a:spcBef>
                <a:spcPts val="565"/>
              </a:spcBef>
              <a:buAutoNum type="romanLcPeriod"/>
              <a:tabLst>
                <a:tab pos="1297305" algn="l"/>
              </a:tabLst>
            </a:pPr>
            <a:r>
              <a:rPr sz="1300" spc="-5" dirty="0">
                <a:latin typeface="Arial"/>
                <a:cs typeface="Arial"/>
              </a:rPr>
              <a:t>One </a:t>
            </a:r>
            <a:r>
              <a:rPr sz="1300" dirty="0">
                <a:latin typeface="Arial"/>
                <a:cs typeface="Arial"/>
              </a:rPr>
              <a:t>T2 </a:t>
            </a:r>
            <a:r>
              <a:rPr sz="1300" spc="-5" dirty="0">
                <a:latin typeface="Arial"/>
                <a:cs typeface="Arial"/>
              </a:rPr>
              <a:t>strain has the genotype </a:t>
            </a:r>
            <a:r>
              <a:rPr sz="1300" dirty="0">
                <a:latin typeface="Arial"/>
                <a:cs typeface="Arial"/>
              </a:rPr>
              <a:t>h</a:t>
            </a:r>
            <a:r>
              <a:rPr sz="1275" baseline="26143" dirty="0">
                <a:latin typeface="Arial"/>
                <a:cs typeface="Arial"/>
              </a:rPr>
              <a:t>+ </a:t>
            </a:r>
            <a:r>
              <a:rPr sz="1300" spc="-5" dirty="0">
                <a:latin typeface="Arial"/>
                <a:cs typeface="Arial"/>
              </a:rPr>
              <a:t>r (h</a:t>
            </a:r>
            <a:r>
              <a:rPr sz="1275" spc="-7" baseline="26143" dirty="0">
                <a:latin typeface="Arial"/>
                <a:cs typeface="Arial"/>
              </a:rPr>
              <a:t>+ </a:t>
            </a:r>
            <a:r>
              <a:rPr sz="1300" spc="-5" dirty="0">
                <a:latin typeface="Arial"/>
                <a:cs typeface="Arial"/>
              </a:rPr>
              <a:t>lyses E. coli strain B, but not strain B/2, and r is</a:t>
            </a:r>
            <a:r>
              <a:rPr sz="1300" spc="114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a</a:t>
            </a:r>
            <a:endParaRPr sz="1300">
              <a:latin typeface="Arial"/>
              <a:cs typeface="Arial"/>
            </a:endParaRPr>
          </a:p>
          <a:p>
            <a:pPr marL="1168400">
              <a:lnSpc>
                <a:spcPct val="100000"/>
              </a:lnSpc>
              <a:spcBef>
                <a:spcPts val="60"/>
              </a:spcBef>
            </a:pPr>
            <a:r>
              <a:rPr sz="1300" spc="-5" dirty="0">
                <a:latin typeface="Arial"/>
                <a:cs typeface="Arial"/>
              </a:rPr>
              <a:t>mutant producing large distinct</a:t>
            </a:r>
            <a:r>
              <a:rPr sz="1300" spc="9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plaques).</a:t>
            </a:r>
            <a:endParaRPr sz="1300">
              <a:latin typeface="Arial"/>
              <a:cs typeface="Arial"/>
            </a:endParaRPr>
          </a:p>
          <a:p>
            <a:pPr marL="1168400" marR="289560" lvl="2">
              <a:lnSpc>
                <a:spcPct val="104600"/>
              </a:lnSpc>
              <a:spcBef>
                <a:spcPts val="495"/>
              </a:spcBef>
              <a:buAutoNum type="romanLcPeriod" startAt="2"/>
              <a:tabLst>
                <a:tab pos="1333500" algn="l"/>
              </a:tabLst>
            </a:pPr>
            <a:r>
              <a:rPr sz="1300" dirty="0">
                <a:latin typeface="Arial"/>
                <a:cs typeface="Arial"/>
              </a:rPr>
              <a:t>The </a:t>
            </a:r>
            <a:r>
              <a:rPr sz="1300" spc="-5" dirty="0">
                <a:latin typeface="Arial"/>
                <a:cs typeface="Arial"/>
              </a:rPr>
              <a:t>other </a:t>
            </a:r>
            <a:r>
              <a:rPr sz="1300" dirty="0">
                <a:latin typeface="Arial"/>
                <a:cs typeface="Arial"/>
              </a:rPr>
              <a:t>T2 </a:t>
            </a:r>
            <a:r>
              <a:rPr sz="1300" spc="-5" dirty="0">
                <a:latin typeface="Arial"/>
                <a:cs typeface="Arial"/>
              </a:rPr>
              <a:t>strain has the genotype h </a:t>
            </a:r>
            <a:r>
              <a:rPr sz="1300" dirty="0">
                <a:latin typeface="Arial"/>
                <a:cs typeface="Arial"/>
              </a:rPr>
              <a:t>r</a:t>
            </a:r>
            <a:r>
              <a:rPr sz="1275" baseline="26143" dirty="0">
                <a:latin typeface="Arial"/>
                <a:cs typeface="Arial"/>
              </a:rPr>
              <a:t>+ </a:t>
            </a:r>
            <a:r>
              <a:rPr sz="1300" spc="-5" dirty="0">
                <a:latin typeface="Arial"/>
                <a:cs typeface="Arial"/>
              </a:rPr>
              <a:t>(h lyses both B </a:t>
            </a:r>
            <a:r>
              <a:rPr sz="1300" spc="-10" dirty="0">
                <a:latin typeface="Arial"/>
                <a:cs typeface="Arial"/>
              </a:rPr>
              <a:t>and B/2 </a:t>
            </a:r>
            <a:r>
              <a:rPr sz="1300" spc="-5" dirty="0">
                <a:latin typeface="Arial"/>
                <a:cs typeface="Arial"/>
              </a:rPr>
              <a:t>E. coli, and </a:t>
            </a:r>
            <a:r>
              <a:rPr sz="1300" dirty="0">
                <a:latin typeface="Arial"/>
                <a:cs typeface="Arial"/>
              </a:rPr>
              <a:t>r</a:t>
            </a:r>
            <a:r>
              <a:rPr sz="1275" baseline="26143" dirty="0">
                <a:latin typeface="Arial"/>
                <a:cs typeface="Arial"/>
              </a:rPr>
              <a:t>+ </a:t>
            </a:r>
            <a:r>
              <a:rPr sz="1300" spc="-5" dirty="0">
                <a:latin typeface="Arial"/>
                <a:cs typeface="Arial"/>
              </a:rPr>
              <a:t>produces  the </a:t>
            </a:r>
            <a:r>
              <a:rPr sz="1300" spc="-10" dirty="0">
                <a:latin typeface="Arial"/>
                <a:cs typeface="Arial"/>
              </a:rPr>
              <a:t>wild-type </a:t>
            </a:r>
            <a:r>
              <a:rPr sz="1300" spc="-5" dirty="0">
                <a:latin typeface="Arial"/>
                <a:cs typeface="Arial"/>
              </a:rPr>
              <a:t>small plaque </a:t>
            </a:r>
            <a:r>
              <a:rPr sz="1300" spc="-10" dirty="0">
                <a:latin typeface="Arial"/>
                <a:cs typeface="Arial"/>
              </a:rPr>
              <a:t>with </a:t>
            </a:r>
            <a:r>
              <a:rPr sz="1300" spc="-5" dirty="0">
                <a:latin typeface="Arial"/>
                <a:cs typeface="Arial"/>
              </a:rPr>
              <a:t>fuzzy</a:t>
            </a:r>
            <a:r>
              <a:rPr sz="1300" spc="14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borders).</a:t>
            </a:r>
            <a:endParaRPr sz="1300">
              <a:latin typeface="Arial"/>
              <a:cs typeface="Arial"/>
            </a:endParaRPr>
          </a:p>
          <a:p>
            <a:pPr marL="1168400" marR="384810" lvl="2">
              <a:lnSpc>
                <a:spcPct val="104600"/>
              </a:lnSpc>
              <a:spcBef>
                <a:spcPts val="480"/>
              </a:spcBef>
              <a:buAutoNum type="romanLcPeriod" startAt="2"/>
              <a:tabLst>
                <a:tab pos="1370330" algn="l"/>
              </a:tabLst>
            </a:pPr>
            <a:r>
              <a:rPr sz="1300" spc="5" dirty="0">
                <a:latin typeface="Arial"/>
                <a:cs typeface="Arial"/>
              </a:rPr>
              <a:t>When </a:t>
            </a:r>
            <a:r>
              <a:rPr sz="1300" spc="-5" dirty="0">
                <a:latin typeface="Arial"/>
                <a:cs typeface="Arial"/>
              </a:rPr>
              <a:t>the E. </a:t>
            </a:r>
            <a:r>
              <a:rPr sz="1300" spc="-10" dirty="0">
                <a:latin typeface="Arial"/>
                <a:cs typeface="Arial"/>
              </a:rPr>
              <a:t>coli lawn </a:t>
            </a:r>
            <a:r>
              <a:rPr sz="1300" spc="-5" dirty="0">
                <a:latin typeface="Arial"/>
                <a:cs typeface="Arial"/>
              </a:rPr>
              <a:t>includes both B </a:t>
            </a:r>
            <a:r>
              <a:rPr sz="1300" spc="-10" dirty="0">
                <a:latin typeface="Arial"/>
                <a:cs typeface="Arial"/>
              </a:rPr>
              <a:t>and B/2 </a:t>
            </a:r>
            <a:r>
              <a:rPr sz="1300" spc="-5" dirty="0">
                <a:latin typeface="Arial"/>
                <a:cs typeface="Arial"/>
              </a:rPr>
              <a:t>strains, </a:t>
            </a:r>
            <a:r>
              <a:rPr sz="1300" dirty="0">
                <a:latin typeface="Arial"/>
                <a:cs typeface="Arial"/>
              </a:rPr>
              <a:t>T2 </a:t>
            </a:r>
            <a:r>
              <a:rPr sz="1300" spc="-10" dirty="0">
                <a:latin typeface="Arial"/>
                <a:cs typeface="Arial"/>
              </a:rPr>
              <a:t>with </a:t>
            </a:r>
            <a:r>
              <a:rPr sz="1300" spc="-5" dirty="0">
                <a:latin typeface="Arial"/>
                <a:cs typeface="Arial"/>
              </a:rPr>
              <a:t>h produce clear plaques,  while </a:t>
            </a:r>
            <a:r>
              <a:rPr sz="1300" dirty="0">
                <a:latin typeface="Arial"/>
                <a:cs typeface="Arial"/>
              </a:rPr>
              <a:t>T2 </a:t>
            </a:r>
            <a:r>
              <a:rPr sz="1300" spc="-10" dirty="0">
                <a:latin typeface="Arial"/>
                <a:cs typeface="Arial"/>
              </a:rPr>
              <a:t>with </a:t>
            </a:r>
            <a:r>
              <a:rPr sz="1300" dirty="0">
                <a:latin typeface="Arial"/>
                <a:cs typeface="Arial"/>
              </a:rPr>
              <a:t>h</a:t>
            </a:r>
            <a:r>
              <a:rPr sz="1275" baseline="26143" dirty="0">
                <a:latin typeface="Arial"/>
                <a:cs typeface="Arial"/>
              </a:rPr>
              <a:t>+ </a:t>
            </a:r>
            <a:r>
              <a:rPr sz="1300" spc="-5" dirty="0">
                <a:latin typeface="Arial"/>
                <a:cs typeface="Arial"/>
              </a:rPr>
              <a:t>produce cloudy plaques (due to uninfected strain</a:t>
            </a:r>
            <a:r>
              <a:rPr sz="1300" spc="13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B/2).</a:t>
            </a:r>
            <a:endParaRPr sz="1300">
              <a:latin typeface="Arial"/>
              <a:cs typeface="Arial"/>
            </a:endParaRPr>
          </a:p>
          <a:p>
            <a:pPr marL="768985" lvl="1" indent="-287655">
              <a:lnSpc>
                <a:spcPct val="100000"/>
              </a:lnSpc>
              <a:spcBef>
                <a:spcPts val="565"/>
              </a:spcBef>
              <a:buAutoNum type="alphaLcPeriod"/>
              <a:tabLst>
                <a:tab pos="768985" algn="l"/>
                <a:tab pos="769620" algn="l"/>
              </a:tabLst>
            </a:pPr>
            <a:r>
              <a:rPr sz="1300" dirty="0">
                <a:latin typeface="Arial"/>
                <a:cs typeface="Arial"/>
              </a:rPr>
              <a:t>The </a:t>
            </a:r>
            <a:r>
              <a:rPr sz="1300" spc="-5" dirty="0">
                <a:latin typeface="Arial"/>
                <a:cs typeface="Arial"/>
              </a:rPr>
              <a:t>h and r genes are mapped by infecting E. coli strain B </a:t>
            </a:r>
            <a:r>
              <a:rPr sz="1300" spc="-10" dirty="0">
                <a:latin typeface="Arial"/>
                <a:cs typeface="Arial"/>
              </a:rPr>
              <a:t>simultaneously with two phages, </a:t>
            </a:r>
            <a:r>
              <a:rPr sz="1300" dirty="0">
                <a:latin typeface="Arial"/>
                <a:cs typeface="Arial"/>
              </a:rPr>
              <a:t>h</a:t>
            </a:r>
            <a:r>
              <a:rPr sz="1275" baseline="26143" dirty="0">
                <a:latin typeface="Arial"/>
                <a:cs typeface="Arial"/>
              </a:rPr>
              <a:t>+ </a:t>
            </a:r>
            <a:r>
              <a:rPr sz="1300" spc="-5" dirty="0">
                <a:latin typeface="Arial"/>
                <a:cs typeface="Arial"/>
              </a:rPr>
              <a:t>r</a:t>
            </a:r>
            <a:r>
              <a:rPr sz="1300" spc="3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and</a:t>
            </a:r>
            <a:endParaRPr sz="1300">
              <a:latin typeface="Arial"/>
              <a:cs typeface="Arial"/>
            </a:endParaRPr>
          </a:p>
          <a:p>
            <a:pPr marL="768985">
              <a:lnSpc>
                <a:spcPct val="100000"/>
              </a:lnSpc>
              <a:spcBef>
                <a:spcPts val="60"/>
              </a:spcBef>
            </a:pPr>
            <a:r>
              <a:rPr sz="1300" spc="-5" dirty="0">
                <a:latin typeface="Arial"/>
                <a:cs typeface="Arial"/>
              </a:rPr>
              <a:t>h </a:t>
            </a:r>
            <a:r>
              <a:rPr sz="1300" dirty="0">
                <a:latin typeface="Arial"/>
                <a:cs typeface="Arial"/>
              </a:rPr>
              <a:t>r</a:t>
            </a:r>
            <a:r>
              <a:rPr sz="1275" baseline="26143" dirty="0">
                <a:latin typeface="Arial"/>
                <a:cs typeface="Arial"/>
              </a:rPr>
              <a:t>+ </a:t>
            </a:r>
            <a:r>
              <a:rPr sz="1300" spc="-5" dirty="0">
                <a:latin typeface="Arial"/>
                <a:cs typeface="Arial"/>
              </a:rPr>
              <a:t>(Figure</a:t>
            </a:r>
            <a:r>
              <a:rPr sz="1300" spc="-7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14.16).</a:t>
            </a:r>
            <a:endParaRPr sz="1300">
              <a:latin typeface="Arial"/>
              <a:cs typeface="Arial"/>
            </a:endParaRPr>
          </a:p>
          <a:p>
            <a:pPr marL="1168400" marR="976630" lvl="2">
              <a:lnSpc>
                <a:spcPct val="103800"/>
              </a:lnSpc>
              <a:spcBef>
                <a:spcPts val="505"/>
              </a:spcBef>
              <a:buAutoNum type="romanLcPeriod"/>
              <a:tabLst>
                <a:tab pos="1297305" algn="l"/>
              </a:tabLst>
            </a:pPr>
            <a:r>
              <a:rPr sz="1300" spc="-5" dirty="0">
                <a:latin typeface="Arial"/>
                <a:cs typeface="Arial"/>
              </a:rPr>
              <a:t>Crossover can occur between the 2 types of </a:t>
            </a:r>
            <a:r>
              <a:rPr sz="1300" dirty="0">
                <a:latin typeface="Arial"/>
                <a:cs typeface="Arial"/>
              </a:rPr>
              <a:t>T2 </a:t>
            </a:r>
            <a:r>
              <a:rPr sz="1300" spc="-5" dirty="0">
                <a:latin typeface="Arial"/>
                <a:cs typeface="Arial"/>
              </a:rPr>
              <a:t>DNA, producing recombinant </a:t>
            </a:r>
            <a:r>
              <a:rPr sz="1300" dirty="0">
                <a:latin typeface="Arial"/>
                <a:cs typeface="Arial"/>
              </a:rPr>
              <a:t>T2  </a:t>
            </a:r>
            <a:r>
              <a:rPr sz="1300" spc="-5" dirty="0">
                <a:latin typeface="Arial"/>
                <a:cs typeface="Arial"/>
              </a:rPr>
              <a:t>chromosomes (h</a:t>
            </a:r>
            <a:r>
              <a:rPr sz="1275" spc="-7" baseline="26143" dirty="0">
                <a:latin typeface="Arial"/>
                <a:cs typeface="Arial"/>
              </a:rPr>
              <a:t>+ </a:t>
            </a:r>
            <a:r>
              <a:rPr sz="1300" dirty="0">
                <a:latin typeface="Arial"/>
                <a:cs typeface="Arial"/>
              </a:rPr>
              <a:t>r</a:t>
            </a:r>
            <a:r>
              <a:rPr sz="1275" baseline="26143" dirty="0">
                <a:latin typeface="Arial"/>
                <a:cs typeface="Arial"/>
              </a:rPr>
              <a:t>+ </a:t>
            </a:r>
            <a:r>
              <a:rPr sz="1300" spc="-5" dirty="0">
                <a:latin typeface="Arial"/>
                <a:cs typeface="Arial"/>
              </a:rPr>
              <a:t>and h</a:t>
            </a:r>
            <a:r>
              <a:rPr sz="1300" spc="-14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r).</a:t>
            </a:r>
            <a:endParaRPr sz="1300">
              <a:latin typeface="Arial"/>
              <a:cs typeface="Arial"/>
            </a:endParaRPr>
          </a:p>
          <a:p>
            <a:pPr marL="1332865" lvl="2" indent="-165100">
              <a:lnSpc>
                <a:spcPct val="100000"/>
              </a:lnSpc>
              <a:spcBef>
                <a:spcPts val="565"/>
              </a:spcBef>
              <a:buAutoNum type="romanLcPeriod"/>
              <a:tabLst>
                <a:tab pos="1333500" algn="l"/>
              </a:tabLst>
            </a:pPr>
            <a:r>
              <a:rPr sz="1300" spc="-5" dirty="0">
                <a:latin typeface="Arial"/>
                <a:cs typeface="Arial"/>
              </a:rPr>
              <a:t>Recombinant chromosomes are assembled into phage, as are parental-type</a:t>
            </a:r>
            <a:r>
              <a:rPr sz="1300" spc="33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chromosomes.</a:t>
            </a:r>
            <a:endParaRPr sz="1300">
              <a:latin typeface="Arial"/>
              <a:cs typeface="Arial"/>
            </a:endParaRPr>
          </a:p>
          <a:p>
            <a:pPr marL="1369695" lvl="2" indent="-201930">
              <a:lnSpc>
                <a:spcPct val="100000"/>
              </a:lnSpc>
              <a:spcBef>
                <a:spcPts val="565"/>
              </a:spcBef>
              <a:buAutoNum type="romanLcPeriod"/>
              <a:tabLst>
                <a:tab pos="1370330" algn="l"/>
              </a:tabLst>
            </a:pPr>
            <a:r>
              <a:rPr sz="1300" dirty="0">
                <a:latin typeface="Arial"/>
                <a:cs typeface="Arial"/>
              </a:rPr>
              <a:t>The </a:t>
            </a:r>
            <a:r>
              <a:rPr sz="1300" spc="-5" dirty="0">
                <a:latin typeface="Arial"/>
                <a:cs typeface="Arial"/>
              </a:rPr>
              <a:t>resulting lysate is plated on a </a:t>
            </a:r>
            <a:r>
              <a:rPr sz="1300" spc="-10" dirty="0">
                <a:latin typeface="Arial"/>
                <a:cs typeface="Arial"/>
              </a:rPr>
              <a:t>mixed lawn </a:t>
            </a:r>
            <a:r>
              <a:rPr sz="1300" spc="-5" dirty="0">
                <a:latin typeface="Arial"/>
                <a:cs typeface="Arial"/>
              </a:rPr>
              <a:t>E. </a:t>
            </a:r>
            <a:r>
              <a:rPr sz="1300" spc="-10" dirty="0">
                <a:latin typeface="Arial"/>
                <a:cs typeface="Arial"/>
              </a:rPr>
              <a:t>coli </a:t>
            </a:r>
            <a:r>
              <a:rPr sz="1300" spc="-5" dirty="0">
                <a:latin typeface="Arial"/>
                <a:cs typeface="Arial"/>
              </a:rPr>
              <a:t>strains B </a:t>
            </a:r>
            <a:r>
              <a:rPr sz="1300" spc="-10" dirty="0">
                <a:latin typeface="Arial"/>
                <a:cs typeface="Arial"/>
              </a:rPr>
              <a:t>and B/2. </a:t>
            </a:r>
            <a:r>
              <a:rPr sz="1300" dirty="0">
                <a:latin typeface="Arial"/>
                <a:cs typeface="Arial"/>
              </a:rPr>
              <a:t>The</a:t>
            </a:r>
            <a:r>
              <a:rPr sz="1300" spc="33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resulting</a:t>
            </a:r>
            <a:endParaRPr sz="1300">
              <a:latin typeface="Arial"/>
              <a:cs typeface="Arial"/>
            </a:endParaRPr>
          </a:p>
          <a:p>
            <a:pPr marL="1168400">
              <a:lnSpc>
                <a:spcPct val="100000"/>
              </a:lnSpc>
              <a:spcBef>
                <a:spcPts val="60"/>
              </a:spcBef>
            </a:pPr>
            <a:r>
              <a:rPr sz="1300" spc="-5" dirty="0">
                <a:latin typeface="Arial"/>
                <a:cs typeface="Arial"/>
              </a:rPr>
              <a:t>plaques </a:t>
            </a:r>
            <a:r>
              <a:rPr sz="1300" spc="-10" dirty="0">
                <a:latin typeface="Arial"/>
                <a:cs typeface="Arial"/>
              </a:rPr>
              <a:t>have </a:t>
            </a:r>
            <a:r>
              <a:rPr sz="1300" spc="-5" dirty="0">
                <a:latin typeface="Arial"/>
                <a:cs typeface="Arial"/>
              </a:rPr>
              <a:t>4 possible phenotypes (Figure</a:t>
            </a:r>
            <a:r>
              <a:rPr sz="1300" spc="16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14.17):</a:t>
            </a:r>
            <a:endParaRPr sz="1300">
              <a:latin typeface="Arial"/>
              <a:cs typeface="Arial"/>
            </a:endParaRPr>
          </a:p>
          <a:p>
            <a:pPr marL="1625600" lvl="3" indent="-229235">
              <a:lnSpc>
                <a:spcPct val="100000"/>
              </a:lnSpc>
              <a:spcBef>
                <a:spcPts val="565"/>
              </a:spcBef>
              <a:buAutoNum type="arabicParenBoth"/>
              <a:tabLst>
                <a:tab pos="1626235" algn="l"/>
              </a:tabLst>
            </a:pPr>
            <a:r>
              <a:rPr sz="1300" spc="-10" dirty="0">
                <a:latin typeface="Arial"/>
                <a:cs typeface="Arial"/>
              </a:rPr>
              <a:t>Parental type </a:t>
            </a:r>
            <a:r>
              <a:rPr sz="1300" spc="-5" dirty="0">
                <a:latin typeface="Arial"/>
                <a:cs typeface="Arial"/>
              </a:rPr>
              <a:t>h </a:t>
            </a:r>
            <a:r>
              <a:rPr sz="1300" dirty="0">
                <a:latin typeface="Arial"/>
                <a:cs typeface="Arial"/>
              </a:rPr>
              <a:t>r</a:t>
            </a:r>
            <a:r>
              <a:rPr sz="1275" baseline="26143" dirty="0">
                <a:latin typeface="Arial"/>
                <a:cs typeface="Arial"/>
              </a:rPr>
              <a:t>+ </a:t>
            </a:r>
            <a:r>
              <a:rPr sz="1300" spc="-5" dirty="0">
                <a:latin typeface="Arial"/>
                <a:cs typeface="Arial"/>
              </a:rPr>
              <a:t>has small clear plaques </a:t>
            </a:r>
            <a:r>
              <a:rPr sz="1300" spc="-10" dirty="0">
                <a:latin typeface="Arial"/>
                <a:cs typeface="Arial"/>
              </a:rPr>
              <a:t>with </a:t>
            </a:r>
            <a:r>
              <a:rPr sz="1300" spc="-5" dirty="0">
                <a:latin typeface="Arial"/>
                <a:cs typeface="Arial"/>
              </a:rPr>
              <a:t>a fuzzy</a:t>
            </a:r>
            <a:r>
              <a:rPr sz="1300" spc="9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border.</a:t>
            </a:r>
            <a:endParaRPr sz="1300">
              <a:latin typeface="Arial"/>
              <a:cs typeface="Arial"/>
            </a:endParaRPr>
          </a:p>
          <a:p>
            <a:pPr marL="1625600" lvl="3" indent="-229235">
              <a:lnSpc>
                <a:spcPct val="100000"/>
              </a:lnSpc>
              <a:spcBef>
                <a:spcPts val="565"/>
              </a:spcBef>
              <a:buAutoNum type="arabicParenBoth"/>
              <a:tabLst>
                <a:tab pos="1626235" algn="l"/>
              </a:tabLst>
            </a:pPr>
            <a:r>
              <a:rPr sz="1300" spc="-10" dirty="0">
                <a:latin typeface="Arial"/>
                <a:cs typeface="Arial"/>
              </a:rPr>
              <a:t>Parental type </a:t>
            </a:r>
            <a:r>
              <a:rPr sz="1300" dirty="0">
                <a:latin typeface="Arial"/>
                <a:cs typeface="Arial"/>
              </a:rPr>
              <a:t>h</a:t>
            </a:r>
            <a:r>
              <a:rPr sz="1275" baseline="26143" dirty="0">
                <a:latin typeface="Arial"/>
                <a:cs typeface="Arial"/>
              </a:rPr>
              <a:t>+ </a:t>
            </a:r>
            <a:r>
              <a:rPr sz="1300" spc="-5" dirty="0">
                <a:latin typeface="Arial"/>
                <a:cs typeface="Arial"/>
              </a:rPr>
              <a:t>r has large cloudy plaques </a:t>
            </a:r>
            <a:r>
              <a:rPr sz="1300" spc="-10" dirty="0">
                <a:latin typeface="Arial"/>
                <a:cs typeface="Arial"/>
              </a:rPr>
              <a:t>with </a:t>
            </a:r>
            <a:r>
              <a:rPr sz="1300" spc="-5" dirty="0">
                <a:latin typeface="Arial"/>
                <a:cs typeface="Arial"/>
              </a:rPr>
              <a:t>a distinct</a:t>
            </a:r>
            <a:r>
              <a:rPr sz="1300" spc="12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border.</a:t>
            </a:r>
            <a:endParaRPr sz="1300">
              <a:latin typeface="Arial"/>
              <a:cs typeface="Arial"/>
            </a:endParaRPr>
          </a:p>
          <a:p>
            <a:pPr marL="1625600" lvl="3" indent="-229235">
              <a:lnSpc>
                <a:spcPct val="100000"/>
              </a:lnSpc>
              <a:spcBef>
                <a:spcPts val="550"/>
              </a:spcBef>
              <a:buAutoNum type="arabicParenBoth"/>
              <a:tabLst>
                <a:tab pos="1626235" algn="l"/>
              </a:tabLst>
            </a:pPr>
            <a:r>
              <a:rPr sz="1300" spc="-5" dirty="0">
                <a:latin typeface="Arial"/>
                <a:cs typeface="Arial"/>
              </a:rPr>
              <a:t>Recombinant </a:t>
            </a:r>
            <a:r>
              <a:rPr sz="1300" spc="-10" dirty="0">
                <a:latin typeface="Arial"/>
                <a:cs typeface="Arial"/>
              </a:rPr>
              <a:t>type </a:t>
            </a:r>
            <a:r>
              <a:rPr sz="1300" dirty="0">
                <a:latin typeface="Arial"/>
                <a:cs typeface="Arial"/>
              </a:rPr>
              <a:t>h</a:t>
            </a:r>
            <a:r>
              <a:rPr sz="1275" baseline="26143" dirty="0">
                <a:latin typeface="Arial"/>
                <a:cs typeface="Arial"/>
              </a:rPr>
              <a:t>+  </a:t>
            </a:r>
            <a:r>
              <a:rPr sz="1300" dirty="0">
                <a:latin typeface="Arial"/>
                <a:cs typeface="Arial"/>
              </a:rPr>
              <a:t>r</a:t>
            </a:r>
            <a:r>
              <a:rPr sz="1275" baseline="26143" dirty="0">
                <a:latin typeface="Arial"/>
                <a:cs typeface="Arial"/>
              </a:rPr>
              <a:t>+  </a:t>
            </a:r>
            <a:r>
              <a:rPr sz="1300" spc="-5" dirty="0">
                <a:latin typeface="Arial"/>
                <a:cs typeface="Arial"/>
              </a:rPr>
              <a:t>has small cloudy plaques </a:t>
            </a:r>
            <a:r>
              <a:rPr sz="1300" spc="-10" dirty="0">
                <a:latin typeface="Arial"/>
                <a:cs typeface="Arial"/>
              </a:rPr>
              <a:t>with </a:t>
            </a:r>
            <a:r>
              <a:rPr sz="1300" spc="-5" dirty="0">
                <a:latin typeface="Arial"/>
                <a:cs typeface="Arial"/>
              </a:rPr>
              <a:t>a fuzzy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border.</a:t>
            </a:r>
            <a:endParaRPr sz="1300">
              <a:latin typeface="Arial"/>
              <a:cs typeface="Arial"/>
            </a:endParaRPr>
          </a:p>
          <a:p>
            <a:pPr marL="1625600" lvl="3" indent="-229235">
              <a:lnSpc>
                <a:spcPct val="100000"/>
              </a:lnSpc>
              <a:spcBef>
                <a:spcPts val="565"/>
              </a:spcBef>
              <a:buAutoNum type="arabicParenBoth"/>
              <a:tabLst>
                <a:tab pos="1626235" algn="l"/>
              </a:tabLst>
            </a:pPr>
            <a:r>
              <a:rPr sz="1300" spc="-5" dirty="0">
                <a:latin typeface="Arial"/>
                <a:cs typeface="Arial"/>
              </a:rPr>
              <a:t>Recombinant </a:t>
            </a:r>
            <a:r>
              <a:rPr sz="1300" spc="-10" dirty="0">
                <a:latin typeface="Arial"/>
                <a:cs typeface="Arial"/>
              </a:rPr>
              <a:t>type </a:t>
            </a:r>
            <a:r>
              <a:rPr sz="1300" spc="-5" dirty="0">
                <a:latin typeface="Arial"/>
                <a:cs typeface="Arial"/>
              </a:rPr>
              <a:t>h r has large clear plaques </a:t>
            </a:r>
            <a:r>
              <a:rPr sz="1300" spc="-10" dirty="0">
                <a:latin typeface="Arial"/>
                <a:cs typeface="Arial"/>
              </a:rPr>
              <a:t>with </a:t>
            </a:r>
            <a:r>
              <a:rPr sz="1300" spc="-5" dirty="0">
                <a:latin typeface="Arial"/>
                <a:cs typeface="Arial"/>
              </a:rPr>
              <a:t>a distinct</a:t>
            </a:r>
            <a:r>
              <a:rPr sz="1300" spc="30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border.</a:t>
            </a:r>
            <a:endParaRPr sz="1300">
              <a:latin typeface="Arial"/>
              <a:cs typeface="Arial"/>
            </a:endParaRPr>
          </a:p>
          <a:p>
            <a:pPr marL="1379855" lvl="2" indent="-212090">
              <a:lnSpc>
                <a:spcPct val="100000"/>
              </a:lnSpc>
              <a:spcBef>
                <a:spcPts val="565"/>
              </a:spcBef>
              <a:buAutoNum type="romanLcPeriod" startAt="4"/>
              <a:tabLst>
                <a:tab pos="1380490" algn="l"/>
              </a:tabLst>
            </a:pPr>
            <a:r>
              <a:rPr sz="1300" spc="-5" dirty="0">
                <a:latin typeface="Arial"/>
                <a:cs typeface="Arial"/>
              </a:rPr>
              <a:t>Recombination frequency reflects the relative genetic distance between the phage</a:t>
            </a:r>
            <a:r>
              <a:rPr sz="1300" spc="33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genes</a:t>
            </a:r>
            <a:endParaRPr sz="1300">
              <a:latin typeface="Arial"/>
              <a:cs typeface="Arial"/>
            </a:endParaRPr>
          </a:p>
          <a:p>
            <a:pPr marL="1168400">
              <a:lnSpc>
                <a:spcPct val="100000"/>
              </a:lnSpc>
              <a:spcBef>
                <a:spcPts val="60"/>
              </a:spcBef>
            </a:pPr>
            <a:r>
              <a:rPr sz="1300" spc="-5" dirty="0">
                <a:latin typeface="Arial"/>
                <a:cs typeface="Arial"/>
              </a:rPr>
              <a:t>under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study.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584695"/>
            <a:ext cx="45497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Peter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J.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Russell, </a:t>
            </a:r>
            <a:r>
              <a:rPr sz="800" i="1" dirty="0">
                <a:solidFill>
                  <a:srgbClr val="2D002D"/>
                </a:solidFill>
                <a:latin typeface="Georgia"/>
                <a:cs typeface="Georgia"/>
              </a:rPr>
              <a:t>iGenetics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: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Copyright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©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Pearson Education,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Inc.,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publishing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as Benjamin</a:t>
            </a:r>
            <a:r>
              <a:rPr sz="800" spc="-95" dirty="0">
                <a:solidFill>
                  <a:srgbClr val="2D002D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Cummings.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28600"/>
            <a:ext cx="8763000" cy="457200"/>
            <a:chOff x="0" y="228600"/>
            <a:chExt cx="8763000" cy="457200"/>
          </a:xfrm>
        </p:grpSpPr>
        <p:sp>
          <p:nvSpPr>
            <p:cNvPr id="4" name="object 4"/>
            <p:cNvSpPr/>
            <p:nvPr/>
          </p:nvSpPr>
          <p:spPr>
            <a:xfrm>
              <a:off x="0" y="304800"/>
              <a:ext cx="8763000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28600"/>
              <a:ext cx="8686800" cy="381000"/>
            </a:xfrm>
            <a:custGeom>
              <a:avLst/>
              <a:gdLst/>
              <a:ahLst/>
              <a:cxnLst/>
              <a:rect l="l" t="t" r="r" b="b"/>
              <a:pathLst>
                <a:path w="8686800" h="381000">
                  <a:moveTo>
                    <a:pt x="8686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8686800" y="3810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2D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9740" y="255523"/>
            <a:ext cx="67481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Fig. 14.16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The principles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performing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genetic cross with</a:t>
            </a:r>
            <a:r>
              <a:rPr sz="1600" spc="3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bacteriophages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3163" y="1185876"/>
            <a:ext cx="8585454" cy="3807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7593" y="5455411"/>
            <a:ext cx="7781925" cy="755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Recombination frequency </a:t>
            </a:r>
            <a:r>
              <a:rPr sz="2400" b="1" dirty="0">
                <a:latin typeface="Arial"/>
                <a:cs typeface="Arial"/>
              </a:rPr>
              <a:t>reflects the relative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genetic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70"/>
              </a:lnSpc>
            </a:pPr>
            <a:r>
              <a:rPr sz="2400" b="1" spc="-5" dirty="0">
                <a:latin typeface="Arial"/>
                <a:cs typeface="Arial"/>
              </a:rPr>
              <a:t>distance </a:t>
            </a:r>
            <a:r>
              <a:rPr sz="2400" b="1" dirty="0">
                <a:latin typeface="Arial"/>
                <a:cs typeface="Arial"/>
              </a:rPr>
              <a:t>between </a:t>
            </a:r>
            <a:r>
              <a:rPr sz="2400" b="1" spc="-5" dirty="0">
                <a:latin typeface="Arial"/>
                <a:cs typeface="Arial"/>
              </a:rPr>
              <a:t>the phage genes under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40" dirty="0">
                <a:latin typeface="Arial"/>
                <a:cs typeface="Arial"/>
              </a:rPr>
              <a:t>study.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9676" y="0"/>
            <a:ext cx="4067555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Fine-Structure Analysis </a:t>
            </a:r>
            <a:r>
              <a:rPr dirty="0"/>
              <a:t>of a </a:t>
            </a:r>
            <a:r>
              <a:rPr spc="-5" dirty="0"/>
              <a:t>Bacteriophage  </a:t>
            </a:r>
            <a:r>
              <a:rPr dirty="0"/>
              <a:t>Gene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517" y="1301622"/>
            <a:ext cx="8049259" cy="52101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92100" marR="340995" indent="-292100">
              <a:lnSpc>
                <a:spcPts val="2020"/>
              </a:lnSpc>
              <a:spcBef>
                <a:spcPts val="580"/>
              </a:spcBef>
              <a:buAutoNum type="arabicPeriod"/>
              <a:tabLst>
                <a:tab pos="292100" algn="l"/>
              </a:tabLst>
            </a:pPr>
            <a:r>
              <a:rPr sz="2100" dirty="0">
                <a:latin typeface="Times New Roman"/>
                <a:cs typeface="Times New Roman"/>
              </a:rPr>
              <a:t>Intragenic </a:t>
            </a:r>
            <a:r>
              <a:rPr sz="2100" spc="-5" dirty="0">
                <a:latin typeface="Times New Roman"/>
                <a:cs typeface="Times New Roman"/>
              </a:rPr>
              <a:t>mapping determines mutation </a:t>
            </a:r>
            <a:r>
              <a:rPr sz="2100" dirty="0">
                <a:latin typeface="Times New Roman"/>
                <a:cs typeface="Times New Roman"/>
              </a:rPr>
              <a:t>sites within genes, using the  </a:t>
            </a:r>
            <a:r>
              <a:rPr sz="2100" spc="-10" dirty="0">
                <a:latin typeface="Times New Roman"/>
                <a:cs typeface="Times New Roman"/>
              </a:rPr>
              <a:t>same </a:t>
            </a:r>
            <a:r>
              <a:rPr sz="2100" dirty="0">
                <a:latin typeface="Times New Roman"/>
                <a:cs typeface="Times New Roman"/>
              </a:rPr>
              <a:t>principles used for </a:t>
            </a:r>
            <a:r>
              <a:rPr sz="2100" spc="-5" dirty="0">
                <a:latin typeface="Times New Roman"/>
                <a:cs typeface="Times New Roman"/>
              </a:rPr>
              <a:t>mapping </a:t>
            </a:r>
            <a:r>
              <a:rPr sz="2100" dirty="0">
                <a:latin typeface="Times New Roman"/>
                <a:cs typeface="Times New Roman"/>
              </a:rPr>
              <a:t>the distance between genes.</a:t>
            </a:r>
            <a:endParaRPr sz="2100">
              <a:latin typeface="Times New Roman"/>
              <a:cs typeface="Times New Roman"/>
            </a:endParaRPr>
          </a:p>
          <a:p>
            <a:pPr marL="292100" marR="602615" indent="-292100">
              <a:lnSpc>
                <a:spcPct val="80000"/>
              </a:lnSpc>
              <a:spcBef>
                <a:spcPts val="1015"/>
              </a:spcBef>
              <a:buAutoNum type="arabicPeriod"/>
              <a:tabLst>
                <a:tab pos="292100" algn="l"/>
              </a:tabLst>
            </a:pPr>
            <a:r>
              <a:rPr sz="2100" dirty="0">
                <a:latin typeface="Times New Roman"/>
                <a:cs typeface="Times New Roman"/>
              </a:rPr>
              <a:t>Oliver (1940) showed that genes are subdividible by </a:t>
            </a:r>
            <a:r>
              <a:rPr sz="2100" spc="-5" dirty="0">
                <a:latin typeface="Times New Roman"/>
                <a:cs typeface="Times New Roman"/>
              </a:rPr>
              <a:t>mutation </a:t>
            </a:r>
            <a:r>
              <a:rPr sz="2100" dirty="0">
                <a:latin typeface="Times New Roman"/>
                <a:cs typeface="Times New Roman"/>
              </a:rPr>
              <a:t>and  recombination, </a:t>
            </a:r>
            <a:r>
              <a:rPr sz="2100" spc="5" dirty="0">
                <a:latin typeface="Times New Roman"/>
                <a:cs typeface="Times New Roman"/>
              </a:rPr>
              <a:t>by </a:t>
            </a:r>
            <a:r>
              <a:rPr sz="2100" spc="-5" dirty="0">
                <a:latin typeface="Times New Roman"/>
                <a:cs typeface="Times New Roman"/>
              </a:rPr>
              <a:t>experiments </a:t>
            </a:r>
            <a:r>
              <a:rPr sz="2100" dirty="0">
                <a:latin typeface="Times New Roman"/>
                <a:cs typeface="Times New Roman"/>
              </a:rPr>
              <a:t>with </a:t>
            </a:r>
            <a:r>
              <a:rPr sz="2100" i="1" dirty="0">
                <a:latin typeface="Times New Roman"/>
                <a:cs typeface="Times New Roman"/>
              </a:rPr>
              <a:t>Drosophila </a:t>
            </a:r>
            <a:r>
              <a:rPr sz="2100" spc="-5" dirty="0">
                <a:latin typeface="Times New Roman"/>
                <a:cs typeface="Times New Roman"/>
              </a:rPr>
              <a:t>mutants </a:t>
            </a:r>
            <a:r>
              <a:rPr sz="2100" dirty="0">
                <a:latin typeface="Times New Roman"/>
                <a:cs typeface="Times New Roman"/>
              </a:rPr>
              <a:t>in the </a:t>
            </a:r>
            <a:r>
              <a:rPr sz="2100" spc="-5" dirty="0">
                <a:latin typeface="Times New Roman"/>
                <a:cs typeface="Times New Roman"/>
              </a:rPr>
              <a:t>X-  </a:t>
            </a:r>
            <a:r>
              <a:rPr sz="2100" dirty="0">
                <a:latin typeface="Times New Roman"/>
                <a:cs typeface="Times New Roman"/>
              </a:rPr>
              <a:t>linked </a:t>
            </a:r>
            <a:r>
              <a:rPr sz="2100" i="1" dirty="0">
                <a:latin typeface="Times New Roman"/>
                <a:cs typeface="Times New Roman"/>
              </a:rPr>
              <a:t>lozenge </a:t>
            </a:r>
            <a:r>
              <a:rPr sz="2100" i="1" spc="-5" dirty="0">
                <a:latin typeface="Times New Roman"/>
                <a:cs typeface="Times New Roman"/>
              </a:rPr>
              <a:t>(lz) </a:t>
            </a:r>
            <a:r>
              <a:rPr sz="2100" dirty="0">
                <a:latin typeface="Times New Roman"/>
                <a:cs typeface="Times New Roman"/>
              </a:rPr>
              <a:t>locus. The </a:t>
            </a:r>
            <a:r>
              <a:rPr sz="2100" spc="-5" dirty="0">
                <a:latin typeface="Times New Roman"/>
                <a:cs typeface="Times New Roman"/>
              </a:rPr>
              <a:t>two </a:t>
            </a:r>
            <a:r>
              <a:rPr sz="2100" dirty="0">
                <a:latin typeface="Times New Roman"/>
                <a:cs typeface="Times New Roman"/>
              </a:rPr>
              <a:t>alleles are </a:t>
            </a:r>
            <a:r>
              <a:rPr sz="2100" i="1" spc="-5" dirty="0">
                <a:latin typeface="Times New Roman"/>
                <a:cs typeface="Times New Roman"/>
              </a:rPr>
              <a:t>lz</a:t>
            </a:r>
            <a:r>
              <a:rPr sz="2100" i="1" spc="-7" baseline="25793" dirty="0">
                <a:latin typeface="Times New Roman"/>
                <a:cs typeface="Times New Roman"/>
              </a:rPr>
              <a:t>A </a:t>
            </a:r>
            <a:r>
              <a:rPr sz="2100" dirty="0">
                <a:latin typeface="Times New Roman"/>
                <a:cs typeface="Times New Roman"/>
              </a:rPr>
              <a:t>and</a:t>
            </a:r>
            <a:r>
              <a:rPr sz="2100" spc="-190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lz</a:t>
            </a:r>
            <a:r>
              <a:rPr sz="2100" i="1" baseline="25793" dirty="0">
                <a:latin typeface="Times New Roman"/>
                <a:cs typeface="Times New Roman"/>
              </a:rPr>
              <a:t>B</a:t>
            </a:r>
            <a:endParaRPr sz="2100" baseline="25793">
              <a:latin typeface="Times New Roman"/>
              <a:cs typeface="Times New Roman"/>
            </a:endParaRPr>
          </a:p>
          <a:p>
            <a:pPr marL="721360" lvl="1" indent="-240029">
              <a:lnSpc>
                <a:spcPct val="100000"/>
              </a:lnSpc>
              <a:spcBef>
                <a:spcPts val="530"/>
              </a:spcBef>
              <a:buAutoNum type="alphaLcPeriod"/>
              <a:tabLst>
                <a:tab pos="721995" algn="l"/>
              </a:tabLst>
            </a:pPr>
            <a:r>
              <a:rPr sz="2000" dirty="0">
                <a:latin typeface="Times New Roman"/>
                <a:cs typeface="Times New Roman"/>
              </a:rPr>
              <a:t>Heterozygous </a:t>
            </a:r>
            <a:r>
              <a:rPr sz="2000" spc="-5" dirty="0">
                <a:latin typeface="Times New Roman"/>
                <a:cs typeface="Times New Roman"/>
              </a:rPr>
              <a:t>femal </a:t>
            </a:r>
            <a:r>
              <a:rPr sz="2000" dirty="0">
                <a:latin typeface="Times New Roman"/>
                <a:cs typeface="Times New Roman"/>
              </a:rPr>
              <a:t>flies have a </a:t>
            </a:r>
            <a:r>
              <a:rPr sz="2000" spc="-5" dirty="0">
                <a:latin typeface="Times New Roman"/>
                <a:cs typeface="Times New Roman"/>
              </a:rPr>
              <a:t>mutant </a:t>
            </a:r>
            <a:r>
              <a:rPr sz="2000" dirty="0">
                <a:latin typeface="Times New Roman"/>
                <a:cs typeface="Times New Roman"/>
              </a:rPr>
              <a:t>lozenge-shaped </a:t>
            </a:r>
            <a:r>
              <a:rPr sz="2000" spc="-5" dirty="0">
                <a:latin typeface="Times New Roman"/>
                <a:cs typeface="Times New Roman"/>
              </a:rPr>
              <a:t>eye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shape.</a:t>
            </a:r>
            <a:endParaRPr sz="2000">
              <a:latin typeface="Times New Roman"/>
              <a:cs typeface="Times New Roman"/>
            </a:endParaRPr>
          </a:p>
          <a:p>
            <a:pPr marL="768985" marR="17780" lvl="1" indent="-287020">
              <a:lnSpc>
                <a:spcPct val="80100"/>
              </a:lnSpc>
              <a:spcBef>
                <a:spcPts val="995"/>
              </a:spcBef>
              <a:buAutoNum type="alphaLcPeriod"/>
              <a:tabLst>
                <a:tab pos="737235" algn="l"/>
                <a:tab pos="2997200" algn="l"/>
                <a:tab pos="3663950" algn="l"/>
                <a:tab pos="4352290" algn="l"/>
              </a:tabLst>
            </a:pPr>
            <a:r>
              <a:rPr sz="2000" spc="5" dirty="0">
                <a:latin typeface="Times New Roman"/>
                <a:cs typeface="Times New Roman"/>
              </a:rPr>
              <a:t>When </a:t>
            </a:r>
            <a:r>
              <a:rPr sz="2000" dirty="0">
                <a:latin typeface="Times New Roman"/>
                <a:cs typeface="Times New Roman"/>
              </a:rPr>
              <a:t>heterozygous </a:t>
            </a:r>
            <a:r>
              <a:rPr sz="2000" spc="-5" dirty="0">
                <a:latin typeface="Times New Roman"/>
                <a:cs typeface="Times New Roman"/>
              </a:rPr>
              <a:t>females </a:t>
            </a:r>
            <a:r>
              <a:rPr sz="2000" dirty="0">
                <a:latin typeface="Times New Roman"/>
                <a:cs typeface="Times New Roman"/>
              </a:rPr>
              <a:t>are crossed with </a:t>
            </a:r>
            <a:r>
              <a:rPr sz="2000" spc="-10" dirty="0">
                <a:latin typeface="Times New Roman"/>
                <a:cs typeface="Times New Roman"/>
              </a:rPr>
              <a:t>male </a:t>
            </a:r>
            <a:r>
              <a:rPr sz="2000" dirty="0">
                <a:latin typeface="Times New Roman"/>
                <a:cs typeface="Times New Roman"/>
              </a:rPr>
              <a:t>flies </a:t>
            </a:r>
            <a:r>
              <a:rPr sz="2000" spc="-5" dirty="0">
                <a:latin typeface="Times New Roman"/>
                <a:cs typeface="Times New Roman"/>
              </a:rPr>
              <a:t>hemizygous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  </a:t>
            </a:r>
            <a:r>
              <a:rPr sz="2000" spc="-5" dirty="0">
                <a:latin typeface="Times New Roman"/>
                <a:cs typeface="Times New Roman"/>
              </a:rPr>
              <a:t>either allele </a:t>
            </a:r>
            <a:r>
              <a:rPr sz="2000" dirty="0">
                <a:latin typeface="Times New Roman"/>
                <a:cs typeface="Times New Roman"/>
              </a:rPr>
              <a:t>(e.g.,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i="1" spc="5" dirty="0">
                <a:latin typeface="Times New Roman"/>
                <a:cs typeface="Times New Roman"/>
              </a:rPr>
              <a:t>lz</a:t>
            </a:r>
            <a:r>
              <a:rPr sz="1950" i="1" spc="7" baseline="25641" dirty="0">
                <a:latin typeface="Times New Roman"/>
                <a:cs typeface="Times New Roman"/>
              </a:rPr>
              <a:t>A	</a:t>
            </a:r>
            <a:r>
              <a:rPr sz="2000" i="1" dirty="0">
                <a:latin typeface="Times New Roman"/>
                <a:cs typeface="Times New Roman"/>
              </a:rPr>
              <a:t>+</a:t>
            </a:r>
            <a:r>
              <a:rPr sz="2000" i="1" spc="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/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+	lz</a:t>
            </a:r>
            <a:r>
              <a:rPr sz="1950" i="1" baseline="25641" dirty="0">
                <a:latin typeface="Times New Roman"/>
                <a:cs typeface="Times New Roman"/>
              </a:rPr>
              <a:t>B </a:t>
            </a:r>
            <a:r>
              <a:rPr sz="1950" i="1" spc="277" baseline="2564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X	</a:t>
            </a:r>
            <a:r>
              <a:rPr sz="2000" i="1" spc="5" dirty="0">
                <a:latin typeface="Times New Roman"/>
                <a:cs typeface="Times New Roman"/>
              </a:rPr>
              <a:t>lz</a:t>
            </a:r>
            <a:r>
              <a:rPr sz="1950" i="1" spc="7" baseline="25641" dirty="0">
                <a:latin typeface="Times New Roman"/>
                <a:cs typeface="Times New Roman"/>
              </a:rPr>
              <a:t>A </a:t>
            </a:r>
            <a:r>
              <a:rPr sz="2000" i="1" dirty="0">
                <a:latin typeface="Times New Roman"/>
                <a:cs typeface="Times New Roman"/>
              </a:rPr>
              <a:t>+ </a:t>
            </a:r>
            <a:r>
              <a:rPr sz="2000" dirty="0">
                <a:latin typeface="Times New Roman"/>
                <a:cs typeface="Times New Roman"/>
              </a:rPr>
              <a:t>) </a:t>
            </a:r>
            <a:r>
              <a:rPr sz="2000" spc="-5" dirty="0">
                <a:latin typeface="Times New Roman"/>
                <a:cs typeface="Times New Roman"/>
              </a:rPr>
              <a:t>wild-type </a:t>
            </a:r>
            <a:r>
              <a:rPr sz="2000" dirty="0">
                <a:latin typeface="Times New Roman"/>
                <a:cs typeface="Times New Roman"/>
              </a:rPr>
              <a:t>progeny result  about 0.2% of the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time.</a:t>
            </a:r>
            <a:endParaRPr sz="2000">
              <a:latin typeface="Times New Roman"/>
              <a:cs typeface="Times New Roman"/>
            </a:endParaRPr>
          </a:p>
          <a:p>
            <a:pPr marL="721360" lvl="1" indent="-240029">
              <a:lnSpc>
                <a:spcPts val="2160"/>
              </a:lnSpc>
              <a:spcBef>
                <a:spcPts val="515"/>
              </a:spcBef>
              <a:buAutoNum type="alphaLcPeriod"/>
              <a:tabLst>
                <a:tab pos="721995" algn="l"/>
              </a:tabLst>
            </a:pPr>
            <a:r>
              <a:rPr sz="2000" spc="-5" dirty="0">
                <a:latin typeface="Times New Roman"/>
                <a:cs typeface="Times New Roman"/>
              </a:rPr>
              <a:t>Recombination </a:t>
            </a:r>
            <a:r>
              <a:rPr sz="2000" dirty="0">
                <a:latin typeface="Times New Roman"/>
                <a:cs typeface="Times New Roman"/>
              </a:rPr>
              <a:t>between the </a:t>
            </a:r>
            <a:r>
              <a:rPr sz="2000" spc="-5" dirty="0">
                <a:latin typeface="Times New Roman"/>
                <a:cs typeface="Times New Roman"/>
              </a:rPr>
              <a:t>alleles </a:t>
            </a:r>
            <a:r>
              <a:rPr sz="2000" dirty="0">
                <a:latin typeface="Times New Roman"/>
                <a:cs typeface="Times New Roman"/>
              </a:rPr>
              <a:t>in the </a:t>
            </a:r>
            <a:r>
              <a:rPr sz="2000" spc="-5" dirty="0">
                <a:latin typeface="Times New Roman"/>
                <a:cs typeface="Times New Roman"/>
              </a:rPr>
              <a:t>female </a:t>
            </a:r>
            <a:r>
              <a:rPr sz="2000" dirty="0">
                <a:latin typeface="Times New Roman"/>
                <a:cs typeface="Times New Roman"/>
              </a:rPr>
              <a:t>had produced </a:t>
            </a:r>
            <a:r>
              <a:rPr sz="2000" i="1" dirty="0">
                <a:latin typeface="Times New Roman"/>
                <a:cs typeface="Times New Roman"/>
              </a:rPr>
              <a:t>+</a:t>
            </a:r>
            <a:r>
              <a:rPr sz="2000" i="1" spc="-9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+</a:t>
            </a:r>
            <a:endParaRPr sz="2000">
              <a:latin typeface="Times New Roman"/>
              <a:cs typeface="Times New Roman"/>
            </a:endParaRPr>
          </a:p>
          <a:p>
            <a:pPr marL="768985">
              <a:lnSpc>
                <a:spcPts val="2160"/>
              </a:lnSpc>
            </a:pPr>
            <a:r>
              <a:rPr sz="2000" spc="-5" dirty="0">
                <a:latin typeface="Times New Roman"/>
                <a:cs typeface="Times New Roman"/>
              </a:rPr>
              <a:t>gametes, </a:t>
            </a:r>
            <a:r>
              <a:rPr sz="2000" dirty="0">
                <a:latin typeface="Times New Roman"/>
                <a:cs typeface="Times New Roman"/>
              </a:rPr>
              <a:t>resulting in wild-type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progeny.</a:t>
            </a:r>
            <a:endParaRPr sz="2000">
              <a:latin typeface="Times New Roman"/>
              <a:cs typeface="Times New Roman"/>
            </a:endParaRPr>
          </a:p>
          <a:p>
            <a:pPr marL="291465" indent="-266700">
              <a:lnSpc>
                <a:spcPts val="2270"/>
              </a:lnSpc>
              <a:spcBef>
                <a:spcPts val="500"/>
              </a:spcBef>
              <a:buAutoNum type="arabicPeriod" startAt="3"/>
              <a:tabLst>
                <a:tab pos="292100" algn="l"/>
              </a:tabLst>
            </a:pPr>
            <a:r>
              <a:rPr sz="2100" dirty="0">
                <a:latin typeface="Times New Roman"/>
                <a:cs typeface="Times New Roman"/>
              </a:rPr>
              <a:t>Benzer’s fine-structure </a:t>
            </a:r>
            <a:r>
              <a:rPr sz="2100" spc="-5" dirty="0">
                <a:latin typeface="Times New Roman"/>
                <a:cs typeface="Times New Roman"/>
              </a:rPr>
              <a:t>mapping </a:t>
            </a:r>
            <a:r>
              <a:rPr sz="2100" dirty="0">
                <a:latin typeface="Times New Roman"/>
                <a:cs typeface="Times New Roman"/>
              </a:rPr>
              <a:t>of phage T4 used </a:t>
            </a:r>
            <a:r>
              <a:rPr sz="2100" spc="-5" dirty="0">
                <a:latin typeface="Times New Roman"/>
                <a:cs typeface="Times New Roman"/>
              </a:rPr>
              <a:t>similar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experiments</a:t>
            </a:r>
            <a:endParaRPr sz="2100">
              <a:latin typeface="Times New Roman"/>
              <a:cs typeface="Times New Roman"/>
            </a:endParaRPr>
          </a:p>
          <a:p>
            <a:pPr marL="367665">
              <a:lnSpc>
                <a:spcPts val="2270"/>
              </a:lnSpc>
            </a:pPr>
            <a:r>
              <a:rPr sz="2100" dirty="0">
                <a:latin typeface="Times New Roman"/>
                <a:cs typeface="Times New Roman"/>
              </a:rPr>
              <a:t>involving the </a:t>
            </a:r>
            <a:r>
              <a:rPr sz="2100" i="1" spc="-5" dirty="0">
                <a:latin typeface="Times New Roman"/>
                <a:cs typeface="Times New Roman"/>
              </a:rPr>
              <a:t>rII</a:t>
            </a:r>
            <a:r>
              <a:rPr sz="2100" i="1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gene.</a:t>
            </a:r>
            <a:endParaRPr sz="2100">
              <a:latin typeface="Times New Roman"/>
              <a:cs typeface="Times New Roman"/>
            </a:endParaRPr>
          </a:p>
          <a:p>
            <a:pPr marL="768985" marR="394970" lvl="1" indent="-287020">
              <a:lnSpc>
                <a:spcPct val="80000"/>
              </a:lnSpc>
              <a:spcBef>
                <a:spcPts val="1000"/>
              </a:spcBef>
              <a:buAutoNum type="alphaLcPeriod"/>
              <a:tabLst>
                <a:tab pos="721995" algn="l"/>
              </a:tabLst>
            </a:pPr>
            <a:r>
              <a:rPr sz="2000" dirty="0">
                <a:latin typeface="Times New Roman"/>
                <a:cs typeface="Times New Roman"/>
              </a:rPr>
              <a:t>Different </a:t>
            </a:r>
            <a:r>
              <a:rPr sz="2000" i="1" dirty="0">
                <a:latin typeface="Times New Roman"/>
                <a:cs typeface="Times New Roman"/>
              </a:rPr>
              <a:t>rII </a:t>
            </a:r>
            <a:r>
              <a:rPr sz="2000" spc="-5" dirty="0">
                <a:latin typeface="Times New Roman"/>
                <a:cs typeface="Times New Roman"/>
              </a:rPr>
              <a:t>mutations </a:t>
            </a:r>
            <a:r>
              <a:rPr sz="2000" dirty="0">
                <a:latin typeface="Times New Roman"/>
                <a:cs typeface="Times New Roman"/>
              </a:rPr>
              <a:t>of T4 were used, each with the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characteristic  </a:t>
            </a:r>
            <a:r>
              <a:rPr sz="2000" dirty="0">
                <a:latin typeface="Times New Roman"/>
                <a:cs typeface="Times New Roman"/>
              </a:rPr>
              <a:t>large </a:t>
            </a:r>
            <a:r>
              <a:rPr sz="2000" spc="-5" dirty="0">
                <a:latin typeface="Times New Roman"/>
                <a:cs typeface="Times New Roman"/>
              </a:rPr>
              <a:t>clear </a:t>
            </a:r>
            <a:r>
              <a:rPr sz="2000" dirty="0">
                <a:latin typeface="Times New Roman"/>
                <a:cs typeface="Times New Roman"/>
              </a:rPr>
              <a:t>plaques and </a:t>
            </a:r>
            <a:r>
              <a:rPr sz="2000" spc="-5" dirty="0">
                <a:latin typeface="Times New Roman"/>
                <a:cs typeface="Times New Roman"/>
              </a:rPr>
              <a:t>limited </a:t>
            </a:r>
            <a:r>
              <a:rPr sz="2000" dirty="0">
                <a:latin typeface="Times New Roman"/>
                <a:cs typeface="Times New Roman"/>
              </a:rPr>
              <a:t>host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range.</a:t>
            </a:r>
            <a:endParaRPr sz="2000">
              <a:latin typeface="Times New Roman"/>
              <a:cs typeface="Times New Roman"/>
            </a:endParaRPr>
          </a:p>
          <a:p>
            <a:pPr marL="736600" lvl="1" indent="-255270">
              <a:lnSpc>
                <a:spcPts val="2160"/>
              </a:lnSpc>
              <a:spcBef>
                <a:spcPts val="515"/>
              </a:spcBef>
              <a:buAutoNum type="alphaLcPeriod"/>
              <a:tabLst>
                <a:tab pos="737235" algn="l"/>
              </a:tabLst>
            </a:pPr>
            <a:r>
              <a:rPr sz="2000" dirty="0">
                <a:latin typeface="Times New Roman"/>
                <a:cs typeface="Times New Roman"/>
              </a:rPr>
              <a:t>T4 </a:t>
            </a:r>
            <a:r>
              <a:rPr sz="2000" spc="-5" dirty="0">
                <a:latin typeface="Times New Roman"/>
                <a:cs typeface="Times New Roman"/>
              </a:rPr>
              <a:t>with </a:t>
            </a:r>
            <a:r>
              <a:rPr sz="2000" dirty="0">
                <a:latin typeface="Times New Roman"/>
                <a:cs typeface="Times New Roman"/>
              </a:rPr>
              <a:t>the wild-type </a:t>
            </a:r>
            <a:r>
              <a:rPr sz="2000" i="1" spc="10" dirty="0">
                <a:latin typeface="Times New Roman"/>
                <a:cs typeface="Times New Roman"/>
              </a:rPr>
              <a:t>r</a:t>
            </a:r>
            <a:r>
              <a:rPr sz="1950" i="1" spc="15" baseline="25641" dirty="0">
                <a:latin typeface="Times New Roman"/>
                <a:cs typeface="Times New Roman"/>
              </a:rPr>
              <a:t>+ </a:t>
            </a:r>
            <a:r>
              <a:rPr sz="2000" dirty="0">
                <a:latin typeface="Times New Roman"/>
                <a:cs typeface="Times New Roman"/>
              </a:rPr>
              <a:t>gene infects </a:t>
            </a:r>
            <a:r>
              <a:rPr sz="2000" i="1" dirty="0">
                <a:latin typeface="Times New Roman"/>
                <a:cs typeface="Times New Roman"/>
              </a:rPr>
              <a:t>E. coil </a:t>
            </a:r>
            <a:r>
              <a:rPr sz="2000" dirty="0">
                <a:latin typeface="Times New Roman"/>
                <a:cs typeface="Times New Roman"/>
              </a:rPr>
              <a:t>strains </a:t>
            </a:r>
            <a:r>
              <a:rPr sz="2000" i="1" dirty="0">
                <a:latin typeface="Times New Roman"/>
                <a:cs typeface="Times New Roman"/>
              </a:rPr>
              <a:t>B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i="1" spc="-5" dirty="0">
                <a:latin typeface="Times New Roman"/>
                <a:cs typeface="Times New Roman"/>
              </a:rPr>
              <a:t>K12(λ).</a:t>
            </a:r>
            <a:r>
              <a:rPr sz="2000" i="1" spc="-3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endParaRPr sz="2000">
              <a:latin typeface="Times New Roman"/>
              <a:cs typeface="Times New Roman"/>
            </a:endParaRPr>
          </a:p>
          <a:p>
            <a:pPr marL="768985">
              <a:lnSpc>
                <a:spcPts val="2160"/>
              </a:lnSpc>
            </a:pPr>
            <a:r>
              <a:rPr sz="2000" i="1" dirty="0">
                <a:latin typeface="Times New Roman"/>
                <a:cs typeface="Times New Roman"/>
              </a:rPr>
              <a:t>rII </a:t>
            </a:r>
            <a:r>
              <a:rPr sz="2000" dirty="0">
                <a:latin typeface="Times New Roman"/>
                <a:cs typeface="Times New Roman"/>
              </a:rPr>
              <a:t>T4, strain </a:t>
            </a:r>
            <a:r>
              <a:rPr sz="2000" i="1" dirty="0">
                <a:latin typeface="Times New Roman"/>
                <a:cs typeface="Times New Roman"/>
              </a:rPr>
              <a:t>B </a:t>
            </a:r>
            <a:r>
              <a:rPr sz="2000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permissive </a:t>
            </a:r>
            <a:r>
              <a:rPr sz="2000" dirty="0">
                <a:latin typeface="Times New Roman"/>
                <a:cs typeface="Times New Roman"/>
              </a:rPr>
              <a:t>but </a:t>
            </a:r>
            <a:r>
              <a:rPr sz="2000" i="1" spc="-5" dirty="0">
                <a:latin typeface="Times New Roman"/>
                <a:cs typeface="Times New Roman"/>
              </a:rPr>
              <a:t>K12(λ)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nonpermissive.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95783"/>
            <a:ext cx="7698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Recombination Analysis of rII</a:t>
            </a:r>
            <a:r>
              <a:rPr sz="3600" spc="-125" dirty="0"/>
              <a:t> </a:t>
            </a:r>
            <a:r>
              <a:rPr sz="3600" dirty="0"/>
              <a:t>Mutants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72440" y="857758"/>
            <a:ext cx="8213725" cy="53759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419100" marR="109855" indent="-343535">
              <a:lnSpc>
                <a:spcPct val="104000"/>
              </a:lnSpc>
              <a:spcBef>
                <a:spcPts val="25"/>
              </a:spcBef>
              <a:buAutoNum type="arabicPeriod"/>
              <a:tabLst>
                <a:tab pos="419100" algn="l"/>
                <a:tab pos="419734" algn="l"/>
              </a:tabLst>
            </a:pPr>
            <a:r>
              <a:rPr sz="1500" dirty="0">
                <a:latin typeface="Arial"/>
                <a:cs typeface="Arial"/>
              </a:rPr>
              <a:t>Benzer’s fine-structure mapping </a:t>
            </a:r>
            <a:r>
              <a:rPr sz="1500" spc="-5" dirty="0">
                <a:latin typeface="Arial"/>
                <a:cs typeface="Arial"/>
              </a:rPr>
              <a:t>involved 60 </a:t>
            </a:r>
            <a:r>
              <a:rPr sz="1500" dirty="0">
                <a:latin typeface="Arial"/>
                <a:cs typeface="Arial"/>
              </a:rPr>
              <a:t>independently isolated rII mutants, </a:t>
            </a:r>
            <a:r>
              <a:rPr sz="1500" spc="-5" dirty="0">
                <a:latin typeface="Arial"/>
                <a:cs typeface="Arial"/>
              </a:rPr>
              <a:t>which were  </a:t>
            </a:r>
            <a:r>
              <a:rPr sz="1500" dirty="0">
                <a:latin typeface="Arial"/>
                <a:cs typeface="Arial"/>
              </a:rPr>
              <a:t>crossed </a:t>
            </a:r>
            <a:r>
              <a:rPr sz="1500" spc="-5" dirty="0">
                <a:latin typeface="Arial"/>
                <a:cs typeface="Arial"/>
              </a:rPr>
              <a:t>in all </a:t>
            </a:r>
            <a:r>
              <a:rPr sz="1500" dirty="0">
                <a:latin typeface="Arial"/>
                <a:cs typeface="Arial"/>
              </a:rPr>
              <a:t>possible combinations, using </a:t>
            </a:r>
            <a:r>
              <a:rPr sz="1500" i="1" spc="-5" dirty="0">
                <a:latin typeface="Arial"/>
                <a:cs typeface="Arial"/>
              </a:rPr>
              <a:t>E. coli </a:t>
            </a:r>
            <a:r>
              <a:rPr sz="1500" dirty="0">
                <a:latin typeface="Arial"/>
                <a:cs typeface="Arial"/>
              </a:rPr>
              <a:t>B </a:t>
            </a:r>
            <a:r>
              <a:rPr sz="1500" spc="-5" dirty="0">
                <a:latin typeface="Arial"/>
                <a:cs typeface="Arial"/>
              </a:rPr>
              <a:t>as </a:t>
            </a:r>
            <a:r>
              <a:rPr sz="1500" dirty="0">
                <a:latin typeface="Arial"/>
                <a:cs typeface="Arial"/>
              </a:rPr>
              <a:t>the </a:t>
            </a:r>
            <a:r>
              <a:rPr sz="1500" spc="-5" dirty="0">
                <a:latin typeface="Arial"/>
                <a:cs typeface="Arial"/>
              </a:rPr>
              <a:t>permissive host </a:t>
            </a:r>
            <a:r>
              <a:rPr sz="1500" dirty="0">
                <a:latin typeface="Arial"/>
                <a:cs typeface="Arial"/>
              </a:rPr>
              <a:t>(Figure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14.18).</a:t>
            </a:r>
            <a:endParaRPr sz="1500">
              <a:latin typeface="Arial"/>
              <a:cs typeface="Arial"/>
            </a:endParaRPr>
          </a:p>
          <a:p>
            <a:pPr marL="819785" marR="459105" lvl="1" indent="-287020">
              <a:lnSpc>
                <a:spcPct val="103800"/>
              </a:lnSpc>
              <a:spcBef>
                <a:spcPts val="525"/>
              </a:spcBef>
              <a:buAutoNum type="alphaLcPeriod"/>
              <a:tabLst>
                <a:tab pos="819785" algn="l"/>
                <a:tab pos="820419" algn="l"/>
              </a:tabLst>
            </a:pPr>
            <a:r>
              <a:rPr sz="1300" spc="-5" dirty="0">
                <a:latin typeface="Arial"/>
                <a:cs typeface="Arial"/>
              </a:rPr>
              <a:t>A </a:t>
            </a:r>
            <a:r>
              <a:rPr sz="1300" spc="-10" dirty="0">
                <a:latin typeface="Arial"/>
                <a:cs typeface="Arial"/>
              </a:rPr>
              <a:t>sample </a:t>
            </a:r>
            <a:r>
              <a:rPr sz="1300" spc="-5" dirty="0">
                <a:latin typeface="Arial"/>
                <a:cs typeface="Arial"/>
              </a:rPr>
              <a:t>of </a:t>
            </a:r>
            <a:r>
              <a:rPr sz="1300" spc="-10" dirty="0">
                <a:latin typeface="Arial"/>
                <a:cs typeface="Arial"/>
              </a:rPr>
              <a:t>the progeny from each cross was plated </a:t>
            </a:r>
            <a:r>
              <a:rPr sz="1300" spc="-5" dirty="0">
                <a:latin typeface="Arial"/>
                <a:cs typeface="Arial"/>
              </a:rPr>
              <a:t>on </a:t>
            </a:r>
            <a:r>
              <a:rPr sz="1300" i="1" spc="-5" dirty="0">
                <a:latin typeface="Arial"/>
                <a:cs typeface="Arial"/>
              </a:rPr>
              <a:t>E. coli </a:t>
            </a:r>
            <a:r>
              <a:rPr sz="1300" spc="-5" dirty="0">
                <a:latin typeface="Arial"/>
                <a:cs typeface="Arial"/>
              </a:rPr>
              <a:t>B (permissive) to determine the  phage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titer.</a:t>
            </a:r>
            <a:endParaRPr sz="1300">
              <a:latin typeface="Arial"/>
              <a:cs typeface="Arial"/>
            </a:endParaRPr>
          </a:p>
          <a:p>
            <a:pPr marL="819785" marR="144780" lvl="1" indent="-287020">
              <a:lnSpc>
                <a:spcPct val="104200"/>
              </a:lnSpc>
              <a:spcBef>
                <a:spcPts val="500"/>
              </a:spcBef>
              <a:buAutoNum type="alphaLcPeriod"/>
              <a:tabLst>
                <a:tab pos="819785" algn="l"/>
                <a:tab pos="820419" algn="l"/>
              </a:tabLst>
            </a:pPr>
            <a:r>
              <a:rPr sz="1300" spc="-10" dirty="0">
                <a:latin typeface="Arial"/>
                <a:cs typeface="Arial"/>
              </a:rPr>
              <a:t>Another sample was plated </a:t>
            </a:r>
            <a:r>
              <a:rPr sz="1300" spc="-5" dirty="0">
                <a:latin typeface="Arial"/>
                <a:cs typeface="Arial"/>
              </a:rPr>
              <a:t>on </a:t>
            </a:r>
            <a:r>
              <a:rPr sz="1300" i="1" spc="-5" dirty="0">
                <a:latin typeface="Arial"/>
                <a:cs typeface="Arial"/>
              </a:rPr>
              <a:t>E. </a:t>
            </a:r>
            <a:r>
              <a:rPr sz="1300" i="1" spc="-10" dirty="0">
                <a:latin typeface="Arial"/>
                <a:cs typeface="Arial"/>
              </a:rPr>
              <a:t>coli </a:t>
            </a:r>
            <a:r>
              <a:rPr sz="1300" spc="-5" dirty="0">
                <a:latin typeface="Arial"/>
                <a:cs typeface="Arial"/>
              </a:rPr>
              <a:t>K12(</a:t>
            </a:r>
            <a:r>
              <a:rPr sz="1300" spc="-5" dirty="0">
                <a:latin typeface="Times New Roman"/>
                <a:cs typeface="Times New Roman"/>
              </a:rPr>
              <a:t>λ</a:t>
            </a:r>
            <a:r>
              <a:rPr sz="1300" spc="-5" dirty="0">
                <a:latin typeface="Arial"/>
                <a:cs typeface="Arial"/>
              </a:rPr>
              <a:t>) (non-permissive), </a:t>
            </a:r>
            <a:r>
              <a:rPr sz="1300" spc="-10" dirty="0">
                <a:latin typeface="Arial"/>
                <a:cs typeface="Arial"/>
              </a:rPr>
              <a:t>where </a:t>
            </a:r>
            <a:r>
              <a:rPr sz="1300" spc="-5" dirty="0">
                <a:latin typeface="Arial"/>
                <a:cs typeface="Arial"/>
              </a:rPr>
              <a:t>only the rare </a:t>
            </a:r>
            <a:r>
              <a:rPr sz="1300" dirty="0">
                <a:latin typeface="Arial"/>
                <a:cs typeface="Arial"/>
              </a:rPr>
              <a:t>r</a:t>
            </a:r>
            <a:r>
              <a:rPr sz="1275" baseline="26143" dirty="0">
                <a:latin typeface="Arial"/>
                <a:cs typeface="Arial"/>
              </a:rPr>
              <a:t>+ </a:t>
            </a:r>
            <a:r>
              <a:rPr sz="1300" spc="-5" dirty="0">
                <a:latin typeface="Arial"/>
                <a:cs typeface="Arial"/>
              </a:rPr>
              <a:t>recombinants  could </a:t>
            </a:r>
            <a:r>
              <a:rPr sz="1300" spc="-10" dirty="0">
                <a:latin typeface="Arial"/>
                <a:cs typeface="Arial"/>
              </a:rPr>
              <a:t>grow. </a:t>
            </a:r>
            <a:r>
              <a:rPr sz="1300" spc="-5" dirty="0">
                <a:latin typeface="Arial"/>
                <a:cs typeface="Arial"/>
              </a:rPr>
              <a:t>These </a:t>
            </a:r>
            <a:r>
              <a:rPr sz="1300" spc="-10" dirty="0">
                <a:latin typeface="Arial"/>
                <a:cs typeface="Arial"/>
              </a:rPr>
              <a:t>plaques </a:t>
            </a:r>
            <a:r>
              <a:rPr sz="1300" spc="-5" dirty="0">
                <a:latin typeface="Arial"/>
                <a:cs typeface="Arial"/>
              </a:rPr>
              <a:t>represent 1⁄2 of the recombination frequency </a:t>
            </a:r>
            <a:r>
              <a:rPr sz="1300" spc="-10" dirty="0">
                <a:latin typeface="Arial"/>
                <a:cs typeface="Arial"/>
              </a:rPr>
              <a:t>between </a:t>
            </a:r>
            <a:r>
              <a:rPr sz="1300" spc="-5" dirty="0">
                <a:latin typeface="Arial"/>
                <a:cs typeface="Arial"/>
              </a:rPr>
              <a:t>the </a:t>
            </a:r>
            <a:r>
              <a:rPr sz="1300" spc="-10" dirty="0">
                <a:latin typeface="Arial"/>
                <a:cs typeface="Arial"/>
              </a:rPr>
              <a:t>pair </a:t>
            </a:r>
            <a:r>
              <a:rPr sz="1300" spc="-5" dirty="0">
                <a:latin typeface="Arial"/>
                <a:cs typeface="Arial"/>
              </a:rPr>
              <a:t>of rII  alleles. </a:t>
            </a:r>
            <a:r>
              <a:rPr sz="1300" dirty="0">
                <a:latin typeface="Arial"/>
                <a:cs typeface="Arial"/>
              </a:rPr>
              <a:t>The </a:t>
            </a:r>
            <a:r>
              <a:rPr sz="1300" spc="-5" dirty="0">
                <a:latin typeface="Arial"/>
                <a:cs typeface="Arial"/>
              </a:rPr>
              <a:t>reciprocal recombinants are double rII </a:t>
            </a:r>
            <a:r>
              <a:rPr sz="1300" spc="-10" dirty="0">
                <a:latin typeface="Arial"/>
                <a:cs typeface="Arial"/>
              </a:rPr>
              <a:t>mutants, </a:t>
            </a:r>
            <a:r>
              <a:rPr sz="1300" spc="-5" dirty="0">
                <a:latin typeface="Arial"/>
                <a:cs typeface="Arial"/>
              </a:rPr>
              <a:t>and </a:t>
            </a:r>
            <a:r>
              <a:rPr sz="1300" spc="-10" dirty="0">
                <a:latin typeface="Arial"/>
                <a:cs typeface="Arial"/>
              </a:rPr>
              <a:t>will </a:t>
            </a:r>
            <a:r>
              <a:rPr sz="1300" spc="-5" dirty="0">
                <a:latin typeface="Arial"/>
                <a:cs typeface="Arial"/>
              </a:rPr>
              <a:t>not grow on </a:t>
            </a:r>
            <a:r>
              <a:rPr sz="1300" i="1" spc="-5" dirty="0">
                <a:latin typeface="Arial"/>
                <a:cs typeface="Arial"/>
              </a:rPr>
              <a:t>E. coli</a:t>
            </a:r>
            <a:r>
              <a:rPr sz="1300" i="1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K12(</a:t>
            </a:r>
            <a:r>
              <a:rPr sz="1300" spc="-10" dirty="0">
                <a:latin typeface="Times New Roman"/>
                <a:cs typeface="Times New Roman"/>
              </a:rPr>
              <a:t>λ</a:t>
            </a:r>
            <a:r>
              <a:rPr sz="1300" spc="-10" dirty="0">
                <a:latin typeface="Arial"/>
                <a:cs typeface="Arial"/>
              </a:rPr>
              <a:t>).</a:t>
            </a:r>
            <a:endParaRPr sz="1300">
              <a:latin typeface="Arial"/>
              <a:cs typeface="Arial"/>
            </a:endParaRPr>
          </a:p>
          <a:p>
            <a:pPr marL="819785" marR="365760" lvl="1" indent="-287020">
              <a:lnSpc>
                <a:spcPct val="104600"/>
              </a:lnSpc>
              <a:spcBef>
                <a:spcPts val="484"/>
              </a:spcBef>
              <a:buAutoNum type="alphaLcPeriod"/>
              <a:tabLst>
                <a:tab pos="819785" algn="l"/>
                <a:tab pos="820419" algn="l"/>
              </a:tabLst>
            </a:pPr>
            <a:r>
              <a:rPr sz="1300" spc="-5" dirty="0">
                <a:latin typeface="Arial"/>
                <a:cs typeface="Arial"/>
              </a:rPr>
              <a:t>Reversions also occur, restoring an rII mutant to </a:t>
            </a:r>
            <a:r>
              <a:rPr sz="1300" dirty="0">
                <a:latin typeface="Arial"/>
                <a:cs typeface="Arial"/>
              </a:rPr>
              <a:t>r</a:t>
            </a:r>
            <a:r>
              <a:rPr sz="1275" baseline="26143" dirty="0">
                <a:latin typeface="Arial"/>
                <a:cs typeface="Arial"/>
              </a:rPr>
              <a:t>+</a:t>
            </a:r>
            <a:r>
              <a:rPr sz="1300" dirty="0">
                <a:latin typeface="Arial"/>
                <a:cs typeface="Arial"/>
              </a:rPr>
              <a:t>. The </a:t>
            </a:r>
            <a:r>
              <a:rPr sz="1300" spc="-5" dirty="0">
                <a:latin typeface="Arial"/>
                <a:cs typeface="Arial"/>
              </a:rPr>
              <a:t>control for this is to plate each rII parent  alone on both </a:t>
            </a:r>
            <a:r>
              <a:rPr sz="1300" i="1" spc="-5" dirty="0">
                <a:latin typeface="Arial"/>
                <a:cs typeface="Arial"/>
              </a:rPr>
              <a:t>E. coli </a:t>
            </a:r>
            <a:r>
              <a:rPr sz="1300" spc="-5" dirty="0">
                <a:latin typeface="Arial"/>
                <a:cs typeface="Arial"/>
              </a:rPr>
              <a:t>strains, B </a:t>
            </a:r>
            <a:r>
              <a:rPr sz="1300" spc="-10" dirty="0">
                <a:latin typeface="Arial"/>
                <a:cs typeface="Arial"/>
              </a:rPr>
              <a:t>and </a:t>
            </a:r>
            <a:r>
              <a:rPr sz="1300" spc="-5" dirty="0">
                <a:latin typeface="Arial"/>
                <a:cs typeface="Arial"/>
              </a:rPr>
              <a:t>K12(</a:t>
            </a:r>
            <a:r>
              <a:rPr sz="1300" spc="-5" dirty="0">
                <a:latin typeface="Times New Roman"/>
                <a:cs typeface="Times New Roman"/>
              </a:rPr>
              <a:t>λ</a:t>
            </a:r>
            <a:r>
              <a:rPr sz="1300" spc="-5" dirty="0">
                <a:latin typeface="Arial"/>
                <a:cs typeface="Arial"/>
              </a:rPr>
              <a:t>), allowing calculation of the reversion</a:t>
            </a:r>
            <a:r>
              <a:rPr sz="1300" spc="31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frequency.</a:t>
            </a:r>
            <a:endParaRPr sz="1300">
              <a:latin typeface="Arial"/>
              <a:cs typeface="Arial"/>
            </a:endParaRPr>
          </a:p>
          <a:p>
            <a:pPr marL="819785" marR="321310" lvl="1" indent="-287020">
              <a:lnSpc>
                <a:spcPct val="103800"/>
              </a:lnSpc>
              <a:spcBef>
                <a:spcPts val="505"/>
              </a:spcBef>
              <a:buAutoNum type="alphaLcPeriod"/>
              <a:tabLst>
                <a:tab pos="819785" algn="l"/>
                <a:tab pos="820419" algn="l"/>
              </a:tabLst>
            </a:pPr>
            <a:r>
              <a:rPr sz="1300" spc="-5" dirty="0">
                <a:latin typeface="Arial"/>
                <a:cs typeface="Arial"/>
              </a:rPr>
              <a:t>Reversion frequency is subtracted from the computed recombination frequency to make the map  more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accurate.</a:t>
            </a:r>
            <a:endParaRPr sz="1300">
              <a:latin typeface="Arial"/>
              <a:cs typeface="Arial"/>
            </a:endParaRPr>
          </a:p>
          <a:p>
            <a:pPr marL="419100" indent="-34353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419100" algn="l"/>
                <a:tab pos="419734" algn="l"/>
              </a:tabLst>
            </a:pPr>
            <a:r>
              <a:rPr sz="1500" dirty="0">
                <a:latin typeface="Arial"/>
                <a:cs typeface="Arial"/>
              </a:rPr>
              <a:t>A linear </a:t>
            </a:r>
            <a:r>
              <a:rPr sz="1500" spc="-5" dirty="0">
                <a:latin typeface="Arial"/>
                <a:cs typeface="Arial"/>
              </a:rPr>
              <a:t>map </a:t>
            </a:r>
            <a:r>
              <a:rPr sz="1500" spc="-10" dirty="0">
                <a:latin typeface="Arial"/>
                <a:cs typeface="Arial"/>
              </a:rPr>
              <a:t>was </a:t>
            </a:r>
            <a:r>
              <a:rPr sz="1500" spc="-5" dirty="0">
                <a:latin typeface="Arial"/>
                <a:cs typeface="Arial"/>
              </a:rPr>
              <a:t>constructed </a:t>
            </a:r>
            <a:r>
              <a:rPr sz="1500" dirty="0">
                <a:latin typeface="Arial"/>
                <a:cs typeface="Arial"/>
              </a:rPr>
              <a:t>from the recombination </a:t>
            </a:r>
            <a:r>
              <a:rPr sz="1500" spc="-5" dirty="0">
                <a:latin typeface="Arial"/>
                <a:cs typeface="Arial"/>
              </a:rPr>
              <a:t>data </a:t>
            </a:r>
            <a:r>
              <a:rPr sz="1500" dirty="0">
                <a:latin typeface="Arial"/>
                <a:cs typeface="Arial"/>
              </a:rPr>
              <a:t>from </a:t>
            </a:r>
            <a:r>
              <a:rPr sz="1500" spc="-5" dirty="0">
                <a:latin typeface="Arial"/>
                <a:cs typeface="Arial"/>
              </a:rPr>
              <a:t>all </a:t>
            </a:r>
            <a:r>
              <a:rPr sz="1500" dirty="0">
                <a:latin typeface="Arial"/>
                <a:cs typeface="Arial"/>
              </a:rPr>
              <a:t>crosses of the </a:t>
            </a:r>
            <a:r>
              <a:rPr sz="1500" spc="-5" dirty="0">
                <a:latin typeface="Arial"/>
                <a:cs typeface="Arial"/>
              </a:rPr>
              <a:t>60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rII</a:t>
            </a:r>
            <a:endParaRPr sz="1500">
              <a:latin typeface="Arial"/>
              <a:cs typeface="Arial"/>
            </a:endParaRPr>
          </a:p>
          <a:p>
            <a:pPr marL="419100">
              <a:lnSpc>
                <a:spcPct val="100000"/>
              </a:lnSpc>
              <a:spcBef>
                <a:spcPts val="75"/>
              </a:spcBef>
            </a:pPr>
            <a:r>
              <a:rPr sz="1500" dirty="0">
                <a:latin typeface="Arial"/>
                <a:cs typeface="Arial"/>
              </a:rPr>
              <a:t>mutants. (Figure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14.19).</a:t>
            </a:r>
            <a:endParaRPr sz="1500">
              <a:latin typeface="Arial"/>
              <a:cs typeface="Arial"/>
            </a:endParaRPr>
          </a:p>
          <a:p>
            <a:pPr marL="819785" marR="167005" lvl="1" indent="-287020">
              <a:lnSpc>
                <a:spcPct val="104600"/>
              </a:lnSpc>
              <a:spcBef>
                <a:spcPts val="515"/>
              </a:spcBef>
              <a:buAutoNum type="alphaLcPeriod"/>
              <a:tabLst>
                <a:tab pos="819785" algn="l"/>
                <a:tab pos="820419" algn="l"/>
              </a:tabLst>
            </a:pPr>
            <a:r>
              <a:rPr sz="1300" spc="-5" dirty="0">
                <a:latin typeface="Arial"/>
                <a:cs typeface="Arial"/>
              </a:rPr>
              <a:t>Some pairs produced no </a:t>
            </a:r>
            <a:r>
              <a:rPr sz="1300" dirty="0">
                <a:latin typeface="Arial"/>
                <a:cs typeface="Arial"/>
              </a:rPr>
              <a:t>r</a:t>
            </a:r>
            <a:r>
              <a:rPr sz="1275" baseline="26143" dirty="0">
                <a:latin typeface="Arial"/>
                <a:cs typeface="Arial"/>
              </a:rPr>
              <a:t>+ </a:t>
            </a:r>
            <a:r>
              <a:rPr sz="1300" spc="-5" dirty="0">
                <a:latin typeface="Arial"/>
                <a:cs typeface="Arial"/>
              </a:rPr>
              <a:t>recombinants </a:t>
            </a:r>
            <a:r>
              <a:rPr sz="1300" spc="-10" dirty="0">
                <a:latin typeface="Arial"/>
                <a:cs typeface="Arial"/>
              </a:rPr>
              <a:t>when </a:t>
            </a:r>
            <a:r>
              <a:rPr sz="1300" spc="-5" dirty="0">
                <a:latin typeface="Arial"/>
                <a:cs typeface="Arial"/>
              </a:rPr>
              <a:t>crossed, and so had mutations at exactly the same  site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(homoallelic).</a:t>
            </a:r>
            <a:endParaRPr sz="13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"/>
              <a:buAutoNum type="alphaLcPeriod"/>
            </a:pPr>
            <a:endParaRPr sz="1350">
              <a:latin typeface="Arial"/>
              <a:cs typeface="Arial"/>
            </a:endParaRPr>
          </a:p>
          <a:p>
            <a:pPr marL="819785" marR="193675" lvl="1" indent="-287020" algn="just">
              <a:lnSpc>
                <a:spcPct val="80000"/>
              </a:lnSpc>
              <a:buAutoNum type="alphaLcPeriod"/>
              <a:tabLst>
                <a:tab pos="820419" algn="l"/>
              </a:tabLst>
            </a:pPr>
            <a:r>
              <a:rPr sz="1300" spc="-10" dirty="0">
                <a:latin typeface="Arial"/>
                <a:cs typeface="Arial"/>
              </a:rPr>
              <a:t>Most </a:t>
            </a:r>
            <a:r>
              <a:rPr sz="1300" spc="-5" dirty="0">
                <a:latin typeface="Arial"/>
                <a:cs typeface="Arial"/>
              </a:rPr>
              <a:t>pairs of rII mutants produced </a:t>
            </a:r>
            <a:r>
              <a:rPr sz="1300" spc="5" dirty="0">
                <a:latin typeface="Arial"/>
                <a:cs typeface="Arial"/>
              </a:rPr>
              <a:t>r</a:t>
            </a:r>
            <a:r>
              <a:rPr sz="1275" spc="7" baseline="26143" dirty="0">
                <a:latin typeface="Arial"/>
                <a:cs typeface="Arial"/>
              </a:rPr>
              <a:t>+ </a:t>
            </a:r>
            <a:r>
              <a:rPr sz="1300" spc="-5" dirty="0">
                <a:latin typeface="Arial"/>
                <a:cs typeface="Arial"/>
              </a:rPr>
              <a:t>recombinants </a:t>
            </a:r>
            <a:r>
              <a:rPr sz="1300" spc="-10" dirty="0">
                <a:latin typeface="Arial"/>
                <a:cs typeface="Arial"/>
              </a:rPr>
              <a:t>when </a:t>
            </a:r>
            <a:r>
              <a:rPr sz="1300" spc="-5" dirty="0">
                <a:latin typeface="Arial"/>
                <a:cs typeface="Arial"/>
              </a:rPr>
              <a:t>crossed, and so had changes in different  base pairs within the gene</a:t>
            </a:r>
            <a:r>
              <a:rPr sz="1300" spc="9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(heteroallelic).</a:t>
            </a:r>
            <a:endParaRPr sz="1300">
              <a:latin typeface="Arial"/>
              <a:cs typeface="Arial"/>
            </a:endParaRPr>
          </a:p>
          <a:p>
            <a:pPr marL="819785" lvl="1" indent="-287020" algn="just">
              <a:lnSpc>
                <a:spcPct val="100000"/>
              </a:lnSpc>
              <a:spcBef>
                <a:spcPts val="445"/>
              </a:spcBef>
              <a:buAutoNum type="alphaLcPeriod"/>
              <a:tabLst>
                <a:tab pos="820419" algn="l"/>
              </a:tabLst>
            </a:pPr>
            <a:r>
              <a:rPr sz="1300" spc="-5" dirty="0">
                <a:latin typeface="Arial"/>
                <a:cs typeface="Arial"/>
              </a:rPr>
              <a:t>Lowest detectible recombination frequency </a:t>
            </a:r>
            <a:r>
              <a:rPr sz="1300" spc="-10" dirty="0">
                <a:latin typeface="Arial"/>
                <a:cs typeface="Arial"/>
              </a:rPr>
              <a:t>was </a:t>
            </a:r>
            <a:r>
              <a:rPr sz="1300" spc="-5" dirty="0">
                <a:latin typeface="Arial"/>
                <a:cs typeface="Arial"/>
              </a:rPr>
              <a:t>0.01%. Correlating</a:t>
            </a:r>
            <a:r>
              <a:rPr sz="1300" spc="7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this </a:t>
            </a:r>
            <a:r>
              <a:rPr sz="1300" spc="-10" dirty="0">
                <a:latin typeface="Arial"/>
                <a:cs typeface="Arial"/>
              </a:rPr>
              <a:t>with </a:t>
            </a:r>
            <a:r>
              <a:rPr sz="1300" spc="-5" dirty="0">
                <a:latin typeface="Arial"/>
                <a:cs typeface="Arial"/>
              </a:rPr>
              <a:t>the </a:t>
            </a:r>
            <a:r>
              <a:rPr sz="1300" dirty="0">
                <a:latin typeface="Arial"/>
                <a:cs typeface="Arial"/>
              </a:rPr>
              <a:t>T4 </a:t>
            </a:r>
            <a:r>
              <a:rPr sz="1300" spc="-5" dirty="0">
                <a:latin typeface="Arial"/>
                <a:cs typeface="Arial"/>
              </a:rPr>
              <a:t>genetic map, it</a:t>
            </a:r>
            <a:endParaRPr sz="1300">
              <a:latin typeface="Arial"/>
              <a:cs typeface="Arial"/>
            </a:endParaRPr>
          </a:p>
          <a:p>
            <a:pPr marL="819785" algn="just">
              <a:lnSpc>
                <a:spcPct val="100000"/>
              </a:lnSpc>
              <a:spcBef>
                <a:spcPts val="70"/>
              </a:spcBef>
            </a:pPr>
            <a:r>
              <a:rPr sz="1300" spc="-10" dirty="0">
                <a:latin typeface="Arial"/>
                <a:cs typeface="Arial"/>
              </a:rPr>
              <a:t>was </a:t>
            </a:r>
            <a:r>
              <a:rPr sz="1300" spc="-5" dirty="0">
                <a:latin typeface="Arial"/>
                <a:cs typeface="Arial"/>
              </a:rPr>
              <a:t>calculated that the smallest recombination distance observed </a:t>
            </a:r>
            <a:r>
              <a:rPr sz="1300" spc="-10" dirty="0">
                <a:latin typeface="Arial"/>
                <a:cs typeface="Arial"/>
              </a:rPr>
              <a:t>was </a:t>
            </a:r>
            <a:r>
              <a:rPr sz="1300" spc="-5" dirty="0">
                <a:latin typeface="Arial"/>
                <a:cs typeface="Arial"/>
              </a:rPr>
              <a:t>about three base</a:t>
            </a:r>
            <a:r>
              <a:rPr sz="1300" spc="34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pairs.</a:t>
            </a:r>
            <a:endParaRPr sz="1300">
              <a:latin typeface="Arial"/>
              <a:cs typeface="Arial"/>
            </a:endParaRPr>
          </a:p>
          <a:p>
            <a:pPr marL="419100" marR="269240" indent="-343535" algn="just">
              <a:lnSpc>
                <a:spcPct val="104000"/>
              </a:lnSpc>
              <a:spcBef>
                <a:spcPts val="475"/>
              </a:spcBef>
              <a:buAutoNum type="arabicPeriod" startAt="3"/>
              <a:tabLst>
                <a:tab pos="419734" algn="l"/>
              </a:tabLst>
            </a:pPr>
            <a:r>
              <a:rPr sz="1500" dirty="0">
                <a:latin typeface="Arial"/>
                <a:cs typeface="Arial"/>
              </a:rPr>
              <a:t>Later </a:t>
            </a:r>
            <a:r>
              <a:rPr sz="1500" spc="-5" dirty="0">
                <a:latin typeface="Arial"/>
                <a:cs typeface="Arial"/>
              </a:rPr>
              <a:t>experiments </a:t>
            </a:r>
            <a:r>
              <a:rPr sz="1500" spc="-10" dirty="0">
                <a:latin typeface="Arial"/>
                <a:cs typeface="Arial"/>
              </a:rPr>
              <a:t>have </a:t>
            </a:r>
            <a:r>
              <a:rPr sz="1500" spc="-5" dirty="0">
                <a:latin typeface="Arial"/>
                <a:cs typeface="Arial"/>
              </a:rPr>
              <a:t>observed </a:t>
            </a:r>
            <a:r>
              <a:rPr sz="1500" dirty="0">
                <a:latin typeface="Arial"/>
                <a:cs typeface="Arial"/>
              </a:rPr>
              <a:t>recombination </a:t>
            </a:r>
            <a:r>
              <a:rPr sz="1500" spc="-5" dirty="0">
                <a:latin typeface="Arial"/>
                <a:cs typeface="Arial"/>
              </a:rPr>
              <a:t>between </a:t>
            </a:r>
            <a:r>
              <a:rPr sz="1500" dirty="0">
                <a:latin typeface="Arial"/>
                <a:cs typeface="Arial"/>
              </a:rPr>
              <a:t>adjacent </a:t>
            </a:r>
            <a:r>
              <a:rPr sz="1500" spc="-5" dirty="0">
                <a:latin typeface="Arial"/>
                <a:cs typeface="Arial"/>
              </a:rPr>
              <a:t>base </a:t>
            </a:r>
            <a:r>
              <a:rPr sz="1500" dirty="0">
                <a:latin typeface="Arial"/>
                <a:cs typeface="Arial"/>
              </a:rPr>
              <a:t>pairs, indicating  that the </a:t>
            </a:r>
            <a:r>
              <a:rPr sz="1500" spc="-5" dirty="0">
                <a:latin typeface="Arial"/>
                <a:cs typeface="Arial"/>
              </a:rPr>
              <a:t>base pair is both </a:t>
            </a:r>
            <a:r>
              <a:rPr sz="1500" dirty="0">
                <a:latin typeface="Arial"/>
                <a:cs typeface="Arial"/>
              </a:rPr>
              <a:t>the </a:t>
            </a:r>
            <a:r>
              <a:rPr sz="1500" spc="-5" dirty="0">
                <a:latin typeface="Arial"/>
                <a:cs typeface="Arial"/>
              </a:rPr>
              <a:t>unit </a:t>
            </a:r>
            <a:r>
              <a:rPr sz="1500" dirty="0">
                <a:latin typeface="Arial"/>
                <a:cs typeface="Arial"/>
              </a:rPr>
              <a:t>of mutation </a:t>
            </a:r>
            <a:r>
              <a:rPr sz="1500" spc="-5" dirty="0">
                <a:latin typeface="Arial"/>
                <a:cs typeface="Arial"/>
              </a:rPr>
              <a:t>and </a:t>
            </a:r>
            <a:r>
              <a:rPr sz="1500" dirty="0">
                <a:latin typeface="Arial"/>
                <a:cs typeface="Arial"/>
              </a:rPr>
              <a:t>the </a:t>
            </a:r>
            <a:r>
              <a:rPr sz="1500" spc="-5" dirty="0">
                <a:latin typeface="Arial"/>
                <a:cs typeface="Arial"/>
              </a:rPr>
              <a:t>unit </a:t>
            </a:r>
            <a:r>
              <a:rPr sz="1500" dirty="0">
                <a:latin typeface="Arial"/>
                <a:cs typeface="Arial"/>
              </a:rPr>
              <a:t>of recombination. </a:t>
            </a:r>
            <a:r>
              <a:rPr sz="1500" spc="-5" dirty="0">
                <a:latin typeface="Arial"/>
                <a:cs typeface="Arial"/>
              </a:rPr>
              <a:t>This </a:t>
            </a:r>
            <a:r>
              <a:rPr sz="1500" dirty="0">
                <a:latin typeface="Arial"/>
                <a:cs typeface="Arial"/>
              </a:rPr>
              <a:t>replaced  the older idea that the </a:t>
            </a:r>
            <a:r>
              <a:rPr sz="1500" spc="-5" dirty="0">
                <a:latin typeface="Arial"/>
                <a:cs typeface="Arial"/>
              </a:rPr>
              <a:t>gene </a:t>
            </a:r>
            <a:r>
              <a:rPr sz="1500" spc="-10" dirty="0">
                <a:latin typeface="Arial"/>
                <a:cs typeface="Arial"/>
              </a:rPr>
              <a:t>was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indivisible.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584695"/>
            <a:ext cx="45497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Peter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J.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Russell, </a:t>
            </a:r>
            <a:r>
              <a:rPr sz="800" i="1" dirty="0">
                <a:solidFill>
                  <a:srgbClr val="2D002D"/>
                </a:solidFill>
                <a:latin typeface="Georgia"/>
                <a:cs typeface="Georgia"/>
              </a:rPr>
              <a:t>iGenetics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: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Copyright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©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Pearson Education,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Inc.,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publishing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as Benjamin</a:t>
            </a:r>
            <a:r>
              <a:rPr sz="800" spc="-95" dirty="0">
                <a:solidFill>
                  <a:srgbClr val="2D002D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Cummings.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28600"/>
            <a:ext cx="8763000" cy="685800"/>
            <a:chOff x="0" y="228600"/>
            <a:chExt cx="8763000" cy="685800"/>
          </a:xfrm>
        </p:grpSpPr>
        <p:sp>
          <p:nvSpPr>
            <p:cNvPr id="4" name="object 4"/>
            <p:cNvSpPr/>
            <p:nvPr/>
          </p:nvSpPr>
          <p:spPr>
            <a:xfrm>
              <a:off x="0" y="304800"/>
              <a:ext cx="8763000" cy="609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28600"/>
              <a:ext cx="8686800" cy="609600"/>
            </a:xfrm>
            <a:custGeom>
              <a:avLst/>
              <a:gdLst/>
              <a:ahLst/>
              <a:cxnLst/>
              <a:rect l="l" t="t" r="r" b="b"/>
              <a:pathLst>
                <a:path w="8686800" h="609600">
                  <a:moveTo>
                    <a:pt x="86868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8686800" y="6096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2D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4340" y="255523"/>
            <a:ext cx="77704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6635" marR="30480" indent="-979169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Fig. 14.18 Benzer’s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general procedure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for determining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number of </a:t>
            </a:r>
            <a:r>
              <a:rPr sz="1600" i="1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575" i="1" baseline="26455" dirty="0">
                <a:solidFill>
                  <a:srgbClr val="FFFFFF"/>
                </a:solidFill>
                <a:latin typeface="Georgia"/>
                <a:cs typeface="Georgia"/>
              </a:rPr>
              <a:t>+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recombinants  from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cross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involving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two </a:t>
            </a:r>
            <a:r>
              <a:rPr sz="1600" i="1" spc="-5" dirty="0">
                <a:solidFill>
                  <a:srgbClr val="FFFFFF"/>
                </a:solidFill>
                <a:latin typeface="Georgia"/>
                <a:cs typeface="Georgia"/>
              </a:rPr>
              <a:t>rII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mutants of</a:t>
            </a:r>
            <a:r>
              <a:rPr sz="1600" spc="1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T4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8443" y="914400"/>
            <a:ext cx="7954921" cy="5538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17475"/>
            <a:ext cx="33655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Deletion</a:t>
            </a:r>
            <a:r>
              <a:rPr sz="3600" spc="-5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Mapping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517" y="732790"/>
            <a:ext cx="7847330" cy="572643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66065" marR="746125" indent="-266065">
              <a:lnSpc>
                <a:spcPct val="80000"/>
              </a:lnSpc>
              <a:spcBef>
                <a:spcPts val="550"/>
              </a:spcBef>
              <a:buAutoNum type="arabicPeriod"/>
              <a:tabLst>
                <a:tab pos="266065" algn="l"/>
              </a:tabLst>
            </a:pPr>
            <a:r>
              <a:rPr sz="1900" spc="-5" dirty="0">
                <a:latin typeface="Times New Roman"/>
                <a:cs typeface="Times New Roman"/>
              </a:rPr>
              <a:t>Benzer eventually </a:t>
            </a:r>
            <a:r>
              <a:rPr sz="1900" spc="-10" dirty="0">
                <a:latin typeface="Times New Roman"/>
                <a:cs typeface="Times New Roman"/>
              </a:rPr>
              <a:t>mapped </a:t>
            </a:r>
            <a:r>
              <a:rPr sz="1900" spc="-5" dirty="0">
                <a:latin typeface="Times New Roman"/>
                <a:cs typeface="Times New Roman"/>
              </a:rPr>
              <a:t>over 3,000 </a:t>
            </a:r>
            <a:r>
              <a:rPr sz="1900" i="1" spc="-5" dirty="0">
                <a:latin typeface="Times New Roman"/>
                <a:cs typeface="Times New Roman"/>
              </a:rPr>
              <a:t>rII </a:t>
            </a:r>
            <a:r>
              <a:rPr sz="1900" spc="-5" dirty="0">
                <a:latin typeface="Times New Roman"/>
                <a:cs typeface="Times New Roman"/>
              </a:rPr>
              <a:t>mutants. A deletion </a:t>
            </a:r>
            <a:r>
              <a:rPr sz="1900" spc="-10" dirty="0">
                <a:latin typeface="Times New Roman"/>
                <a:cs typeface="Times New Roman"/>
              </a:rPr>
              <a:t>mapping  </a:t>
            </a:r>
            <a:r>
              <a:rPr sz="1900" spc="-5" dirty="0">
                <a:latin typeface="Times New Roman"/>
                <a:cs typeface="Times New Roman"/>
              </a:rPr>
              <a:t>technique was used to </a:t>
            </a:r>
            <a:r>
              <a:rPr sz="1900" spc="-10" dirty="0">
                <a:latin typeface="Times New Roman"/>
                <a:cs typeface="Times New Roman"/>
              </a:rPr>
              <a:t>simplify </a:t>
            </a:r>
            <a:r>
              <a:rPr sz="1900" spc="-5" dirty="0">
                <a:latin typeface="Times New Roman"/>
                <a:cs typeface="Times New Roman"/>
              </a:rPr>
              <a:t>these studies.</a:t>
            </a:r>
            <a:r>
              <a:rPr sz="1900" spc="5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-</a:t>
            </a:r>
            <a:endParaRPr sz="1900">
              <a:latin typeface="Times New Roman"/>
              <a:cs typeface="Times New Roman"/>
            </a:endParaRPr>
          </a:p>
          <a:p>
            <a:pPr marL="203200" marR="62865" lvl="1" indent="-203200" algn="r">
              <a:lnSpc>
                <a:spcPts val="1839"/>
              </a:lnSpc>
              <a:spcBef>
                <a:spcPts val="595"/>
              </a:spcBef>
              <a:buAutoNum type="alphaLcPeriod"/>
              <a:tabLst>
                <a:tab pos="203200" algn="l"/>
              </a:tabLst>
            </a:pPr>
            <a:r>
              <a:rPr sz="1700" spc="-5" dirty="0">
                <a:latin typeface="Times New Roman"/>
                <a:cs typeface="Times New Roman"/>
              </a:rPr>
              <a:t>Some </a:t>
            </a:r>
            <a:r>
              <a:rPr sz="1700" dirty="0">
                <a:latin typeface="Times New Roman"/>
                <a:cs typeface="Times New Roman"/>
              </a:rPr>
              <a:t>of </a:t>
            </a:r>
            <a:r>
              <a:rPr sz="1700" spc="-5" dirty="0">
                <a:latin typeface="Times New Roman"/>
                <a:cs typeface="Times New Roman"/>
              </a:rPr>
              <a:t>the mutants did </a:t>
            </a:r>
            <a:r>
              <a:rPr sz="1700" dirty="0">
                <a:latin typeface="Times New Roman"/>
                <a:cs typeface="Times New Roman"/>
              </a:rPr>
              <a:t>not </a:t>
            </a:r>
            <a:r>
              <a:rPr sz="1700" spc="-5" dirty="0">
                <a:latin typeface="Times New Roman"/>
                <a:cs typeface="Times New Roman"/>
              </a:rPr>
              <a:t>revert, </a:t>
            </a:r>
            <a:r>
              <a:rPr sz="1700" dirty="0">
                <a:latin typeface="Times New Roman"/>
                <a:cs typeface="Times New Roman"/>
              </a:rPr>
              <a:t>nor </a:t>
            </a:r>
            <a:r>
              <a:rPr sz="1700" spc="-5" dirty="0">
                <a:latin typeface="Times New Roman"/>
                <a:cs typeface="Times New Roman"/>
              </a:rPr>
              <a:t>did </a:t>
            </a:r>
            <a:r>
              <a:rPr sz="1700" dirty="0">
                <a:latin typeface="Times New Roman"/>
                <a:cs typeface="Times New Roman"/>
              </a:rPr>
              <a:t>they </a:t>
            </a:r>
            <a:r>
              <a:rPr sz="1700" spc="-5" dirty="0">
                <a:latin typeface="Times New Roman"/>
                <a:cs typeface="Times New Roman"/>
              </a:rPr>
              <a:t>recombine to </a:t>
            </a:r>
            <a:r>
              <a:rPr sz="1700" dirty="0">
                <a:latin typeface="Times New Roman"/>
                <a:cs typeface="Times New Roman"/>
              </a:rPr>
              <a:t>produce </a:t>
            </a:r>
            <a:r>
              <a:rPr sz="1700" i="1" spc="5" dirty="0">
                <a:latin typeface="Times New Roman"/>
                <a:cs typeface="Times New Roman"/>
              </a:rPr>
              <a:t>r</a:t>
            </a:r>
            <a:r>
              <a:rPr sz="1650" i="1" spc="7" baseline="25252" dirty="0">
                <a:latin typeface="Times New Roman"/>
                <a:cs typeface="Times New Roman"/>
              </a:rPr>
              <a:t>+ </a:t>
            </a:r>
            <a:r>
              <a:rPr sz="1700" dirty="0">
                <a:latin typeface="Times New Roman"/>
                <a:cs typeface="Times New Roman"/>
              </a:rPr>
              <a:t>phage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in</a:t>
            </a:r>
            <a:endParaRPr sz="1700">
              <a:latin typeface="Times New Roman"/>
              <a:cs typeface="Times New Roman"/>
            </a:endParaRPr>
          </a:p>
          <a:p>
            <a:pPr marR="17780" algn="r">
              <a:lnSpc>
                <a:spcPts val="1839"/>
              </a:lnSpc>
            </a:pPr>
            <a:r>
              <a:rPr sz="1700" dirty="0">
                <a:latin typeface="Times New Roman"/>
                <a:cs typeface="Times New Roman"/>
              </a:rPr>
              <a:t>crosses </a:t>
            </a:r>
            <a:r>
              <a:rPr sz="1700" spc="-5" dirty="0">
                <a:latin typeface="Times New Roman"/>
                <a:cs typeface="Times New Roman"/>
              </a:rPr>
              <a:t>with </a:t>
            </a:r>
            <a:r>
              <a:rPr sz="1700" dirty="0">
                <a:latin typeface="Times New Roman"/>
                <a:cs typeface="Times New Roman"/>
              </a:rPr>
              <a:t>a </a:t>
            </a:r>
            <a:r>
              <a:rPr sz="1700" spc="-5" dirty="0">
                <a:latin typeface="Times New Roman"/>
                <a:cs typeface="Times New Roman"/>
              </a:rPr>
              <a:t>variety </a:t>
            </a:r>
            <a:r>
              <a:rPr sz="1700" dirty="0">
                <a:latin typeface="Times New Roman"/>
                <a:cs typeface="Times New Roman"/>
              </a:rPr>
              <a:t>of </a:t>
            </a:r>
            <a:r>
              <a:rPr sz="1700" i="1" spc="-5" dirty="0">
                <a:latin typeface="Times New Roman"/>
                <a:cs typeface="Times New Roman"/>
              </a:rPr>
              <a:t>rII </a:t>
            </a:r>
            <a:r>
              <a:rPr sz="1700" spc="-5" dirty="0">
                <a:latin typeface="Times New Roman"/>
                <a:cs typeface="Times New Roman"/>
              </a:rPr>
              <a:t>mutants. </a:t>
            </a:r>
            <a:r>
              <a:rPr sz="1700" dirty="0">
                <a:latin typeface="Times New Roman"/>
                <a:cs typeface="Times New Roman"/>
              </a:rPr>
              <a:t>These were </a:t>
            </a:r>
            <a:r>
              <a:rPr sz="1700" spc="-5" dirty="0">
                <a:latin typeface="Times New Roman"/>
                <a:cs typeface="Times New Roman"/>
              </a:rPr>
              <a:t>deletion mutants </a:t>
            </a:r>
            <a:r>
              <a:rPr sz="1700" dirty="0">
                <a:latin typeface="Times New Roman"/>
                <a:cs typeface="Times New Roman"/>
              </a:rPr>
              <a:t>(Figure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14.20).</a:t>
            </a:r>
            <a:endParaRPr sz="1700">
              <a:latin typeface="Times New Roman"/>
              <a:cs typeface="Times New Roman"/>
            </a:endParaRPr>
          </a:p>
          <a:p>
            <a:pPr marL="768985" marR="381000" lvl="1" indent="-287020">
              <a:lnSpc>
                <a:spcPts val="1630"/>
              </a:lnSpc>
              <a:spcBef>
                <a:spcPts val="1000"/>
              </a:spcBef>
              <a:buAutoNum type="alphaLcPeriod" startAt="2"/>
              <a:tabLst>
                <a:tab pos="699135" algn="l"/>
              </a:tabLst>
            </a:pP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-5" dirty="0">
                <a:latin typeface="Times New Roman"/>
                <a:cs typeface="Times New Roman"/>
              </a:rPr>
              <a:t>systematic </a:t>
            </a:r>
            <a:r>
              <a:rPr sz="1700" dirty="0">
                <a:latin typeface="Times New Roman"/>
                <a:cs typeface="Times New Roman"/>
              </a:rPr>
              <a:t>approach crossed each unknown </a:t>
            </a:r>
            <a:r>
              <a:rPr sz="1700" i="1" spc="-5" dirty="0">
                <a:latin typeface="Times New Roman"/>
                <a:cs typeface="Times New Roman"/>
              </a:rPr>
              <a:t>rII </a:t>
            </a:r>
            <a:r>
              <a:rPr sz="1700" spc="-5" dirty="0">
                <a:latin typeface="Times New Roman"/>
                <a:cs typeface="Times New Roman"/>
              </a:rPr>
              <a:t>mutant with </a:t>
            </a:r>
            <a:r>
              <a:rPr sz="1700" dirty="0">
                <a:latin typeface="Times New Roman"/>
                <a:cs typeface="Times New Roman"/>
              </a:rPr>
              <a:t>a set of seven  standard </a:t>
            </a:r>
            <a:r>
              <a:rPr sz="1700" spc="-5" dirty="0">
                <a:latin typeface="Times New Roman"/>
                <a:cs typeface="Times New Roman"/>
              </a:rPr>
              <a:t>deletion mutants defining </a:t>
            </a:r>
            <a:r>
              <a:rPr sz="1700" dirty="0">
                <a:latin typeface="Times New Roman"/>
                <a:cs typeface="Times New Roman"/>
              </a:rPr>
              <a:t>the seven </a:t>
            </a:r>
            <a:r>
              <a:rPr sz="1700" spc="-5" dirty="0">
                <a:latin typeface="Times New Roman"/>
                <a:cs typeface="Times New Roman"/>
              </a:rPr>
              <a:t>main segments </a:t>
            </a:r>
            <a:r>
              <a:rPr sz="1700" dirty="0">
                <a:latin typeface="Times New Roman"/>
                <a:cs typeface="Times New Roman"/>
              </a:rPr>
              <a:t>of the </a:t>
            </a:r>
            <a:r>
              <a:rPr sz="1700" i="1" spc="-5" dirty="0">
                <a:latin typeface="Times New Roman"/>
                <a:cs typeface="Times New Roman"/>
              </a:rPr>
              <a:t>rII</a:t>
            </a:r>
            <a:r>
              <a:rPr sz="1700" i="1" spc="5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region.</a:t>
            </a:r>
            <a:endParaRPr sz="1700">
              <a:latin typeface="Times New Roman"/>
              <a:cs typeface="Times New Roman"/>
            </a:endParaRPr>
          </a:p>
          <a:p>
            <a:pPr marL="1168400" marR="431800" lvl="2" indent="-229235">
              <a:lnSpc>
                <a:spcPct val="80000"/>
              </a:lnSpc>
              <a:spcBef>
                <a:spcPts val="1010"/>
              </a:spcBef>
              <a:buAutoNum type="romanLcPeriod"/>
              <a:tabLst>
                <a:tab pos="1107440" algn="l"/>
              </a:tabLst>
            </a:pPr>
            <a:r>
              <a:rPr sz="1700" dirty="0">
                <a:latin typeface="Times New Roman"/>
                <a:cs typeface="Times New Roman"/>
              </a:rPr>
              <a:t>No </a:t>
            </a:r>
            <a:r>
              <a:rPr sz="1700" i="1" spc="5" dirty="0">
                <a:latin typeface="Times New Roman"/>
                <a:cs typeface="Times New Roman"/>
              </a:rPr>
              <a:t>r</a:t>
            </a:r>
            <a:r>
              <a:rPr sz="1650" i="1" spc="7" baseline="25252" dirty="0">
                <a:latin typeface="Times New Roman"/>
                <a:cs typeface="Times New Roman"/>
              </a:rPr>
              <a:t>+ </a:t>
            </a:r>
            <a:r>
              <a:rPr sz="1700" spc="-5" dirty="0">
                <a:latin typeface="Times New Roman"/>
                <a:cs typeface="Times New Roman"/>
              </a:rPr>
              <a:t>recombinants will </a:t>
            </a:r>
            <a:r>
              <a:rPr sz="1700" dirty="0">
                <a:latin typeface="Times New Roman"/>
                <a:cs typeface="Times New Roman"/>
              </a:rPr>
              <a:t>be produced </a:t>
            </a:r>
            <a:r>
              <a:rPr sz="1700" spc="-5" dirty="0">
                <a:latin typeface="Times New Roman"/>
                <a:cs typeface="Times New Roman"/>
              </a:rPr>
              <a:t>in </a:t>
            </a:r>
            <a:r>
              <a:rPr sz="1700" dirty="0">
                <a:latin typeface="Times New Roman"/>
                <a:cs typeface="Times New Roman"/>
              </a:rPr>
              <a:t>crosses where the </a:t>
            </a:r>
            <a:r>
              <a:rPr sz="1700" spc="-5" dirty="0">
                <a:latin typeface="Times New Roman"/>
                <a:cs typeface="Times New Roman"/>
              </a:rPr>
              <a:t>other </a:t>
            </a:r>
            <a:r>
              <a:rPr sz="1700" dirty="0">
                <a:latin typeface="Times New Roman"/>
                <a:cs typeface="Times New Roman"/>
              </a:rPr>
              <a:t>parent </a:t>
            </a:r>
            <a:r>
              <a:rPr sz="1700" spc="-5" dirty="0">
                <a:latin typeface="Times New Roman"/>
                <a:cs typeface="Times New Roman"/>
              </a:rPr>
              <a:t>is  deleted </a:t>
            </a:r>
            <a:r>
              <a:rPr sz="1700" dirty="0">
                <a:latin typeface="Times New Roman"/>
                <a:cs typeface="Times New Roman"/>
              </a:rPr>
              <a:t>for the </a:t>
            </a:r>
            <a:r>
              <a:rPr sz="1700" spc="-5" dirty="0">
                <a:latin typeface="Times New Roman"/>
                <a:cs typeface="Times New Roman"/>
              </a:rPr>
              <a:t>same region </a:t>
            </a:r>
            <a:r>
              <a:rPr sz="1700" dirty="0">
                <a:latin typeface="Times New Roman"/>
                <a:cs typeface="Times New Roman"/>
              </a:rPr>
              <a:t>of DNA as </a:t>
            </a:r>
            <a:r>
              <a:rPr sz="1700" spc="-5" dirty="0">
                <a:latin typeface="Times New Roman"/>
                <a:cs typeface="Times New Roman"/>
              </a:rPr>
              <a:t>in </a:t>
            </a:r>
            <a:r>
              <a:rPr sz="1700" dirty="0">
                <a:latin typeface="Times New Roman"/>
                <a:cs typeface="Times New Roman"/>
              </a:rPr>
              <a:t>the new</a:t>
            </a:r>
            <a:r>
              <a:rPr sz="1700" spc="-9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mutation.</a:t>
            </a:r>
            <a:endParaRPr sz="1700">
              <a:latin typeface="Times New Roman"/>
              <a:cs typeface="Times New Roman"/>
            </a:endParaRPr>
          </a:p>
          <a:p>
            <a:pPr marL="1168400" marR="321310" lvl="2" indent="-229235">
              <a:lnSpc>
                <a:spcPts val="1630"/>
              </a:lnSpc>
              <a:spcBef>
                <a:spcPts val="985"/>
              </a:spcBef>
              <a:buAutoNum type="romanLcPeriod"/>
              <a:tabLst>
                <a:tab pos="1168400" algn="l"/>
              </a:tabLst>
            </a:pP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-5" dirty="0">
                <a:latin typeface="Times New Roman"/>
                <a:cs typeface="Times New Roman"/>
              </a:rPr>
              <a:t>pattern </a:t>
            </a:r>
            <a:r>
              <a:rPr sz="1700" dirty="0">
                <a:latin typeface="Times New Roman"/>
                <a:cs typeface="Times New Roman"/>
              </a:rPr>
              <a:t>of </a:t>
            </a:r>
            <a:r>
              <a:rPr sz="1700" spc="-5" dirty="0">
                <a:latin typeface="Times New Roman"/>
                <a:cs typeface="Times New Roman"/>
              </a:rPr>
              <a:t>nonrecombinants indicates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-5" dirty="0">
                <a:latin typeface="Times New Roman"/>
                <a:cs typeface="Times New Roman"/>
              </a:rPr>
              <a:t>approximate site </a:t>
            </a:r>
            <a:r>
              <a:rPr sz="1700" dirty="0">
                <a:latin typeface="Times New Roman"/>
                <a:cs typeface="Times New Roman"/>
              </a:rPr>
              <a:t>of the new  </a:t>
            </a:r>
            <a:r>
              <a:rPr sz="1700" spc="-5" dirty="0">
                <a:latin typeface="Times New Roman"/>
                <a:cs typeface="Times New Roman"/>
              </a:rPr>
              <a:t>mutation.</a:t>
            </a:r>
            <a:endParaRPr sz="1700">
              <a:latin typeface="Times New Roman"/>
              <a:cs typeface="Times New Roman"/>
            </a:endParaRPr>
          </a:p>
          <a:p>
            <a:pPr marL="768985" marR="471805" lvl="1" indent="-287020">
              <a:lnSpc>
                <a:spcPct val="80000"/>
              </a:lnSpc>
              <a:spcBef>
                <a:spcPts val="1025"/>
              </a:spcBef>
              <a:buAutoNum type="alphaLcPeriod" startAt="2"/>
              <a:tabLst>
                <a:tab pos="685165" algn="l"/>
              </a:tabLst>
            </a:pPr>
            <a:r>
              <a:rPr sz="1700" dirty="0">
                <a:latin typeface="Times New Roman"/>
                <a:cs typeface="Times New Roman"/>
              </a:rPr>
              <a:t>Once a </a:t>
            </a:r>
            <a:r>
              <a:rPr sz="1700" spc="-5" dirty="0">
                <a:latin typeface="Times New Roman"/>
                <a:cs typeface="Times New Roman"/>
              </a:rPr>
              <a:t>region </a:t>
            </a:r>
            <a:r>
              <a:rPr sz="1700" dirty="0">
                <a:latin typeface="Times New Roman"/>
                <a:cs typeface="Times New Roman"/>
              </a:rPr>
              <a:t>for the </a:t>
            </a:r>
            <a:r>
              <a:rPr sz="1700" spc="-5" dirty="0">
                <a:latin typeface="Times New Roman"/>
                <a:cs typeface="Times New Roman"/>
              </a:rPr>
              <a:t>mutation </a:t>
            </a:r>
            <a:r>
              <a:rPr sz="1700" dirty="0">
                <a:latin typeface="Times New Roman"/>
                <a:cs typeface="Times New Roman"/>
              </a:rPr>
              <a:t>was known, the new </a:t>
            </a:r>
            <a:r>
              <a:rPr sz="1700" spc="-5" dirty="0">
                <a:latin typeface="Times New Roman"/>
                <a:cs typeface="Times New Roman"/>
              </a:rPr>
              <a:t>mutant </a:t>
            </a:r>
            <a:r>
              <a:rPr sz="1700" dirty="0">
                <a:latin typeface="Times New Roman"/>
                <a:cs typeface="Times New Roman"/>
              </a:rPr>
              <a:t>was crossed </a:t>
            </a:r>
            <a:r>
              <a:rPr sz="1700" spc="-5" dirty="0">
                <a:latin typeface="Times New Roman"/>
                <a:cs typeface="Times New Roman"/>
              </a:rPr>
              <a:t>with  members </a:t>
            </a:r>
            <a:r>
              <a:rPr sz="1700" dirty="0">
                <a:latin typeface="Times New Roman"/>
                <a:cs typeface="Times New Roman"/>
              </a:rPr>
              <a:t>of the </a:t>
            </a:r>
            <a:r>
              <a:rPr sz="1700" spc="-5" dirty="0">
                <a:latin typeface="Times New Roman"/>
                <a:cs typeface="Times New Roman"/>
              </a:rPr>
              <a:t>relevant </a:t>
            </a:r>
            <a:r>
              <a:rPr sz="1700" dirty="0">
                <a:latin typeface="Times New Roman"/>
                <a:cs typeface="Times New Roman"/>
              </a:rPr>
              <a:t>secondary set of reference </a:t>
            </a:r>
            <a:r>
              <a:rPr sz="1700" spc="-5" dirty="0">
                <a:latin typeface="Times New Roman"/>
                <a:cs typeface="Times New Roman"/>
              </a:rPr>
              <a:t>deletions. Analysis </a:t>
            </a:r>
            <a:r>
              <a:rPr sz="1700" dirty="0">
                <a:latin typeface="Times New Roman"/>
                <a:cs typeface="Times New Roman"/>
              </a:rPr>
              <a:t>of  </a:t>
            </a:r>
            <a:r>
              <a:rPr sz="1700" spc="-5" dirty="0">
                <a:latin typeface="Times New Roman"/>
                <a:cs typeface="Times New Roman"/>
              </a:rPr>
              <a:t>recombination </a:t>
            </a:r>
            <a:r>
              <a:rPr sz="1700" dirty="0">
                <a:latin typeface="Times New Roman"/>
                <a:cs typeface="Times New Roman"/>
              </a:rPr>
              <a:t>or </a:t>
            </a:r>
            <a:r>
              <a:rPr sz="1700" spc="-5" dirty="0">
                <a:latin typeface="Times New Roman"/>
                <a:cs typeface="Times New Roman"/>
              </a:rPr>
              <a:t>nonrecombination </a:t>
            </a:r>
            <a:r>
              <a:rPr sz="1700" dirty="0">
                <a:latin typeface="Times New Roman"/>
                <a:cs typeface="Times New Roman"/>
              </a:rPr>
              <a:t>enabled more </a:t>
            </a:r>
            <a:r>
              <a:rPr sz="1700" spc="-5" dirty="0">
                <a:latin typeface="Times New Roman"/>
                <a:cs typeface="Times New Roman"/>
              </a:rPr>
              <a:t>precise localization </a:t>
            </a:r>
            <a:r>
              <a:rPr sz="1700" dirty="0">
                <a:latin typeface="Times New Roman"/>
                <a:cs typeface="Times New Roman"/>
              </a:rPr>
              <a:t>of the  </a:t>
            </a:r>
            <a:r>
              <a:rPr sz="1700" spc="-5" dirty="0">
                <a:latin typeface="Times New Roman"/>
                <a:cs typeface="Times New Roman"/>
              </a:rPr>
              <a:t>mutation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site.</a:t>
            </a:r>
            <a:endParaRPr sz="1700">
              <a:latin typeface="Times New Roman"/>
              <a:cs typeface="Times New Roman"/>
            </a:endParaRPr>
          </a:p>
          <a:p>
            <a:pPr marL="265430" indent="-240665">
              <a:lnSpc>
                <a:spcPct val="100000"/>
              </a:lnSpc>
              <a:spcBef>
                <a:spcPts val="535"/>
              </a:spcBef>
              <a:buAutoNum type="arabicPeriod"/>
              <a:tabLst>
                <a:tab pos="266065" algn="l"/>
              </a:tabLst>
            </a:pPr>
            <a:r>
              <a:rPr sz="1900" spc="-5" dirty="0">
                <a:latin typeface="Times New Roman"/>
                <a:cs typeface="Times New Roman"/>
              </a:rPr>
              <a:t>Deletions divide the </a:t>
            </a:r>
            <a:r>
              <a:rPr sz="1900" i="1" spc="-5" dirty="0">
                <a:latin typeface="Times New Roman"/>
                <a:cs typeface="Times New Roman"/>
              </a:rPr>
              <a:t>rII </a:t>
            </a:r>
            <a:r>
              <a:rPr sz="1900" spc="-5" dirty="0">
                <a:latin typeface="Times New Roman"/>
                <a:cs typeface="Times New Roman"/>
              </a:rPr>
              <a:t>region into 47 </a:t>
            </a:r>
            <a:r>
              <a:rPr sz="1900" spc="-10" dirty="0">
                <a:latin typeface="Times New Roman"/>
                <a:cs typeface="Times New Roman"/>
              </a:rPr>
              <a:t>segments. </a:t>
            </a:r>
            <a:r>
              <a:rPr sz="1900" spc="-5" dirty="0">
                <a:latin typeface="Times New Roman"/>
                <a:cs typeface="Times New Roman"/>
              </a:rPr>
              <a:t>(Figure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14.21).</a:t>
            </a:r>
            <a:endParaRPr sz="1900">
              <a:latin typeface="Times New Roman"/>
              <a:cs typeface="Times New Roman"/>
            </a:endParaRPr>
          </a:p>
          <a:p>
            <a:pPr marL="768985" marR="95250" lvl="1" indent="-287020">
              <a:lnSpc>
                <a:spcPct val="80000"/>
              </a:lnSpc>
              <a:spcBef>
                <a:spcPts val="1005"/>
              </a:spcBef>
              <a:buAutoNum type="alphaLcPeriod"/>
              <a:tabLst>
                <a:tab pos="685165" algn="l"/>
              </a:tabLst>
            </a:pPr>
            <a:r>
              <a:rPr sz="1700" dirty="0">
                <a:latin typeface="Times New Roman"/>
                <a:cs typeface="Times New Roman"/>
              </a:rPr>
              <a:t>Any </a:t>
            </a:r>
            <a:r>
              <a:rPr sz="1700" i="1" spc="-5" dirty="0">
                <a:latin typeface="Times New Roman"/>
                <a:cs typeface="Times New Roman"/>
              </a:rPr>
              <a:t>rII </a:t>
            </a:r>
            <a:r>
              <a:rPr sz="1700" spc="-5" dirty="0">
                <a:latin typeface="Times New Roman"/>
                <a:cs typeface="Times New Roman"/>
              </a:rPr>
              <a:t>point mutant </a:t>
            </a:r>
            <a:r>
              <a:rPr sz="1700" dirty="0">
                <a:latin typeface="Times New Roman"/>
                <a:cs typeface="Times New Roman"/>
              </a:rPr>
              <a:t>can be </a:t>
            </a:r>
            <a:r>
              <a:rPr sz="1700" spc="-5" dirty="0">
                <a:latin typeface="Times New Roman"/>
                <a:cs typeface="Times New Roman"/>
              </a:rPr>
              <a:t>localized to </a:t>
            </a:r>
            <a:r>
              <a:rPr sz="1700" dirty="0">
                <a:latin typeface="Times New Roman"/>
                <a:cs typeface="Times New Roman"/>
              </a:rPr>
              <a:t>one of </a:t>
            </a:r>
            <a:r>
              <a:rPr sz="1700" spc="-5" dirty="0">
                <a:latin typeface="Times New Roman"/>
                <a:cs typeface="Times New Roman"/>
              </a:rPr>
              <a:t>these segments in </a:t>
            </a:r>
            <a:r>
              <a:rPr sz="1700" dirty="0">
                <a:latin typeface="Times New Roman"/>
                <a:cs typeface="Times New Roman"/>
              </a:rPr>
              <a:t>three </a:t>
            </a:r>
            <a:r>
              <a:rPr sz="1700" spc="-5" dirty="0">
                <a:latin typeface="Times New Roman"/>
                <a:cs typeface="Times New Roman"/>
              </a:rPr>
              <a:t>sequential  sets </a:t>
            </a:r>
            <a:r>
              <a:rPr sz="1700" dirty="0">
                <a:latin typeface="Times New Roman"/>
                <a:cs typeface="Times New Roman"/>
              </a:rPr>
              <a:t>of crosses </a:t>
            </a:r>
            <a:r>
              <a:rPr sz="1700" spc="-5" dirty="0">
                <a:latin typeface="Times New Roman"/>
                <a:cs typeface="Times New Roman"/>
              </a:rPr>
              <a:t>with deletion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mutants.</a:t>
            </a:r>
            <a:endParaRPr sz="1700">
              <a:latin typeface="Times New Roman"/>
              <a:cs typeface="Times New Roman"/>
            </a:endParaRPr>
          </a:p>
          <a:p>
            <a:pPr marL="698500" lvl="1" indent="-21717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699135" algn="l"/>
              </a:tabLst>
            </a:pPr>
            <a:r>
              <a:rPr sz="1700" spc="-5" dirty="0">
                <a:latin typeface="Times New Roman"/>
                <a:cs typeface="Times New Roman"/>
              </a:rPr>
              <a:t>After localization, </a:t>
            </a:r>
            <a:r>
              <a:rPr sz="1700" dirty="0">
                <a:latin typeface="Times New Roman"/>
                <a:cs typeface="Times New Roman"/>
              </a:rPr>
              <a:t>crosses </a:t>
            </a:r>
            <a:r>
              <a:rPr sz="1700" spc="-5" dirty="0">
                <a:latin typeface="Times New Roman"/>
                <a:cs typeface="Times New Roman"/>
              </a:rPr>
              <a:t>with point mutants </a:t>
            </a:r>
            <a:r>
              <a:rPr sz="1700" dirty="0">
                <a:latin typeface="Times New Roman"/>
                <a:cs typeface="Times New Roman"/>
              </a:rPr>
              <a:t>provide more </a:t>
            </a:r>
            <a:r>
              <a:rPr sz="1700" spc="-5" dirty="0">
                <a:latin typeface="Times New Roman"/>
                <a:cs typeface="Times New Roman"/>
              </a:rPr>
              <a:t>detailed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mapping.</a:t>
            </a:r>
            <a:endParaRPr sz="1700">
              <a:latin typeface="Times New Roman"/>
              <a:cs typeface="Times New Roman"/>
            </a:endParaRPr>
          </a:p>
          <a:p>
            <a:pPr marL="266700" marR="31115" indent="-266700">
              <a:lnSpc>
                <a:spcPct val="80100"/>
              </a:lnSpc>
              <a:spcBef>
                <a:spcPts val="985"/>
              </a:spcBef>
              <a:buAutoNum type="arabicPeriod"/>
              <a:tabLst>
                <a:tab pos="266700" algn="l"/>
              </a:tabLst>
            </a:pPr>
            <a:r>
              <a:rPr sz="1900" spc="-5" dirty="0">
                <a:latin typeface="Times New Roman"/>
                <a:cs typeface="Times New Roman"/>
              </a:rPr>
              <a:t>Benzer’s work with &gt; </a:t>
            </a:r>
            <a:r>
              <a:rPr sz="1900" dirty="0">
                <a:latin typeface="Times New Roman"/>
                <a:cs typeface="Times New Roman"/>
              </a:rPr>
              <a:t>3,000 </a:t>
            </a:r>
            <a:r>
              <a:rPr sz="1900" spc="-5" dirty="0">
                <a:latin typeface="Times New Roman"/>
                <a:cs typeface="Times New Roman"/>
              </a:rPr>
              <a:t>mutants divided the </a:t>
            </a:r>
            <a:r>
              <a:rPr sz="1900" i="1" spc="-5" dirty="0">
                <a:latin typeface="Times New Roman"/>
                <a:cs typeface="Times New Roman"/>
              </a:rPr>
              <a:t>rII </a:t>
            </a:r>
            <a:r>
              <a:rPr sz="1900" spc="-5" dirty="0">
                <a:latin typeface="Times New Roman"/>
                <a:cs typeface="Times New Roman"/>
              </a:rPr>
              <a:t>region into &gt; 300 mutable  sites separable by recombination. Certain sites in the region (hot spots) have  high rates of independent point mutations. (Figure</a:t>
            </a:r>
            <a:r>
              <a:rPr sz="1900" spc="4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14.22).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95782"/>
            <a:ext cx="61880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Discovery of </a:t>
            </a:r>
            <a:r>
              <a:rPr spc="-5" dirty="0"/>
              <a:t>Conjugation </a:t>
            </a:r>
            <a:r>
              <a:rPr dirty="0"/>
              <a:t>in </a:t>
            </a:r>
            <a:r>
              <a:rPr i="1" dirty="0">
                <a:latin typeface="Arial"/>
                <a:cs typeface="Arial"/>
              </a:rPr>
              <a:t>E.</a:t>
            </a:r>
            <a:r>
              <a:rPr i="1" spc="-9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coli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0816" y="875156"/>
            <a:ext cx="8106409" cy="586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indent="-342900" algn="just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AutoNum type="arabicPeriod"/>
              <a:tabLst>
                <a:tab pos="393700" algn="l"/>
              </a:tabLst>
            </a:pPr>
            <a:r>
              <a:rPr sz="1900" b="1" spc="-5" dirty="0">
                <a:solidFill>
                  <a:srgbClr val="FF0000"/>
                </a:solidFill>
                <a:latin typeface="Arial"/>
                <a:cs typeface="Arial"/>
              </a:rPr>
              <a:t>Lederberg and Tatum </a:t>
            </a:r>
            <a:r>
              <a:rPr sz="1900" spc="-5" dirty="0">
                <a:latin typeface="Arial"/>
                <a:cs typeface="Arial"/>
              </a:rPr>
              <a:t>discovered conjugation (1946) using </a:t>
            </a:r>
            <a:r>
              <a:rPr sz="1900" spc="-10" dirty="0">
                <a:latin typeface="Arial"/>
                <a:cs typeface="Arial"/>
              </a:rPr>
              <a:t>two </a:t>
            </a:r>
            <a:r>
              <a:rPr sz="1900" i="1" spc="-5" dirty="0">
                <a:latin typeface="Arial"/>
                <a:cs typeface="Arial"/>
              </a:rPr>
              <a:t>E.</a:t>
            </a:r>
            <a:r>
              <a:rPr sz="1900" i="1" spc="345" dirty="0">
                <a:latin typeface="Arial"/>
                <a:cs typeface="Arial"/>
              </a:rPr>
              <a:t> </a:t>
            </a:r>
            <a:r>
              <a:rPr sz="1900" i="1" spc="-5" dirty="0">
                <a:latin typeface="Arial"/>
                <a:cs typeface="Arial"/>
              </a:rPr>
              <a:t>coli</a:t>
            </a:r>
            <a:endParaRPr sz="1900">
              <a:latin typeface="Arial"/>
              <a:cs typeface="Arial"/>
            </a:endParaRPr>
          </a:p>
          <a:p>
            <a:pPr marL="393700" algn="just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Arial"/>
                <a:cs typeface="Arial"/>
              </a:rPr>
              <a:t>auxotrophic mutant</a:t>
            </a:r>
            <a:r>
              <a:rPr sz="1900" spc="6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strains:</a:t>
            </a:r>
            <a:endParaRPr sz="1900">
              <a:latin typeface="Arial"/>
              <a:cs typeface="Arial"/>
            </a:endParaRPr>
          </a:p>
          <a:p>
            <a:pPr marL="794385" marR="43180" lvl="1" indent="-287020" algn="just">
              <a:lnSpc>
                <a:spcPct val="104099"/>
              </a:lnSpc>
              <a:spcBef>
                <a:spcPts val="515"/>
              </a:spcBef>
              <a:buAutoNum type="alphaLcPeriod"/>
              <a:tabLst>
                <a:tab pos="795020" algn="l"/>
              </a:tabLst>
            </a:pPr>
            <a:r>
              <a:rPr sz="1700" dirty="0">
                <a:latin typeface="Arial"/>
                <a:cs typeface="Arial"/>
              </a:rPr>
              <a:t>Strain A’s </a:t>
            </a:r>
            <a:r>
              <a:rPr sz="1700" spc="-5" dirty="0">
                <a:latin typeface="Arial"/>
                <a:cs typeface="Arial"/>
              </a:rPr>
              <a:t>genotype </a:t>
            </a:r>
            <a:r>
              <a:rPr sz="1700" spc="-10" dirty="0">
                <a:latin typeface="Arial"/>
                <a:cs typeface="Arial"/>
              </a:rPr>
              <a:t>was </a:t>
            </a:r>
            <a:r>
              <a:rPr sz="1700" b="1" dirty="0">
                <a:solidFill>
                  <a:srgbClr val="0000CC"/>
                </a:solidFill>
                <a:latin typeface="Arial"/>
                <a:cs typeface="Arial"/>
              </a:rPr>
              <a:t>met bio thr</a:t>
            </a:r>
            <a:r>
              <a:rPr sz="1650" b="1" baseline="25252" dirty="0">
                <a:solidFill>
                  <a:srgbClr val="0000CC"/>
                </a:solidFill>
                <a:latin typeface="Arial"/>
                <a:cs typeface="Arial"/>
              </a:rPr>
              <a:t>+ </a:t>
            </a:r>
            <a:r>
              <a:rPr sz="1700" b="1" dirty="0">
                <a:solidFill>
                  <a:srgbClr val="0000CC"/>
                </a:solidFill>
                <a:latin typeface="Arial"/>
                <a:cs typeface="Arial"/>
              </a:rPr>
              <a:t>leu</a:t>
            </a:r>
            <a:r>
              <a:rPr sz="1650" b="1" baseline="25252" dirty="0">
                <a:solidFill>
                  <a:srgbClr val="0000CC"/>
                </a:solidFill>
                <a:latin typeface="Arial"/>
                <a:cs typeface="Arial"/>
              </a:rPr>
              <a:t>+ </a:t>
            </a:r>
            <a:r>
              <a:rPr sz="1700" b="1" dirty="0">
                <a:solidFill>
                  <a:srgbClr val="0000CC"/>
                </a:solidFill>
                <a:latin typeface="Arial"/>
                <a:cs typeface="Arial"/>
              </a:rPr>
              <a:t>thi</a:t>
            </a:r>
            <a:r>
              <a:rPr sz="1650" b="1" baseline="25252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1700" b="1" dirty="0">
                <a:solidFill>
                  <a:srgbClr val="0000CC"/>
                </a:solidFill>
                <a:latin typeface="Arial"/>
                <a:cs typeface="Arial"/>
              </a:rPr>
              <a:t>. </a:t>
            </a:r>
            <a:r>
              <a:rPr sz="1700" spc="-5" dirty="0">
                <a:latin typeface="Arial"/>
                <a:cs typeface="Arial"/>
              </a:rPr>
              <a:t>It grows </a:t>
            </a:r>
            <a:r>
              <a:rPr sz="1700" dirty="0">
                <a:latin typeface="Arial"/>
                <a:cs typeface="Arial"/>
              </a:rPr>
              <a:t>on minimal medium  supplemented </a:t>
            </a:r>
            <a:r>
              <a:rPr sz="1700" spc="-5" dirty="0">
                <a:latin typeface="Arial"/>
                <a:cs typeface="Arial"/>
              </a:rPr>
              <a:t>with </a:t>
            </a:r>
            <a:r>
              <a:rPr sz="1700" b="1" dirty="0">
                <a:latin typeface="Arial"/>
                <a:cs typeface="Arial"/>
              </a:rPr>
              <a:t>methionine and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biotin</a:t>
            </a:r>
            <a:r>
              <a:rPr sz="1700" dirty="0"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  <a:p>
            <a:pPr marL="794385" marR="127000" lvl="1" indent="-287020" algn="just">
              <a:lnSpc>
                <a:spcPct val="104099"/>
              </a:lnSpc>
              <a:spcBef>
                <a:spcPts val="505"/>
              </a:spcBef>
              <a:buAutoNum type="alphaLcPeriod"/>
              <a:tabLst>
                <a:tab pos="795020" algn="l"/>
              </a:tabLst>
            </a:pPr>
            <a:r>
              <a:rPr sz="1700" dirty="0">
                <a:latin typeface="Arial"/>
                <a:cs typeface="Arial"/>
              </a:rPr>
              <a:t>Strain B’s </a:t>
            </a:r>
            <a:r>
              <a:rPr sz="1700" spc="-5" dirty="0">
                <a:latin typeface="Arial"/>
                <a:cs typeface="Arial"/>
              </a:rPr>
              <a:t>genotype </a:t>
            </a:r>
            <a:r>
              <a:rPr sz="1700" spc="-10" dirty="0">
                <a:latin typeface="Arial"/>
                <a:cs typeface="Arial"/>
              </a:rPr>
              <a:t>was </a:t>
            </a:r>
            <a:r>
              <a:rPr sz="1700" b="1" dirty="0">
                <a:solidFill>
                  <a:srgbClr val="0000CC"/>
                </a:solidFill>
                <a:latin typeface="Arial"/>
                <a:cs typeface="Arial"/>
              </a:rPr>
              <a:t>met</a:t>
            </a:r>
            <a:r>
              <a:rPr sz="1650" b="1" baseline="25252" dirty="0">
                <a:solidFill>
                  <a:srgbClr val="0000CC"/>
                </a:solidFill>
                <a:latin typeface="Arial"/>
                <a:cs typeface="Arial"/>
              </a:rPr>
              <a:t>+ </a:t>
            </a:r>
            <a:r>
              <a:rPr sz="1700" b="1" spc="5" dirty="0">
                <a:solidFill>
                  <a:srgbClr val="0000CC"/>
                </a:solidFill>
                <a:latin typeface="Arial"/>
                <a:cs typeface="Arial"/>
              </a:rPr>
              <a:t>bio</a:t>
            </a:r>
            <a:r>
              <a:rPr sz="1650" b="1" spc="7" baseline="25252" dirty="0">
                <a:solidFill>
                  <a:srgbClr val="0000CC"/>
                </a:solidFill>
                <a:latin typeface="Arial"/>
                <a:cs typeface="Arial"/>
              </a:rPr>
              <a:t>+ </a:t>
            </a:r>
            <a:r>
              <a:rPr sz="1700" b="1" dirty="0">
                <a:solidFill>
                  <a:srgbClr val="0000CC"/>
                </a:solidFill>
                <a:latin typeface="Arial"/>
                <a:cs typeface="Arial"/>
              </a:rPr>
              <a:t>thr leu </a:t>
            </a:r>
            <a:r>
              <a:rPr sz="1700" b="1" spc="-5" dirty="0">
                <a:solidFill>
                  <a:srgbClr val="0000CC"/>
                </a:solidFill>
                <a:latin typeface="Arial"/>
                <a:cs typeface="Arial"/>
              </a:rPr>
              <a:t>thi</a:t>
            </a:r>
            <a:r>
              <a:rPr sz="1700" spc="-5" dirty="0">
                <a:latin typeface="Arial"/>
                <a:cs typeface="Arial"/>
              </a:rPr>
              <a:t>. It grows </a:t>
            </a:r>
            <a:r>
              <a:rPr sz="1700" dirty="0">
                <a:latin typeface="Arial"/>
                <a:cs typeface="Arial"/>
              </a:rPr>
              <a:t>on minimal medium  supplemented </a:t>
            </a:r>
            <a:r>
              <a:rPr sz="1700" spc="-5" dirty="0">
                <a:latin typeface="Arial"/>
                <a:cs typeface="Arial"/>
              </a:rPr>
              <a:t>with </a:t>
            </a:r>
            <a:r>
              <a:rPr sz="1700" dirty="0">
                <a:latin typeface="Arial"/>
                <a:cs typeface="Arial"/>
              </a:rPr>
              <a:t>threonine, leucine and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thiamine.</a:t>
            </a:r>
            <a:endParaRPr sz="1700">
              <a:latin typeface="Arial"/>
              <a:cs typeface="Arial"/>
            </a:endParaRPr>
          </a:p>
          <a:p>
            <a:pPr marL="794385" marR="133350" lvl="1" indent="-287020" algn="just">
              <a:lnSpc>
                <a:spcPct val="104099"/>
              </a:lnSpc>
              <a:spcBef>
                <a:spcPts val="495"/>
              </a:spcBef>
              <a:buAutoNum type="alphaLcPeriod"/>
              <a:tabLst>
                <a:tab pos="795020" algn="l"/>
              </a:tabLst>
            </a:pPr>
            <a:r>
              <a:rPr sz="1700" dirty="0">
                <a:latin typeface="Arial"/>
                <a:cs typeface="Arial"/>
              </a:rPr>
              <a:t>Strains A and B </a:t>
            </a:r>
            <a:r>
              <a:rPr sz="1700" spc="-5" dirty="0">
                <a:latin typeface="Arial"/>
                <a:cs typeface="Arial"/>
              </a:rPr>
              <a:t>were </a:t>
            </a:r>
            <a:r>
              <a:rPr sz="1700" dirty="0">
                <a:latin typeface="Arial"/>
                <a:cs typeface="Arial"/>
              </a:rPr>
              <a:t>mixed, and plated onto minimal medium. About </a:t>
            </a:r>
            <a:r>
              <a:rPr sz="1700" spc="-15" dirty="0">
                <a:latin typeface="Arial"/>
                <a:cs typeface="Arial"/>
              </a:rPr>
              <a:t>1/10</a:t>
            </a:r>
            <a:r>
              <a:rPr sz="1650" spc="-22" baseline="25252" dirty="0">
                <a:latin typeface="Arial"/>
                <a:cs typeface="Arial"/>
              </a:rPr>
              <a:t>6 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cells produced colonies </a:t>
            </a:r>
            <a:r>
              <a:rPr sz="1700" spc="-5" dirty="0">
                <a:latin typeface="Arial"/>
                <a:cs typeface="Arial"/>
              </a:rPr>
              <a:t>with </a:t>
            </a:r>
            <a:r>
              <a:rPr sz="1700" dirty="0">
                <a:latin typeface="Arial"/>
                <a:cs typeface="Arial"/>
              </a:rPr>
              <a:t>the </a:t>
            </a:r>
            <a:r>
              <a:rPr sz="1700" spc="-5" dirty="0">
                <a:latin typeface="Arial"/>
                <a:cs typeface="Arial"/>
              </a:rPr>
              <a:t>phenotype </a:t>
            </a:r>
            <a:r>
              <a:rPr sz="1700" b="1" dirty="0">
                <a:solidFill>
                  <a:srgbClr val="0000CC"/>
                </a:solidFill>
                <a:latin typeface="Arial"/>
                <a:cs typeface="Arial"/>
              </a:rPr>
              <a:t>met</a:t>
            </a:r>
            <a:r>
              <a:rPr sz="1650" b="1" baseline="25252" dirty="0">
                <a:solidFill>
                  <a:srgbClr val="0000CC"/>
                </a:solidFill>
                <a:latin typeface="Arial"/>
                <a:cs typeface="Arial"/>
              </a:rPr>
              <a:t>+ </a:t>
            </a:r>
            <a:r>
              <a:rPr sz="1700" b="1" spc="5" dirty="0">
                <a:solidFill>
                  <a:srgbClr val="0000CC"/>
                </a:solidFill>
                <a:latin typeface="Arial"/>
                <a:cs typeface="Arial"/>
              </a:rPr>
              <a:t>bio</a:t>
            </a:r>
            <a:r>
              <a:rPr sz="1650" b="1" spc="7" baseline="25252" dirty="0">
                <a:solidFill>
                  <a:srgbClr val="0000CC"/>
                </a:solidFill>
                <a:latin typeface="Arial"/>
                <a:cs typeface="Arial"/>
              </a:rPr>
              <a:t>+ </a:t>
            </a:r>
            <a:r>
              <a:rPr sz="1700" b="1" dirty="0">
                <a:solidFill>
                  <a:srgbClr val="0000CC"/>
                </a:solidFill>
                <a:latin typeface="Arial"/>
                <a:cs typeface="Arial"/>
              </a:rPr>
              <a:t>thr</a:t>
            </a:r>
            <a:r>
              <a:rPr sz="1650" b="1" baseline="25252" dirty="0">
                <a:solidFill>
                  <a:srgbClr val="0000CC"/>
                </a:solidFill>
                <a:latin typeface="Arial"/>
                <a:cs typeface="Arial"/>
              </a:rPr>
              <a:t>+ </a:t>
            </a:r>
            <a:r>
              <a:rPr sz="1700" b="1" dirty="0">
                <a:solidFill>
                  <a:srgbClr val="0000CC"/>
                </a:solidFill>
                <a:latin typeface="Arial"/>
                <a:cs typeface="Arial"/>
              </a:rPr>
              <a:t>leu</a:t>
            </a:r>
            <a:r>
              <a:rPr sz="1650" b="1" baseline="25252" dirty="0">
                <a:solidFill>
                  <a:srgbClr val="0000CC"/>
                </a:solidFill>
                <a:latin typeface="Arial"/>
                <a:cs typeface="Arial"/>
              </a:rPr>
              <a:t>+ </a:t>
            </a:r>
            <a:r>
              <a:rPr sz="1700" b="1" dirty="0">
                <a:solidFill>
                  <a:srgbClr val="0000CC"/>
                </a:solidFill>
                <a:latin typeface="Arial"/>
                <a:cs typeface="Arial"/>
              </a:rPr>
              <a:t>thi</a:t>
            </a:r>
            <a:r>
              <a:rPr sz="1650" b="1" baseline="25252" dirty="0">
                <a:solidFill>
                  <a:srgbClr val="0000CC"/>
                </a:solidFill>
                <a:latin typeface="Arial"/>
                <a:cs typeface="Arial"/>
              </a:rPr>
              <a:t>+ </a:t>
            </a:r>
            <a:r>
              <a:rPr sz="1700" dirty="0">
                <a:latin typeface="Arial"/>
                <a:cs typeface="Arial"/>
              </a:rPr>
              <a:t>(Figure  14.2).d.</a:t>
            </a:r>
            <a:endParaRPr sz="1700">
              <a:latin typeface="Arial"/>
              <a:cs typeface="Arial"/>
            </a:endParaRPr>
          </a:p>
          <a:p>
            <a:pPr marL="508000" algn="just">
              <a:lnSpc>
                <a:spcPct val="100000"/>
              </a:lnSpc>
              <a:spcBef>
                <a:spcPts val="575"/>
              </a:spcBef>
            </a:pP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so 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the new phenotype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resulted 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from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recombination.</a:t>
            </a:r>
            <a:r>
              <a:rPr sz="1700" b="1" spc="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WHY???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Neither strain </a:t>
            </a:r>
            <a:r>
              <a:rPr sz="1800" b="1" spc="-10" dirty="0">
                <a:latin typeface="Times New Roman"/>
                <a:cs typeface="Times New Roman"/>
              </a:rPr>
              <a:t>produced </a:t>
            </a:r>
            <a:r>
              <a:rPr sz="1800" b="1" dirty="0">
                <a:latin typeface="Times New Roman"/>
                <a:cs typeface="Times New Roman"/>
              </a:rPr>
              <a:t>colonies when </a:t>
            </a:r>
            <a:r>
              <a:rPr sz="1800" b="1" spc="-5" dirty="0">
                <a:latin typeface="Times New Roman"/>
                <a:cs typeface="Times New Roman"/>
              </a:rPr>
              <a:t>plated </a:t>
            </a:r>
            <a:r>
              <a:rPr sz="1800" b="1" dirty="0">
                <a:latin typeface="Times New Roman"/>
                <a:cs typeface="Times New Roman"/>
              </a:rPr>
              <a:t>alone </a:t>
            </a:r>
            <a:r>
              <a:rPr sz="1800" b="1" spc="-5" dirty="0">
                <a:latin typeface="Times New Roman"/>
                <a:cs typeface="Times New Roman"/>
              </a:rPr>
              <a:t>onto </a:t>
            </a:r>
            <a:r>
              <a:rPr sz="1800" b="1" dirty="0">
                <a:latin typeface="Times New Roman"/>
                <a:cs typeface="Times New Roman"/>
              </a:rPr>
              <a:t>minimal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medium,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Times New Roman"/>
              <a:cs typeface="Times New Roman"/>
            </a:endParaRPr>
          </a:p>
          <a:p>
            <a:pPr marL="252095" indent="-201930">
              <a:lnSpc>
                <a:spcPct val="100000"/>
              </a:lnSpc>
              <a:buAutoNum type="arabicPeriod" startAt="2"/>
              <a:tabLst>
                <a:tab pos="252729" algn="l"/>
              </a:tabLst>
            </a:pPr>
            <a:r>
              <a:rPr sz="1900" spc="-5" dirty="0">
                <a:latin typeface="Arial"/>
                <a:cs typeface="Arial"/>
              </a:rPr>
              <a:t>Davis tested whether cell-to-cell contact </a:t>
            </a:r>
            <a:r>
              <a:rPr sz="1900" spc="-10" dirty="0">
                <a:latin typeface="Arial"/>
                <a:cs typeface="Arial"/>
              </a:rPr>
              <a:t>was </a:t>
            </a:r>
            <a:r>
              <a:rPr sz="1900" spc="-5" dirty="0">
                <a:latin typeface="Arial"/>
                <a:cs typeface="Arial"/>
              </a:rPr>
              <a:t>required:</a:t>
            </a:r>
            <a:r>
              <a:rPr sz="1900" spc="260" dirty="0"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FF3300"/>
                </a:solidFill>
                <a:latin typeface="Arial"/>
                <a:cs typeface="Arial"/>
              </a:rPr>
              <a:t>HOW???</a:t>
            </a:r>
            <a:endParaRPr sz="1900">
              <a:latin typeface="Arial"/>
              <a:cs typeface="Arial"/>
            </a:endParaRPr>
          </a:p>
          <a:p>
            <a:pPr marL="794385" marR="175895" lvl="1" indent="-287020">
              <a:lnSpc>
                <a:spcPct val="104099"/>
              </a:lnSpc>
              <a:spcBef>
                <a:spcPts val="509"/>
              </a:spcBef>
              <a:buAutoNum type="alphaLcPeriod"/>
              <a:tabLst>
                <a:tab pos="795020" algn="l"/>
              </a:tabLst>
            </a:pPr>
            <a:r>
              <a:rPr sz="1700" dirty="0">
                <a:latin typeface="Arial"/>
                <a:cs typeface="Arial"/>
              </a:rPr>
              <a:t>Strain A cells </a:t>
            </a:r>
            <a:r>
              <a:rPr sz="1700" spc="-5" dirty="0">
                <a:latin typeface="Arial"/>
                <a:cs typeface="Arial"/>
              </a:rPr>
              <a:t>were </a:t>
            </a:r>
            <a:r>
              <a:rPr sz="1700" dirty="0">
                <a:latin typeface="Arial"/>
                <a:cs typeface="Arial"/>
              </a:rPr>
              <a:t>placed on one side of a filter, and strain B on the other.  Cells could not move through the filter but molecules moved </a:t>
            </a:r>
            <a:r>
              <a:rPr sz="1700" spc="-5" dirty="0">
                <a:latin typeface="Arial"/>
                <a:cs typeface="Arial"/>
              </a:rPr>
              <a:t>freely,  </a:t>
            </a:r>
            <a:r>
              <a:rPr sz="1700" dirty="0">
                <a:latin typeface="Arial"/>
                <a:cs typeface="Arial"/>
              </a:rPr>
              <a:t>encouraged by alternating suction and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pressure.</a:t>
            </a:r>
            <a:endParaRPr sz="1700">
              <a:latin typeface="Arial"/>
              <a:cs typeface="Arial"/>
            </a:endParaRPr>
          </a:p>
          <a:p>
            <a:pPr marL="794385" marR="40640" lvl="1" indent="-287020">
              <a:lnSpc>
                <a:spcPct val="104099"/>
              </a:lnSpc>
              <a:spcBef>
                <a:spcPts val="495"/>
              </a:spcBef>
              <a:buClr>
                <a:srgbClr val="000000"/>
              </a:buClr>
              <a:buFont typeface="Arial"/>
              <a:buAutoNum type="alphaLcPeriod"/>
              <a:tabLst>
                <a:tab pos="795020" algn="l"/>
              </a:tabLst>
            </a:pPr>
            <a:r>
              <a:rPr sz="1700" b="1" spc="5" dirty="0">
                <a:solidFill>
                  <a:srgbClr val="FF0000"/>
                </a:solidFill>
                <a:latin typeface="Arial"/>
                <a:cs typeface="Arial"/>
              </a:rPr>
              <a:t>No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prototrophic colonies </a:t>
            </a:r>
            <a:r>
              <a:rPr sz="1700" dirty="0">
                <a:latin typeface="Arial"/>
                <a:cs typeface="Arial"/>
              </a:rPr>
              <a:t>appeared </a:t>
            </a:r>
            <a:r>
              <a:rPr sz="1700" spc="-5" dirty="0">
                <a:latin typeface="Arial"/>
                <a:cs typeface="Arial"/>
              </a:rPr>
              <a:t>when the </a:t>
            </a:r>
            <a:r>
              <a:rPr sz="1700" dirty="0">
                <a:latin typeface="Arial"/>
                <a:cs typeface="Arial"/>
              </a:rPr>
              <a:t>cells </a:t>
            </a:r>
            <a:r>
              <a:rPr sz="1700" spc="-5" dirty="0">
                <a:latin typeface="Arial"/>
                <a:cs typeface="Arial"/>
              </a:rPr>
              <a:t>were </a:t>
            </a:r>
            <a:r>
              <a:rPr sz="1700" dirty="0">
                <a:latin typeface="Arial"/>
                <a:cs typeface="Arial"/>
              </a:rPr>
              <a:t>plated on minimal  medium. </a:t>
            </a:r>
            <a:r>
              <a:rPr sz="1700" spc="5" dirty="0">
                <a:latin typeface="Arial"/>
                <a:cs typeface="Arial"/>
              </a:rPr>
              <a:t>This </a:t>
            </a:r>
            <a:r>
              <a:rPr sz="1700" dirty="0">
                <a:latin typeface="Arial"/>
                <a:cs typeface="Arial"/>
              </a:rPr>
              <a:t>indicates that 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cell-to-cell contact is </a:t>
            </a:r>
            <a:r>
              <a:rPr sz="1700" spc="-5" dirty="0">
                <a:solidFill>
                  <a:srgbClr val="FF0000"/>
                </a:solidFill>
                <a:latin typeface="Arial"/>
                <a:cs typeface="Arial"/>
              </a:rPr>
              <a:t>required</a:t>
            </a:r>
            <a:r>
              <a:rPr sz="1700" spc="-5" dirty="0">
                <a:latin typeface="Arial"/>
                <a:cs typeface="Arial"/>
              </a:rPr>
              <a:t>, </a:t>
            </a:r>
            <a:r>
              <a:rPr sz="1700" dirty="0">
                <a:latin typeface="Arial"/>
                <a:cs typeface="Arial"/>
              </a:rPr>
              <a:t>and </a:t>
            </a:r>
            <a:r>
              <a:rPr sz="1700" spc="-5" dirty="0">
                <a:latin typeface="Arial"/>
                <a:cs typeface="Arial"/>
              </a:rPr>
              <a:t>the </a:t>
            </a:r>
            <a:r>
              <a:rPr sz="1700" dirty="0">
                <a:latin typeface="Arial"/>
                <a:cs typeface="Arial"/>
              </a:rPr>
              <a:t>genetic  recombination results from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conjugation.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584695"/>
            <a:ext cx="45497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Peter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J.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Russell, </a:t>
            </a:r>
            <a:r>
              <a:rPr sz="800" i="1" dirty="0">
                <a:solidFill>
                  <a:srgbClr val="2D002D"/>
                </a:solidFill>
                <a:latin typeface="Georgia"/>
                <a:cs typeface="Georgia"/>
              </a:rPr>
              <a:t>iGenetics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: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Copyright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©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Pearson Education,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Inc.,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publishing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as Benjamin</a:t>
            </a:r>
            <a:r>
              <a:rPr sz="800" spc="-95" dirty="0">
                <a:solidFill>
                  <a:srgbClr val="2D002D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Cummings.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28600"/>
            <a:ext cx="8763000" cy="685800"/>
            <a:chOff x="0" y="228600"/>
            <a:chExt cx="8763000" cy="685800"/>
          </a:xfrm>
        </p:grpSpPr>
        <p:sp>
          <p:nvSpPr>
            <p:cNvPr id="4" name="object 4"/>
            <p:cNvSpPr/>
            <p:nvPr/>
          </p:nvSpPr>
          <p:spPr>
            <a:xfrm>
              <a:off x="0" y="304800"/>
              <a:ext cx="8763000" cy="609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28600"/>
              <a:ext cx="8686800" cy="609600"/>
            </a:xfrm>
            <a:custGeom>
              <a:avLst/>
              <a:gdLst/>
              <a:ahLst/>
              <a:cxnLst/>
              <a:rect l="l" t="t" r="r" b="b"/>
              <a:pathLst>
                <a:path w="8686800" h="609600">
                  <a:moveTo>
                    <a:pt x="86868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8686800" y="6096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2D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255523"/>
            <a:ext cx="75806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1235" marR="5080" indent="-979169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Fig. 14.20 Benzer’s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experiment: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Segmental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subdivision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600" i="1" spc="-5" dirty="0">
                <a:solidFill>
                  <a:srgbClr val="FFFFFF"/>
                </a:solidFill>
                <a:latin typeface="Georgia"/>
                <a:cs typeface="Georgia"/>
              </a:rPr>
              <a:t>rII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phage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T4 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by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means of</a:t>
            </a:r>
            <a:r>
              <a:rPr sz="1600" spc="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deletion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62200" y="914400"/>
            <a:ext cx="4373805" cy="556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18999"/>
            <a:ext cx="702818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imes New Roman"/>
                <a:cs typeface="Times New Roman"/>
              </a:rPr>
              <a:t>Defining Genes by Complementation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(</a:t>
            </a:r>
            <a:r>
              <a:rPr i="1" spc="5" dirty="0">
                <a:latin typeface="Times New Roman"/>
                <a:cs typeface="Times New Roman"/>
              </a:rPr>
              <a:t>Cis-  </a:t>
            </a:r>
            <a:r>
              <a:rPr i="1" dirty="0">
                <a:latin typeface="Times New Roman"/>
                <a:cs typeface="Times New Roman"/>
              </a:rPr>
              <a:t>Trans</a:t>
            </a:r>
            <a:r>
              <a:rPr dirty="0">
                <a:latin typeface="Times New Roman"/>
                <a:cs typeface="Times New Roman"/>
              </a:rPr>
              <a:t>)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Tests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517" y="905478"/>
            <a:ext cx="8161655" cy="52495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75"/>
              </a:spcBef>
            </a:pPr>
            <a:r>
              <a:rPr sz="1600" u="sng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</a:rPr>
              <a:t>Animation: Defining Genes by Complementation</a:t>
            </a:r>
            <a:r>
              <a:rPr sz="1600" u="sng" spc="12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imes New Roman"/>
                <a:cs typeface="Times New Roman"/>
              </a:rPr>
              <a:t>Tests</a:t>
            </a:r>
            <a:endParaRPr sz="1600">
              <a:latin typeface="Times New Roman"/>
              <a:cs typeface="Times New Roman"/>
            </a:endParaRPr>
          </a:p>
          <a:p>
            <a:pPr marL="367665" marR="533400" indent="-342900">
              <a:lnSpc>
                <a:spcPct val="103800"/>
              </a:lnSpc>
              <a:spcBef>
                <a:spcPts val="409"/>
              </a:spcBef>
              <a:buAutoNum type="arabicPeriod"/>
              <a:tabLst>
                <a:tab pos="367665" algn="l"/>
                <a:tab pos="368300" algn="l"/>
              </a:tabLst>
            </a:pPr>
            <a:r>
              <a:rPr sz="1300" spc="-5" dirty="0">
                <a:latin typeface="Times New Roman"/>
                <a:cs typeface="Times New Roman"/>
              </a:rPr>
              <a:t>The complementation test determines how </a:t>
            </a:r>
            <a:r>
              <a:rPr sz="1300" spc="-10" dirty="0">
                <a:latin typeface="Times New Roman"/>
                <a:cs typeface="Times New Roman"/>
              </a:rPr>
              <a:t>many </a:t>
            </a:r>
            <a:r>
              <a:rPr sz="1300" spc="-5" dirty="0">
                <a:latin typeface="Times New Roman"/>
                <a:cs typeface="Times New Roman"/>
              </a:rPr>
              <a:t>genes are involved in a set of mutations that produce a given  </a:t>
            </a:r>
            <a:r>
              <a:rPr sz="1300" spc="-10" dirty="0">
                <a:latin typeface="Times New Roman"/>
                <a:cs typeface="Times New Roman"/>
              </a:rPr>
              <a:t>phenotype.</a:t>
            </a:r>
            <a:endParaRPr sz="1300">
              <a:latin typeface="Times New Roman"/>
              <a:cs typeface="Times New Roman"/>
            </a:endParaRPr>
          </a:p>
          <a:p>
            <a:pPr marL="367665" marR="548640" indent="-342900">
              <a:lnSpc>
                <a:spcPct val="103800"/>
              </a:lnSpc>
              <a:spcBef>
                <a:spcPts val="505"/>
              </a:spcBef>
              <a:buAutoNum type="arabicPeriod"/>
              <a:tabLst>
                <a:tab pos="367665" algn="l"/>
                <a:tab pos="368300" algn="l"/>
              </a:tabLst>
            </a:pPr>
            <a:r>
              <a:rPr sz="1300" spc="-5" dirty="0">
                <a:latin typeface="Times New Roman"/>
                <a:cs typeface="Times New Roman"/>
              </a:rPr>
              <a:t>The T4 rII region has two genes, rIIA and rIIB. A mutation in either gene produces the rII </a:t>
            </a:r>
            <a:r>
              <a:rPr sz="1300" spc="-10" dirty="0">
                <a:latin typeface="Times New Roman"/>
                <a:cs typeface="Times New Roman"/>
              </a:rPr>
              <a:t>phenotype </a:t>
            </a:r>
            <a:r>
              <a:rPr sz="1300" dirty="0">
                <a:latin typeface="Times New Roman"/>
                <a:cs typeface="Times New Roman"/>
              </a:rPr>
              <a:t>for </a:t>
            </a:r>
            <a:r>
              <a:rPr sz="1300" spc="-5" dirty="0">
                <a:latin typeface="Times New Roman"/>
                <a:cs typeface="Times New Roman"/>
              </a:rPr>
              <a:t>both  plaque morphology and host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range.</a:t>
            </a:r>
            <a:endParaRPr sz="13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565"/>
              </a:spcBef>
              <a:buAutoNum type="arabicPeriod"/>
              <a:tabLst>
                <a:tab pos="367665" algn="l"/>
                <a:tab pos="368300" algn="l"/>
              </a:tabLst>
            </a:pPr>
            <a:r>
              <a:rPr sz="1300" spc="-5" dirty="0">
                <a:latin typeface="Times New Roman"/>
                <a:cs typeface="Times New Roman"/>
              </a:rPr>
              <a:t>In Benzer’s work, nonpermissive strain K12(λ) was infected with pairs of rII mutants. Neither can grow alone</a:t>
            </a:r>
            <a:r>
              <a:rPr sz="1300" spc="254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in</a:t>
            </a:r>
            <a:endParaRPr sz="1300">
              <a:latin typeface="Times New Roman"/>
              <a:cs typeface="Times New Roman"/>
            </a:endParaRPr>
          </a:p>
          <a:p>
            <a:pPr marL="367665">
              <a:lnSpc>
                <a:spcPct val="100000"/>
              </a:lnSpc>
              <a:spcBef>
                <a:spcPts val="60"/>
              </a:spcBef>
            </a:pPr>
            <a:r>
              <a:rPr sz="1300" spc="-10" dirty="0">
                <a:latin typeface="Times New Roman"/>
                <a:cs typeface="Times New Roman"/>
              </a:rPr>
              <a:t>this strain.</a:t>
            </a:r>
            <a:endParaRPr sz="1300">
              <a:latin typeface="Times New Roman"/>
              <a:cs typeface="Times New Roman"/>
            </a:endParaRPr>
          </a:p>
          <a:p>
            <a:pPr marL="768985" marR="201930" lvl="1" indent="-287020">
              <a:lnSpc>
                <a:spcPct val="103600"/>
              </a:lnSpc>
              <a:spcBef>
                <a:spcPts val="540"/>
              </a:spcBef>
              <a:buAutoNum type="alphaLcPeriod"/>
              <a:tabLst>
                <a:tab pos="768985" algn="l"/>
                <a:tab pos="769620" algn="l"/>
              </a:tabLst>
            </a:pPr>
            <a:r>
              <a:rPr sz="1100" spc="-10" dirty="0">
                <a:latin typeface="Times New Roman"/>
                <a:cs typeface="Times New Roman"/>
              </a:rPr>
              <a:t>If </a:t>
            </a:r>
            <a:r>
              <a:rPr sz="1100" spc="-5" dirty="0">
                <a:latin typeface="Times New Roman"/>
                <a:cs typeface="Times New Roman"/>
              </a:rPr>
              <a:t>progeny </a:t>
            </a:r>
            <a:r>
              <a:rPr sz="1100" dirty="0">
                <a:latin typeface="Times New Roman"/>
                <a:cs typeface="Times New Roman"/>
              </a:rPr>
              <a:t>are produced, the </a:t>
            </a:r>
            <a:r>
              <a:rPr sz="1100" spc="-5" dirty="0">
                <a:latin typeface="Times New Roman"/>
                <a:cs typeface="Times New Roman"/>
              </a:rPr>
              <a:t>two mutants have complemented </a:t>
            </a:r>
            <a:r>
              <a:rPr sz="1100" dirty="0">
                <a:latin typeface="Times New Roman"/>
                <a:cs typeface="Times New Roman"/>
              </a:rPr>
              <a:t>each other by providing different </a:t>
            </a:r>
            <a:r>
              <a:rPr sz="1100" spc="-5" dirty="0">
                <a:latin typeface="Times New Roman"/>
                <a:cs typeface="Times New Roman"/>
              </a:rPr>
              <a:t>gene </a:t>
            </a:r>
            <a:r>
              <a:rPr sz="1100" dirty="0">
                <a:latin typeface="Times New Roman"/>
                <a:cs typeface="Times New Roman"/>
              </a:rPr>
              <a:t>functions, either</a:t>
            </a:r>
            <a:r>
              <a:rPr sz="1100" spc="-20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by </a:t>
            </a:r>
            <a:r>
              <a:rPr sz="1100" spc="5" dirty="0">
                <a:latin typeface="Times New Roman"/>
                <a:cs typeface="Times New Roman"/>
              </a:rPr>
              <a:t>genetic  </a:t>
            </a:r>
            <a:r>
              <a:rPr sz="1100" spc="-5" dirty="0">
                <a:latin typeface="Times New Roman"/>
                <a:cs typeface="Times New Roman"/>
              </a:rPr>
              <a:t>recombination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(producing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 few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plaques)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complementation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(lysing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entire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lawn)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(Figure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14.23).</a:t>
            </a:r>
            <a:endParaRPr sz="1100">
              <a:latin typeface="Times New Roman"/>
              <a:cs typeface="Times New Roman"/>
            </a:endParaRPr>
          </a:p>
          <a:p>
            <a:pPr marL="1276350" lvl="2" indent="-108585">
              <a:lnSpc>
                <a:spcPct val="100000"/>
              </a:lnSpc>
              <a:spcBef>
                <a:spcPts val="550"/>
              </a:spcBef>
              <a:buAutoNum type="romanLcPeriod"/>
              <a:tabLst>
                <a:tab pos="1276985" algn="l"/>
              </a:tabLst>
            </a:pPr>
            <a:r>
              <a:rPr sz="1100" spc="-5" dirty="0">
                <a:latin typeface="Times New Roman"/>
                <a:cs typeface="Times New Roman"/>
              </a:rPr>
              <a:t>Infect </a:t>
            </a:r>
            <a:r>
              <a:rPr sz="1100" dirty="0">
                <a:latin typeface="Times New Roman"/>
                <a:cs typeface="Times New Roman"/>
              </a:rPr>
              <a:t>bacterium </a:t>
            </a:r>
            <a:r>
              <a:rPr sz="1100" spc="-5" dirty="0">
                <a:latin typeface="Times New Roman"/>
                <a:cs typeface="Times New Roman"/>
              </a:rPr>
              <a:t>with two phage genomes. Genotype </a:t>
            </a:r>
            <a:r>
              <a:rPr sz="1100" dirty="0">
                <a:latin typeface="Times New Roman"/>
                <a:cs typeface="Times New Roman"/>
              </a:rPr>
              <a:t>of one is </a:t>
            </a:r>
            <a:r>
              <a:rPr sz="1100" spc="-5" dirty="0">
                <a:latin typeface="Times New Roman"/>
                <a:cs typeface="Times New Roman"/>
              </a:rPr>
              <a:t>rIIA</a:t>
            </a:r>
            <a:r>
              <a:rPr sz="1050" spc="-7" baseline="27777" dirty="0">
                <a:latin typeface="Times New Roman"/>
                <a:cs typeface="Times New Roman"/>
              </a:rPr>
              <a:t>+ </a:t>
            </a:r>
            <a:r>
              <a:rPr sz="1100" spc="-10" dirty="0">
                <a:latin typeface="Times New Roman"/>
                <a:cs typeface="Times New Roman"/>
              </a:rPr>
              <a:t>rIIB, </a:t>
            </a:r>
            <a:r>
              <a:rPr sz="1100" dirty="0">
                <a:latin typeface="Times New Roman"/>
                <a:cs typeface="Times New Roman"/>
              </a:rPr>
              <a:t>and of the other is </a:t>
            </a:r>
            <a:r>
              <a:rPr sz="1100" spc="-10" dirty="0">
                <a:latin typeface="Times New Roman"/>
                <a:cs typeface="Times New Roman"/>
              </a:rPr>
              <a:t>rIIA</a:t>
            </a:r>
            <a:r>
              <a:rPr sz="1100" spc="-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rIIB</a:t>
            </a:r>
            <a:r>
              <a:rPr sz="1050" spc="-7" baseline="27777" dirty="0">
                <a:latin typeface="Times New Roman"/>
                <a:cs typeface="Times New Roman"/>
              </a:rPr>
              <a:t>+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1314450" lvl="2" indent="-146685">
              <a:lnSpc>
                <a:spcPct val="100000"/>
              </a:lnSpc>
              <a:spcBef>
                <a:spcPts val="550"/>
              </a:spcBef>
              <a:buAutoNum type="romanLcPeriod"/>
              <a:tabLst>
                <a:tab pos="1315085" algn="l"/>
              </a:tabLst>
            </a:pPr>
            <a:r>
              <a:rPr sz="1100" spc="-5" dirty="0">
                <a:latin typeface="Times New Roman"/>
                <a:cs typeface="Times New Roman"/>
              </a:rPr>
              <a:t>One phage </a:t>
            </a:r>
            <a:r>
              <a:rPr sz="1100" dirty="0">
                <a:latin typeface="Times New Roman"/>
                <a:cs typeface="Times New Roman"/>
              </a:rPr>
              <a:t>provides the </a:t>
            </a:r>
            <a:r>
              <a:rPr sz="1100" spc="-10" dirty="0">
                <a:latin typeface="Times New Roman"/>
                <a:cs typeface="Times New Roman"/>
              </a:rPr>
              <a:t>rIIA </a:t>
            </a:r>
            <a:r>
              <a:rPr sz="1100" dirty="0">
                <a:latin typeface="Times New Roman"/>
                <a:cs typeface="Times New Roman"/>
              </a:rPr>
              <a:t>product, the other the </a:t>
            </a:r>
            <a:r>
              <a:rPr sz="1100" spc="-10" dirty="0">
                <a:latin typeface="Times New Roman"/>
                <a:cs typeface="Times New Roman"/>
              </a:rPr>
              <a:t>rIIB </a:t>
            </a:r>
            <a:r>
              <a:rPr sz="1100" dirty="0">
                <a:latin typeface="Times New Roman"/>
                <a:cs typeface="Times New Roman"/>
              </a:rPr>
              <a:t>product, and so the </a:t>
            </a:r>
            <a:r>
              <a:rPr sz="1100" spc="-5" dirty="0">
                <a:latin typeface="Times New Roman"/>
                <a:cs typeface="Times New Roman"/>
              </a:rPr>
              <a:t>phage lytic </a:t>
            </a:r>
            <a:r>
              <a:rPr sz="1100" dirty="0">
                <a:latin typeface="Times New Roman"/>
                <a:cs typeface="Times New Roman"/>
              </a:rPr>
              <a:t>cycle</a:t>
            </a:r>
            <a:r>
              <a:rPr sz="1100" spc="-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occurs.</a:t>
            </a:r>
            <a:endParaRPr sz="1100">
              <a:latin typeface="Times New Roman"/>
              <a:cs typeface="Times New Roman"/>
            </a:endParaRPr>
          </a:p>
          <a:p>
            <a:pPr marL="768985" lvl="1" indent="-287655">
              <a:lnSpc>
                <a:spcPct val="100000"/>
              </a:lnSpc>
              <a:spcBef>
                <a:spcPts val="555"/>
              </a:spcBef>
              <a:buAutoNum type="alphaLcPeriod"/>
              <a:tabLst>
                <a:tab pos="768985" algn="l"/>
                <a:tab pos="769620" algn="l"/>
              </a:tabLst>
            </a:pPr>
            <a:r>
              <a:rPr sz="1100" spc="-10" dirty="0">
                <a:latin typeface="Times New Roman"/>
                <a:cs typeface="Times New Roman"/>
              </a:rPr>
              <a:t>If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no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progeny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produced,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both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mutations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same</a:t>
            </a:r>
            <a:r>
              <a:rPr sz="1100" dirty="0">
                <a:latin typeface="Times New Roman"/>
                <a:cs typeface="Times New Roman"/>
              </a:rPr>
              <a:t> functional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unit.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Both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mutants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same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defective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product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(e.g.,</a:t>
            </a:r>
            <a:endParaRPr sz="1100">
              <a:latin typeface="Times New Roman"/>
              <a:cs typeface="Times New Roman"/>
            </a:endParaRPr>
          </a:p>
          <a:p>
            <a:pPr marL="768985">
              <a:lnSpc>
                <a:spcPct val="100000"/>
              </a:lnSpc>
              <a:spcBef>
                <a:spcPts val="60"/>
              </a:spcBef>
            </a:pP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10" dirty="0">
                <a:latin typeface="Times New Roman"/>
                <a:cs typeface="Times New Roman"/>
              </a:rPr>
              <a:t>rIIA </a:t>
            </a:r>
            <a:r>
              <a:rPr sz="1100" dirty="0">
                <a:latin typeface="Times New Roman"/>
                <a:cs typeface="Times New Roman"/>
              </a:rPr>
              <a:t>product), and so the phage </a:t>
            </a:r>
            <a:r>
              <a:rPr sz="1100" spc="-5" dirty="0">
                <a:latin typeface="Times New Roman"/>
                <a:cs typeface="Times New Roman"/>
              </a:rPr>
              <a:t>lytic cycle </a:t>
            </a:r>
            <a:r>
              <a:rPr sz="1100" dirty="0">
                <a:latin typeface="Times New Roman"/>
                <a:cs typeface="Times New Roman"/>
              </a:rPr>
              <a:t>cannot</a:t>
            </a:r>
            <a:r>
              <a:rPr sz="1100" spc="-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occur.</a:t>
            </a:r>
            <a:endParaRPr sz="1100">
              <a:latin typeface="Times New Roman"/>
              <a:cs typeface="Times New Roman"/>
            </a:endParaRPr>
          </a:p>
          <a:p>
            <a:pPr marL="768985" marR="179070" lvl="1" indent="-287020">
              <a:lnSpc>
                <a:spcPct val="103600"/>
              </a:lnSpc>
              <a:spcBef>
                <a:spcPts val="505"/>
              </a:spcBef>
              <a:buAutoNum type="alphaLcPeriod" startAt="3"/>
              <a:tabLst>
                <a:tab pos="768985" algn="l"/>
                <a:tab pos="769620" algn="l"/>
              </a:tabLst>
            </a:pPr>
            <a:r>
              <a:rPr sz="1100" dirty="0">
                <a:latin typeface="Times New Roman"/>
                <a:cs typeface="Times New Roman"/>
              </a:rPr>
              <a:t>Benzer’s </a:t>
            </a:r>
            <a:r>
              <a:rPr sz="1100" spc="-5" dirty="0">
                <a:latin typeface="Times New Roman"/>
                <a:cs typeface="Times New Roman"/>
              </a:rPr>
              <a:t>work showed two </a:t>
            </a:r>
            <a:r>
              <a:rPr sz="1100" dirty="0">
                <a:latin typeface="Times New Roman"/>
                <a:cs typeface="Times New Roman"/>
              </a:rPr>
              <a:t>functional units for the </a:t>
            </a:r>
            <a:r>
              <a:rPr sz="1100" spc="-10" dirty="0">
                <a:latin typeface="Times New Roman"/>
                <a:cs typeface="Times New Roman"/>
              </a:rPr>
              <a:t>rII </a:t>
            </a:r>
            <a:r>
              <a:rPr sz="1100" dirty="0">
                <a:latin typeface="Times New Roman"/>
                <a:cs typeface="Times New Roman"/>
              </a:rPr>
              <a:t>phenotype, the </a:t>
            </a:r>
            <a:r>
              <a:rPr sz="1100" spc="-5" dirty="0">
                <a:latin typeface="Times New Roman"/>
                <a:cs typeface="Times New Roman"/>
              </a:rPr>
              <a:t>complementation groups </a:t>
            </a:r>
            <a:r>
              <a:rPr sz="1100" spc="-10" dirty="0">
                <a:latin typeface="Times New Roman"/>
                <a:cs typeface="Times New Roman"/>
              </a:rPr>
              <a:t>rIIA </a:t>
            </a:r>
            <a:r>
              <a:rPr sz="1100" dirty="0">
                <a:latin typeface="Times New Roman"/>
                <a:cs typeface="Times New Roman"/>
              </a:rPr>
              <a:t>and </a:t>
            </a:r>
            <a:r>
              <a:rPr sz="1100" spc="-10" dirty="0">
                <a:latin typeface="Times New Roman"/>
                <a:cs typeface="Times New Roman"/>
              </a:rPr>
              <a:t>rIIB. </a:t>
            </a:r>
            <a:r>
              <a:rPr sz="1100" dirty="0">
                <a:latin typeface="Times New Roman"/>
                <a:cs typeface="Times New Roman"/>
              </a:rPr>
              <a:t>Both </a:t>
            </a:r>
            <a:r>
              <a:rPr sz="1100" spc="-5" dirty="0">
                <a:latin typeface="Times New Roman"/>
                <a:cs typeface="Times New Roman"/>
              </a:rPr>
              <a:t>gene </a:t>
            </a:r>
            <a:r>
              <a:rPr sz="1100" dirty="0">
                <a:latin typeface="Times New Roman"/>
                <a:cs typeface="Times New Roman"/>
              </a:rPr>
              <a:t>products  </a:t>
            </a:r>
            <a:r>
              <a:rPr sz="1100" spc="-5" dirty="0">
                <a:latin typeface="Times New Roman"/>
                <a:cs typeface="Times New Roman"/>
              </a:rPr>
              <a:t>must </a:t>
            </a:r>
            <a:r>
              <a:rPr sz="1100" dirty="0">
                <a:latin typeface="Times New Roman"/>
                <a:cs typeface="Times New Roman"/>
              </a:rPr>
              <a:t>be produced for the </a:t>
            </a:r>
            <a:r>
              <a:rPr sz="1100" spc="-5" dirty="0">
                <a:latin typeface="Times New Roman"/>
                <a:cs typeface="Times New Roman"/>
              </a:rPr>
              <a:t>lytic </a:t>
            </a:r>
            <a:r>
              <a:rPr sz="1100" dirty="0">
                <a:latin typeface="Times New Roman"/>
                <a:cs typeface="Times New Roman"/>
              </a:rPr>
              <a:t>cycle to</a:t>
            </a:r>
            <a:r>
              <a:rPr sz="1100" spc="-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occur.</a:t>
            </a:r>
            <a:endParaRPr sz="1100">
              <a:latin typeface="Times New Roman"/>
              <a:cs typeface="Times New Roman"/>
            </a:endParaRPr>
          </a:p>
          <a:p>
            <a:pPr marL="1276350" lvl="2" indent="-108585">
              <a:lnSpc>
                <a:spcPct val="100000"/>
              </a:lnSpc>
              <a:spcBef>
                <a:spcPts val="555"/>
              </a:spcBef>
              <a:buAutoNum type="romanLcPeriod"/>
              <a:tabLst>
                <a:tab pos="1276985" algn="l"/>
              </a:tabLst>
            </a:pP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5" dirty="0">
                <a:latin typeface="Times New Roman"/>
                <a:cs typeface="Times New Roman"/>
              </a:rPr>
              <a:t>fine-structure map </a:t>
            </a:r>
            <a:r>
              <a:rPr sz="1100" dirty="0">
                <a:latin typeface="Times New Roman"/>
                <a:cs typeface="Times New Roman"/>
              </a:rPr>
              <a:t>indicates the boundaries of </a:t>
            </a:r>
            <a:r>
              <a:rPr sz="1100" spc="-10" dirty="0">
                <a:latin typeface="Times New Roman"/>
                <a:cs typeface="Times New Roman"/>
              </a:rPr>
              <a:t>rIIA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rIIB.</a:t>
            </a:r>
            <a:endParaRPr sz="1100">
              <a:latin typeface="Times New Roman"/>
              <a:cs typeface="Times New Roman"/>
            </a:endParaRPr>
          </a:p>
          <a:p>
            <a:pPr marL="1314450" lvl="2" indent="-146685">
              <a:lnSpc>
                <a:spcPct val="100000"/>
              </a:lnSpc>
              <a:spcBef>
                <a:spcPts val="550"/>
              </a:spcBef>
              <a:buAutoNum type="romanLcPeriod"/>
              <a:tabLst>
                <a:tab pos="1315085" algn="l"/>
              </a:tabLst>
            </a:pPr>
            <a:r>
              <a:rPr sz="1100" dirty="0">
                <a:latin typeface="Times New Roman"/>
                <a:cs typeface="Times New Roman"/>
              </a:rPr>
              <a:t>Point </a:t>
            </a:r>
            <a:r>
              <a:rPr sz="1100" spc="-5" dirty="0">
                <a:latin typeface="Times New Roman"/>
                <a:cs typeface="Times New Roman"/>
              </a:rPr>
              <a:t>mutants </a:t>
            </a:r>
            <a:r>
              <a:rPr sz="1100" dirty="0">
                <a:latin typeface="Times New Roman"/>
                <a:cs typeface="Times New Roman"/>
              </a:rPr>
              <a:t>and deletion </a:t>
            </a:r>
            <a:r>
              <a:rPr sz="1100" spc="-5" dirty="0">
                <a:latin typeface="Times New Roman"/>
                <a:cs typeface="Times New Roman"/>
              </a:rPr>
              <a:t>mutants </a:t>
            </a:r>
            <a:r>
              <a:rPr sz="1100" dirty="0">
                <a:latin typeface="Times New Roman"/>
                <a:cs typeface="Times New Roman"/>
              </a:rPr>
              <a:t>in both </a:t>
            </a:r>
            <a:r>
              <a:rPr sz="1100" spc="-10" dirty="0">
                <a:latin typeface="Times New Roman"/>
                <a:cs typeface="Times New Roman"/>
              </a:rPr>
              <a:t>rIIA </a:t>
            </a:r>
            <a:r>
              <a:rPr sz="1100" dirty="0">
                <a:latin typeface="Times New Roman"/>
                <a:cs typeface="Times New Roman"/>
              </a:rPr>
              <a:t>and </a:t>
            </a:r>
            <a:r>
              <a:rPr sz="1100" spc="-10" dirty="0">
                <a:latin typeface="Times New Roman"/>
                <a:cs typeface="Times New Roman"/>
              </a:rPr>
              <a:t>rIIB give </a:t>
            </a: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5" dirty="0">
                <a:latin typeface="Times New Roman"/>
                <a:cs typeface="Times New Roman"/>
              </a:rPr>
              <a:t>same </a:t>
            </a:r>
            <a:r>
              <a:rPr sz="1100" dirty="0">
                <a:latin typeface="Times New Roman"/>
                <a:cs typeface="Times New Roman"/>
              </a:rPr>
              <a:t>results in </a:t>
            </a:r>
            <a:r>
              <a:rPr sz="1100" spc="-5" dirty="0">
                <a:latin typeface="Times New Roman"/>
                <a:cs typeface="Times New Roman"/>
              </a:rPr>
              <a:t>complementation</a:t>
            </a:r>
            <a:r>
              <a:rPr sz="1100" spc="-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tests.</a:t>
            </a:r>
            <a:endParaRPr sz="1100">
              <a:latin typeface="Times New Roman"/>
              <a:cs typeface="Times New Roman"/>
            </a:endParaRPr>
          </a:p>
          <a:p>
            <a:pPr marL="1352550" lvl="2" indent="-184785">
              <a:lnSpc>
                <a:spcPct val="100000"/>
              </a:lnSpc>
              <a:spcBef>
                <a:spcPts val="550"/>
              </a:spcBef>
              <a:buAutoNum type="romanLcPeriod"/>
              <a:tabLst>
                <a:tab pos="1353185" algn="l"/>
              </a:tabLst>
            </a:pPr>
            <a:r>
              <a:rPr sz="1100" dirty="0">
                <a:latin typeface="Times New Roman"/>
                <a:cs typeface="Times New Roman"/>
              </a:rPr>
              <a:t>Deletions that span </a:t>
            </a:r>
            <a:r>
              <a:rPr sz="1100" spc="-10" dirty="0">
                <a:latin typeface="Times New Roman"/>
                <a:cs typeface="Times New Roman"/>
              </a:rPr>
              <a:t>rIIA </a:t>
            </a:r>
            <a:r>
              <a:rPr sz="1100" dirty="0">
                <a:latin typeface="Times New Roman"/>
                <a:cs typeface="Times New Roman"/>
              </a:rPr>
              <a:t>and </a:t>
            </a:r>
            <a:r>
              <a:rPr sz="1100" spc="-10" dirty="0">
                <a:latin typeface="Times New Roman"/>
                <a:cs typeface="Times New Roman"/>
              </a:rPr>
              <a:t>rIIB </a:t>
            </a:r>
            <a:r>
              <a:rPr sz="1100" dirty="0">
                <a:latin typeface="Times New Roman"/>
                <a:cs typeface="Times New Roman"/>
              </a:rPr>
              <a:t>do not </a:t>
            </a:r>
            <a:r>
              <a:rPr sz="1100" spc="-5" dirty="0">
                <a:latin typeface="Times New Roman"/>
                <a:cs typeface="Times New Roman"/>
              </a:rPr>
              <a:t>complement </a:t>
            </a:r>
            <a:r>
              <a:rPr sz="1100" dirty="0">
                <a:latin typeface="Times New Roman"/>
                <a:cs typeface="Times New Roman"/>
              </a:rPr>
              <a:t>either </a:t>
            </a:r>
            <a:r>
              <a:rPr sz="1100" spc="-10" dirty="0">
                <a:latin typeface="Times New Roman"/>
                <a:cs typeface="Times New Roman"/>
              </a:rPr>
              <a:t>rIIA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rIIB.</a:t>
            </a:r>
            <a:endParaRPr sz="1100">
              <a:latin typeface="Times New Roman"/>
              <a:cs typeface="Times New Roman"/>
            </a:endParaRPr>
          </a:p>
          <a:p>
            <a:pPr marL="768985" lvl="1" indent="-287655">
              <a:lnSpc>
                <a:spcPct val="100000"/>
              </a:lnSpc>
              <a:spcBef>
                <a:spcPts val="555"/>
              </a:spcBef>
              <a:buAutoNum type="alphaLcPeriod" startAt="3"/>
              <a:tabLst>
                <a:tab pos="768985" algn="l"/>
                <a:tab pos="769620" algn="l"/>
              </a:tabLst>
            </a:pPr>
            <a:r>
              <a:rPr sz="1100" dirty="0">
                <a:latin typeface="Times New Roman"/>
                <a:cs typeface="Times New Roman"/>
              </a:rPr>
              <a:t>Alleles </a:t>
            </a:r>
            <a:r>
              <a:rPr sz="1100" spc="-5" dirty="0">
                <a:latin typeface="Times New Roman"/>
                <a:cs typeface="Times New Roman"/>
              </a:rPr>
              <a:t>may </a:t>
            </a:r>
            <a:r>
              <a:rPr sz="1100" dirty="0">
                <a:latin typeface="Times New Roman"/>
                <a:cs typeface="Times New Roman"/>
              </a:rPr>
              <a:t>be arranged </a:t>
            </a:r>
            <a:r>
              <a:rPr sz="1100" spc="-5" dirty="0">
                <a:latin typeface="Times New Roman"/>
                <a:cs typeface="Times New Roman"/>
              </a:rPr>
              <a:t>two </a:t>
            </a:r>
            <a:r>
              <a:rPr sz="1100" dirty="0">
                <a:latin typeface="Times New Roman"/>
                <a:cs typeface="Times New Roman"/>
              </a:rPr>
              <a:t>different </a:t>
            </a:r>
            <a:r>
              <a:rPr sz="1100" spc="-5" dirty="0">
                <a:latin typeface="Times New Roman"/>
                <a:cs typeface="Times New Roman"/>
              </a:rPr>
              <a:t>ways </a:t>
            </a:r>
            <a:r>
              <a:rPr sz="1100" dirty="0">
                <a:latin typeface="Times New Roman"/>
                <a:cs typeface="Times New Roman"/>
              </a:rPr>
              <a:t>in cis-trans</a:t>
            </a:r>
            <a:r>
              <a:rPr sz="1100" spc="-20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complementation experiments:</a:t>
            </a:r>
            <a:endParaRPr sz="1100">
              <a:latin typeface="Times New Roman"/>
              <a:cs typeface="Times New Roman"/>
            </a:endParaRPr>
          </a:p>
          <a:p>
            <a:pPr marL="1276350" lvl="2" indent="-108585">
              <a:lnSpc>
                <a:spcPct val="100000"/>
              </a:lnSpc>
              <a:spcBef>
                <a:spcPts val="565"/>
              </a:spcBef>
              <a:buAutoNum type="romanLcPeriod"/>
              <a:tabLst>
                <a:tab pos="1276985" algn="l"/>
              </a:tabLst>
            </a:pPr>
            <a:r>
              <a:rPr sz="1100" dirty="0">
                <a:latin typeface="Times New Roman"/>
                <a:cs typeface="Times New Roman"/>
              </a:rPr>
              <a:t>When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5" dirty="0">
                <a:latin typeface="Times New Roman"/>
                <a:cs typeface="Times New Roman"/>
              </a:rPr>
              <a:t> mutant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alleles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on</a:t>
            </a:r>
            <a:r>
              <a:rPr sz="1100" spc="-5" dirty="0">
                <a:latin typeface="Times New Roman"/>
                <a:cs typeface="Times New Roman"/>
              </a:rPr>
              <a:t> two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different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chromosomes,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complementation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experiment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above,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are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marL="1168400">
              <a:lnSpc>
                <a:spcPct val="100000"/>
              </a:lnSpc>
              <a:spcBef>
                <a:spcPts val="50"/>
              </a:spcBef>
            </a:pPr>
            <a:r>
              <a:rPr sz="1100" dirty="0">
                <a:latin typeface="Times New Roman"/>
                <a:cs typeface="Times New Roman"/>
              </a:rPr>
              <a:t>trans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configuration.</a:t>
            </a:r>
            <a:endParaRPr sz="1100">
              <a:latin typeface="Times New Roman"/>
              <a:cs typeface="Times New Roman"/>
            </a:endParaRPr>
          </a:p>
          <a:p>
            <a:pPr marL="1168400" marR="123189" lvl="2">
              <a:lnSpc>
                <a:spcPct val="103600"/>
              </a:lnSpc>
              <a:spcBef>
                <a:spcPts val="505"/>
              </a:spcBef>
              <a:buAutoNum type="romanLcPeriod" startAt="2"/>
              <a:tabLst>
                <a:tab pos="1315085" algn="l"/>
              </a:tabLst>
            </a:pPr>
            <a:r>
              <a:rPr sz="1100" dirty="0">
                <a:latin typeface="Times New Roman"/>
                <a:cs typeface="Times New Roman"/>
              </a:rPr>
              <a:t>A control for the </a:t>
            </a:r>
            <a:r>
              <a:rPr sz="1100" spc="-5" dirty="0">
                <a:latin typeface="Times New Roman"/>
                <a:cs typeface="Times New Roman"/>
              </a:rPr>
              <a:t>experiment </a:t>
            </a:r>
            <a:r>
              <a:rPr sz="1100" dirty="0">
                <a:latin typeface="Times New Roman"/>
                <a:cs typeface="Times New Roman"/>
              </a:rPr>
              <a:t>is to coinfect </a:t>
            </a:r>
            <a:r>
              <a:rPr sz="1100" i="1" dirty="0">
                <a:latin typeface="Times New Roman"/>
                <a:cs typeface="Times New Roman"/>
              </a:rPr>
              <a:t>E. coli </a:t>
            </a:r>
            <a:r>
              <a:rPr sz="1100" dirty="0">
                <a:latin typeface="Times New Roman"/>
                <a:cs typeface="Times New Roman"/>
              </a:rPr>
              <a:t>K12(λ) </a:t>
            </a:r>
            <a:r>
              <a:rPr sz="1100" spc="-5" dirty="0">
                <a:latin typeface="Times New Roman"/>
                <a:cs typeface="Times New Roman"/>
              </a:rPr>
              <a:t>with </a:t>
            </a:r>
            <a:r>
              <a:rPr sz="1100" dirty="0">
                <a:latin typeface="Times New Roman"/>
                <a:cs typeface="Times New Roman"/>
              </a:rPr>
              <a:t>an </a:t>
            </a:r>
            <a:r>
              <a:rPr sz="1100" spc="-10" dirty="0">
                <a:latin typeface="Times New Roman"/>
                <a:cs typeface="Times New Roman"/>
              </a:rPr>
              <a:t>rII </a:t>
            </a:r>
            <a:r>
              <a:rPr sz="1100" spc="-5" dirty="0">
                <a:latin typeface="Times New Roman"/>
                <a:cs typeface="Times New Roman"/>
              </a:rPr>
              <a:t>mutant carrying </a:t>
            </a:r>
            <a:r>
              <a:rPr sz="1100" dirty="0">
                <a:latin typeface="Times New Roman"/>
                <a:cs typeface="Times New Roman"/>
              </a:rPr>
              <a:t>both </a:t>
            </a:r>
            <a:r>
              <a:rPr sz="1100" spc="-5" dirty="0">
                <a:latin typeface="Times New Roman"/>
                <a:cs typeface="Times New Roman"/>
              </a:rPr>
              <a:t>mutations, </a:t>
            </a:r>
            <a:r>
              <a:rPr sz="1100" dirty="0">
                <a:latin typeface="Times New Roman"/>
                <a:cs typeface="Times New Roman"/>
              </a:rPr>
              <a:t>and a </a:t>
            </a:r>
            <a:r>
              <a:rPr sz="1100" spc="-5" dirty="0">
                <a:latin typeface="Times New Roman"/>
                <a:cs typeface="Times New Roman"/>
              </a:rPr>
              <a:t>wild-type </a:t>
            </a:r>
            <a:r>
              <a:rPr sz="1100" dirty="0">
                <a:latin typeface="Times New Roman"/>
                <a:cs typeface="Times New Roman"/>
              </a:rPr>
              <a:t>T4  (expected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result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is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wild-type).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This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rII</a:t>
            </a:r>
            <a:r>
              <a:rPr sz="1100" spc="-5" dirty="0">
                <a:latin typeface="Times New Roman"/>
                <a:cs typeface="Times New Roman"/>
              </a:rPr>
              <a:t> mutant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phage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carries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mutations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the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cis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configuration.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584695"/>
            <a:ext cx="45497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Peter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J.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Russell, </a:t>
            </a:r>
            <a:r>
              <a:rPr sz="800" i="1" dirty="0">
                <a:solidFill>
                  <a:srgbClr val="2D002D"/>
                </a:solidFill>
                <a:latin typeface="Georgia"/>
                <a:cs typeface="Georgia"/>
              </a:rPr>
              <a:t>iGenetics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: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Copyright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©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Pearson Education,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Inc.,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publishing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as Benjamin</a:t>
            </a:r>
            <a:r>
              <a:rPr sz="800" spc="-95" dirty="0">
                <a:solidFill>
                  <a:srgbClr val="2D002D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Cummings.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28600"/>
            <a:ext cx="8763000" cy="685800"/>
            <a:chOff x="0" y="228600"/>
            <a:chExt cx="8763000" cy="685800"/>
          </a:xfrm>
        </p:grpSpPr>
        <p:sp>
          <p:nvSpPr>
            <p:cNvPr id="4" name="object 4"/>
            <p:cNvSpPr/>
            <p:nvPr/>
          </p:nvSpPr>
          <p:spPr>
            <a:xfrm>
              <a:off x="0" y="304800"/>
              <a:ext cx="8763000" cy="609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28600"/>
              <a:ext cx="8686800" cy="609600"/>
            </a:xfrm>
            <a:custGeom>
              <a:avLst/>
              <a:gdLst/>
              <a:ahLst/>
              <a:cxnLst/>
              <a:rect l="l" t="t" r="r" b="b"/>
              <a:pathLst>
                <a:path w="8686800" h="609600">
                  <a:moveTo>
                    <a:pt x="86868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8686800" y="6096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2D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255523"/>
            <a:ext cx="739838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Fig. 14.23a Complementation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tests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for determining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units of function in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1600" spc="3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Georgia"/>
                <a:cs typeface="Georgia"/>
              </a:rPr>
              <a:t>rII</a:t>
            </a:r>
            <a:endParaRPr sz="1600">
              <a:latin typeface="Georgia"/>
              <a:cs typeface="Georgia"/>
            </a:endParaRPr>
          </a:p>
          <a:p>
            <a:pPr marL="1155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phage</a:t>
            </a:r>
            <a:r>
              <a:rPr sz="1600" spc="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T4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20160" y="990600"/>
            <a:ext cx="4668587" cy="55183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584695"/>
            <a:ext cx="45497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Peter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J.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Russell, </a:t>
            </a:r>
            <a:r>
              <a:rPr sz="800" i="1" dirty="0">
                <a:solidFill>
                  <a:srgbClr val="2D002D"/>
                </a:solidFill>
                <a:latin typeface="Georgia"/>
                <a:cs typeface="Georgia"/>
              </a:rPr>
              <a:t>iGenetics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: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Copyright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©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Pearson Education,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Inc.,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publishing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as Benjamin</a:t>
            </a:r>
            <a:r>
              <a:rPr sz="800" spc="-95" dirty="0">
                <a:solidFill>
                  <a:srgbClr val="2D002D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Cummings.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28600"/>
            <a:ext cx="8763000" cy="685800"/>
            <a:chOff x="0" y="228600"/>
            <a:chExt cx="8763000" cy="685800"/>
          </a:xfrm>
        </p:grpSpPr>
        <p:sp>
          <p:nvSpPr>
            <p:cNvPr id="4" name="object 4"/>
            <p:cNvSpPr/>
            <p:nvPr/>
          </p:nvSpPr>
          <p:spPr>
            <a:xfrm>
              <a:off x="0" y="304800"/>
              <a:ext cx="8763000" cy="609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28600"/>
              <a:ext cx="8686800" cy="609600"/>
            </a:xfrm>
            <a:custGeom>
              <a:avLst/>
              <a:gdLst/>
              <a:ahLst/>
              <a:cxnLst/>
              <a:rect l="l" t="t" r="r" b="b"/>
              <a:pathLst>
                <a:path w="8686800" h="609600">
                  <a:moveTo>
                    <a:pt x="86868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8686800" y="6096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2D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255523"/>
            <a:ext cx="74091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Fig. 14.23b Complementation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tests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for determining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units of function in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1600" spc="3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Georgia"/>
                <a:cs typeface="Georgia"/>
              </a:rPr>
              <a:t>rII</a:t>
            </a:r>
            <a:endParaRPr sz="1600">
              <a:latin typeface="Georgia"/>
              <a:cs typeface="Georgia"/>
            </a:endParaRPr>
          </a:p>
          <a:p>
            <a:pPr marL="1155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region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phage</a:t>
            </a:r>
            <a:r>
              <a:rPr sz="1600" spc="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T4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15895" y="1060459"/>
            <a:ext cx="4677302" cy="5492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00990"/>
            <a:ext cx="7378065" cy="77787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55600" marR="5080" indent="-343535">
              <a:lnSpc>
                <a:spcPts val="1820"/>
              </a:lnSpc>
              <a:spcBef>
                <a:spcPts val="540"/>
              </a:spcBef>
              <a:tabLst>
                <a:tab pos="355600" algn="l"/>
              </a:tabLst>
            </a:pPr>
            <a:r>
              <a:rPr sz="1900" spc="-5" dirty="0">
                <a:solidFill>
                  <a:srgbClr val="000000"/>
                </a:solidFill>
                <a:latin typeface="Times New Roman"/>
                <a:cs typeface="Times New Roman"/>
              </a:rPr>
              <a:t>4.	Benzer called the genetic unit of function defined by a cis-trans  </a:t>
            </a:r>
            <a:r>
              <a:rPr sz="1900" spc="-10" dirty="0">
                <a:solidFill>
                  <a:srgbClr val="000000"/>
                </a:solidFill>
                <a:latin typeface="Times New Roman"/>
                <a:cs typeface="Times New Roman"/>
              </a:rPr>
              <a:t>complementation </a:t>
            </a:r>
            <a:r>
              <a:rPr sz="1900" spc="-5" dirty="0">
                <a:solidFill>
                  <a:srgbClr val="000000"/>
                </a:solidFill>
                <a:latin typeface="Times New Roman"/>
                <a:cs typeface="Times New Roman"/>
              </a:rPr>
              <a:t>test a cistron. Defined </a:t>
            </a:r>
            <a:r>
              <a:rPr sz="1900" spc="-10" dirty="0">
                <a:solidFill>
                  <a:srgbClr val="000000"/>
                </a:solidFill>
                <a:latin typeface="Times New Roman"/>
                <a:cs typeface="Times New Roman"/>
              </a:rPr>
              <a:t>as </a:t>
            </a:r>
            <a:r>
              <a:rPr sz="1900" spc="-5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900" spc="-10" dirty="0">
                <a:solidFill>
                  <a:srgbClr val="000000"/>
                </a:solidFill>
                <a:latin typeface="Times New Roman"/>
                <a:cs typeface="Times New Roman"/>
              </a:rPr>
              <a:t>smallest segment </a:t>
            </a:r>
            <a:r>
              <a:rPr sz="1900" spc="-5" dirty="0">
                <a:solidFill>
                  <a:srgbClr val="000000"/>
                </a:solidFill>
                <a:latin typeface="Times New Roman"/>
                <a:cs typeface="Times New Roman"/>
              </a:rPr>
              <a:t>of DNA  encoding an RNA, cistrons are now usually referred to as</a:t>
            </a:r>
            <a:r>
              <a:rPr sz="19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000000"/>
                </a:solidFill>
                <a:latin typeface="Times New Roman"/>
                <a:cs typeface="Times New Roman"/>
              </a:rPr>
              <a:t>genes.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540" y="1060196"/>
            <a:ext cx="8084184" cy="53187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78765" marR="250825" indent="-278765">
              <a:lnSpc>
                <a:spcPts val="1820"/>
              </a:lnSpc>
              <a:spcBef>
                <a:spcPts val="540"/>
              </a:spcBef>
              <a:buAutoNum type="arabicPeriod" startAt="5"/>
              <a:tabLst>
                <a:tab pos="278765" algn="l"/>
              </a:tabLst>
            </a:pPr>
            <a:r>
              <a:rPr sz="1900" spc="-10" dirty="0">
                <a:latin typeface="Times New Roman"/>
                <a:cs typeface="Times New Roman"/>
              </a:rPr>
              <a:t>Complementation </a:t>
            </a:r>
            <a:r>
              <a:rPr sz="1900" spc="-5" dirty="0">
                <a:latin typeface="Times New Roman"/>
                <a:cs typeface="Times New Roman"/>
              </a:rPr>
              <a:t>tests are used in </a:t>
            </a:r>
            <a:r>
              <a:rPr sz="1900" spc="-10" dirty="0">
                <a:latin typeface="Times New Roman"/>
                <a:cs typeface="Times New Roman"/>
              </a:rPr>
              <a:t>many </a:t>
            </a:r>
            <a:r>
              <a:rPr sz="1900" dirty="0">
                <a:latin typeface="Times New Roman"/>
                <a:cs typeface="Times New Roman"/>
              </a:rPr>
              <a:t>types </a:t>
            </a:r>
            <a:r>
              <a:rPr sz="1900" spc="-5" dirty="0">
                <a:latin typeface="Times New Roman"/>
                <a:cs typeface="Times New Roman"/>
              </a:rPr>
              <a:t>of organisms, with adjustments  for the organism’s life style. In these examples no </a:t>
            </a:r>
            <a:r>
              <a:rPr sz="1900" spc="-10" dirty="0">
                <a:latin typeface="Times New Roman"/>
                <a:cs typeface="Times New Roman"/>
              </a:rPr>
              <a:t>DNA </a:t>
            </a:r>
            <a:r>
              <a:rPr sz="1900" spc="-5" dirty="0">
                <a:latin typeface="Times New Roman"/>
                <a:cs typeface="Times New Roman"/>
              </a:rPr>
              <a:t>recombination is  needed for </a:t>
            </a:r>
            <a:r>
              <a:rPr sz="1900" spc="-10" dirty="0">
                <a:latin typeface="Times New Roman"/>
                <a:cs typeface="Times New Roman"/>
              </a:rPr>
              <a:t>complementation </a:t>
            </a:r>
            <a:r>
              <a:rPr sz="1900" spc="-5" dirty="0">
                <a:latin typeface="Times New Roman"/>
                <a:cs typeface="Times New Roman"/>
              </a:rPr>
              <a:t>to</a:t>
            </a:r>
            <a:r>
              <a:rPr sz="1900" spc="4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occur:</a:t>
            </a:r>
            <a:endParaRPr sz="1900">
              <a:latin typeface="Times New Roman"/>
              <a:cs typeface="Times New Roman"/>
            </a:endParaRPr>
          </a:p>
          <a:p>
            <a:pPr marL="781685" marR="79375" lvl="1" indent="-287020">
              <a:lnSpc>
                <a:spcPts val="1630"/>
              </a:lnSpc>
              <a:spcBef>
                <a:spcPts val="1015"/>
              </a:spcBef>
              <a:buAutoNum type="alphaLcPeriod"/>
              <a:tabLst>
                <a:tab pos="698500" algn="l"/>
              </a:tabLst>
            </a:pPr>
            <a:r>
              <a:rPr sz="1700" dirty="0">
                <a:latin typeface="Times New Roman"/>
                <a:cs typeface="Times New Roman"/>
              </a:rPr>
              <a:t>Yeast </a:t>
            </a:r>
            <a:r>
              <a:rPr sz="1700" spc="-5" dirty="0">
                <a:latin typeface="Times New Roman"/>
                <a:cs typeface="Times New Roman"/>
              </a:rPr>
              <a:t>matings </a:t>
            </a:r>
            <a:r>
              <a:rPr sz="1700" dirty="0">
                <a:latin typeface="Times New Roman"/>
                <a:cs typeface="Times New Roman"/>
              </a:rPr>
              <a:t>involve two </a:t>
            </a:r>
            <a:r>
              <a:rPr sz="1700" spc="-5" dirty="0">
                <a:latin typeface="Times New Roman"/>
                <a:cs typeface="Times New Roman"/>
              </a:rPr>
              <a:t>haploid cells </a:t>
            </a:r>
            <a:r>
              <a:rPr sz="1700" dirty="0">
                <a:latin typeface="Times New Roman"/>
                <a:cs typeface="Times New Roman"/>
              </a:rPr>
              <a:t>of </a:t>
            </a:r>
            <a:r>
              <a:rPr sz="1700" spc="-5" dirty="0">
                <a:latin typeface="Times New Roman"/>
                <a:cs typeface="Times New Roman"/>
              </a:rPr>
              <a:t>different mating </a:t>
            </a:r>
            <a:r>
              <a:rPr sz="1700" dirty="0">
                <a:latin typeface="Times New Roman"/>
                <a:cs typeface="Times New Roman"/>
              </a:rPr>
              <a:t>types (a and </a:t>
            </a:r>
            <a:r>
              <a:rPr sz="1700" spc="-5" dirty="0">
                <a:latin typeface="Times New Roman"/>
                <a:cs typeface="Times New Roman"/>
              </a:rPr>
              <a:t>α), </a:t>
            </a:r>
            <a:r>
              <a:rPr sz="1700" dirty="0">
                <a:latin typeface="Times New Roman"/>
                <a:cs typeface="Times New Roman"/>
              </a:rPr>
              <a:t>each  </a:t>
            </a:r>
            <a:r>
              <a:rPr sz="1700" spc="-5" dirty="0">
                <a:latin typeface="Times New Roman"/>
                <a:cs typeface="Times New Roman"/>
              </a:rPr>
              <a:t>with </a:t>
            </a:r>
            <a:r>
              <a:rPr sz="1700" dirty="0">
                <a:latin typeface="Times New Roman"/>
                <a:cs typeface="Times New Roman"/>
              </a:rPr>
              <a:t>the phenotype of </a:t>
            </a:r>
            <a:r>
              <a:rPr sz="1700" spc="-5" dirty="0">
                <a:latin typeface="Times New Roman"/>
                <a:cs typeface="Times New Roman"/>
              </a:rPr>
              <a:t>interest.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-5" dirty="0">
                <a:latin typeface="Times New Roman"/>
                <a:cs typeface="Times New Roman"/>
              </a:rPr>
              <a:t>diploid </a:t>
            </a:r>
            <a:r>
              <a:rPr sz="1700" dirty="0">
                <a:latin typeface="Times New Roman"/>
                <a:cs typeface="Times New Roman"/>
              </a:rPr>
              <a:t>produced by </a:t>
            </a:r>
            <a:r>
              <a:rPr sz="1700" spc="-5" dirty="0">
                <a:latin typeface="Times New Roman"/>
                <a:cs typeface="Times New Roman"/>
              </a:rPr>
              <a:t>mating is </a:t>
            </a:r>
            <a:r>
              <a:rPr sz="1700" dirty="0">
                <a:latin typeface="Times New Roman"/>
                <a:cs typeface="Times New Roman"/>
              </a:rPr>
              <a:t>then analyzed for  </a:t>
            </a:r>
            <a:r>
              <a:rPr sz="1700" spc="-5" dirty="0">
                <a:latin typeface="Times New Roman"/>
                <a:cs typeface="Times New Roman"/>
              </a:rPr>
              <a:t>complementation </a:t>
            </a:r>
            <a:r>
              <a:rPr sz="1700" dirty="0">
                <a:latin typeface="Times New Roman"/>
                <a:cs typeface="Times New Roman"/>
              </a:rPr>
              <a:t>of </a:t>
            </a:r>
            <a:r>
              <a:rPr sz="1700" spc="-5" dirty="0">
                <a:latin typeface="Times New Roman"/>
                <a:cs typeface="Times New Roman"/>
              </a:rPr>
              <a:t>the two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mutations.</a:t>
            </a:r>
            <a:endParaRPr sz="1700">
              <a:latin typeface="Times New Roman"/>
              <a:cs typeface="Times New Roman"/>
            </a:endParaRPr>
          </a:p>
          <a:p>
            <a:pPr marL="781685" marR="55244" lvl="1" indent="-287020">
              <a:lnSpc>
                <a:spcPts val="1630"/>
              </a:lnSpc>
              <a:spcBef>
                <a:spcPts val="1005"/>
              </a:spcBef>
              <a:buAutoNum type="alphaLcPeriod"/>
              <a:tabLst>
                <a:tab pos="711835" algn="l"/>
              </a:tabLst>
            </a:pPr>
            <a:r>
              <a:rPr sz="1700" spc="-5" dirty="0">
                <a:latin typeface="Times New Roman"/>
                <a:cs typeface="Times New Roman"/>
              </a:rPr>
              <a:t>Animal cells </a:t>
            </a:r>
            <a:r>
              <a:rPr sz="1700" dirty="0">
                <a:latin typeface="Times New Roman"/>
                <a:cs typeface="Times New Roman"/>
              </a:rPr>
              <a:t>with the </a:t>
            </a:r>
            <a:r>
              <a:rPr sz="1700" spc="-5" dirty="0">
                <a:latin typeface="Times New Roman"/>
                <a:cs typeface="Times New Roman"/>
              </a:rPr>
              <a:t>same mutant </a:t>
            </a:r>
            <a:r>
              <a:rPr sz="1700" dirty="0">
                <a:latin typeface="Times New Roman"/>
                <a:cs typeface="Times New Roman"/>
              </a:rPr>
              <a:t>phenotype may be </a:t>
            </a:r>
            <a:r>
              <a:rPr sz="1700" spc="-5" dirty="0">
                <a:latin typeface="Times New Roman"/>
                <a:cs typeface="Times New Roman"/>
              </a:rPr>
              <a:t>fused </a:t>
            </a:r>
            <a:r>
              <a:rPr sz="1700" dirty="0">
                <a:latin typeface="Times New Roman"/>
                <a:cs typeface="Times New Roman"/>
              </a:rPr>
              <a:t>and analyzed for a wild-  type phenotype that </a:t>
            </a:r>
            <a:r>
              <a:rPr sz="1700" spc="-5" dirty="0">
                <a:latin typeface="Times New Roman"/>
                <a:cs typeface="Times New Roman"/>
              </a:rPr>
              <a:t>indicates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complementation.</a:t>
            </a:r>
            <a:endParaRPr sz="1700">
              <a:latin typeface="Times New Roman"/>
              <a:cs typeface="Times New Roman"/>
            </a:endParaRPr>
          </a:p>
          <a:p>
            <a:pPr marL="781685" marR="172085" lvl="1" indent="-287020">
              <a:lnSpc>
                <a:spcPts val="1630"/>
              </a:lnSpc>
              <a:spcBef>
                <a:spcPts val="1010"/>
              </a:spcBef>
              <a:buAutoNum type="alphaLcPeriod"/>
              <a:tabLst>
                <a:tab pos="698500" algn="l"/>
              </a:tabLst>
            </a:pPr>
            <a:r>
              <a:rPr sz="1700" dirty="0">
                <a:latin typeface="Times New Roman"/>
                <a:cs typeface="Times New Roman"/>
              </a:rPr>
              <a:t>A </a:t>
            </a:r>
            <a:r>
              <a:rPr sz="1700" i="1" spc="-5" dirty="0">
                <a:latin typeface="Times New Roman"/>
                <a:cs typeface="Times New Roman"/>
              </a:rPr>
              <a:t>Drosophila </a:t>
            </a:r>
            <a:r>
              <a:rPr sz="1700" spc="-5" dirty="0">
                <a:latin typeface="Times New Roman"/>
                <a:cs typeface="Times New Roman"/>
              </a:rPr>
              <a:t>example involves </a:t>
            </a:r>
            <a:r>
              <a:rPr sz="1700" dirty="0">
                <a:latin typeface="Times New Roman"/>
                <a:cs typeface="Times New Roman"/>
              </a:rPr>
              <a:t>two </a:t>
            </a:r>
            <a:r>
              <a:rPr sz="1700" spc="-5" dirty="0">
                <a:latin typeface="Times New Roman"/>
                <a:cs typeface="Times New Roman"/>
              </a:rPr>
              <a:t>true-breeding mutant strains </a:t>
            </a:r>
            <a:r>
              <a:rPr sz="1700" dirty="0">
                <a:latin typeface="Times New Roman"/>
                <a:cs typeface="Times New Roman"/>
              </a:rPr>
              <a:t>with </a:t>
            </a:r>
            <a:r>
              <a:rPr sz="1700" spc="-5" dirty="0">
                <a:latin typeface="Times New Roman"/>
                <a:cs typeface="Times New Roman"/>
              </a:rPr>
              <a:t>black </a:t>
            </a:r>
            <a:r>
              <a:rPr sz="1700" dirty="0">
                <a:latin typeface="Times New Roman"/>
                <a:cs typeface="Times New Roman"/>
              </a:rPr>
              <a:t>bodies  </a:t>
            </a:r>
            <a:r>
              <a:rPr sz="1700" spc="-5" dirty="0">
                <a:latin typeface="Times New Roman"/>
                <a:cs typeface="Times New Roman"/>
              </a:rPr>
              <a:t>instead </a:t>
            </a:r>
            <a:r>
              <a:rPr sz="1700" dirty="0">
                <a:latin typeface="Times New Roman"/>
                <a:cs typeface="Times New Roman"/>
              </a:rPr>
              <a:t>of wild-type </a:t>
            </a:r>
            <a:r>
              <a:rPr sz="1700" spc="-5" dirty="0">
                <a:latin typeface="Times New Roman"/>
                <a:cs typeface="Times New Roman"/>
              </a:rPr>
              <a:t>grey-yellow. </a:t>
            </a:r>
            <a:r>
              <a:rPr sz="1700" dirty="0">
                <a:latin typeface="Times New Roman"/>
                <a:cs typeface="Times New Roman"/>
              </a:rPr>
              <a:t>(Figure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14.24).</a:t>
            </a:r>
            <a:endParaRPr sz="1700">
              <a:latin typeface="Times New Roman"/>
              <a:cs typeface="Times New Roman"/>
            </a:endParaRPr>
          </a:p>
          <a:p>
            <a:pPr marL="1119505" lvl="2" indent="-167640">
              <a:lnSpc>
                <a:spcPts val="1835"/>
              </a:lnSpc>
              <a:spcBef>
                <a:spcPts val="605"/>
              </a:spcBef>
              <a:buAutoNum type="romanLcPeriod"/>
              <a:tabLst>
                <a:tab pos="1120140" algn="l"/>
              </a:tabLst>
            </a:pPr>
            <a:r>
              <a:rPr sz="1700" dirty="0">
                <a:latin typeface="Times New Roman"/>
                <a:cs typeface="Times New Roman"/>
              </a:rPr>
              <a:t>When </a:t>
            </a:r>
            <a:r>
              <a:rPr sz="1700" spc="-5" dirty="0">
                <a:latin typeface="Times New Roman"/>
                <a:cs typeface="Times New Roman"/>
              </a:rPr>
              <a:t>two mutant </a:t>
            </a:r>
            <a:r>
              <a:rPr sz="1700" dirty="0">
                <a:latin typeface="Times New Roman"/>
                <a:cs typeface="Times New Roman"/>
              </a:rPr>
              <a:t>black </a:t>
            </a:r>
            <a:r>
              <a:rPr sz="1700" spc="-5" dirty="0">
                <a:latin typeface="Times New Roman"/>
                <a:cs typeface="Times New Roman"/>
              </a:rPr>
              <a:t>strains </a:t>
            </a:r>
            <a:r>
              <a:rPr sz="1700" dirty="0">
                <a:latin typeface="Times New Roman"/>
                <a:cs typeface="Times New Roman"/>
              </a:rPr>
              <a:t>are crossed, </a:t>
            </a:r>
            <a:r>
              <a:rPr sz="1700" spc="-5" dirty="0">
                <a:latin typeface="Times New Roman"/>
                <a:cs typeface="Times New Roman"/>
              </a:rPr>
              <a:t>the </a:t>
            </a:r>
            <a:r>
              <a:rPr sz="1700" spc="10" dirty="0">
                <a:latin typeface="Times New Roman"/>
                <a:cs typeface="Times New Roman"/>
              </a:rPr>
              <a:t>F</a:t>
            </a:r>
            <a:r>
              <a:rPr sz="1650" spc="15" baseline="-20202" dirty="0">
                <a:latin typeface="Times New Roman"/>
                <a:cs typeface="Times New Roman"/>
              </a:rPr>
              <a:t>1 </a:t>
            </a:r>
            <a:r>
              <a:rPr sz="1700" spc="-5" dirty="0">
                <a:latin typeface="Times New Roman"/>
                <a:cs typeface="Times New Roman"/>
              </a:rPr>
              <a:t>all </a:t>
            </a:r>
            <a:r>
              <a:rPr sz="1700" dirty="0">
                <a:latin typeface="Times New Roman"/>
                <a:cs typeface="Times New Roman"/>
              </a:rPr>
              <a:t>have </a:t>
            </a:r>
            <a:r>
              <a:rPr sz="1700" spc="-5" dirty="0">
                <a:latin typeface="Times New Roman"/>
                <a:cs typeface="Times New Roman"/>
              </a:rPr>
              <a:t>wild-type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bodies.</a:t>
            </a:r>
            <a:endParaRPr sz="1700">
              <a:latin typeface="Times New Roman"/>
              <a:cs typeface="Times New Roman"/>
            </a:endParaRPr>
          </a:p>
          <a:p>
            <a:pPr marL="1181100">
              <a:lnSpc>
                <a:spcPts val="1835"/>
              </a:lnSpc>
            </a:pPr>
            <a:r>
              <a:rPr sz="1700" dirty="0">
                <a:latin typeface="Times New Roman"/>
                <a:cs typeface="Times New Roman"/>
              </a:rPr>
              <a:t>This </a:t>
            </a:r>
            <a:r>
              <a:rPr sz="1700" spc="-5" dirty="0">
                <a:latin typeface="Times New Roman"/>
                <a:cs typeface="Times New Roman"/>
              </a:rPr>
              <a:t>rules </a:t>
            </a:r>
            <a:r>
              <a:rPr sz="1700" dirty="0">
                <a:latin typeface="Times New Roman"/>
                <a:cs typeface="Times New Roman"/>
              </a:rPr>
              <a:t>out both </a:t>
            </a:r>
            <a:r>
              <a:rPr sz="1700" spc="-5" dirty="0">
                <a:latin typeface="Times New Roman"/>
                <a:cs typeface="Times New Roman"/>
              </a:rPr>
              <a:t>mutations being in </a:t>
            </a:r>
            <a:r>
              <a:rPr sz="1700" dirty="0">
                <a:latin typeface="Times New Roman"/>
                <a:cs typeface="Times New Roman"/>
              </a:rPr>
              <a:t>a </a:t>
            </a:r>
            <a:r>
              <a:rPr sz="1700" spc="-5" dirty="0">
                <a:latin typeface="Times New Roman"/>
                <a:cs typeface="Times New Roman"/>
              </a:rPr>
              <a:t>single </a:t>
            </a:r>
            <a:r>
              <a:rPr sz="1700" dirty="0">
                <a:latin typeface="Times New Roman"/>
                <a:cs typeface="Times New Roman"/>
              </a:rPr>
              <a:t>gene for body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color.</a:t>
            </a:r>
            <a:endParaRPr sz="1700">
              <a:latin typeface="Times New Roman"/>
              <a:cs typeface="Times New Roman"/>
            </a:endParaRPr>
          </a:p>
          <a:p>
            <a:pPr marL="1181100" marR="789305" lvl="2" indent="-228600">
              <a:lnSpc>
                <a:spcPct val="80000"/>
              </a:lnSpc>
              <a:spcBef>
                <a:spcPts val="994"/>
              </a:spcBef>
              <a:buAutoNum type="romanLcPeriod" startAt="2"/>
              <a:tabLst>
                <a:tab pos="1181735" algn="l"/>
              </a:tabLst>
            </a:pP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-5" dirty="0">
                <a:latin typeface="Times New Roman"/>
                <a:cs typeface="Times New Roman"/>
              </a:rPr>
              <a:t>simplest explanation is complementation </a:t>
            </a:r>
            <a:r>
              <a:rPr sz="1700" dirty="0">
                <a:latin typeface="Times New Roman"/>
                <a:cs typeface="Times New Roman"/>
              </a:rPr>
              <a:t>between two genes, </a:t>
            </a:r>
            <a:r>
              <a:rPr sz="1700" spc="-5" dirty="0">
                <a:latin typeface="Times New Roman"/>
                <a:cs typeface="Times New Roman"/>
              </a:rPr>
              <a:t>both  involved in </a:t>
            </a:r>
            <a:r>
              <a:rPr sz="1700" dirty="0">
                <a:latin typeface="Times New Roman"/>
                <a:cs typeface="Times New Roman"/>
              </a:rPr>
              <a:t>producing body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color.</a:t>
            </a:r>
            <a:endParaRPr sz="1700">
              <a:latin typeface="Times New Roman"/>
              <a:cs typeface="Times New Roman"/>
            </a:endParaRPr>
          </a:p>
          <a:p>
            <a:pPr marL="1638300" marR="180975" lvl="3" indent="-228600">
              <a:lnSpc>
                <a:spcPts val="1630"/>
              </a:lnSpc>
              <a:spcBef>
                <a:spcPts val="994"/>
              </a:spcBef>
              <a:buAutoNum type="arabicParenBoth"/>
              <a:tabLst>
                <a:tab pos="1715135" algn="l"/>
              </a:tabLst>
            </a:pPr>
            <a:r>
              <a:rPr sz="1700" dirty="0">
                <a:latin typeface="Times New Roman"/>
                <a:cs typeface="Times New Roman"/>
              </a:rPr>
              <a:t>On one </a:t>
            </a:r>
            <a:r>
              <a:rPr sz="1700" spc="-5" dirty="0">
                <a:latin typeface="Times New Roman"/>
                <a:cs typeface="Times New Roman"/>
              </a:rPr>
              <a:t>autosome is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-5" dirty="0">
                <a:latin typeface="Times New Roman"/>
                <a:cs typeface="Times New Roman"/>
              </a:rPr>
              <a:t>recessive </a:t>
            </a:r>
            <a:r>
              <a:rPr sz="1700" i="1" dirty="0">
                <a:latin typeface="Times New Roman"/>
                <a:cs typeface="Times New Roman"/>
              </a:rPr>
              <a:t>ebony </a:t>
            </a:r>
            <a:r>
              <a:rPr sz="1700" i="1" spc="-10" dirty="0">
                <a:latin typeface="Times New Roman"/>
                <a:cs typeface="Times New Roman"/>
              </a:rPr>
              <a:t>(e) </a:t>
            </a:r>
            <a:r>
              <a:rPr sz="1700" dirty="0">
                <a:latin typeface="Times New Roman"/>
                <a:cs typeface="Times New Roman"/>
              </a:rPr>
              <a:t>gene, producing </a:t>
            </a:r>
            <a:r>
              <a:rPr sz="1700" spc="-5" dirty="0">
                <a:latin typeface="Times New Roman"/>
                <a:cs typeface="Times New Roman"/>
              </a:rPr>
              <a:t>black </a:t>
            </a:r>
            <a:r>
              <a:rPr sz="1700" dirty="0">
                <a:latin typeface="Times New Roman"/>
                <a:cs typeface="Times New Roman"/>
              </a:rPr>
              <a:t>body  </a:t>
            </a:r>
            <a:r>
              <a:rPr sz="1700" spc="-5" dirty="0">
                <a:latin typeface="Times New Roman"/>
                <a:cs typeface="Times New Roman"/>
              </a:rPr>
              <a:t>color </a:t>
            </a:r>
            <a:r>
              <a:rPr sz="1700" dirty="0">
                <a:latin typeface="Times New Roman"/>
                <a:cs typeface="Times New Roman"/>
              </a:rPr>
              <a:t>when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homozygous.</a:t>
            </a:r>
            <a:endParaRPr sz="1700">
              <a:latin typeface="Times New Roman"/>
              <a:cs typeface="Times New Roman"/>
            </a:endParaRPr>
          </a:p>
          <a:p>
            <a:pPr marL="1638300" marR="733425" lvl="3" indent="-228600">
              <a:lnSpc>
                <a:spcPts val="1630"/>
              </a:lnSpc>
              <a:spcBef>
                <a:spcPts val="1005"/>
              </a:spcBef>
              <a:buAutoNum type="arabicParenBoth"/>
              <a:tabLst>
                <a:tab pos="1715135" algn="l"/>
              </a:tabLst>
            </a:pPr>
            <a:r>
              <a:rPr sz="1700" dirty="0">
                <a:latin typeface="Times New Roman"/>
                <a:cs typeface="Times New Roman"/>
              </a:rPr>
              <a:t>On another </a:t>
            </a:r>
            <a:r>
              <a:rPr sz="1700" spc="-5" dirty="0">
                <a:latin typeface="Times New Roman"/>
                <a:cs typeface="Times New Roman"/>
              </a:rPr>
              <a:t>autosome is </a:t>
            </a:r>
            <a:r>
              <a:rPr sz="1700" dirty="0">
                <a:latin typeface="Times New Roman"/>
                <a:cs typeface="Times New Roman"/>
              </a:rPr>
              <a:t>a </a:t>
            </a:r>
            <a:r>
              <a:rPr sz="1700" spc="-5" dirty="0">
                <a:latin typeface="Times New Roman"/>
                <a:cs typeface="Times New Roman"/>
              </a:rPr>
              <a:t>different recessive </a:t>
            </a:r>
            <a:r>
              <a:rPr sz="1700" dirty="0">
                <a:latin typeface="Times New Roman"/>
                <a:cs typeface="Times New Roman"/>
              </a:rPr>
              <a:t>gene, </a:t>
            </a:r>
            <a:r>
              <a:rPr sz="1700" i="1" spc="-5" dirty="0">
                <a:latin typeface="Times New Roman"/>
                <a:cs typeface="Times New Roman"/>
              </a:rPr>
              <a:t>black (b), </a:t>
            </a:r>
            <a:r>
              <a:rPr sz="1700" spc="-5" dirty="0">
                <a:latin typeface="Times New Roman"/>
                <a:cs typeface="Times New Roman"/>
              </a:rPr>
              <a:t>also  </a:t>
            </a:r>
            <a:r>
              <a:rPr sz="1700" dirty="0">
                <a:latin typeface="Times New Roman"/>
                <a:cs typeface="Times New Roman"/>
              </a:rPr>
              <a:t>producing </a:t>
            </a:r>
            <a:r>
              <a:rPr sz="1700" spc="-5" dirty="0">
                <a:latin typeface="Times New Roman"/>
                <a:cs typeface="Times New Roman"/>
              </a:rPr>
              <a:t>black </a:t>
            </a:r>
            <a:r>
              <a:rPr sz="1700" dirty="0">
                <a:latin typeface="Times New Roman"/>
                <a:cs typeface="Times New Roman"/>
              </a:rPr>
              <a:t>body when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homozygous.</a:t>
            </a:r>
            <a:endParaRPr sz="1700">
              <a:latin typeface="Times New Roman"/>
              <a:cs typeface="Times New Roman"/>
            </a:endParaRPr>
          </a:p>
          <a:p>
            <a:pPr marL="1181100" marR="30480" lvl="2" indent="-228600">
              <a:lnSpc>
                <a:spcPct val="80000"/>
              </a:lnSpc>
              <a:spcBef>
                <a:spcPts val="1010"/>
              </a:spcBef>
              <a:buAutoNum type="romanLcPeriod" startAt="2"/>
              <a:tabLst>
                <a:tab pos="1242695" algn="l"/>
              </a:tabLst>
            </a:pP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-5" dirty="0">
                <a:latin typeface="Times New Roman"/>
                <a:cs typeface="Times New Roman"/>
              </a:rPr>
              <a:t>cross is therefore </a:t>
            </a:r>
            <a:r>
              <a:rPr sz="1700" i="1" spc="-5" dirty="0">
                <a:latin typeface="Times New Roman"/>
                <a:cs typeface="Times New Roman"/>
              </a:rPr>
              <a:t>e/e </a:t>
            </a:r>
            <a:r>
              <a:rPr sz="1700" i="1" dirty="0">
                <a:latin typeface="Times New Roman"/>
                <a:cs typeface="Times New Roman"/>
              </a:rPr>
              <a:t>b</a:t>
            </a:r>
            <a:r>
              <a:rPr sz="1650" i="1" baseline="25252" dirty="0">
                <a:latin typeface="Times New Roman"/>
                <a:cs typeface="Times New Roman"/>
              </a:rPr>
              <a:t>+</a:t>
            </a:r>
            <a:r>
              <a:rPr sz="1700" i="1" dirty="0">
                <a:latin typeface="Times New Roman"/>
                <a:cs typeface="Times New Roman"/>
              </a:rPr>
              <a:t>/ </a:t>
            </a:r>
            <a:r>
              <a:rPr sz="1700" i="1" spc="10" dirty="0">
                <a:latin typeface="Times New Roman"/>
                <a:cs typeface="Times New Roman"/>
              </a:rPr>
              <a:t>b</a:t>
            </a:r>
            <a:r>
              <a:rPr sz="1650" i="1" spc="15" baseline="25252" dirty="0">
                <a:latin typeface="Times New Roman"/>
                <a:cs typeface="Times New Roman"/>
              </a:rPr>
              <a:t>+ </a:t>
            </a:r>
            <a:r>
              <a:rPr sz="1700" i="1" dirty="0">
                <a:latin typeface="Times New Roman"/>
                <a:cs typeface="Times New Roman"/>
              </a:rPr>
              <a:t>X e</a:t>
            </a:r>
            <a:r>
              <a:rPr sz="1650" i="1" baseline="25252" dirty="0">
                <a:latin typeface="Times New Roman"/>
                <a:cs typeface="Times New Roman"/>
              </a:rPr>
              <a:t>+</a:t>
            </a:r>
            <a:r>
              <a:rPr sz="1700" i="1" dirty="0">
                <a:latin typeface="Times New Roman"/>
                <a:cs typeface="Times New Roman"/>
              </a:rPr>
              <a:t>/ </a:t>
            </a:r>
            <a:r>
              <a:rPr sz="1700" i="1" spc="10" dirty="0">
                <a:latin typeface="Times New Roman"/>
                <a:cs typeface="Times New Roman"/>
              </a:rPr>
              <a:t>e</a:t>
            </a:r>
            <a:r>
              <a:rPr sz="1650" i="1" spc="15" baseline="25252" dirty="0">
                <a:latin typeface="Times New Roman"/>
                <a:cs typeface="Times New Roman"/>
              </a:rPr>
              <a:t>+ </a:t>
            </a:r>
            <a:r>
              <a:rPr sz="1700" i="1" dirty="0">
                <a:latin typeface="Times New Roman"/>
                <a:cs typeface="Times New Roman"/>
              </a:rPr>
              <a:t>b / b.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5" dirty="0">
                <a:latin typeface="Times New Roman"/>
                <a:cs typeface="Times New Roman"/>
              </a:rPr>
              <a:t>F</a:t>
            </a:r>
            <a:r>
              <a:rPr sz="1650" spc="7" baseline="-20202" dirty="0">
                <a:latin typeface="Times New Roman"/>
                <a:cs typeface="Times New Roman"/>
              </a:rPr>
              <a:t>1 </a:t>
            </a:r>
            <a:r>
              <a:rPr sz="1700" dirty="0">
                <a:latin typeface="Times New Roman"/>
                <a:cs typeface="Times New Roman"/>
              </a:rPr>
              <a:t>are </a:t>
            </a:r>
            <a:r>
              <a:rPr sz="1700" i="1" dirty="0">
                <a:latin typeface="Times New Roman"/>
                <a:cs typeface="Times New Roman"/>
              </a:rPr>
              <a:t>e</a:t>
            </a:r>
            <a:r>
              <a:rPr sz="1650" i="1" baseline="25252" dirty="0">
                <a:latin typeface="Times New Roman"/>
                <a:cs typeface="Times New Roman"/>
              </a:rPr>
              <a:t>+</a:t>
            </a:r>
            <a:r>
              <a:rPr sz="1700" i="1" dirty="0">
                <a:latin typeface="Times New Roman"/>
                <a:cs typeface="Times New Roman"/>
              </a:rPr>
              <a:t>/ e b</a:t>
            </a:r>
            <a:r>
              <a:rPr sz="1650" i="1" baseline="25252" dirty="0">
                <a:latin typeface="Times New Roman"/>
                <a:cs typeface="Times New Roman"/>
              </a:rPr>
              <a:t>+</a:t>
            </a:r>
            <a:r>
              <a:rPr sz="1700" i="1" dirty="0">
                <a:latin typeface="Times New Roman"/>
                <a:cs typeface="Times New Roman"/>
              </a:rPr>
              <a:t>/ b </a:t>
            </a:r>
            <a:r>
              <a:rPr sz="1700" spc="-5" dirty="0">
                <a:latin typeface="Times New Roman"/>
                <a:cs typeface="Times New Roman"/>
              </a:rPr>
              <a:t>(mutant  alleles </a:t>
            </a:r>
            <a:r>
              <a:rPr sz="1700" dirty="0">
                <a:latin typeface="Times New Roman"/>
                <a:cs typeface="Times New Roman"/>
              </a:rPr>
              <a:t>are </a:t>
            </a:r>
            <a:r>
              <a:rPr sz="1700" spc="-5" dirty="0">
                <a:latin typeface="Times New Roman"/>
                <a:cs typeface="Times New Roman"/>
              </a:rPr>
              <a:t>in </a:t>
            </a:r>
            <a:r>
              <a:rPr sz="1700" i="1" spc="-5" dirty="0">
                <a:latin typeface="Times New Roman"/>
                <a:cs typeface="Times New Roman"/>
              </a:rPr>
              <a:t>trans), </a:t>
            </a:r>
            <a:r>
              <a:rPr sz="1700" dirty="0">
                <a:latin typeface="Times New Roman"/>
                <a:cs typeface="Times New Roman"/>
              </a:rPr>
              <a:t>and </a:t>
            </a:r>
            <a:r>
              <a:rPr sz="1700" spc="-5" dirty="0">
                <a:latin typeface="Times New Roman"/>
                <a:cs typeface="Times New Roman"/>
              </a:rPr>
              <a:t>display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-5" dirty="0">
                <a:latin typeface="Times New Roman"/>
                <a:cs typeface="Times New Roman"/>
              </a:rPr>
              <a:t>wild- </a:t>
            </a:r>
            <a:r>
              <a:rPr sz="1700" dirty="0">
                <a:latin typeface="Times New Roman"/>
                <a:cs typeface="Times New Roman"/>
              </a:rPr>
              <a:t>type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phenotype.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584695"/>
            <a:ext cx="45497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Peter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J.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Russell, </a:t>
            </a:r>
            <a:r>
              <a:rPr sz="800" i="1" dirty="0">
                <a:solidFill>
                  <a:srgbClr val="2D002D"/>
                </a:solidFill>
                <a:latin typeface="Georgia"/>
                <a:cs typeface="Georgia"/>
              </a:rPr>
              <a:t>iGenetics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: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Copyright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©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Pearson Education,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Inc.,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publishing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as Benjamin</a:t>
            </a:r>
            <a:r>
              <a:rPr sz="800" spc="-95" dirty="0">
                <a:solidFill>
                  <a:srgbClr val="2D002D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Cummings.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28600"/>
            <a:ext cx="8763000" cy="685800"/>
            <a:chOff x="0" y="228600"/>
            <a:chExt cx="8763000" cy="685800"/>
          </a:xfrm>
        </p:grpSpPr>
        <p:sp>
          <p:nvSpPr>
            <p:cNvPr id="4" name="object 4"/>
            <p:cNvSpPr/>
            <p:nvPr/>
          </p:nvSpPr>
          <p:spPr>
            <a:xfrm>
              <a:off x="0" y="304800"/>
              <a:ext cx="8763000" cy="609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28600"/>
              <a:ext cx="8686800" cy="609600"/>
            </a:xfrm>
            <a:custGeom>
              <a:avLst/>
              <a:gdLst/>
              <a:ahLst/>
              <a:cxnLst/>
              <a:rect l="l" t="t" r="r" b="b"/>
              <a:pathLst>
                <a:path w="8686800" h="609600">
                  <a:moveTo>
                    <a:pt x="86868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8686800" y="6096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2D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255523"/>
            <a:ext cx="70751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1400" marR="5080" indent="-102933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Fig. 14.24 Complementation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between two black body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mutations of </a:t>
            </a:r>
            <a:r>
              <a:rPr sz="1600" i="1" spc="-5" dirty="0">
                <a:solidFill>
                  <a:srgbClr val="FFFFFF"/>
                </a:solidFill>
                <a:latin typeface="Georgia"/>
                <a:cs typeface="Georgia"/>
              </a:rPr>
              <a:t>Drosophila  </a:t>
            </a:r>
            <a:r>
              <a:rPr sz="1600" i="1" spc="-10" dirty="0">
                <a:solidFill>
                  <a:srgbClr val="FFFFFF"/>
                </a:solidFill>
                <a:latin typeface="Georgia"/>
                <a:cs typeface="Georgia"/>
              </a:rPr>
              <a:t>melanogaster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12816" y="1080372"/>
            <a:ext cx="6378757" cy="5408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584695"/>
            <a:ext cx="45497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Peter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J.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Russell, </a:t>
            </a:r>
            <a:r>
              <a:rPr sz="800" i="1" dirty="0">
                <a:solidFill>
                  <a:srgbClr val="2D002D"/>
                </a:solidFill>
                <a:latin typeface="Georgia"/>
                <a:cs typeface="Georgia"/>
              </a:rPr>
              <a:t>iGenetics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: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Copyright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©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Pearson Education,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Inc.,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publishing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as Benjamin</a:t>
            </a:r>
            <a:r>
              <a:rPr sz="800" spc="-95" dirty="0">
                <a:solidFill>
                  <a:srgbClr val="2D002D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Cummings.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28600"/>
            <a:ext cx="8763000" cy="685800"/>
            <a:chOff x="0" y="228600"/>
            <a:chExt cx="8763000" cy="685800"/>
          </a:xfrm>
        </p:grpSpPr>
        <p:sp>
          <p:nvSpPr>
            <p:cNvPr id="4" name="object 4"/>
            <p:cNvSpPr/>
            <p:nvPr/>
          </p:nvSpPr>
          <p:spPr>
            <a:xfrm>
              <a:off x="0" y="304800"/>
              <a:ext cx="8763000" cy="609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28600"/>
              <a:ext cx="8686800" cy="609600"/>
            </a:xfrm>
            <a:custGeom>
              <a:avLst/>
              <a:gdLst/>
              <a:ahLst/>
              <a:cxnLst/>
              <a:rect l="l" t="t" r="r" b="b"/>
              <a:pathLst>
                <a:path w="8686800" h="609600">
                  <a:moveTo>
                    <a:pt x="86868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8686800" y="6096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2D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255523"/>
            <a:ext cx="77387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6935" marR="5080" indent="-864869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Fig. 14.2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Lederberg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and Tatum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experiment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showing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that sexual recombination occurs  between cells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600" i="1" spc="-5" dirty="0">
                <a:solidFill>
                  <a:srgbClr val="FFFFFF"/>
                </a:solidFill>
                <a:latin typeface="Georgia"/>
                <a:cs typeface="Georgia"/>
              </a:rPr>
              <a:t>E.</a:t>
            </a:r>
            <a:r>
              <a:rPr sz="1600" i="1" spc="1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Georgia"/>
                <a:cs typeface="Georgia"/>
              </a:rPr>
              <a:t>coli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32976" y="980158"/>
            <a:ext cx="4278314" cy="55730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584695"/>
            <a:ext cx="45497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Peter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J.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Russell, </a:t>
            </a:r>
            <a:r>
              <a:rPr sz="800" i="1" dirty="0">
                <a:solidFill>
                  <a:srgbClr val="2D002D"/>
                </a:solidFill>
                <a:latin typeface="Georgia"/>
                <a:cs typeface="Georgia"/>
              </a:rPr>
              <a:t>iGenetics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: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Copyright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©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Pearson Education,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Inc.,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publishing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as Benjamin</a:t>
            </a:r>
            <a:r>
              <a:rPr sz="800" spc="-95" dirty="0">
                <a:solidFill>
                  <a:srgbClr val="2D002D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Cummings.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28600"/>
            <a:ext cx="8763000" cy="457200"/>
            <a:chOff x="0" y="228600"/>
            <a:chExt cx="8763000" cy="457200"/>
          </a:xfrm>
        </p:grpSpPr>
        <p:sp>
          <p:nvSpPr>
            <p:cNvPr id="4" name="object 4"/>
            <p:cNvSpPr/>
            <p:nvPr/>
          </p:nvSpPr>
          <p:spPr>
            <a:xfrm>
              <a:off x="0" y="304800"/>
              <a:ext cx="8763000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28600"/>
              <a:ext cx="8686800" cy="381000"/>
            </a:xfrm>
            <a:custGeom>
              <a:avLst/>
              <a:gdLst/>
              <a:ahLst/>
              <a:cxnLst/>
              <a:rect l="l" t="t" r="r" b="b"/>
              <a:pathLst>
                <a:path w="8686800" h="381000">
                  <a:moveTo>
                    <a:pt x="8686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8686800" y="3810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2D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255523"/>
            <a:ext cx="3271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Fig. 14.3 Davis’s U-tube</a:t>
            </a:r>
            <a:r>
              <a:rPr sz="1600" spc="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experiment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0185" y="939697"/>
            <a:ext cx="7056064" cy="54611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17" y="20523"/>
            <a:ext cx="35566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The </a:t>
            </a:r>
            <a:r>
              <a:rPr sz="3600" spc="-5" dirty="0"/>
              <a:t>Sex Factor</a:t>
            </a:r>
            <a:r>
              <a:rPr sz="3600" spc="-70" dirty="0"/>
              <a:t> </a:t>
            </a:r>
            <a:r>
              <a:rPr sz="3600" dirty="0"/>
              <a:t>F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5984747" y="4210811"/>
            <a:ext cx="3159250" cy="2647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039" y="567309"/>
            <a:ext cx="8058784" cy="45948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68300" marR="154305" indent="-342900" algn="just">
              <a:lnSpc>
                <a:spcPct val="103899"/>
              </a:lnSpc>
              <a:spcBef>
                <a:spcPts val="5"/>
              </a:spcBef>
              <a:buAutoNum type="arabicPeriod"/>
              <a:tabLst>
                <a:tab pos="368300" algn="l"/>
              </a:tabLst>
            </a:pPr>
            <a:r>
              <a:rPr sz="1900" spc="-5" dirty="0">
                <a:latin typeface="Arial"/>
                <a:cs typeface="Arial"/>
              </a:rPr>
              <a:t>Hayes (1953) showed that genetic transfer is unidirectional from donor  to recipient, mediated by a donor </a:t>
            </a:r>
            <a:r>
              <a:rPr sz="1900" b="1" spc="-5" dirty="0">
                <a:solidFill>
                  <a:srgbClr val="0000CC"/>
                </a:solidFill>
                <a:latin typeface="Arial"/>
                <a:cs typeface="Arial"/>
              </a:rPr>
              <a:t>sex </a:t>
            </a:r>
            <a:r>
              <a:rPr sz="1900" b="1" dirty="0">
                <a:solidFill>
                  <a:srgbClr val="0000CC"/>
                </a:solidFill>
                <a:latin typeface="Arial"/>
                <a:cs typeface="Arial"/>
              </a:rPr>
              <a:t>factor </a:t>
            </a:r>
            <a:r>
              <a:rPr sz="1900" spc="-5" dirty="0">
                <a:latin typeface="Arial"/>
                <a:cs typeface="Arial"/>
              </a:rPr>
              <a:t>called </a:t>
            </a:r>
            <a:r>
              <a:rPr sz="1900" b="1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1900" dirty="0">
                <a:latin typeface="Arial"/>
                <a:cs typeface="Arial"/>
              </a:rPr>
              <a:t>. </a:t>
            </a:r>
            <a:r>
              <a:rPr sz="1900" spc="-5" dirty="0">
                <a:latin typeface="Arial"/>
                <a:cs typeface="Arial"/>
              </a:rPr>
              <a:t>The donor is </a:t>
            </a:r>
            <a:r>
              <a:rPr sz="1900" spc="5" dirty="0">
                <a:latin typeface="Arial"/>
                <a:cs typeface="Arial"/>
              </a:rPr>
              <a:t>F</a:t>
            </a:r>
            <a:r>
              <a:rPr sz="1875" spc="7" baseline="26666" dirty="0">
                <a:latin typeface="Arial"/>
                <a:cs typeface="Arial"/>
              </a:rPr>
              <a:t>+</a:t>
            </a:r>
            <a:r>
              <a:rPr sz="1900" spc="5" dirty="0">
                <a:latin typeface="Arial"/>
                <a:cs typeface="Arial"/>
              </a:rPr>
              <a:t>,  </a:t>
            </a:r>
            <a:r>
              <a:rPr sz="1900" spc="-5" dirty="0">
                <a:latin typeface="Arial"/>
                <a:cs typeface="Arial"/>
              </a:rPr>
              <a:t>and the recipient is</a:t>
            </a:r>
            <a:r>
              <a:rPr sz="1900" spc="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</a:t>
            </a:r>
            <a:r>
              <a:rPr sz="1875" baseline="26666" dirty="0">
                <a:latin typeface="Arial"/>
                <a:cs typeface="Arial"/>
              </a:rPr>
              <a:t>-</a:t>
            </a:r>
            <a:r>
              <a:rPr sz="1900" dirty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marL="768985" lvl="1" indent="-287020" algn="just">
              <a:lnSpc>
                <a:spcPct val="100000"/>
              </a:lnSpc>
              <a:spcBef>
                <a:spcPts val="610"/>
              </a:spcBef>
              <a:buClr>
                <a:srgbClr val="000000"/>
              </a:buClr>
              <a:buFont typeface="Arial"/>
              <a:buAutoNum type="alphaLcPeriod"/>
              <a:tabLst>
                <a:tab pos="769620" algn="l"/>
              </a:tabLst>
            </a:pPr>
            <a:r>
              <a:rPr sz="1700" b="1" dirty="0">
                <a:solidFill>
                  <a:srgbClr val="0000CC"/>
                </a:solidFill>
                <a:latin typeface="Arial"/>
                <a:cs typeface="Arial"/>
              </a:rPr>
              <a:t>F </a:t>
            </a:r>
            <a:r>
              <a:rPr sz="1700" b="1" spc="-5" dirty="0">
                <a:solidFill>
                  <a:srgbClr val="0000CC"/>
                </a:solidFill>
                <a:latin typeface="Arial"/>
                <a:cs typeface="Arial"/>
              </a:rPr>
              <a:t>is </a:t>
            </a:r>
            <a:r>
              <a:rPr sz="1700" b="1" dirty="0">
                <a:solidFill>
                  <a:srgbClr val="0000CC"/>
                </a:solidFill>
                <a:latin typeface="Arial"/>
                <a:cs typeface="Arial"/>
              </a:rPr>
              <a:t>a </a:t>
            </a:r>
            <a:r>
              <a:rPr sz="1700" b="1" spc="-5" dirty="0">
                <a:solidFill>
                  <a:srgbClr val="0000CC"/>
                </a:solidFill>
                <a:latin typeface="Arial"/>
                <a:cs typeface="Arial"/>
              </a:rPr>
              <a:t>plasmid </a:t>
            </a:r>
            <a:r>
              <a:rPr sz="1700" spc="-5" dirty="0">
                <a:latin typeface="Arial"/>
                <a:cs typeface="Arial"/>
              </a:rPr>
              <a:t>with </a:t>
            </a:r>
            <a:r>
              <a:rPr sz="1700" dirty="0">
                <a:latin typeface="Arial"/>
                <a:cs typeface="Arial"/>
              </a:rPr>
              <a:t>an </a:t>
            </a:r>
            <a:r>
              <a:rPr sz="1700" dirty="0">
                <a:solidFill>
                  <a:srgbClr val="0000CC"/>
                </a:solidFill>
                <a:latin typeface="Arial"/>
                <a:cs typeface="Arial"/>
              </a:rPr>
              <a:t>origin of DNA transfer</a:t>
            </a:r>
            <a:r>
              <a:rPr sz="1700" dirty="0">
                <a:latin typeface="Arial"/>
                <a:cs typeface="Arial"/>
              </a:rPr>
              <a:t>, and several genes,</a:t>
            </a:r>
            <a:r>
              <a:rPr sz="1700" spc="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including</a:t>
            </a:r>
            <a:endParaRPr sz="1700">
              <a:latin typeface="Arial"/>
              <a:cs typeface="Arial"/>
            </a:endParaRPr>
          </a:p>
          <a:p>
            <a:pPr marL="768985" algn="just">
              <a:lnSpc>
                <a:spcPct val="100000"/>
              </a:lnSpc>
              <a:spcBef>
                <a:spcPts val="85"/>
              </a:spcBef>
            </a:pPr>
            <a:r>
              <a:rPr sz="1700" dirty="0">
                <a:solidFill>
                  <a:srgbClr val="0000CC"/>
                </a:solidFill>
                <a:latin typeface="Arial"/>
                <a:cs typeface="Arial"/>
              </a:rPr>
              <a:t>those for </a:t>
            </a:r>
            <a:r>
              <a:rPr sz="1700" spc="-5" dirty="0">
                <a:solidFill>
                  <a:srgbClr val="0000CC"/>
                </a:solidFill>
                <a:latin typeface="Arial"/>
                <a:cs typeface="Arial"/>
              </a:rPr>
              <a:t>the </a:t>
            </a:r>
            <a:r>
              <a:rPr sz="1700" dirty="0">
                <a:solidFill>
                  <a:srgbClr val="0000CC"/>
                </a:solidFill>
                <a:latin typeface="Arial"/>
                <a:cs typeface="Arial"/>
              </a:rPr>
              <a:t>F-pilus </a:t>
            </a:r>
            <a:r>
              <a:rPr sz="1700" dirty="0">
                <a:latin typeface="Arial"/>
                <a:cs typeface="Arial"/>
              </a:rPr>
              <a:t>(plural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F-pili).</a:t>
            </a:r>
            <a:endParaRPr sz="1700">
              <a:latin typeface="Arial"/>
              <a:cs typeface="Arial"/>
            </a:endParaRPr>
          </a:p>
          <a:p>
            <a:pPr marL="768985" marR="17780" lvl="1" indent="-287020">
              <a:lnSpc>
                <a:spcPct val="104099"/>
              </a:lnSpc>
              <a:spcBef>
                <a:spcPts val="495"/>
              </a:spcBef>
              <a:buAutoNum type="alphaLcPeriod" startAt="2"/>
              <a:tabLst>
                <a:tab pos="769620" algn="l"/>
              </a:tabLst>
            </a:pPr>
            <a:r>
              <a:rPr sz="1700" dirty="0">
                <a:latin typeface="Arial"/>
                <a:cs typeface="Arial"/>
              </a:rPr>
              <a:t>Conjugation occurs </a:t>
            </a:r>
            <a:r>
              <a:rPr sz="1700" spc="-5" dirty="0">
                <a:latin typeface="Arial"/>
                <a:cs typeface="Arial"/>
              </a:rPr>
              <a:t>when </a:t>
            </a:r>
            <a:r>
              <a:rPr sz="1700" spc="5" dirty="0">
                <a:latin typeface="Arial"/>
                <a:cs typeface="Arial"/>
              </a:rPr>
              <a:t>F</a:t>
            </a:r>
            <a:r>
              <a:rPr sz="1650" spc="7" baseline="25252" dirty="0">
                <a:latin typeface="Arial"/>
                <a:cs typeface="Arial"/>
              </a:rPr>
              <a:t>+ </a:t>
            </a:r>
            <a:r>
              <a:rPr sz="1700" dirty="0">
                <a:latin typeface="Arial"/>
                <a:cs typeface="Arial"/>
              </a:rPr>
              <a:t>donor cells are </a:t>
            </a:r>
            <a:r>
              <a:rPr sz="1700" spc="-5" dirty="0">
                <a:latin typeface="Arial"/>
                <a:cs typeface="Arial"/>
              </a:rPr>
              <a:t>mixed </a:t>
            </a:r>
            <a:r>
              <a:rPr sz="1700" spc="-10" dirty="0">
                <a:latin typeface="Arial"/>
                <a:cs typeface="Arial"/>
              </a:rPr>
              <a:t>with </a:t>
            </a:r>
            <a:r>
              <a:rPr sz="1700" spc="5" dirty="0">
                <a:latin typeface="Arial"/>
                <a:cs typeface="Arial"/>
              </a:rPr>
              <a:t>F</a:t>
            </a:r>
            <a:r>
              <a:rPr sz="1650" spc="7" baseline="25252" dirty="0">
                <a:latin typeface="Arial"/>
                <a:cs typeface="Arial"/>
              </a:rPr>
              <a:t>- </a:t>
            </a:r>
            <a:r>
              <a:rPr sz="1700" dirty="0">
                <a:latin typeface="Arial"/>
                <a:cs typeface="Arial"/>
              </a:rPr>
              <a:t>recipients. </a:t>
            </a:r>
            <a:r>
              <a:rPr sz="1700" spc="-5" dirty="0">
                <a:latin typeface="Arial"/>
                <a:cs typeface="Arial"/>
              </a:rPr>
              <a:t>It </a:t>
            </a:r>
            <a:r>
              <a:rPr sz="1700" dirty="0">
                <a:latin typeface="Arial"/>
                <a:cs typeface="Arial"/>
              </a:rPr>
              <a:t>does  not occur </a:t>
            </a:r>
            <a:r>
              <a:rPr sz="1700" spc="-5" dirty="0">
                <a:latin typeface="Arial"/>
                <a:cs typeface="Arial"/>
              </a:rPr>
              <a:t>between </a:t>
            </a:r>
            <a:r>
              <a:rPr sz="1700" dirty="0">
                <a:latin typeface="Arial"/>
                <a:cs typeface="Arial"/>
              </a:rPr>
              <a:t>cells of </a:t>
            </a:r>
            <a:r>
              <a:rPr sz="1700" spc="-5" dirty="0">
                <a:latin typeface="Arial"/>
                <a:cs typeface="Arial"/>
              </a:rPr>
              <a:t>the </a:t>
            </a:r>
            <a:r>
              <a:rPr sz="1700" dirty="0">
                <a:latin typeface="Arial"/>
                <a:cs typeface="Arial"/>
              </a:rPr>
              <a:t>same mating </a:t>
            </a:r>
            <a:r>
              <a:rPr sz="1700" spc="-10" dirty="0">
                <a:latin typeface="Arial"/>
                <a:cs typeface="Arial"/>
              </a:rPr>
              <a:t>type </a:t>
            </a:r>
            <a:r>
              <a:rPr sz="1700" dirty="0">
                <a:latin typeface="Arial"/>
                <a:cs typeface="Arial"/>
              </a:rPr>
              <a:t>(Figure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14.4).</a:t>
            </a:r>
            <a:endParaRPr sz="1700">
              <a:latin typeface="Arial"/>
              <a:cs typeface="Arial"/>
            </a:endParaRPr>
          </a:p>
          <a:p>
            <a:pPr marL="768985" marR="274320" lvl="1" indent="-287020">
              <a:lnSpc>
                <a:spcPct val="103800"/>
              </a:lnSpc>
              <a:spcBef>
                <a:spcPts val="509"/>
              </a:spcBef>
              <a:buAutoNum type="alphaLcPeriod" startAt="2"/>
              <a:tabLst>
                <a:tab pos="769620" algn="l"/>
              </a:tabLst>
            </a:pPr>
            <a:r>
              <a:rPr sz="1700" dirty="0">
                <a:latin typeface="Arial"/>
                <a:cs typeface="Arial"/>
              </a:rPr>
              <a:t>Genetic </a:t>
            </a:r>
            <a:r>
              <a:rPr sz="1700" spc="-5" dirty="0">
                <a:latin typeface="Arial"/>
                <a:cs typeface="Arial"/>
              </a:rPr>
              <a:t>transfer </a:t>
            </a:r>
            <a:r>
              <a:rPr sz="1700" dirty="0">
                <a:latin typeface="Arial"/>
                <a:cs typeface="Arial"/>
              </a:rPr>
              <a:t>begins </a:t>
            </a:r>
            <a:r>
              <a:rPr sz="1700" spc="-5" dirty="0">
                <a:latin typeface="Arial"/>
                <a:cs typeface="Arial"/>
              </a:rPr>
              <a:t>when 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one strand of </a:t>
            </a:r>
            <a:r>
              <a:rPr sz="1700" spc="-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F plasmid is nicked </a:t>
            </a:r>
            <a:r>
              <a:rPr sz="1700" dirty="0">
                <a:latin typeface="Arial"/>
                <a:cs typeface="Arial"/>
              </a:rPr>
              <a:t>at the  origin, replication begins and a single strand of DNA is </a:t>
            </a:r>
            <a:r>
              <a:rPr sz="1700" spc="-5" dirty="0">
                <a:latin typeface="Arial"/>
                <a:cs typeface="Arial"/>
              </a:rPr>
              <a:t>transferred to the  </a:t>
            </a:r>
            <a:r>
              <a:rPr sz="1700" dirty="0">
                <a:latin typeface="Arial"/>
                <a:cs typeface="Arial"/>
              </a:rPr>
              <a:t>recipient cell (Figure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14.5).</a:t>
            </a:r>
            <a:endParaRPr sz="1700">
              <a:latin typeface="Arial"/>
              <a:cs typeface="Arial"/>
            </a:endParaRPr>
          </a:p>
          <a:p>
            <a:pPr marL="768985" marR="37465" lvl="1" indent="-287020">
              <a:lnSpc>
                <a:spcPct val="103800"/>
              </a:lnSpc>
              <a:spcBef>
                <a:spcPts val="509"/>
              </a:spcBef>
              <a:buAutoNum type="alphaLcPeriod" startAt="2"/>
              <a:tabLst>
                <a:tab pos="769620" algn="l"/>
              </a:tabLst>
            </a:pPr>
            <a:r>
              <a:rPr sz="1700" spc="5" dirty="0">
                <a:latin typeface="Arial"/>
                <a:cs typeface="Arial"/>
              </a:rPr>
              <a:t>The </a:t>
            </a:r>
            <a:r>
              <a:rPr sz="1700" dirty="0">
                <a:latin typeface="Arial"/>
                <a:cs typeface="Arial"/>
              </a:rPr>
              <a:t>donor plasmid </a:t>
            </a:r>
            <a:r>
              <a:rPr sz="1700" spc="-10" dirty="0">
                <a:latin typeface="Arial"/>
                <a:cs typeface="Arial"/>
              </a:rPr>
              <a:t>stays </a:t>
            </a:r>
            <a:r>
              <a:rPr sz="1700" dirty="0">
                <a:latin typeface="Arial"/>
                <a:cs typeface="Arial"/>
              </a:rPr>
              <a:t>double-stranded due to replication. </a:t>
            </a:r>
            <a:r>
              <a:rPr sz="1700" spc="-5" dirty="0">
                <a:latin typeface="Arial"/>
                <a:cs typeface="Arial"/>
              </a:rPr>
              <a:t>In </a:t>
            </a:r>
            <a:r>
              <a:rPr sz="1700" dirty="0">
                <a:latin typeface="Arial"/>
                <a:cs typeface="Arial"/>
              </a:rPr>
              <a:t>the recipient  a complementary strand is </a:t>
            </a:r>
            <a:r>
              <a:rPr sz="1700" spc="-5" dirty="0">
                <a:latin typeface="Arial"/>
                <a:cs typeface="Arial"/>
              </a:rPr>
              <a:t>synthesized, </a:t>
            </a:r>
            <a:r>
              <a:rPr sz="1700" dirty="0">
                <a:latin typeface="Arial"/>
                <a:cs typeface="Arial"/>
              </a:rPr>
              <a:t>making </a:t>
            </a:r>
            <a:r>
              <a:rPr sz="1700" spc="-5" dirty="0">
                <a:latin typeface="Arial"/>
                <a:cs typeface="Arial"/>
              </a:rPr>
              <a:t>the transferred </a:t>
            </a:r>
            <a:r>
              <a:rPr sz="1700" dirty="0">
                <a:latin typeface="Arial"/>
                <a:cs typeface="Arial"/>
              </a:rPr>
              <a:t>DNA  double-stranded as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well.</a:t>
            </a:r>
            <a:endParaRPr sz="17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570"/>
              </a:spcBef>
              <a:buAutoNum type="arabicPeriod"/>
              <a:tabLst>
                <a:tab pos="367665" algn="l"/>
                <a:tab pos="368300" algn="l"/>
              </a:tabLst>
            </a:pPr>
            <a:r>
              <a:rPr sz="1900" spc="-5" dirty="0">
                <a:latin typeface="Arial"/>
                <a:cs typeface="Arial"/>
              </a:rPr>
              <a:t>When DNA transfer is complete, </a:t>
            </a:r>
            <a:r>
              <a:rPr sz="1900" spc="-5" dirty="0">
                <a:solidFill>
                  <a:srgbClr val="FF0000"/>
                </a:solidFill>
                <a:latin typeface="Arial"/>
                <a:cs typeface="Arial"/>
              </a:rPr>
              <a:t>both cells are F</a:t>
            </a:r>
            <a:r>
              <a:rPr sz="1900" spc="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75" spc="7" baseline="26666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sz="1900" spc="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590"/>
              </a:spcBef>
              <a:buAutoNum type="arabicPeriod"/>
              <a:tabLst>
                <a:tab pos="367665" algn="l"/>
                <a:tab pos="368300" algn="l"/>
              </a:tabLst>
            </a:pPr>
            <a:r>
              <a:rPr sz="1900" spc="-5" dirty="0">
                <a:latin typeface="Arial"/>
                <a:cs typeface="Arial"/>
              </a:rPr>
              <a:t>No chromosomal DNA is</a:t>
            </a:r>
            <a:r>
              <a:rPr sz="1900" spc="6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transferred.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6584695"/>
            <a:ext cx="45497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Peter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J.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Russell, </a:t>
            </a:r>
            <a:r>
              <a:rPr sz="800" i="1" dirty="0">
                <a:solidFill>
                  <a:srgbClr val="2D002D"/>
                </a:solidFill>
                <a:latin typeface="Georgia"/>
                <a:cs typeface="Georgia"/>
              </a:rPr>
              <a:t>iGenetics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: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Copyright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©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Pearson Education,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Inc., </a:t>
            </a:r>
            <a:r>
              <a:rPr sz="800" spc="-5" dirty="0">
                <a:solidFill>
                  <a:srgbClr val="2D002D"/>
                </a:solidFill>
                <a:latin typeface="Georgia"/>
                <a:cs typeface="Georgia"/>
              </a:rPr>
              <a:t>publishing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as Benjamin</a:t>
            </a:r>
            <a:r>
              <a:rPr sz="800" spc="-95" dirty="0">
                <a:solidFill>
                  <a:srgbClr val="2D002D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2D002D"/>
                </a:solidFill>
                <a:latin typeface="Georgia"/>
                <a:cs typeface="Georgia"/>
              </a:rPr>
              <a:t>Cummings.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28600"/>
            <a:ext cx="8763000" cy="457200"/>
            <a:chOff x="0" y="228600"/>
            <a:chExt cx="8763000" cy="457200"/>
          </a:xfrm>
        </p:grpSpPr>
        <p:sp>
          <p:nvSpPr>
            <p:cNvPr id="4" name="object 4"/>
            <p:cNvSpPr/>
            <p:nvPr/>
          </p:nvSpPr>
          <p:spPr>
            <a:xfrm>
              <a:off x="0" y="304800"/>
              <a:ext cx="8763000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28600"/>
              <a:ext cx="8686800" cy="381000"/>
            </a:xfrm>
            <a:custGeom>
              <a:avLst/>
              <a:gdLst/>
              <a:ahLst/>
              <a:cxnLst/>
              <a:rect l="l" t="t" r="r" b="b"/>
              <a:pathLst>
                <a:path w="8686800" h="381000">
                  <a:moveTo>
                    <a:pt x="8686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8686800" y="3810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2D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255523"/>
            <a:ext cx="60731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Fig. 14.5a Transfer of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genetic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material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during conjugation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1600" i="1" spc="-5" dirty="0">
                <a:solidFill>
                  <a:srgbClr val="FFFFFF"/>
                </a:solidFill>
                <a:latin typeface="Georgia"/>
                <a:cs typeface="Georgia"/>
              </a:rPr>
              <a:t>E.</a:t>
            </a:r>
            <a:r>
              <a:rPr sz="1600" i="1" spc="3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Georgia"/>
                <a:cs typeface="Georgia"/>
              </a:rPr>
              <a:t>coli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41639" y="755546"/>
            <a:ext cx="2528212" cy="57976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High-Frequency Recombination Strains </a:t>
            </a:r>
            <a:r>
              <a:rPr dirty="0"/>
              <a:t>of </a:t>
            </a:r>
            <a:r>
              <a:rPr i="1" dirty="0">
                <a:latin typeface="Arial"/>
                <a:cs typeface="Arial"/>
              </a:rPr>
              <a:t>E.  coli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440" y="1618234"/>
            <a:ext cx="8123555" cy="4815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0" marR="175895" indent="-343535">
              <a:lnSpc>
                <a:spcPct val="104099"/>
              </a:lnSpc>
              <a:buClr>
                <a:srgbClr val="000000"/>
              </a:buClr>
              <a:buFont typeface="Arial"/>
              <a:buAutoNum type="arabicPeriod"/>
              <a:tabLst>
                <a:tab pos="419100" algn="l"/>
                <a:tab pos="419734" algn="l"/>
              </a:tabLst>
            </a:pPr>
            <a:r>
              <a:rPr sz="1900" b="1" spc="-5" dirty="0">
                <a:solidFill>
                  <a:srgbClr val="FF0000"/>
                </a:solidFill>
                <a:latin typeface="Arial"/>
                <a:cs typeface="Arial"/>
              </a:rPr>
              <a:t>Chromosomal recombination </a:t>
            </a:r>
            <a:r>
              <a:rPr sz="1900" b="1" spc="-10" dirty="0">
                <a:solidFill>
                  <a:srgbClr val="0000CC"/>
                </a:solidFill>
                <a:latin typeface="Arial"/>
                <a:cs typeface="Arial"/>
              </a:rPr>
              <a:t>involves </a:t>
            </a:r>
            <a:r>
              <a:rPr sz="1900" b="1" spc="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875" b="1" spc="7" baseline="26666" dirty="0">
                <a:solidFill>
                  <a:srgbClr val="FF0000"/>
                </a:solidFill>
                <a:latin typeface="Arial"/>
                <a:cs typeface="Arial"/>
              </a:rPr>
              <a:t>+ </a:t>
            </a:r>
            <a:r>
              <a:rPr sz="1900" b="1" dirty="0">
                <a:solidFill>
                  <a:srgbClr val="FF0000"/>
                </a:solidFill>
                <a:latin typeface="Arial"/>
                <a:cs typeface="Arial"/>
              </a:rPr>
              <a:t>strains </a:t>
            </a:r>
            <a:r>
              <a:rPr sz="1900" b="1" spc="5" dirty="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sz="19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900" b="1" spc="-5" dirty="0">
                <a:solidFill>
                  <a:srgbClr val="FF0000"/>
                </a:solidFill>
                <a:latin typeface="Arial"/>
                <a:cs typeface="Arial"/>
              </a:rPr>
              <a:t>plasmid  integrated </a:t>
            </a:r>
            <a:r>
              <a:rPr sz="1900" b="1" dirty="0">
                <a:solidFill>
                  <a:srgbClr val="FF0000"/>
                </a:solidFill>
                <a:latin typeface="Arial"/>
                <a:cs typeface="Arial"/>
              </a:rPr>
              <a:t>into the </a:t>
            </a:r>
            <a:r>
              <a:rPr sz="1900" b="1" spc="-5" dirty="0">
                <a:solidFill>
                  <a:srgbClr val="FF0000"/>
                </a:solidFill>
                <a:latin typeface="Arial"/>
                <a:cs typeface="Arial"/>
              </a:rPr>
              <a:t>bacterial </a:t>
            </a:r>
            <a:r>
              <a:rPr sz="1900" b="1" dirty="0">
                <a:solidFill>
                  <a:srgbClr val="FF0000"/>
                </a:solidFill>
                <a:latin typeface="Arial"/>
                <a:cs typeface="Arial"/>
              </a:rPr>
              <a:t>chromosome</a:t>
            </a:r>
            <a:r>
              <a:rPr sz="1900" dirty="0">
                <a:latin typeface="Arial"/>
                <a:cs typeface="Arial"/>
              </a:rPr>
              <a:t>. </a:t>
            </a:r>
            <a:r>
              <a:rPr sz="1900" spc="-5" dirty="0">
                <a:latin typeface="Arial"/>
                <a:cs typeface="Arial"/>
              </a:rPr>
              <a:t>Known as Hfr </a:t>
            </a:r>
            <a:r>
              <a:rPr sz="1900" dirty="0">
                <a:latin typeface="Arial"/>
                <a:cs typeface="Arial"/>
              </a:rPr>
              <a:t>(high  </a:t>
            </a:r>
            <a:r>
              <a:rPr sz="1900" spc="-5" dirty="0">
                <a:latin typeface="Arial"/>
                <a:cs typeface="Arial"/>
              </a:rPr>
              <a:t>frequency of recombination), these strains replicate the F plasmid as  part of their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chromosome.</a:t>
            </a:r>
            <a:endParaRPr sz="1900">
              <a:latin typeface="Arial"/>
              <a:cs typeface="Arial"/>
            </a:endParaRPr>
          </a:p>
          <a:p>
            <a:pPr marL="533400" marR="81280" indent="-457834">
              <a:lnSpc>
                <a:spcPct val="104000"/>
              </a:lnSpc>
              <a:spcBef>
                <a:spcPts val="500"/>
              </a:spcBef>
              <a:buClr>
                <a:srgbClr val="000066"/>
              </a:buClr>
              <a:buAutoNum type="arabicPeriod"/>
              <a:tabLst>
                <a:tab pos="533400" algn="l"/>
                <a:tab pos="534035" algn="l"/>
              </a:tabLst>
            </a:pPr>
            <a:r>
              <a:rPr sz="1900" b="1" spc="-5" dirty="0">
                <a:latin typeface="Arial"/>
                <a:cs typeface="Arial"/>
              </a:rPr>
              <a:t>Hfr cells can conjugate </a:t>
            </a:r>
            <a:r>
              <a:rPr sz="1900" b="1" spc="5" dirty="0">
                <a:latin typeface="Arial"/>
                <a:cs typeface="Arial"/>
              </a:rPr>
              <a:t>with </a:t>
            </a:r>
            <a:r>
              <a:rPr sz="1900" b="1" dirty="0">
                <a:latin typeface="Arial"/>
                <a:cs typeface="Arial"/>
              </a:rPr>
              <a:t>F</a:t>
            </a:r>
            <a:r>
              <a:rPr sz="1875" b="1" baseline="26666" dirty="0">
                <a:latin typeface="Arial"/>
                <a:cs typeface="Arial"/>
              </a:rPr>
              <a:t>- </a:t>
            </a:r>
            <a:r>
              <a:rPr sz="1900" b="1" spc="-5" dirty="0">
                <a:latin typeface="Arial"/>
                <a:cs typeface="Arial"/>
              </a:rPr>
              <a:t>cells</a:t>
            </a:r>
            <a:r>
              <a:rPr sz="1900" spc="-5" dirty="0">
                <a:latin typeface="Arial"/>
                <a:cs typeface="Arial"/>
              </a:rPr>
              <a:t>. The F DNA is nicked at its  origin, and transfer moves some F sequences, and then chromosomal  DNA.</a:t>
            </a:r>
            <a:endParaRPr sz="1900">
              <a:latin typeface="Arial"/>
              <a:cs typeface="Arial"/>
            </a:endParaRPr>
          </a:p>
          <a:p>
            <a:pPr marL="533400" marR="832485" indent="-457834">
              <a:lnSpc>
                <a:spcPct val="103699"/>
              </a:lnSpc>
              <a:spcBef>
                <a:spcPts val="515"/>
              </a:spcBef>
              <a:buClr>
                <a:srgbClr val="000066"/>
              </a:buClr>
              <a:buFont typeface="Arial"/>
              <a:buAutoNum type="arabicPeriod"/>
              <a:tabLst>
                <a:tab pos="600075" algn="l"/>
                <a:tab pos="601345" algn="l"/>
              </a:tabLst>
            </a:pPr>
            <a:r>
              <a:rPr dirty="0"/>
              <a:t>	</a:t>
            </a:r>
            <a:r>
              <a:rPr sz="1900" b="1" spc="-5" dirty="0">
                <a:latin typeface="Arial"/>
                <a:cs typeface="Arial"/>
              </a:rPr>
              <a:t>Double crossover inserts the donor DNA into the recipient  chromosome</a:t>
            </a:r>
            <a:r>
              <a:rPr sz="1900" spc="-5" dirty="0">
                <a:latin typeface="Arial"/>
                <a:cs typeface="Arial"/>
              </a:rPr>
              <a:t>, and allelic recombination</a:t>
            </a:r>
            <a:r>
              <a:rPr sz="1900" spc="13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occurs.</a:t>
            </a:r>
            <a:endParaRPr sz="1900">
              <a:latin typeface="Arial"/>
              <a:cs typeface="Arial"/>
            </a:endParaRPr>
          </a:p>
          <a:p>
            <a:pPr marL="419100" marR="342265" indent="-343535">
              <a:lnSpc>
                <a:spcPct val="104099"/>
              </a:lnSpc>
              <a:spcBef>
                <a:spcPts val="495"/>
              </a:spcBef>
              <a:buClr>
                <a:srgbClr val="000000"/>
              </a:buClr>
              <a:buAutoNum type="arabicPeriod"/>
              <a:tabLst>
                <a:tab pos="419100" algn="l"/>
                <a:tab pos="419734" algn="l"/>
              </a:tabLst>
            </a:pPr>
            <a:r>
              <a:rPr sz="1900" spc="-5" dirty="0">
                <a:solidFill>
                  <a:srgbClr val="0000CC"/>
                </a:solidFill>
                <a:latin typeface="Arial"/>
                <a:cs typeface="Arial"/>
              </a:rPr>
              <a:t>In Hfr X </a:t>
            </a:r>
            <a:r>
              <a:rPr sz="1900" spc="5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1875" spc="7" baseline="26666" dirty="0">
                <a:solidFill>
                  <a:srgbClr val="0000CC"/>
                </a:solidFill>
                <a:latin typeface="Arial"/>
                <a:cs typeface="Arial"/>
              </a:rPr>
              <a:t>- </a:t>
            </a:r>
            <a:r>
              <a:rPr sz="1900" spc="-5" dirty="0">
                <a:solidFill>
                  <a:srgbClr val="0000CC"/>
                </a:solidFill>
                <a:latin typeface="Arial"/>
                <a:cs typeface="Arial"/>
              </a:rPr>
              <a:t>the recipient virtually never acquires the Hfr phenotype</a:t>
            </a:r>
            <a:r>
              <a:rPr sz="1900" spc="-5" dirty="0">
                <a:latin typeface="Arial"/>
                <a:cs typeface="Arial"/>
              </a:rPr>
              <a:t>,  because this </a:t>
            </a:r>
            <a:r>
              <a:rPr sz="1900" spc="-10" dirty="0">
                <a:latin typeface="Arial"/>
                <a:cs typeface="Arial"/>
              </a:rPr>
              <a:t>would </a:t>
            </a:r>
            <a:r>
              <a:rPr sz="1900" spc="-5" dirty="0">
                <a:latin typeface="Arial"/>
                <a:cs typeface="Arial"/>
              </a:rPr>
              <a:t>require transfer of the entire chromosome, taking  about </a:t>
            </a:r>
            <a:r>
              <a:rPr sz="1900" b="1" spc="-5" dirty="0">
                <a:solidFill>
                  <a:srgbClr val="0000CC"/>
                </a:solidFill>
                <a:latin typeface="Arial"/>
                <a:cs typeface="Arial"/>
              </a:rPr>
              <a:t>100 minutes at </a:t>
            </a:r>
            <a:r>
              <a:rPr sz="1900" b="1" dirty="0">
                <a:solidFill>
                  <a:srgbClr val="0000CC"/>
                </a:solidFill>
                <a:latin typeface="Arial"/>
                <a:cs typeface="Arial"/>
              </a:rPr>
              <a:t>37</a:t>
            </a:r>
            <a:r>
              <a:rPr sz="1900" b="1" dirty="0">
                <a:solidFill>
                  <a:srgbClr val="0000CC"/>
                </a:solidFill>
                <a:latin typeface="MingLiU-ExtB"/>
                <a:cs typeface="MingLiU-ExtB"/>
              </a:rPr>
              <a:t>°</a:t>
            </a:r>
            <a:r>
              <a:rPr sz="1900" b="1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1900" dirty="0">
                <a:latin typeface="Arial"/>
                <a:cs typeface="Arial"/>
              </a:rPr>
              <a:t>. </a:t>
            </a:r>
            <a:r>
              <a:rPr sz="1900" spc="-5" dirty="0">
                <a:latin typeface="Arial"/>
                <a:cs typeface="Arial"/>
              </a:rPr>
              <a:t>Mating pairs generally separate sooner  due to Brownian</a:t>
            </a:r>
            <a:r>
              <a:rPr sz="1900" spc="7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motion.</a:t>
            </a:r>
            <a:endParaRPr sz="1900">
              <a:latin typeface="Arial"/>
              <a:cs typeface="Arial"/>
            </a:endParaRPr>
          </a:p>
          <a:p>
            <a:pPr marL="488950" indent="-413384">
              <a:lnSpc>
                <a:spcPct val="100000"/>
              </a:lnSpc>
              <a:spcBef>
                <a:spcPts val="580"/>
              </a:spcBef>
              <a:buSzPct val="95000"/>
              <a:buAutoNum type="arabicPeriod"/>
              <a:tabLst>
                <a:tab pos="488950" algn="l"/>
                <a:tab pos="489584" algn="l"/>
              </a:tabLst>
            </a:pPr>
            <a:r>
              <a:rPr sz="2000" dirty="0">
                <a:latin typeface="Arial"/>
                <a:cs typeface="Arial"/>
              </a:rPr>
              <a:t>In an </a:t>
            </a:r>
            <a:r>
              <a:rPr sz="2000" spc="5" dirty="0">
                <a:latin typeface="Arial"/>
                <a:cs typeface="Arial"/>
              </a:rPr>
              <a:t>F</a:t>
            </a:r>
            <a:r>
              <a:rPr sz="1950" spc="7" baseline="25641" dirty="0">
                <a:latin typeface="Arial"/>
                <a:cs typeface="Arial"/>
              </a:rPr>
              <a:t>+ </a:t>
            </a:r>
            <a:r>
              <a:rPr sz="2000" i="1" dirty="0">
                <a:latin typeface="Arial"/>
                <a:cs typeface="Arial"/>
              </a:rPr>
              <a:t>E. coli </a:t>
            </a:r>
            <a:r>
              <a:rPr sz="2000" dirty="0">
                <a:latin typeface="Arial"/>
                <a:cs typeface="Arial"/>
              </a:rPr>
              <a:t>population, only </a:t>
            </a:r>
            <a:r>
              <a:rPr sz="2000" spc="5" dirty="0">
                <a:latin typeface="Arial"/>
                <a:cs typeface="Arial"/>
              </a:rPr>
              <a:t>1/10</a:t>
            </a:r>
            <a:r>
              <a:rPr sz="1950" spc="7" baseline="25641" dirty="0">
                <a:latin typeface="Arial"/>
                <a:cs typeface="Arial"/>
              </a:rPr>
              <a:t>4 </a:t>
            </a:r>
            <a:r>
              <a:rPr sz="2000" dirty="0">
                <a:latin typeface="Arial"/>
                <a:cs typeface="Arial"/>
              </a:rPr>
              <a:t>will become Hfr by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integration</a:t>
            </a:r>
            <a:endParaRPr sz="2000">
              <a:latin typeface="Arial"/>
              <a:cs typeface="Arial"/>
            </a:endParaRPr>
          </a:p>
          <a:p>
            <a:pPr marL="419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of the F plasmid </a:t>
            </a:r>
            <a:r>
              <a:rPr sz="2000" spc="-5" dirty="0">
                <a:latin typeface="Arial"/>
                <a:cs typeface="Arial"/>
              </a:rPr>
              <a:t>into the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chromosome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5021</Words>
  <Application>Microsoft Office PowerPoint</Application>
  <PresentationFormat>On-screen Show (4:3)</PresentationFormat>
  <Paragraphs>306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Gene Mapping In Bacteria and  Bacteriophages</vt:lpstr>
      <vt:lpstr>Genetic Analysis of Bacteria</vt:lpstr>
      <vt:lpstr>Genetic Mapping in Bacteria by Conjugation</vt:lpstr>
      <vt:lpstr>Discovery of Conjugation in E. coli</vt:lpstr>
      <vt:lpstr>Fig. 14.2 Lederberg and Tatum experiment showing that sexual recombination occurs  between cells of E. coli</vt:lpstr>
      <vt:lpstr>Fig. 14.3 Davis’s U-tube experiment</vt:lpstr>
      <vt:lpstr>The Sex Factor F</vt:lpstr>
      <vt:lpstr>Fig. 14.5a Transfer of genetic material during conjugation in E. coli</vt:lpstr>
      <vt:lpstr>High-Frequency Recombination Strains of E.  coli</vt:lpstr>
      <vt:lpstr>Fig. 14.5b Transfer of genetic material during conjugation in E. coli</vt:lpstr>
      <vt:lpstr>Fʹ Factors</vt:lpstr>
      <vt:lpstr>Fig. 14.6 Production of an F factor</vt:lpstr>
      <vt:lpstr>F’ plasmid formation and  transfer</vt:lpstr>
      <vt:lpstr>Using Conjugation to Map Bacterial Genes</vt:lpstr>
      <vt:lpstr>Fig. 14.7 Interrupted-mating experiment</vt:lpstr>
      <vt:lpstr>Fig. 14.8 Genetic map of genes in the experiment in Fig. 14.7</vt:lpstr>
      <vt:lpstr>Circularity of the E. coli Map</vt:lpstr>
      <vt:lpstr>Fig. 14.9 Interrupted-mating experiments with a variety of Hfr strains, showing that  the E. coli linkage map is circular</vt:lpstr>
      <vt:lpstr>Genetic Mapping in Bacteria by  Transformation</vt:lpstr>
      <vt:lpstr>Fig. 14.10 Transformation in Bacillus subtilis</vt:lpstr>
      <vt:lpstr>4. Transformation experiments are used to determine:</vt:lpstr>
      <vt:lpstr>Fig. 14.11 Demonstration of determining gene order by cotransformation</vt:lpstr>
      <vt:lpstr>Genetic Mapping in Bacteria by  Transduction</vt:lpstr>
      <vt:lpstr>Bacteriophages: An Introduction</vt:lpstr>
      <vt:lpstr>Fig. 14.12 Life cycle of a temperate phage, such as </vt:lpstr>
      <vt:lpstr>Transduction Mapping of Bacterial  Chromosomes</vt:lpstr>
      <vt:lpstr>Generalized Transduction</vt:lpstr>
      <vt:lpstr>Fig. 14.13 Generalized transduction between strains of E. coli</vt:lpstr>
      <vt:lpstr>4. Closely linked genes are cotransduced at high frequency, allowing a detailed  genetic map to be generated. For example:</vt:lpstr>
      <vt:lpstr>Specialized Transduction</vt:lpstr>
      <vt:lpstr>Fig. 14.14a, b Specialized transduction by bacteriophage </vt:lpstr>
      <vt:lpstr>Fig. 14.14c Specialized transduction by bacteriophage </vt:lpstr>
      <vt:lpstr>Mapping Genes of Bacteriophages</vt:lpstr>
      <vt:lpstr>PowerPoint Presentation</vt:lpstr>
      <vt:lpstr>PowerPoint Presentation</vt:lpstr>
      <vt:lpstr>Fine-Structure Analysis of a Bacteriophage  Gene</vt:lpstr>
      <vt:lpstr>Recombination Analysis of rII Mutants</vt:lpstr>
      <vt:lpstr>Fig. 14.18 Benzer’s general procedure for determining the number of r+ recombinants  from a cross involving two rII mutants of T4</vt:lpstr>
      <vt:lpstr>Deletion Mapping</vt:lpstr>
      <vt:lpstr>Fig. 14.20 Benzer’s experiment: Segmental subdivision of the rII region of phage T4  by means of deletion</vt:lpstr>
      <vt:lpstr>Defining Genes by Complementation (Cis-  Trans) Tests</vt:lpstr>
      <vt:lpstr>Fig. 14.23a Complementation tests for determining the units of function in the rII region of phage T4</vt:lpstr>
      <vt:lpstr>Fig. 14.23b Complementation tests for determining the units of function in the rII region of phage T4</vt:lpstr>
      <vt:lpstr>4. Benzer called the genetic unit of function defined by a cis-trans  complementation test a cistron. Defined as the smallest segment of DNA  encoding an RNA, cistrons are now usually referred to as genes.</vt:lpstr>
      <vt:lpstr>Fig. 14.24 Complementation between two black body mutations of Drosophila  melanogaster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 Mapping In Bacteria and  Bacteriophages</dc:title>
  <dc:creator>user</dc:creator>
  <cp:lastModifiedBy>user</cp:lastModifiedBy>
  <cp:revision>1</cp:revision>
  <dcterms:created xsi:type="dcterms:W3CDTF">2020-05-05T08:04:24Z</dcterms:created>
  <dcterms:modified xsi:type="dcterms:W3CDTF">2020-05-05T08:05:43Z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2020-05-05T00:00:00Z</vt:filetime>
  </property>
</Properties>
</file>