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68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0046" y="1500886"/>
            <a:ext cx="5055234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0546" y="2513969"/>
            <a:ext cx="6972307" cy="2729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9848" y="821945"/>
            <a:ext cx="71354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69490" algn="l"/>
              </a:tabLst>
            </a:pPr>
            <a:r>
              <a:rPr sz="4000" spc="-5" dirty="0"/>
              <a:t>TETRAD	ANALYSIS IN</a:t>
            </a:r>
            <a:r>
              <a:rPr sz="4000" spc="-70" dirty="0"/>
              <a:t> </a:t>
            </a:r>
            <a:r>
              <a:rPr sz="4000" spc="-5" dirty="0"/>
              <a:t>FUNGI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905247" y="5021326"/>
            <a:ext cx="5778500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PRODUCTS OF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SINGLE MEIOSIS  ARE PACKAGED IN A SAC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(ASCUS)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9950" y="5149850"/>
            <a:ext cx="3733800" cy="1295400"/>
          </a:xfrm>
          <a:custGeom>
            <a:avLst/>
            <a:gdLst/>
            <a:ahLst/>
            <a:cxnLst/>
            <a:rect l="l" t="t" r="r" b="b"/>
            <a:pathLst>
              <a:path w="3733800" h="1295400">
                <a:moveTo>
                  <a:pt x="0" y="0"/>
                </a:moveTo>
                <a:lnTo>
                  <a:pt x="0" y="1295400"/>
                </a:lnTo>
                <a:lnTo>
                  <a:pt x="3733800" y="1295400"/>
                </a:lnTo>
                <a:lnTo>
                  <a:pt x="3733799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9265" algn="l"/>
              </a:tabLst>
            </a:pPr>
            <a:r>
              <a:rPr spc="-5" dirty="0"/>
              <a:t>2.	Independent Assortment (linkage): AB x</a:t>
            </a:r>
            <a:r>
              <a:rPr spc="50" dirty="0"/>
              <a:t> </a:t>
            </a:r>
            <a:r>
              <a:rPr spc="-5" dirty="0"/>
              <a:t>ab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84470" y="1805686"/>
            <a:ext cx="3098800" cy="1167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600" indent="-89535">
              <a:lnSpc>
                <a:spcPct val="100000"/>
              </a:lnSpc>
              <a:spcBef>
                <a:spcPts val="95"/>
              </a:spcBef>
              <a:buSzPct val="95000"/>
              <a:buChar char="•"/>
              <a:tabLst>
                <a:tab pos="102235" algn="l"/>
              </a:tabLst>
            </a:pPr>
            <a:r>
              <a:rPr sz="2000" spc="-5" dirty="0">
                <a:latin typeface="Times New Roman"/>
                <a:cs typeface="Times New Roman"/>
              </a:rPr>
              <a:t>Tetradspeak: Are PD =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NPD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38175">
              <a:lnSpc>
                <a:spcPct val="100000"/>
              </a:lnSpc>
              <a:spcBef>
                <a:spcPts val="1410"/>
              </a:spcBef>
              <a:tabLst>
                <a:tab pos="2237740" algn="l"/>
              </a:tabLst>
            </a:pPr>
            <a:r>
              <a:rPr sz="2400" spc="-5" dirty="0">
                <a:latin typeface="Times New Roman"/>
                <a:cs typeface="Times New Roman"/>
              </a:rPr>
              <a:t>Yes	No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25750" y="3010916"/>
            <a:ext cx="2743200" cy="386715"/>
          </a:xfrm>
          <a:custGeom>
            <a:avLst/>
            <a:gdLst/>
            <a:ahLst/>
            <a:cxnLst/>
            <a:rect l="l" t="t" r="r" b="b"/>
            <a:pathLst>
              <a:path w="2743200" h="386714">
                <a:moveTo>
                  <a:pt x="58809" y="338020"/>
                </a:moveTo>
                <a:lnTo>
                  <a:pt x="64536" y="346117"/>
                </a:lnTo>
                <a:lnTo>
                  <a:pt x="536447" y="9143"/>
                </a:lnTo>
                <a:lnTo>
                  <a:pt x="537971" y="7620"/>
                </a:lnTo>
                <a:lnTo>
                  <a:pt x="538733" y="4571"/>
                </a:lnTo>
                <a:lnTo>
                  <a:pt x="537209" y="2285"/>
                </a:lnTo>
                <a:lnTo>
                  <a:pt x="535685" y="761"/>
                </a:lnTo>
                <a:lnTo>
                  <a:pt x="532638" y="0"/>
                </a:lnTo>
                <a:lnTo>
                  <a:pt x="530352" y="1523"/>
                </a:lnTo>
                <a:lnTo>
                  <a:pt x="58809" y="338020"/>
                </a:lnTo>
                <a:close/>
              </a:path>
              <a:path w="2743200" h="386714">
                <a:moveTo>
                  <a:pt x="0" y="386333"/>
                </a:moveTo>
                <a:lnTo>
                  <a:pt x="83819" y="373379"/>
                </a:lnTo>
                <a:lnTo>
                  <a:pt x="64536" y="346117"/>
                </a:lnTo>
                <a:lnTo>
                  <a:pt x="54102" y="353567"/>
                </a:lnTo>
                <a:lnTo>
                  <a:pt x="52578" y="355091"/>
                </a:lnTo>
                <a:lnTo>
                  <a:pt x="49529" y="354329"/>
                </a:lnTo>
                <a:lnTo>
                  <a:pt x="46482" y="349757"/>
                </a:lnTo>
                <a:lnTo>
                  <a:pt x="46482" y="320592"/>
                </a:lnTo>
                <a:lnTo>
                  <a:pt x="39624" y="310895"/>
                </a:lnTo>
                <a:lnTo>
                  <a:pt x="0" y="386333"/>
                </a:lnTo>
                <a:close/>
              </a:path>
              <a:path w="2743200" h="386714">
                <a:moveTo>
                  <a:pt x="46482" y="346709"/>
                </a:moveTo>
                <a:lnTo>
                  <a:pt x="46482" y="349757"/>
                </a:lnTo>
                <a:lnTo>
                  <a:pt x="49529" y="354329"/>
                </a:lnTo>
                <a:lnTo>
                  <a:pt x="52578" y="355091"/>
                </a:lnTo>
                <a:lnTo>
                  <a:pt x="54102" y="353567"/>
                </a:lnTo>
                <a:lnTo>
                  <a:pt x="64536" y="346117"/>
                </a:lnTo>
                <a:lnTo>
                  <a:pt x="58809" y="338020"/>
                </a:lnTo>
                <a:lnTo>
                  <a:pt x="48768" y="345185"/>
                </a:lnTo>
                <a:lnTo>
                  <a:pt x="46482" y="346709"/>
                </a:lnTo>
                <a:close/>
              </a:path>
              <a:path w="2743200" h="386714">
                <a:moveTo>
                  <a:pt x="46482" y="320592"/>
                </a:moveTo>
                <a:lnTo>
                  <a:pt x="46482" y="346709"/>
                </a:lnTo>
                <a:lnTo>
                  <a:pt x="48768" y="345185"/>
                </a:lnTo>
                <a:lnTo>
                  <a:pt x="58809" y="338020"/>
                </a:lnTo>
                <a:lnTo>
                  <a:pt x="46482" y="320592"/>
                </a:lnTo>
                <a:close/>
              </a:path>
              <a:path w="2743200" h="386714">
                <a:moveTo>
                  <a:pt x="2659379" y="373379"/>
                </a:moveTo>
                <a:lnTo>
                  <a:pt x="2743200" y="386333"/>
                </a:lnTo>
                <a:lnTo>
                  <a:pt x="2703576" y="310895"/>
                </a:lnTo>
                <a:lnTo>
                  <a:pt x="2696718" y="320591"/>
                </a:lnTo>
                <a:lnTo>
                  <a:pt x="2696718" y="349757"/>
                </a:lnTo>
                <a:lnTo>
                  <a:pt x="2693670" y="354329"/>
                </a:lnTo>
                <a:lnTo>
                  <a:pt x="2690622" y="355091"/>
                </a:lnTo>
                <a:lnTo>
                  <a:pt x="2689098" y="353567"/>
                </a:lnTo>
                <a:lnTo>
                  <a:pt x="2678663" y="346116"/>
                </a:lnTo>
                <a:lnTo>
                  <a:pt x="2659379" y="373379"/>
                </a:lnTo>
                <a:close/>
              </a:path>
              <a:path w="2743200" h="386714">
                <a:moveTo>
                  <a:pt x="2678663" y="346116"/>
                </a:moveTo>
                <a:lnTo>
                  <a:pt x="2689098" y="353567"/>
                </a:lnTo>
                <a:lnTo>
                  <a:pt x="2690622" y="355091"/>
                </a:lnTo>
                <a:lnTo>
                  <a:pt x="2693670" y="354329"/>
                </a:lnTo>
                <a:lnTo>
                  <a:pt x="2696718" y="349757"/>
                </a:lnTo>
                <a:lnTo>
                  <a:pt x="2696718" y="346709"/>
                </a:lnTo>
                <a:lnTo>
                  <a:pt x="2694432" y="345185"/>
                </a:lnTo>
                <a:lnTo>
                  <a:pt x="2684390" y="338020"/>
                </a:lnTo>
                <a:lnTo>
                  <a:pt x="2678663" y="346116"/>
                </a:lnTo>
                <a:close/>
              </a:path>
              <a:path w="2743200" h="386714">
                <a:moveTo>
                  <a:pt x="2684390" y="338020"/>
                </a:moveTo>
                <a:lnTo>
                  <a:pt x="2694432" y="345185"/>
                </a:lnTo>
                <a:lnTo>
                  <a:pt x="2696718" y="346709"/>
                </a:lnTo>
                <a:lnTo>
                  <a:pt x="2696718" y="320591"/>
                </a:lnTo>
                <a:lnTo>
                  <a:pt x="2684390" y="338020"/>
                </a:lnTo>
                <a:close/>
              </a:path>
              <a:path w="2743200" h="386714">
                <a:moveTo>
                  <a:pt x="2204466" y="4571"/>
                </a:moveTo>
                <a:lnTo>
                  <a:pt x="2205228" y="7620"/>
                </a:lnTo>
                <a:lnTo>
                  <a:pt x="2206752" y="9143"/>
                </a:lnTo>
                <a:lnTo>
                  <a:pt x="2678663" y="346116"/>
                </a:lnTo>
                <a:lnTo>
                  <a:pt x="2684390" y="338020"/>
                </a:lnTo>
                <a:lnTo>
                  <a:pt x="2212848" y="1523"/>
                </a:lnTo>
                <a:lnTo>
                  <a:pt x="2210562" y="0"/>
                </a:lnTo>
                <a:lnTo>
                  <a:pt x="2207514" y="761"/>
                </a:lnTo>
                <a:lnTo>
                  <a:pt x="2205989" y="2285"/>
                </a:lnTo>
                <a:lnTo>
                  <a:pt x="2204466" y="457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09858" y="3619998"/>
            <a:ext cx="24434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Two genes are</a:t>
            </a:r>
            <a:r>
              <a:rPr sz="2000" i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unlinked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8880" y="3620021"/>
            <a:ext cx="22466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Two genes are</a:t>
            </a:r>
            <a:r>
              <a:rPr sz="2000" b="1" i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linked  TETRATYPE?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87950" y="4382515"/>
            <a:ext cx="1295400" cy="310515"/>
          </a:xfrm>
          <a:custGeom>
            <a:avLst/>
            <a:gdLst/>
            <a:ahLst/>
            <a:cxnLst/>
            <a:rect l="l" t="t" r="r" b="b"/>
            <a:pathLst>
              <a:path w="1295400" h="310514">
                <a:moveTo>
                  <a:pt x="65966" y="271809"/>
                </a:moveTo>
                <a:lnTo>
                  <a:pt x="70127" y="280039"/>
                </a:lnTo>
                <a:lnTo>
                  <a:pt x="611886" y="9906"/>
                </a:lnTo>
                <a:lnTo>
                  <a:pt x="614172" y="8382"/>
                </a:lnTo>
                <a:lnTo>
                  <a:pt x="614934" y="5333"/>
                </a:lnTo>
                <a:lnTo>
                  <a:pt x="614172" y="3048"/>
                </a:lnTo>
                <a:lnTo>
                  <a:pt x="612648" y="761"/>
                </a:lnTo>
                <a:lnTo>
                  <a:pt x="609600" y="0"/>
                </a:lnTo>
                <a:lnTo>
                  <a:pt x="607314" y="761"/>
                </a:lnTo>
                <a:lnTo>
                  <a:pt x="65966" y="271809"/>
                </a:lnTo>
                <a:close/>
              </a:path>
              <a:path w="1295400" h="310514">
                <a:moveTo>
                  <a:pt x="0" y="310134"/>
                </a:moveTo>
                <a:lnTo>
                  <a:pt x="85344" y="310134"/>
                </a:lnTo>
                <a:lnTo>
                  <a:pt x="70127" y="280039"/>
                </a:lnTo>
                <a:lnTo>
                  <a:pt x="58674" y="285750"/>
                </a:lnTo>
                <a:lnTo>
                  <a:pt x="56387" y="287274"/>
                </a:lnTo>
                <a:lnTo>
                  <a:pt x="53339" y="286512"/>
                </a:lnTo>
                <a:lnTo>
                  <a:pt x="52578" y="283463"/>
                </a:lnTo>
                <a:lnTo>
                  <a:pt x="51054" y="281178"/>
                </a:lnTo>
                <a:lnTo>
                  <a:pt x="51054" y="242316"/>
                </a:lnTo>
                <a:lnTo>
                  <a:pt x="0" y="310134"/>
                </a:lnTo>
                <a:close/>
              </a:path>
              <a:path w="1295400" h="310514">
                <a:moveTo>
                  <a:pt x="51054" y="281178"/>
                </a:moveTo>
                <a:lnTo>
                  <a:pt x="52578" y="283463"/>
                </a:lnTo>
                <a:lnTo>
                  <a:pt x="53339" y="286512"/>
                </a:lnTo>
                <a:lnTo>
                  <a:pt x="56387" y="287274"/>
                </a:lnTo>
                <a:lnTo>
                  <a:pt x="58674" y="285750"/>
                </a:lnTo>
                <a:lnTo>
                  <a:pt x="70127" y="280039"/>
                </a:lnTo>
                <a:lnTo>
                  <a:pt x="65966" y="271809"/>
                </a:lnTo>
                <a:lnTo>
                  <a:pt x="54864" y="277368"/>
                </a:lnTo>
                <a:lnTo>
                  <a:pt x="52578" y="278892"/>
                </a:lnTo>
                <a:lnTo>
                  <a:pt x="51054" y="281178"/>
                </a:lnTo>
                <a:close/>
              </a:path>
              <a:path w="1295400" h="310514">
                <a:moveTo>
                  <a:pt x="51054" y="242316"/>
                </a:moveTo>
                <a:lnTo>
                  <a:pt x="51054" y="281178"/>
                </a:lnTo>
                <a:lnTo>
                  <a:pt x="52578" y="278892"/>
                </a:lnTo>
                <a:lnTo>
                  <a:pt x="54864" y="277368"/>
                </a:lnTo>
                <a:lnTo>
                  <a:pt x="65966" y="271809"/>
                </a:lnTo>
                <a:lnTo>
                  <a:pt x="51054" y="242316"/>
                </a:lnTo>
                <a:close/>
              </a:path>
              <a:path w="1295400" h="310514">
                <a:moveTo>
                  <a:pt x="1210055" y="305561"/>
                </a:moveTo>
                <a:lnTo>
                  <a:pt x="1295400" y="310133"/>
                </a:lnTo>
                <a:lnTo>
                  <a:pt x="1248155" y="239267"/>
                </a:lnTo>
                <a:lnTo>
                  <a:pt x="1245870" y="243245"/>
                </a:lnTo>
                <a:lnTo>
                  <a:pt x="1245870" y="278892"/>
                </a:lnTo>
                <a:lnTo>
                  <a:pt x="1242822" y="283463"/>
                </a:lnTo>
                <a:lnTo>
                  <a:pt x="1240535" y="284226"/>
                </a:lnTo>
                <a:lnTo>
                  <a:pt x="1238250" y="282702"/>
                </a:lnTo>
                <a:lnTo>
                  <a:pt x="1226917" y="276223"/>
                </a:lnTo>
                <a:lnTo>
                  <a:pt x="1210055" y="305561"/>
                </a:lnTo>
                <a:close/>
              </a:path>
              <a:path w="1295400" h="310514">
                <a:moveTo>
                  <a:pt x="1226917" y="276223"/>
                </a:moveTo>
                <a:lnTo>
                  <a:pt x="1238250" y="282702"/>
                </a:lnTo>
                <a:lnTo>
                  <a:pt x="1240535" y="284226"/>
                </a:lnTo>
                <a:lnTo>
                  <a:pt x="1242822" y="283463"/>
                </a:lnTo>
                <a:lnTo>
                  <a:pt x="1245870" y="278892"/>
                </a:lnTo>
                <a:lnTo>
                  <a:pt x="1245108" y="275844"/>
                </a:lnTo>
                <a:lnTo>
                  <a:pt x="1242822" y="274320"/>
                </a:lnTo>
                <a:lnTo>
                  <a:pt x="1231666" y="267960"/>
                </a:lnTo>
                <a:lnTo>
                  <a:pt x="1226917" y="276223"/>
                </a:lnTo>
                <a:close/>
              </a:path>
              <a:path w="1295400" h="310514">
                <a:moveTo>
                  <a:pt x="1231666" y="267960"/>
                </a:moveTo>
                <a:lnTo>
                  <a:pt x="1242822" y="274320"/>
                </a:lnTo>
                <a:lnTo>
                  <a:pt x="1245108" y="275844"/>
                </a:lnTo>
                <a:lnTo>
                  <a:pt x="1245870" y="278892"/>
                </a:lnTo>
                <a:lnTo>
                  <a:pt x="1245870" y="243245"/>
                </a:lnTo>
                <a:lnTo>
                  <a:pt x="1231666" y="267960"/>
                </a:lnTo>
                <a:close/>
              </a:path>
              <a:path w="1295400" h="310514">
                <a:moveTo>
                  <a:pt x="756666" y="5333"/>
                </a:moveTo>
                <a:lnTo>
                  <a:pt x="757428" y="8382"/>
                </a:lnTo>
                <a:lnTo>
                  <a:pt x="759714" y="9143"/>
                </a:lnTo>
                <a:lnTo>
                  <a:pt x="1226917" y="276223"/>
                </a:lnTo>
                <a:lnTo>
                  <a:pt x="1231666" y="267960"/>
                </a:lnTo>
                <a:lnTo>
                  <a:pt x="764286" y="1523"/>
                </a:lnTo>
                <a:lnTo>
                  <a:pt x="762000" y="0"/>
                </a:lnTo>
                <a:lnTo>
                  <a:pt x="758952" y="761"/>
                </a:lnTo>
                <a:lnTo>
                  <a:pt x="758189" y="3048"/>
                </a:lnTo>
                <a:lnTo>
                  <a:pt x="756666" y="533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6646" y="4793488"/>
            <a:ext cx="34163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Yes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4248" y="4802320"/>
            <a:ext cx="986790" cy="5759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R="33655" algn="ctr">
              <a:lnSpc>
                <a:spcPct val="100000"/>
              </a:lnSpc>
              <a:spcBef>
                <a:spcPts val="585"/>
              </a:spcBef>
            </a:pPr>
            <a:r>
              <a:rPr sz="1400" b="1" spc="-10" dirty="0">
                <a:latin typeface="Times New Roman"/>
                <a:cs typeface="Times New Roman"/>
              </a:rPr>
              <a:t>NO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sz="1400" b="1" spc="-5" dirty="0">
                <a:latin typeface="Times New Roman"/>
                <a:cs typeface="Times New Roman"/>
              </a:rPr>
              <a:t>100%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linked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8746" y="5308600"/>
            <a:ext cx="1250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00050" algn="l"/>
              </a:tabLst>
            </a:pPr>
            <a:r>
              <a:rPr sz="2400" dirty="0">
                <a:latin typeface="Times New Roman"/>
                <a:cs typeface="Times New Roman"/>
              </a:rPr>
              <a:t>=	</a:t>
            </a:r>
            <a:r>
              <a:rPr sz="2400" spc="-5" dirty="0">
                <a:latin typeface="Times New Roman"/>
                <a:cs typeface="Times New Roman"/>
              </a:rPr>
              <a:t>1/2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0747" y="5266690"/>
            <a:ext cx="121602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Times New Roman"/>
                <a:cs typeface="Times New Roman"/>
              </a:rPr>
              <a:t>Map</a:t>
            </a:r>
            <a:r>
              <a:rPr sz="1600" b="1" spc="-9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Distance  centiMorgans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97350" y="5453494"/>
            <a:ext cx="1308100" cy="77978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5"/>
              </a:spcBef>
              <a:tabLst>
                <a:tab pos="1294765" algn="l"/>
              </a:tabLst>
            </a:pPr>
            <a:r>
              <a:rPr sz="1600" b="1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  <a:p>
            <a:pPr marL="227965">
              <a:lnSpc>
                <a:spcPct val="100000"/>
              </a:lnSpc>
              <a:spcBef>
                <a:spcPts val="685"/>
              </a:spcBef>
            </a:pPr>
            <a:r>
              <a:rPr sz="2400" spc="-5" dirty="0">
                <a:latin typeface="Times New Roman"/>
                <a:cs typeface="Times New Roman"/>
              </a:rPr>
              <a:t>TOTAL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6750" y="5683250"/>
            <a:ext cx="3733800" cy="1295400"/>
          </a:xfrm>
          <a:custGeom>
            <a:avLst/>
            <a:gdLst/>
            <a:ahLst/>
            <a:cxnLst/>
            <a:rect l="l" t="t" r="r" b="b"/>
            <a:pathLst>
              <a:path w="3733800" h="1295400">
                <a:moveTo>
                  <a:pt x="0" y="0"/>
                </a:moveTo>
                <a:lnTo>
                  <a:pt x="0" y="1295400"/>
                </a:lnTo>
                <a:lnTo>
                  <a:pt x="3733800" y="1295400"/>
                </a:lnTo>
                <a:lnTo>
                  <a:pt x="37338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3446" y="566673"/>
            <a:ext cx="52412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/>
              <a:t>How do you determine</a:t>
            </a:r>
            <a:r>
              <a:rPr sz="3200" dirty="0"/>
              <a:t> </a:t>
            </a:r>
            <a:r>
              <a:rPr sz="3200" spc="-5" dirty="0"/>
              <a:t>linkage?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2393925" y="1286001"/>
            <a:ext cx="5378450" cy="3074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You </a:t>
            </a:r>
            <a:r>
              <a:rPr sz="2400" dirty="0">
                <a:latin typeface="Times New Roman"/>
                <a:cs typeface="Times New Roman"/>
              </a:rPr>
              <a:t>cross </a:t>
            </a:r>
            <a:r>
              <a:rPr sz="2400" spc="-5" dirty="0">
                <a:latin typeface="Times New Roman"/>
                <a:cs typeface="Times New Roman"/>
              </a:rPr>
              <a:t>AB </a:t>
            </a:r>
            <a:r>
              <a:rPr sz="2400" dirty="0">
                <a:latin typeface="Times New Roman"/>
                <a:cs typeface="Times New Roman"/>
              </a:rPr>
              <a:t>x ab and find in 100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tetrads:</a:t>
            </a:r>
            <a:endParaRPr sz="2400">
              <a:latin typeface="Times New Roman"/>
              <a:cs typeface="Times New Roman"/>
            </a:endParaRPr>
          </a:p>
          <a:p>
            <a:pPr marL="768350">
              <a:lnSpc>
                <a:spcPct val="100000"/>
              </a:lnSpc>
              <a:spcBef>
                <a:spcPts val="2039"/>
              </a:spcBef>
            </a:pPr>
            <a:r>
              <a:rPr sz="2400" dirty="0">
                <a:latin typeface="Times New Roman"/>
                <a:cs typeface="Times New Roman"/>
              </a:rPr>
              <a:t>90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PD</a:t>
            </a:r>
            <a:endParaRPr sz="2400">
              <a:latin typeface="Times New Roman"/>
              <a:cs typeface="Times New Roman"/>
            </a:endParaRPr>
          </a:p>
          <a:p>
            <a:pPr marL="76835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10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TT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30"/>
              </a:spcBef>
            </a:pPr>
            <a:r>
              <a:rPr sz="3200" spc="-5" dirty="0">
                <a:latin typeface="Times New Roman"/>
                <a:cs typeface="Times New Roman"/>
              </a:rPr>
              <a:t>Are they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linked?</a:t>
            </a:r>
            <a:endParaRPr sz="320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2860"/>
              </a:spcBef>
            </a:pPr>
            <a:r>
              <a:rPr sz="2000" spc="-5" dirty="0">
                <a:latin typeface="Times New Roman"/>
                <a:cs typeface="Times New Roman"/>
              </a:rPr>
              <a:t>90 PD = 90 X4 = 360 Non-Recombinant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Progeny</a:t>
            </a:r>
            <a:endParaRPr sz="200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tabLst>
                <a:tab pos="1995170" algn="l"/>
              </a:tabLst>
            </a:pPr>
            <a:r>
              <a:rPr sz="2000" spc="-5" dirty="0">
                <a:latin typeface="Times New Roman"/>
                <a:cs typeface="Times New Roman"/>
              </a:rPr>
              <a:t>10 TT = 10 x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=	20 Recombinant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Progeny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8047" y="4640326"/>
            <a:ext cx="23317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MD in centimorgans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=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39046" y="4792726"/>
            <a:ext cx="6540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X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3766" y="4640326"/>
            <a:ext cx="1547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" marR="5080" indent="-24765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ecombinan</a:t>
            </a:r>
            <a:r>
              <a:rPr sz="2000" spc="-5" dirty="0">
                <a:latin typeface="Times New Roman"/>
                <a:cs typeface="Times New Roman"/>
              </a:rPr>
              <a:t>ts  Total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tetrads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8045" y="5249926"/>
            <a:ext cx="32651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MD = 20/400= 5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centiMorgans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400548" y="5683250"/>
          <a:ext cx="3159759" cy="1295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7020"/>
                <a:gridCol w="292100"/>
                <a:gridCol w="1310639"/>
              </a:tblGrid>
              <a:tr h="747750">
                <a:tc>
                  <a:txBody>
                    <a:bodyPr/>
                    <a:lstStyle/>
                    <a:p>
                      <a:pPr marL="127000" marR="6985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Map</a:t>
                      </a:r>
                      <a:r>
                        <a:rPr sz="1800" b="1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Distance  centiMorgans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1860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85090" marR="186055">
                        <a:lnSpc>
                          <a:spcPts val="1625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sz="18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3970">
                        <a:lnSpc>
                          <a:spcPts val="1625"/>
                        </a:lnSpc>
                        <a:tabLst>
                          <a:tab pos="1308735" algn="l"/>
                        </a:tabLst>
                      </a:pPr>
                      <a:r>
                        <a:rPr sz="1800" b="1" u="sng" dirty="0">
                          <a:solidFill>
                            <a:srgbClr val="FF0000"/>
                          </a:solidFill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/>
                </a:tc>
              </a:tr>
              <a:tr h="5476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 marR="1860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97350" y="5135371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3247" y="1592326"/>
            <a:ext cx="22078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3400" marR="5080" indent="-521334">
              <a:lnSpc>
                <a:spcPct val="100000"/>
              </a:lnSpc>
              <a:spcBef>
                <a:spcPts val="95"/>
              </a:spcBef>
              <a:tabLst>
                <a:tab pos="972185" algn="l"/>
                <a:tab pos="1452245" algn="l"/>
              </a:tabLst>
            </a:pPr>
            <a:r>
              <a:rPr spc="-5" dirty="0"/>
              <a:t>Linkage	AB	x ab  Are PD =</a:t>
            </a:r>
            <a:r>
              <a:rPr spc="-55" dirty="0"/>
              <a:t> </a:t>
            </a:r>
            <a:r>
              <a:rPr spc="-5" dirty="0"/>
              <a:t>NPD?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00449" y="2358135"/>
            <a:ext cx="18427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11630" algn="l"/>
              </a:tabLst>
            </a:pPr>
            <a:r>
              <a:rPr sz="1400" spc="-5" dirty="0">
                <a:latin typeface="Times New Roman"/>
                <a:cs typeface="Times New Roman"/>
              </a:rPr>
              <a:t>Yes	No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16150" y="2668016"/>
            <a:ext cx="2743200" cy="386715"/>
          </a:xfrm>
          <a:custGeom>
            <a:avLst/>
            <a:gdLst/>
            <a:ahLst/>
            <a:cxnLst/>
            <a:rect l="l" t="t" r="r" b="b"/>
            <a:pathLst>
              <a:path w="2743200" h="386714">
                <a:moveTo>
                  <a:pt x="58809" y="338020"/>
                </a:moveTo>
                <a:lnTo>
                  <a:pt x="64536" y="346117"/>
                </a:lnTo>
                <a:lnTo>
                  <a:pt x="536447" y="9143"/>
                </a:lnTo>
                <a:lnTo>
                  <a:pt x="537971" y="7620"/>
                </a:lnTo>
                <a:lnTo>
                  <a:pt x="538734" y="4571"/>
                </a:lnTo>
                <a:lnTo>
                  <a:pt x="537209" y="2285"/>
                </a:lnTo>
                <a:lnTo>
                  <a:pt x="535685" y="761"/>
                </a:lnTo>
                <a:lnTo>
                  <a:pt x="532638" y="0"/>
                </a:lnTo>
                <a:lnTo>
                  <a:pt x="530352" y="1523"/>
                </a:lnTo>
                <a:lnTo>
                  <a:pt x="58809" y="338020"/>
                </a:lnTo>
                <a:close/>
              </a:path>
              <a:path w="2743200" h="386714">
                <a:moveTo>
                  <a:pt x="0" y="386333"/>
                </a:moveTo>
                <a:lnTo>
                  <a:pt x="83819" y="373379"/>
                </a:lnTo>
                <a:lnTo>
                  <a:pt x="64536" y="346117"/>
                </a:lnTo>
                <a:lnTo>
                  <a:pt x="54102" y="353567"/>
                </a:lnTo>
                <a:lnTo>
                  <a:pt x="52578" y="355091"/>
                </a:lnTo>
                <a:lnTo>
                  <a:pt x="49529" y="354329"/>
                </a:lnTo>
                <a:lnTo>
                  <a:pt x="46482" y="349757"/>
                </a:lnTo>
                <a:lnTo>
                  <a:pt x="46482" y="320592"/>
                </a:lnTo>
                <a:lnTo>
                  <a:pt x="39624" y="310895"/>
                </a:lnTo>
                <a:lnTo>
                  <a:pt x="0" y="386333"/>
                </a:lnTo>
                <a:close/>
              </a:path>
              <a:path w="2743200" h="386714">
                <a:moveTo>
                  <a:pt x="46482" y="346709"/>
                </a:moveTo>
                <a:lnTo>
                  <a:pt x="46482" y="349757"/>
                </a:lnTo>
                <a:lnTo>
                  <a:pt x="49529" y="354329"/>
                </a:lnTo>
                <a:lnTo>
                  <a:pt x="52578" y="355091"/>
                </a:lnTo>
                <a:lnTo>
                  <a:pt x="54102" y="353567"/>
                </a:lnTo>
                <a:lnTo>
                  <a:pt x="64536" y="346117"/>
                </a:lnTo>
                <a:lnTo>
                  <a:pt x="58809" y="338020"/>
                </a:lnTo>
                <a:lnTo>
                  <a:pt x="48768" y="345185"/>
                </a:lnTo>
                <a:lnTo>
                  <a:pt x="46482" y="346709"/>
                </a:lnTo>
                <a:close/>
              </a:path>
              <a:path w="2743200" h="386714">
                <a:moveTo>
                  <a:pt x="46482" y="320592"/>
                </a:moveTo>
                <a:lnTo>
                  <a:pt x="46482" y="346709"/>
                </a:lnTo>
                <a:lnTo>
                  <a:pt x="48768" y="345185"/>
                </a:lnTo>
                <a:lnTo>
                  <a:pt x="58809" y="338020"/>
                </a:lnTo>
                <a:lnTo>
                  <a:pt x="46482" y="320592"/>
                </a:lnTo>
                <a:close/>
              </a:path>
              <a:path w="2743200" h="386714">
                <a:moveTo>
                  <a:pt x="2659379" y="373379"/>
                </a:moveTo>
                <a:lnTo>
                  <a:pt x="2743200" y="386333"/>
                </a:lnTo>
                <a:lnTo>
                  <a:pt x="2703576" y="310895"/>
                </a:lnTo>
                <a:lnTo>
                  <a:pt x="2696718" y="320591"/>
                </a:lnTo>
                <a:lnTo>
                  <a:pt x="2696718" y="349757"/>
                </a:lnTo>
                <a:lnTo>
                  <a:pt x="2693670" y="354329"/>
                </a:lnTo>
                <a:lnTo>
                  <a:pt x="2690622" y="355091"/>
                </a:lnTo>
                <a:lnTo>
                  <a:pt x="2689098" y="353567"/>
                </a:lnTo>
                <a:lnTo>
                  <a:pt x="2678663" y="346116"/>
                </a:lnTo>
                <a:lnTo>
                  <a:pt x="2659379" y="373379"/>
                </a:lnTo>
                <a:close/>
              </a:path>
              <a:path w="2743200" h="386714">
                <a:moveTo>
                  <a:pt x="2678663" y="346116"/>
                </a:moveTo>
                <a:lnTo>
                  <a:pt x="2689098" y="353567"/>
                </a:lnTo>
                <a:lnTo>
                  <a:pt x="2690622" y="355091"/>
                </a:lnTo>
                <a:lnTo>
                  <a:pt x="2693670" y="354329"/>
                </a:lnTo>
                <a:lnTo>
                  <a:pt x="2696718" y="349757"/>
                </a:lnTo>
                <a:lnTo>
                  <a:pt x="2696718" y="346709"/>
                </a:lnTo>
                <a:lnTo>
                  <a:pt x="2694432" y="345185"/>
                </a:lnTo>
                <a:lnTo>
                  <a:pt x="2684390" y="338020"/>
                </a:lnTo>
                <a:lnTo>
                  <a:pt x="2678663" y="346116"/>
                </a:lnTo>
                <a:close/>
              </a:path>
              <a:path w="2743200" h="386714">
                <a:moveTo>
                  <a:pt x="2684390" y="338020"/>
                </a:moveTo>
                <a:lnTo>
                  <a:pt x="2694432" y="345185"/>
                </a:lnTo>
                <a:lnTo>
                  <a:pt x="2696718" y="346709"/>
                </a:lnTo>
                <a:lnTo>
                  <a:pt x="2696718" y="320591"/>
                </a:lnTo>
                <a:lnTo>
                  <a:pt x="2684390" y="338020"/>
                </a:lnTo>
                <a:close/>
              </a:path>
              <a:path w="2743200" h="386714">
                <a:moveTo>
                  <a:pt x="2204466" y="4571"/>
                </a:moveTo>
                <a:lnTo>
                  <a:pt x="2205228" y="7620"/>
                </a:lnTo>
                <a:lnTo>
                  <a:pt x="2206752" y="9143"/>
                </a:lnTo>
                <a:lnTo>
                  <a:pt x="2678663" y="346116"/>
                </a:lnTo>
                <a:lnTo>
                  <a:pt x="2684390" y="338020"/>
                </a:lnTo>
                <a:lnTo>
                  <a:pt x="2212848" y="1523"/>
                </a:lnTo>
                <a:lnTo>
                  <a:pt x="2210562" y="0"/>
                </a:lnTo>
                <a:lnTo>
                  <a:pt x="2207514" y="761"/>
                </a:lnTo>
                <a:lnTo>
                  <a:pt x="2205989" y="2285"/>
                </a:lnTo>
                <a:lnTo>
                  <a:pt x="2204466" y="457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09848" y="3348735"/>
            <a:ext cx="172275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Two genes are</a:t>
            </a:r>
            <a:r>
              <a:rPr sz="14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unlinked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29250" y="3348735"/>
            <a:ext cx="158369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Two genes are linked  TETRATYPE?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18152" y="3925316"/>
            <a:ext cx="1295400" cy="310515"/>
          </a:xfrm>
          <a:custGeom>
            <a:avLst/>
            <a:gdLst/>
            <a:ahLst/>
            <a:cxnLst/>
            <a:rect l="l" t="t" r="r" b="b"/>
            <a:pathLst>
              <a:path w="1295400" h="310514">
                <a:moveTo>
                  <a:pt x="65965" y="271807"/>
                </a:moveTo>
                <a:lnTo>
                  <a:pt x="70127" y="280038"/>
                </a:lnTo>
                <a:lnTo>
                  <a:pt x="611885" y="9906"/>
                </a:lnTo>
                <a:lnTo>
                  <a:pt x="614171" y="8382"/>
                </a:lnTo>
                <a:lnTo>
                  <a:pt x="614934" y="5333"/>
                </a:lnTo>
                <a:lnTo>
                  <a:pt x="613409" y="3047"/>
                </a:lnTo>
                <a:lnTo>
                  <a:pt x="612647" y="761"/>
                </a:lnTo>
                <a:lnTo>
                  <a:pt x="609600" y="0"/>
                </a:lnTo>
                <a:lnTo>
                  <a:pt x="607314" y="761"/>
                </a:lnTo>
                <a:lnTo>
                  <a:pt x="65965" y="271807"/>
                </a:lnTo>
                <a:close/>
              </a:path>
              <a:path w="1295400" h="310514">
                <a:moveTo>
                  <a:pt x="0" y="310133"/>
                </a:moveTo>
                <a:lnTo>
                  <a:pt x="85343" y="310133"/>
                </a:lnTo>
                <a:lnTo>
                  <a:pt x="70127" y="280038"/>
                </a:lnTo>
                <a:lnTo>
                  <a:pt x="58673" y="285750"/>
                </a:lnTo>
                <a:lnTo>
                  <a:pt x="56387" y="287273"/>
                </a:lnTo>
                <a:lnTo>
                  <a:pt x="53340" y="286511"/>
                </a:lnTo>
                <a:lnTo>
                  <a:pt x="52577" y="283463"/>
                </a:lnTo>
                <a:lnTo>
                  <a:pt x="51053" y="281177"/>
                </a:lnTo>
                <a:lnTo>
                  <a:pt x="51053" y="242315"/>
                </a:lnTo>
                <a:lnTo>
                  <a:pt x="0" y="310133"/>
                </a:lnTo>
                <a:close/>
              </a:path>
              <a:path w="1295400" h="310514">
                <a:moveTo>
                  <a:pt x="51053" y="281177"/>
                </a:moveTo>
                <a:lnTo>
                  <a:pt x="52577" y="283463"/>
                </a:lnTo>
                <a:lnTo>
                  <a:pt x="53340" y="286511"/>
                </a:lnTo>
                <a:lnTo>
                  <a:pt x="56387" y="287273"/>
                </a:lnTo>
                <a:lnTo>
                  <a:pt x="58673" y="285750"/>
                </a:lnTo>
                <a:lnTo>
                  <a:pt x="70127" y="280038"/>
                </a:lnTo>
                <a:lnTo>
                  <a:pt x="65965" y="271807"/>
                </a:lnTo>
                <a:lnTo>
                  <a:pt x="51815" y="278891"/>
                </a:lnTo>
                <a:lnTo>
                  <a:pt x="51053" y="281177"/>
                </a:lnTo>
                <a:close/>
              </a:path>
              <a:path w="1295400" h="310514">
                <a:moveTo>
                  <a:pt x="51053" y="242315"/>
                </a:moveTo>
                <a:lnTo>
                  <a:pt x="51053" y="281177"/>
                </a:lnTo>
                <a:lnTo>
                  <a:pt x="51815" y="278891"/>
                </a:lnTo>
                <a:lnTo>
                  <a:pt x="65965" y="271807"/>
                </a:lnTo>
                <a:lnTo>
                  <a:pt x="51053" y="242315"/>
                </a:lnTo>
                <a:close/>
              </a:path>
              <a:path w="1295400" h="310514">
                <a:moveTo>
                  <a:pt x="1210055" y="305561"/>
                </a:moveTo>
                <a:lnTo>
                  <a:pt x="1295400" y="310133"/>
                </a:lnTo>
                <a:lnTo>
                  <a:pt x="1248155" y="239267"/>
                </a:lnTo>
                <a:lnTo>
                  <a:pt x="1245870" y="243245"/>
                </a:lnTo>
                <a:lnTo>
                  <a:pt x="1245870" y="278891"/>
                </a:lnTo>
                <a:lnTo>
                  <a:pt x="1242821" y="283463"/>
                </a:lnTo>
                <a:lnTo>
                  <a:pt x="1239773" y="284225"/>
                </a:lnTo>
                <a:lnTo>
                  <a:pt x="1237487" y="282701"/>
                </a:lnTo>
                <a:lnTo>
                  <a:pt x="1226732" y="276543"/>
                </a:lnTo>
                <a:lnTo>
                  <a:pt x="1210055" y="305561"/>
                </a:lnTo>
                <a:close/>
              </a:path>
              <a:path w="1295400" h="310514">
                <a:moveTo>
                  <a:pt x="1226732" y="276543"/>
                </a:moveTo>
                <a:lnTo>
                  <a:pt x="1237487" y="282701"/>
                </a:lnTo>
                <a:lnTo>
                  <a:pt x="1239773" y="284225"/>
                </a:lnTo>
                <a:lnTo>
                  <a:pt x="1242821" y="283463"/>
                </a:lnTo>
                <a:lnTo>
                  <a:pt x="1245870" y="278891"/>
                </a:lnTo>
                <a:lnTo>
                  <a:pt x="1245107" y="275843"/>
                </a:lnTo>
                <a:lnTo>
                  <a:pt x="1242821" y="274319"/>
                </a:lnTo>
                <a:lnTo>
                  <a:pt x="1231666" y="267960"/>
                </a:lnTo>
                <a:lnTo>
                  <a:pt x="1226732" y="276543"/>
                </a:lnTo>
                <a:close/>
              </a:path>
              <a:path w="1295400" h="310514">
                <a:moveTo>
                  <a:pt x="1231666" y="267960"/>
                </a:moveTo>
                <a:lnTo>
                  <a:pt x="1242821" y="274319"/>
                </a:lnTo>
                <a:lnTo>
                  <a:pt x="1245107" y="275843"/>
                </a:lnTo>
                <a:lnTo>
                  <a:pt x="1245870" y="278891"/>
                </a:lnTo>
                <a:lnTo>
                  <a:pt x="1245870" y="243245"/>
                </a:lnTo>
                <a:lnTo>
                  <a:pt x="1231666" y="267960"/>
                </a:lnTo>
                <a:close/>
              </a:path>
              <a:path w="1295400" h="310514">
                <a:moveTo>
                  <a:pt x="756665" y="5333"/>
                </a:moveTo>
                <a:lnTo>
                  <a:pt x="757427" y="8382"/>
                </a:lnTo>
                <a:lnTo>
                  <a:pt x="759714" y="9143"/>
                </a:lnTo>
                <a:lnTo>
                  <a:pt x="1226732" y="276543"/>
                </a:lnTo>
                <a:lnTo>
                  <a:pt x="1231666" y="267960"/>
                </a:lnTo>
                <a:lnTo>
                  <a:pt x="764285" y="1523"/>
                </a:lnTo>
                <a:lnTo>
                  <a:pt x="762000" y="0"/>
                </a:lnTo>
                <a:lnTo>
                  <a:pt x="758952" y="761"/>
                </a:lnTo>
                <a:lnTo>
                  <a:pt x="757427" y="3047"/>
                </a:lnTo>
                <a:lnTo>
                  <a:pt x="756665" y="533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76848" y="4336288"/>
            <a:ext cx="34163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Yes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64450" y="4345120"/>
            <a:ext cx="986790" cy="5759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R="33655" algn="ctr">
              <a:lnSpc>
                <a:spcPct val="100000"/>
              </a:lnSpc>
              <a:spcBef>
                <a:spcPts val="585"/>
              </a:spcBef>
            </a:pPr>
            <a:r>
              <a:rPr sz="1400" b="1" spc="-10" dirty="0">
                <a:latin typeface="Times New Roman"/>
                <a:cs typeface="Times New Roman"/>
              </a:rPr>
              <a:t>NO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sz="1400" b="1" spc="-5" dirty="0">
                <a:latin typeface="Times New Roman"/>
                <a:cs typeface="Times New Roman"/>
              </a:rPr>
              <a:t>100%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linked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4247" y="4795012"/>
            <a:ext cx="12287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Times New Roman"/>
                <a:cs typeface="Times New Roman"/>
              </a:rPr>
              <a:t>Map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Distance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56056" y="4779021"/>
            <a:ext cx="8509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765" algn="l"/>
              </a:tabLst>
            </a:pPr>
            <a:r>
              <a:rPr sz="1600" dirty="0">
                <a:latin typeface="Times New Roman"/>
                <a:cs typeface="Times New Roman"/>
              </a:rPr>
              <a:t>=	</a:t>
            </a:r>
            <a:r>
              <a:rPr sz="1600" spc="-5" dirty="0">
                <a:latin typeface="Times New Roman"/>
                <a:cs typeface="Times New Roman"/>
              </a:rPr>
              <a:t>1/2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6850" y="5252212"/>
            <a:ext cx="6896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TOTAL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90847" y="5854952"/>
            <a:ext cx="73971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Times New Roman"/>
                <a:cs typeface="Times New Roman"/>
              </a:rPr>
              <a:t>WHAT ABOUT DOUBLE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CROSSOVERS?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8647" y="828802"/>
            <a:ext cx="330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DOUBLE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CROSSOVERS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3850" y="1593850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725" algn="l"/>
                <a:tab pos="124714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2450" y="1593850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725" algn="l"/>
                <a:tab pos="124714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0350" y="18732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0350" y="18732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19648" y="1668526"/>
            <a:ext cx="3790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68950" y="18732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68950" y="18732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45150" y="29461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68950" y="29400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68950" y="29400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07150" y="2406650"/>
            <a:ext cx="304800" cy="1066800"/>
          </a:xfrm>
          <a:custGeom>
            <a:avLst/>
            <a:gdLst/>
            <a:ahLst/>
            <a:cxnLst/>
            <a:rect l="l" t="t" r="r" b="b"/>
            <a:pathLst>
              <a:path w="304800" h="1066800">
                <a:moveTo>
                  <a:pt x="0" y="0"/>
                </a:moveTo>
                <a:lnTo>
                  <a:pt x="304800" y="1066800"/>
                </a:lnTo>
              </a:path>
            </a:pathLst>
          </a:custGeom>
          <a:ln w="5715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07150" y="2406650"/>
            <a:ext cx="304800" cy="1066800"/>
          </a:xfrm>
          <a:custGeom>
            <a:avLst/>
            <a:gdLst/>
            <a:ahLst/>
            <a:cxnLst/>
            <a:rect l="l" t="t" r="r" b="b"/>
            <a:pathLst>
              <a:path w="304800" h="1066800">
                <a:moveTo>
                  <a:pt x="304800" y="0"/>
                </a:moveTo>
                <a:lnTo>
                  <a:pt x="0" y="1066800"/>
                </a:lnTo>
              </a:path>
            </a:pathLst>
          </a:custGeom>
          <a:ln w="5715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32450" y="2141728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86835" y="2121138"/>
            <a:ext cx="52133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Times New Roman"/>
                <a:cs typeface="Times New Roman"/>
              </a:rPr>
              <a:t>TT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13246" y="2166868"/>
            <a:ext cx="5441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Times New Roman"/>
                <a:cs typeface="Times New Roman"/>
              </a:rPr>
              <a:t>PD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93850" y="2141728"/>
            <a:ext cx="1413510" cy="91059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12725" marR="5080" indent="-200660">
              <a:lnSpc>
                <a:spcPct val="70900"/>
              </a:lnSpc>
              <a:spcBef>
                <a:spcPts val="725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 </a:t>
            </a:r>
            <a:r>
              <a:rPr sz="2700" baseline="3086" dirty="0">
                <a:latin typeface="Times New Roman"/>
                <a:cs typeface="Times New Roman"/>
              </a:rPr>
              <a:t> </a:t>
            </a:r>
            <a:r>
              <a:rPr sz="1800" spc="145" dirty="0">
                <a:latin typeface="Times New Roman"/>
                <a:cs typeface="Times New Roman"/>
              </a:rPr>
              <a:t>a</a:t>
            </a:r>
            <a:r>
              <a:rPr sz="8100" spc="-907" baseline="-3086" dirty="0">
                <a:latin typeface="Arial"/>
                <a:cs typeface="Arial"/>
              </a:rPr>
              <a:t>X</a:t>
            </a:r>
            <a:r>
              <a:rPr sz="8100" baseline="-2572" dirty="0">
                <a:latin typeface="Arial"/>
                <a:cs typeface="Arial"/>
              </a:rPr>
              <a:t>X</a:t>
            </a:r>
            <a:r>
              <a:rPr sz="8100" spc="-1357" baseline="-2572" dirty="0">
                <a:latin typeface="Arial"/>
                <a:cs typeface="Arial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32852" y="2203450"/>
            <a:ext cx="1174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7115" algn="l"/>
              </a:tabLst>
            </a:pPr>
            <a:r>
              <a:rPr sz="1800" spc="145" dirty="0">
                <a:latin typeface="Times New Roman"/>
                <a:cs typeface="Times New Roman"/>
              </a:rPr>
              <a:t>a</a:t>
            </a:r>
            <a:r>
              <a:rPr sz="8100" baseline="-3086" dirty="0">
                <a:latin typeface="Arial"/>
                <a:cs typeface="Arial"/>
              </a:rPr>
              <a:t>X	</a:t>
            </a: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06550" y="29461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30350" y="29400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30350" y="29400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819648" y="1973021"/>
            <a:ext cx="379095" cy="13970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AB</a:t>
            </a:r>
            <a:endParaRPr sz="2000">
              <a:latin typeface="Times New Roman"/>
              <a:cs typeface="Times New Roman"/>
            </a:endParaRPr>
          </a:p>
          <a:p>
            <a:pPr marL="12700" marR="89535">
              <a:lnSpc>
                <a:spcPct val="150000"/>
              </a:lnSpc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ab  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93850" y="3208528"/>
            <a:ext cx="1375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32450" y="3208528"/>
            <a:ext cx="1375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77243" y="1592022"/>
            <a:ext cx="379095" cy="18542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AB</a:t>
            </a:r>
            <a:endParaRPr sz="2000">
              <a:latin typeface="Times New Roman"/>
              <a:cs typeface="Times New Roman"/>
            </a:endParaRPr>
          </a:p>
          <a:p>
            <a:pPr marL="12700" marR="33020" algn="just">
              <a:lnSpc>
                <a:spcPct val="150000"/>
              </a:lnSpc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Ab  ab  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17650" y="4108450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725" algn="l"/>
                <a:tab pos="124714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13146" y="43116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661" y="517881"/>
                </a:lnTo>
                <a:lnTo>
                  <a:pt x="130301" y="450056"/>
                </a:lnTo>
                <a:lnTo>
                  <a:pt x="142127" y="396691"/>
                </a:lnTo>
                <a:lnTo>
                  <a:pt x="149718" y="333717"/>
                </a:lnTo>
                <a:lnTo>
                  <a:pt x="152400" y="263652"/>
                </a:lnTo>
                <a:lnTo>
                  <a:pt x="149718" y="193586"/>
                </a:lnTo>
                <a:lnTo>
                  <a:pt x="142127" y="130612"/>
                </a:lnTo>
                <a:lnTo>
                  <a:pt x="130301" y="77247"/>
                </a:lnTo>
                <a:lnTo>
                  <a:pt x="114920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13146" y="43116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661" y="517881"/>
                </a:lnTo>
                <a:lnTo>
                  <a:pt x="130301" y="450056"/>
                </a:lnTo>
                <a:lnTo>
                  <a:pt x="142127" y="396691"/>
                </a:lnTo>
                <a:lnTo>
                  <a:pt x="149718" y="333717"/>
                </a:lnTo>
                <a:lnTo>
                  <a:pt x="152400" y="263652"/>
                </a:lnTo>
                <a:lnTo>
                  <a:pt x="149718" y="193586"/>
                </a:lnTo>
                <a:lnTo>
                  <a:pt x="142127" y="130612"/>
                </a:lnTo>
                <a:lnTo>
                  <a:pt x="130301" y="77247"/>
                </a:lnTo>
                <a:lnTo>
                  <a:pt x="114920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89346" y="53845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13146" y="53784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661" y="517881"/>
                </a:lnTo>
                <a:lnTo>
                  <a:pt x="130301" y="450056"/>
                </a:lnTo>
                <a:lnTo>
                  <a:pt x="142127" y="396691"/>
                </a:lnTo>
                <a:lnTo>
                  <a:pt x="149718" y="333717"/>
                </a:lnTo>
                <a:lnTo>
                  <a:pt x="152400" y="263652"/>
                </a:lnTo>
                <a:lnTo>
                  <a:pt x="149718" y="193586"/>
                </a:lnTo>
                <a:lnTo>
                  <a:pt x="142127" y="130612"/>
                </a:lnTo>
                <a:lnTo>
                  <a:pt x="130301" y="77247"/>
                </a:lnTo>
                <a:lnTo>
                  <a:pt x="114920" y="36011"/>
                </a:lnTo>
                <a:lnTo>
                  <a:pt x="76199" y="0"/>
                </a:lnTo>
                <a:lnTo>
                  <a:pt x="56003" y="9422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13146" y="53784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199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661" y="517881"/>
                </a:lnTo>
                <a:lnTo>
                  <a:pt x="130301" y="450056"/>
                </a:lnTo>
                <a:lnTo>
                  <a:pt x="142127" y="396691"/>
                </a:lnTo>
                <a:lnTo>
                  <a:pt x="149718" y="333717"/>
                </a:lnTo>
                <a:lnTo>
                  <a:pt x="152400" y="263652"/>
                </a:lnTo>
                <a:lnTo>
                  <a:pt x="149718" y="193586"/>
                </a:lnTo>
                <a:lnTo>
                  <a:pt x="142127" y="130612"/>
                </a:lnTo>
                <a:lnTo>
                  <a:pt x="130301" y="77247"/>
                </a:lnTo>
                <a:lnTo>
                  <a:pt x="114920" y="36011"/>
                </a:lnTo>
                <a:lnTo>
                  <a:pt x="76199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07150" y="4311650"/>
            <a:ext cx="381000" cy="1600200"/>
          </a:xfrm>
          <a:custGeom>
            <a:avLst/>
            <a:gdLst/>
            <a:ahLst/>
            <a:cxnLst/>
            <a:rect l="l" t="t" r="r" b="b"/>
            <a:pathLst>
              <a:path w="381000" h="1600200">
                <a:moveTo>
                  <a:pt x="0" y="0"/>
                </a:moveTo>
                <a:lnTo>
                  <a:pt x="381000" y="1600200"/>
                </a:lnTo>
              </a:path>
            </a:pathLst>
          </a:custGeom>
          <a:ln w="5715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07150" y="4311650"/>
            <a:ext cx="381000" cy="1600200"/>
          </a:xfrm>
          <a:custGeom>
            <a:avLst/>
            <a:gdLst/>
            <a:ahLst/>
            <a:cxnLst/>
            <a:rect l="l" t="t" r="r" b="b"/>
            <a:pathLst>
              <a:path w="381000" h="1600200">
                <a:moveTo>
                  <a:pt x="380999" y="0"/>
                </a:moveTo>
                <a:lnTo>
                  <a:pt x="0" y="1600200"/>
                </a:lnTo>
              </a:path>
            </a:pathLst>
          </a:custGeom>
          <a:ln w="5715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676646" y="4032250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725" algn="l"/>
                <a:tab pos="124714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54150" y="43878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54150" y="43878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30350" y="54607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54150" y="54546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3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54150" y="54546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3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2350" y="4387850"/>
            <a:ext cx="304800" cy="1066800"/>
          </a:xfrm>
          <a:custGeom>
            <a:avLst/>
            <a:gdLst/>
            <a:ahLst/>
            <a:cxnLst/>
            <a:rect l="l" t="t" r="r" b="b"/>
            <a:pathLst>
              <a:path w="304800" h="1066800">
                <a:moveTo>
                  <a:pt x="0" y="0"/>
                </a:moveTo>
                <a:lnTo>
                  <a:pt x="304800" y="1066799"/>
                </a:lnTo>
              </a:path>
            </a:pathLst>
          </a:custGeom>
          <a:ln w="5715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92350" y="4387850"/>
            <a:ext cx="304800" cy="1066800"/>
          </a:xfrm>
          <a:custGeom>
            <a:avLst/>
            <a:gdLst/>
            <a:ahLst/>
            <a:cxnLst/>
            <a:rect l="l" t="t" r="r" b="b"/>
            <a:pathLst>
              <a:path w="304800" h="1066800">
                <a:moveTo>
                  <a:pt x="304800" y="0"/>
                </a:moveTo>
                <a:lnTo>
                  <a:pt x="0" y="1066799"/>
                </a:lnTo>
              </a:path>
            </a:pathLst>
          </a:custGeom>
          <a:ln w="5715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517650" y="4656328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676646" y="4580128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315452" y="4788137"/>
            <a:ext cx="8375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Times New Roman"/>
                <a:cs typeface="Times New Roman"/>
              </a:rPr>
              <a:t>NPD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51340" y="4856735"/>
            <a:ext cx="52133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Times New Roman"/>
                <a:cs typeface="Times New Roman"/>
              </a:rPr>
              <a:t>TT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77048" y="4641850"/>
            <a:ext cx="1174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7115" algn="l"/>
              </a:tabLst>
            </a:pPr>
            <a:r>
              <a:rPr sz="1800" spc="145" dirty="0">
                <a:latin typeface="Times New Roman"/>
                <a:cs typeface="Times New Roman"/>
              </a:rPr>
              <a:t>a</a:t>
            </a:r>
            <a:r>
              <a:rPr sz="8100" baseline="-3086" dirty="0">
                <a:latin typeface="Arial"/>
                <a:cs typeface="Arial"/>
              </a:rPr>
              <a:t>X	</a:t>
            </a: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18052" y="4718050"/>
            <a:ext cx="1174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7115" algn="l"/>
              </a:tabLst>
            </a:pPr>
            <a:r>
              <a:rPr sz="1800" spc="145" dirty="0">
                <a:latin typeface="Times New Roman"/>
                <a:cs typeface="Times New Roman"/>
              </a:rPr>
              <a:t>a</a:t>
            </a:r>
            <a:r>
              <a:rPr sz="8100" baseline="-3086" dirty="0">
                <a:latin typeface="Arial"/>
                <a:cs typeface="Arial"/>
              </a:rPr>
              <a:t>X	</a:t>
            </a: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95848" y="4030420"/>
            <a:ext cx="37909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Ab  AB</a:t>
            </a:r>
            <a:endParaRPr sz="2000">
              <a:latin typeface="Times New Roman"/>
              <a:cs typeface="Times New Roman"/>
            </a:endParaRPr>
          </a:p>
          <a:p>
            <a:pPr marL="12700" marR="60960">
              <a:lnSpc>
                <a:spcPct val="150000"/>
              </a:lnSpc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aB  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76646" y="5646928"/>
            <a:ext cx="1375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553443" y="4030424"/>
            <a:ext cx="35052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Ab  Ab  aB  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17650" y="5723128"/>
            <a:ext cx="1375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43466" y="6312120"/>
            <a:ext cx="31273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Times New Roman"/>
                <a:cs typeface="Times New Roman"/>
              </a:rPr>
              <a:t>1PD : 1NPD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:2TT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45150" y="21841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45150" y="271145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45150" y="32509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45150" y="377825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33648" y="828802"/>
            <a:ext cx="7881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CROSSING OVER OCCURS AT THE 4 STRAND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STAGE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6550" y="21841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0350" y="21780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14754" y="1873250"/>
            <a:ext cx="349250" cy="376555"/>
          </a:xfrm>
          <a:custGeom>
            <a:avLst/>
            <a:gdLst/>
            <a:ahLst/>
            <a:cxnLst/>
            <a:rect l="l" t="t" r="r" b="b"/>
            <a:pathLst>
              <a:path w="349250" h="376555">
                <a:moveTo>
                  <a:pt x="0" y="0"/>
                </a:moveTo>
                <a:lnTo>
                  <a:pt x="0" y="376427"/>
                </a:lnTo>
                <a:lnTo>
                  <a:pt x="348996" y="376427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14754" y="1873250"/>
            <a:ext cx="349250" cy="31115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6520">
              <a:lnSpc>
                <a:spcPts val="2110"/>
              </a:lnSpc>
              <a:spcBef>
                <a:spcPts val="335"/>
              </a:spcBef>
            </a:pPr>
            <a:r>
              <a:rPr sz="1800" spc="-5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49550" y="1873250"/>
            <a:ext cx="346075" cy="376555"/>
          </a:xfrm>
          <a:custGeom>
            <a:avLst/>
            <a:gdLst/>
            <a:ahLst/>
            <a:cxnLst/>
            <a:rect l="l" t="t" r="r" b="b"/>
            <a:pathLst>
              <a:path w="346075" h="376555">
                <a:moveTo>
                  <a:pt x="0" y="0"/>
                </a:moveTo>
                <a:lnTo>
                  <a:pt x="0" y="376427"/>
                </a:lnTo>
                <a:lnTo>
                  <a:pt x="345948" y="376427"/>
                </a:lnTo>
                <a:lnTo>
                  <a:pt x="345948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49550" y="1873250"/>
            <a:ext cx="346075" cy="31115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6520">
              <a:lnSpc>
                <a:spcPts val="2110"/>
              </a:lnSpc>
              <a:spcBef>
                <a:spcPts val="335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06550" y="271145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82750" y="2421128"/>
            <a:ext cx="349250" cy="375920"/>
          </a:xfrm>
          <a:custGeom>
            <a:avLst/>
            <a:gdLst/>
            <a:ahLst/>
            <a:cxnLst/>
            <a:rect l="l" t="t" r="r" b="b"/>
            <a:pathLst>
              <a:path w="349250" h="375919">
                <a:moveTo>
                  <a:pt x="0" y="0"/>
                </a:moveTo>
                <a:lnTo>
                  <a:pt x="0" y="375665"/>
                </a:lnTo>
                <a:lnTo>
                  <a:pt x="348996" y="375665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35150" y="2527046"/>
            <a:ext cx="207645" cy="18478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sz="1800" spc="-5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49550" y="2406650"/>
            <a:ext cx="337185" cy="376555"/>
          </a:xfrm>
          <a:custGeom>
            <a:avLst/>
            <a:gdLst/>
            <a:ahLst/>
            <a:cxnLst/>
            <a:rect l="l" t="t" r="r" b="b"/>
            <a:pathLst>
              <a:path w="337185" h="376555">
                <a:moveTo>
                  <a:pt x="0" y="0"/>
                </a:moveTo>
                <a:lnTo>
                  <a:pt x="0" y="376427"/>
                </a:lnTo>
                <a:lnTo>
                  <a:pt x="336803" y="376427"/>
                </a:lnTo>
                <a:lnTo>
                  <a:pt x="33680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833620" y="243662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06550" y="32509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0350" y="32448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14754" y="2940050"/>
            <a:ext cx="349250" cy="376555"/>
          </a:xfrm>
          <a:custGeom>
            <a:avLst/>
            <a:gdLst/>
            <a:ahLst/>
            <a:cxnLst/>
            <a:rect l="l" t="t" r="r" b="b"/>
            <a:pathLst>
              <a:path w="349250" h="376554">
                <a:moveTo>
                  <a:pt x="0" y="0"/>
                </a:moveTo>
                <a:lnTo>
                  <a:pt x="0" y="376427"/>
                </a:lnTo>
                <a:lnTo>
                  <a:pt x="348996" y="376427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49550" y="2940050"/>
            <a:ext cx="299085" cy="376555"/>
          </a:xfrm>
          <a:custGeom>
            <a:avLst/>
            <a:gdLst/>
            <a:ahLst/>
            <a:cxnLst/>
            <a:rect l="l" t="t" r="r" b="b"/>
            <a:pathLst>
              <a:path w="299085" h="376554">
                <a:moveTo>
                  <a:pt x="0" y="0"/>
                </a:moveTo>
                <a:lnTo>
                  <a:pt x="0" y="376427"/>
                </a:lnTo>
                <a:lnTo>
                  <a:pt x="298703" y="376427"/>
                </a:lnTo>
                <a:lnTo>
                  <a:pt x="298703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06550" y="377825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82750" y="3487928"/>
            <a:ext cx="349250" cy="375920"/>
          </a:xfrm>
          <a:custGeom>
            <a:avLst/>
            <a:gdLst/>
            <a:ahLst/>
            <a:cxnLst/>
            <a:rect l="l" t="t" r="r" b="b"/>
            <a:pathLst>
              <a:path w="349250" h="375920">
                <a:moveTo>
                  <a:pt x="0" y="0"/>
                </a:moveTo>
                <a:lnTo>
                  <a:pt x="0" y="375665"/>
                </a:lnTo>
                <a:lnTo>
                  <a:pt x="348996" y="375665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93418" y="3486023"/>
            <a:ext cx="349250" cy="29273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85725">
              <a:lnSpc>
                <a:spcPts val="1950"/>
              </a:lnSpc>
              <a:spcBef>
                <a:spcPts val="35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49550" y="3473450"/>
            <a:ext cx="307975" cy="376555"/>
          </a:xfrm>
          <a:custGeom>
            <a:avLst/>
            <a:gdLst/>
            <a:ahLst/>
            <a:cxnLst/>
            <a:rect l="l" t="t" r="r" b="b"/>
            <a:pathLst>
              <a:path w="307975" h="376554">
                <a:moveTo>
                  <a:pt x="0" y="0"/>
                </a:moveTo>
                <a:lnTo>
                  <a:pt x="0" y="376427"/>
                </a:lnTo>
                <a:lnTo>
                  <a:pt x="307848" y="376427"/>
                </a:lnTo>
                <a:lnTo>
                  <a:pt x="307848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54312" y="3503422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35150" y="2530094"/>
            <a:ext cx="762000" cy="959485"/>
          </a:xfrm>
          <a:custGeom>
            <a:avLst/>
            <a:gdLst/>
            <a:ahLst/>
            <a:cxnLst/>
            <a:rect l="l" t="t" r="r" b="b"/>
            <a:pathLst>
              <a:path w="762000" h="959485">
                <a:moveTo>
                  <a:pt x="0" y="0"/>
                </a:moveTo>
                <a:lnTo>
                  <a:pt x="0" y="959358"/>
                </a:lnTo>
                <a:lnTo>
                  <a:pt x="762000" y="959358"/>
                </a:lnTo>
                <a:lnTo>
                  <a:pt x="7620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6150" y="2523998"/>
            <a:ext cx="762000" cy="958850"/>
          </a:xfrm>
          <a:custGeom>
            <a:avLst/>
            <a:gdLst/>
            <a:ahLst/>
            <a:cxnLst/>
            <a:rect l="l" t="t" r="r" b="b"/>
            <a:pathLst>
              <a:path w="762000" h="958850">
                <a:moveTo>
                  <a:pt x="0" y="0"/>
                </a:moveTo>
                <a:lnTo>
                  <a:pt x="0" y="958596"/>
                </a:lnTo>
                <a:lnTo>
                  <a:pt x="762000" y="958596"/>
                </a:lnTo>
                <a:lnTo>
                  <a:pt x="7620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798824" y="2512822"/>
            <a:ext cx="1174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a </a:t>
            </a:r>
            <a:r>
              <a:rPr sz="8100" spc="-907" baseline="-3086" dirty="0">
                <a:solidFill>
                  <a:srgbClr val="818181"/>
                </a:solidFill>
                <a:latin typeface="Arial"/>
                <a:cs typeface="Arial"/>
              </a:rPr>
              <a:t>X</a:t>
            </a:r>
            <a:r>
              <a:rPr sz="8100" spc="-907" baseline="-2572" dirty="0">
                <a:solidFill>
                  <a:srgbClr val="818181"/>
                </a:solidFill>
                <a:latin typeface="Arial"/>
                <a:cs typeface="Arial"/>
              </a:rPr>
              <a:t>X</a:t>
            </a:r>
            <a:r>
              <a:rPr sz="8100" spc="-1717" baseline="-2572" dirty="0">
                <a:solidFill>
                  <a:srgbClr val="81818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30350" y="46987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54150" y="46926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38554" y="4387850"/>
            <a:ext cx="349250" cy="376555"/>
          </a:xfrm>
          <a:custGeom>
            <a:avLst/>
            <a:gdLst/>
            <a:ahLst/>
            <a:cxnLst/>
            <a:rect l="l" t="t" r="r" b="b"/>
            <a:pathLst>
              <a:path w="349250" h="376554">
                <a:moveTo>
                  <a:pt x="0" y="0"/>
                </a:moveTo>
                <a:lnTo>
                  <a:pt x="0" y="376427"/>
                </a:lnTo>
                <a:lnTo>
                  <a:pt x="348996" y="376427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638554" y="4387850"/>
            <a:ext cx="349250" cy="31115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6520">
              <a:lnSpc>
                <a:spcPts val="2110"/>
              </a:lnSpc>
              <a:spcBef>
                <a:spcPts val="335"/>
              </a:spcBef>
            </a:pPr>
            <a:r>
              <a:rPr sz="1800" spc="-5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673350" y="4387850"/>
            <a:ext cx="346075" cy="376555"/>
          </a:xfrm>
          <a:custGeom>
            <a:avLst/>
            <a:gdLst/>
            <a:ahLst/>
            <a:cxnLst/>
            <a:rect l="l" t="t" r="r" b="b"/>
            <a:pathLst>
              <a:path w="346075" h="376554">
                <a:moveTo>
                  <a:pt x="0" y="0"/>
                </a:moveTo>
                <a:lnTo>
                  <a:pt x="0" y="376427"/>
                </a:lnTo>
                <a:lnTo>
                  <a:pt x="345948" y="376427"/>
                </a:lnTo>
                <a:lnTo>
                  <a:pt x="345948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673350" y="4387850"/>
            <a:ext cx="346075" cy="31115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6520">
              <a:lnSpc>
                <a:spcPts val="2110"/>
              </a:lnSpc>
              <a:spcBef>
                <a:spcPts val="335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30350" y="522605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06550" y="4935728"/>
            <a:ext cx="349250" cy="375920"/>
          </a:xfrm>
          <a:custGeom>
            <a:avLst/>
            <a:gdLst/>
            <a:ahLst/>
            <a:cxnLst/>
            <a:rect l="l" t="t" r="r" b="b"/>
            <a:pathLst>
              <a:path w="349250" h="375920">
                <a:moveTo>
                  <a:pt x="0" y="0"/>
                </a:moveTo>
                <a:lnTo>
                  <a:pt x="0" y="375665"/>
                </a:lnTo>
                <a:lnTo>
                  <a:pt x="348996" y="375665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758950" y="5044694"/>
            <a:ext cx="207645" cy="18161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800" spc="-5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673350" y="4921250"/>
            <a:ext cx="337185" cy="376555"/>
          </a:xfrm>
          <a:custGeom>
            <a:avLst/>
            <a:gdLst/>
            <a:ahLst/>
            <a:cxnLst/>
            <a:rect l="l" t="t" r="r" b="b"/>
            <a:pathLst>
              <a:path w="337185" h="376554">
                <a:moveTo>
                  <a:pt x="0" y="0"/>
                </a:moveTo>
                <a:lnTo>
                  <a:pt x="0" y="376427"/>
                </a:lnTo>
                <a:lnTo>
                  <a:pt x="336803" y="376427"/>
                </a:lnTo>
                <a:lnTo>
                  <a:pt x="33680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673350" y="4928489"/>
            <a:ext cx="314960" cy="29781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6520">
              <a:lnSpc>
                <a:spcPts val="2065"/>
              </a:lnSpc>
              <a:spcBef>
                <a:spcPts val="28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530350" y="57655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54150" y="57594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1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3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1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38554" y="5454650"/>
            <a:ext cx="349250" cy="376555"/>
          </a:xfrm>
          <a:custGeom>
            <a:avLst/>
            <a:gdLst/>
            <a:ahLst/>
            <a:cxnLst/>
            <a:rect l="l" t="t" r="r" b="b"/>
            <a:pathLst>
              <a:path w="349250" h="376554">
                <a:moveTo>
                  <a:pt x="0" y="0"/>
                </a:moveTo>
                <a:lnTo>
                  <a:pt x="0" y="376427"/>
                </a:lnTo>
                <a:lnTo>
                  <a:pt x="348996" y="376427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73350" y="5454650"/>
            <a:ext cx="299085" cy="376555"/>
          </a:xfrm>
          <a:custGeom>
            <a:avLst/>
            <a:gdLst/>
            <a:ahLst/>
            <a:cxnLst/>
            <a:rect l="l" t="t" r="r" b="b"/>
            <a:pathLst>
              <a:path w="299085" h="376554">
                <a:moveTo>
                  <a:pt x="0" y="0"/>
                </a:moveTo>
                <a:lnTo>
                  <a:pt x="0" y="376427"/>
                </a:lnTo>
                <a:lnTo>
                  <a:pt x="298703" y="376427"/>
                </a:lnTo>
                <a:lnTo>
                  <a:pt x="298703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673350" y="5454650"/>
            <a:ext cx="314960" cy="31115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6520">
              <a:lnSpc>
                <a:spcPts val="2110"/>
              </a:lnSpc>
              <a:spcBef>
                <a:spcPts val="335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530350" y="629285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06550" y="6002528"/>
            <a:ext cx="349250" cy="375920"/>
          </a:xfrm>
          <a:custGeom>
            <a:avLst/>
            <a:gdLst/>
            <a:ahLst/>
            <a:cxnLst/>
            <a:rect l="l" t="t" r="r" b="b"/>
            <a:pathLst>
              <a:path w="349250" h="375920">
                <a:moveTo>
                  <a:pt x="0" y="0"/>
                </a:moveTo>
                <a:lnTo>
                  <a:pt x="0" y="375665"/>
                </a:lnTo>
                <a:lnTo>
                  <a:pt x="348996" y="375665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617218" y="5996051"/>
            <a:ext cx="349250" cy="29718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85725">
              <a:lnSpc>
                <a:spcPts val="1950"/>
              </a:lnSpc>
              <a:spcBef>
                <a:spcPts val="385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673350" y="5988050"/>
            <a:ext cx="307975" cy="376555"/>
          </a:xfrm>
          <a:custGeom>
            <a:avLst/>
            <a:gdLst/>
            <a:ahLst/>
            <a:cxnLst/>
            <a:rect l="l" t="t" r="r" b="b"/>
            <a:pathLst>
              <a:path w="307975" h="376554">
                <a:moveTo>
                  <a:pt x="0" y="0"/>
                </a:moveTo>
                <a:lnTo>
                  <a:pt x="0" y="376428"/>
                </a:lnTo>
                <a:lnTo>
                  <a:pt x="307848" y="376428"/>
                </a:lnTo>
                <a:lnTo>
                  <a:pt x="307848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673350" y="5996051"/>
            <a:ext cx="314960" cy="29718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6520">
              <a:lnSpc>
                <a:spcPts val="2065"/>
              </a:lnSpc>
              <a:spcBef>
                <a:spcPts val="27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58950" y="5044694"/>
            <a:ext cx="762000" cy="959485"/>
          </a:xfrm>
          <a:custGeom>
            <a:avLst/>
            <a:gdLst/>
            <a:ahLst/>
            <a:cxnLst/>
            <a:rect l="l" t="t" r="r" b="b"/>
            <a:pathLst>
              <a:path w="762000" h="959485">
                <a:moveTo>
                  <a:pt x="0" y="0"/>
                </a:moveTo>
                <a:lnTo>
                  <a:pt x="0" y="959358"/>
                </a:lnTo>
                <a:lnTo>
                  <a:pt x="762000" y="959358"/>
                </a:lnTo>
                <a:lnTo>
                  <a:pt x="7620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722624" y="5027422"/>
            <a:ext cx="6032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r>
              <a:rPr sz="1800" spc="-365" dirty="0">
                <a:solidFill>
                  <a:srgbClr val="818181"/>
                </a:solidFill>
                <a:latin typeface="Times New Roman"/>
                <a:cs typeface="Times New Roman"/>
              </a:rPr>
              <a:t> </a:t>
            </a:r>
            <a:r>
              <a:rPr sz="8100" baseline="-3086" dirty="0">
                <a:solidFill>
                  <a:srgbClr val="818181"/>
                </a:solidFill>
                <a:latin typeface="Arial"/>
                <a:cs typeface="Arial"/>
              </a:rPr>
              <a:t>X</a:t>
            </a:r>
            <a:endParaRPr sz="8100" baseline="-3086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292350" y="4692650"/>
            <a:ext cx="304800" cy="1066800"/>
          </a:xfrm>
          <a:custGeom>
            <a:avLst/>
            <a:gdLst/>
            <a:ahLst/>
            <a:cxnLst/>
            <a:rect l="l" t="t" r="r" b="b"/>
            <a:pathLst>
              <a:path w="304800" h="1066800">
                <a:moveTo>
                  <a:pt x="0" y="0"/>
                </a:moveTo>
                <a:lnTo>
                  <a:pt x="304800" y="1066799"/>
                </a:lnTo>
              </a:path>
            </a:pathLst>
          </a:custGeom>
          <a:ln w="571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92350" y="4692650"/>
            <a:ext cx="304800" cy="1066800"/>
          </a:xfrm>
          <a:custGeom>
            <a:avLst/>
            <a:gdLst/>
            <a:ahLst/>
            <a:cxnLst/>
            <a:rect l="l" t="t" r="r" b="b"/>
            <a:pathLst>
              <a:path w="304800" h="1066800">
                <a:moveTo>
                  <a:pt x="304800" y="0"/>
                </a:moveTo>
                <a:lnTo>
                  <a:pt x="0" y="1066799"/>
                </a:lnTo>
              </a:path>
            </a:pathLst>
          </a:custGeom>
          <a:ln w="571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867655" y="189864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867655" y="243205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086859" y="2425955"/>
            <a:ext cx="52133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solidFill>
                  <a:srgbClr val="818181"/>
                </a:solidFill>
                <a:latin typeface="Times New Roman"/>
                <a:cs typeface="Times New Roman"/>
              </a:rPr>
              <a:t>TT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33748" y="2452370"/>
            <a:ext cx="713740" cy="58928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290"/>
              </a:spcBef>
            </a:pPr>
            <a:r>
              <a:rPr sz="3200" spc="-10" dirty="0">
                <a:solidFill>
                  <a:srgbClr val="818181"/>
                </a:solidFill>
                <a:latin typeface="Times New Roman"/>
                <a:cs typeface="Times New Roman"/>
              </a:rPr>
              <a:t>PD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568950" y="21780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53354" y="1873250"/>
            <a:ext cx="349250" cy="376555"/>
          </a:xfrm>
          <a:custGeom>
            <a:avLst/>
            <a:gdLst/>
            <a:ahLst/>
            <a:cxnLst/>
            <a:rect l="l" t="t" r="r" b="b"/>
            <a:pathLst>
              <a:path w="349250" h="376555">
                <a:moveTo>
                  <a:pt x="0" y="0"/>
                </a:moveTo>
                <a:lnTo>
                  <a:pt x="0" y="376427"/>
                </a:lnTo>
                <a:lnTo>
                  <a:pt x="348996" y="376427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758116" y="1903222"/>
            <a:ext cx="339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721350" y="2421128"/>
            <a:ext cx="349250" cy="375920"/>
          </a:xfrm>
          <a:custGeom>
            <a:avLst/>
            <a:gdLst/>
            <a:ahLst/>
            <a:cxnLst/>
            <a:rect l="l" t="t" r="r" b="b"/>
            <a:pathLst>
              <a:path w="349250" h="375919">
                <a:moveTo>
                  <a:pt x="0" y="0"/>
                </a:moveTo>
                <a:lnTo>
                  <a:pt x="0" y="375665"/>
                </a:lnTo>
                <a:lnTo>
                  <a:pt x="348996" y="375665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726112" y="2451100"/>
            <a:ext cx="339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568950" y="32448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753354" y="2940050"/>
            <a:ext cx="349250" cy="376555"/>
          </a:xfrm>
          <a:custGeom>
            <a:avLst/>
            <a:gdLst/>
            <a:ahLst/>
            <a:cxnLst/>
            <a:rect l="l" t="t" r="r" b="b"/>
            <a:pathLst>
              <a:path w="349250" h="376554">
                <a:moveTo>
                  <a:pt x="0" y="0"/>
                </a:moveTo>
                <a:lnTo>
                  <a:pt x="0" y="376427"/>
                </a:lnTo>
                <a:lnTo>
                  <a:pt x="348996" y="376427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721350" y="3487928"/>
            <a:ext cx="349250" cy="375920"/>
          </a:xfrm>
          <a:custGeom>
            <a:avLst/>
            <a:gdLst/>
            <a:ahLst/>
            <a:cxnLst/>
            <a:rect l="l" t="t" r="r" b="b"/>
            <a:pathLst>
              <a:path w="349250" h="375920">
                <a:moveTo>
                  <a:pt x="0" y="0"/>
                </a:moveTo>
                <a:lnTo>
                  <a:pt x="0" y="375665"/>
                </a:lnTo>
                <a:lnTo>
                  <a:pt x="348996" y="375665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726112" y="3517900"/>
            <a:ext cx="339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407150" y="2711450"/>
            <a:ext cx="304800" cy="1066800"/>
          </a:xfrm>
          <a:custGeom>
            <a:avLst/>
            <a:gdLst/>
            <a:ahLst/>
            <a:cxnLst/>
            <a:rect l="l" t="t" r="r" b="b"/>
            <a:pathLst>
              <a:path w="304800" h="1066800">
                <a:moveTo>
                  <a:pt x="0" y="0"/>
                </a:moveTo>
                <a:lnTo>
                  <a:pt x="304800" y="1066800"/>
                </a:lnTo>
              </a:path>
            </a:pathLst>
          </a:custGeom>
          <a:ln w="571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407150" y="2711450"/>
            <a:ext cx="304800" cy="1066800"/>
          </a:xfrm>
          <a:custGeom>
            <a:avLst/>
            <a:gdLst/>
            <a:ahLst/>
            <a:cxnLst/>
            <a:rect l="l" t="t" r="r" b="b"/>
            <a:pathLst>
              <a:path w="304800" h="1066800">
                <a:moveTo>
                  <a:pt x="304800" y="0"/>
                </a:moveTo>
                <a:lnTo>
                  <a:pt x="0" y="1066800"/>
                </a:lnTo>
              </a:path>
            </a:pathLst>
          </a:custGeom>
          <a:ln w="571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837424" y="2512822"/>
            <a:ext cx="11703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2669" algn="l"/>
              </a:tabLst>
            </a:pPr>
            <a:r>
              <a:rPr sz="1800" spc="110" dirty="0">
                <a:solidFill>
                  <a:srgbClr val="818181"/>
                </a:solidFill>
                <a:latin typeface="Times New Roman"/>
                <a:cs typeface="Times New Roman"/>
              </a:rPr>
              <a:t>a</a:t>
            </a:r>
            <a:r>
              <a:rPr sz="8100" baseline="-2572" dirty="0">
                <a:solidFill>
                  <a:srgbClr val="818181"/>
                </a:solidFill>
                <a:latin typeface="Arial"/>
                <a:cs typeface="Arial"/>
              </a:rPr>
              <a:t>X	</a:t>
            </a:r>
            <a:r>
              <a:rPr sz="2700" baseline="1543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2700" baseline="1543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819648" y="1820621"/>
            <a:ext cx="37909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818181"/>
                </a:solidFill>
                <a:latin typeface="Times New Roman"/>
                <a:cs typeface="Times New Roman"/>
              </a:rPr>
              <a:t>AB  AB</a:t>
            </a:r>
            <a:endParaRPr sz="2000">
              <a:latin typeface="Times New Roman"/>
              <a:cs typeface="Times New Roman"/>
            </a:endParaRPr>
          </a:p>
          <a:p>
            <a:pPr marL="12700" marR="89535">
              <a:lnSpc>
                <a:spcPct val="150000"/>
              </a:lnSpc>
            </a:pPr>
            <a:r>
              <a:rPr sz="2000" b="1" spc="-5" dirty="0">
                <a:solidFill>
                  <a:srgbClr val="818181"/>
                </a:solidFill>
                <a:latin typeface="Times New Roman"/>
                <a:cs typeface="Times New Roman"/>
              </a:rPr>
              <a:t>ab  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867655" y="3498858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18181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477248" y="1896821"/>
            <a:ext cx="379095" cy="18542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spc="-5" dirty="0">
                <a:solidFill>
                  <a:srgbClr val="818181"/>
                </a:solidFill>
                <a:latin typeface="Times New Roman"/>
                <a:cs typeface="Times New Roman"/>
              </a:rPr>
              <a:t>AB</a:t>
            </a:r>
            <a:endParaRPr sz="2000">
              <a:latin typeface="Times New Roman"/>
              <a:cs typeface="Times New Roman"/>
            </a:endParaRPr>
          </a:p>
          <a:p>
            <a:pPr marL="12700" marR="33020" algn="just">
              <a:lnSpc>
                <a:spcPct val="150000"/>
              </a:lnSpc>
            </a:pPr>
            <a:r>
              <a:rPr sz="2000" b="1" spc="-5" dirty="0">
                <a:solidFill>
                  <a:srgbClr val="818181"/>
                </a:solidFill>
                <a:latin typeface="Times New Roman"/>
                <a:cs typeface="Times New Roman"/>
              </a:rPr>
              <a:t>Ab  ab  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676646" y="4337050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725" algn="l"/>
                <a:tab pos="124714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613146" y="46164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661" y="517881"/>
                </a:lnTo>
                <a:lnTo>
                  <a:pt x="130301" y="450056"/>
                </a:lnTo>
                <a:lnTo>
                  <a:pt x="142127" y="396691"/>
                </a:lnTo>
                <a:lnTo>
                  <a:pt x="149718" y="333717"/>
                </a:lnTo>
                <a:lnTo>
                  <a:pt x="152400" y="263652"/>
                </a:lnTo>
                <a:lnTo>
                  <a:pt x="149718" y="193586"/>
                </a:lnTo>
                <a:lnTo>
                  <a:pt x="142127" y="130612"/>
                </a:lnTo>
                <a:lnTo>
                  <a:pt x="130301" y="77247"/>
                </a:lnTo>
                <a:lnTo>
                  <a:pt x="114920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13146" y="46164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661" y="517881"/>
                </a:lnTo>
                <a:lnTo>
                  <a:pt x="130301" y="450056"/>
                </a:lnTo>
                <a:lnTo>
                  <a:pt x="142127" y="396691"/>
                </a:lnTo>
                <a:lnTo>
                  <a:pt x="149718" y="333717"/>
                </a:lnTo>
                <a:lnTo>
                  <a:pt x="152400" y="263652"/>
                </a:lnTo>
                <a:lnTo>
                  <a:pt x="149718" y="193586"/>
                </a:lnTo>
                <a:lnTo>
                  <a:pt x="142127" y="130612"/>
                </a:lnTo>
                <a:lnTo>
                  <a:pt x="130301" y="77247"/>
                </a:lnTo>
                <a:lnTo>
                  <a:pt x="114920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89346" y="56893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13146" y="56832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1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3"/>
                </a:lnTo>
                <a:lnTo>
                  <a:pt x="96661" y="517881"/>
                </a:lnTo>
                <a:lnTo>
                  <a:pt x="130301" y="450056"/>
                </a:lnTo>
                <a:lnTo>
                  <a:pt x="142127" y="396691"/>
                </a:lnTo>
                <a:lnTo>
                  <a:pt x="149718" y="333717"/>
                </a:lnTo>
                <a:lnTo>
                  <a:pt x="152400" y="263651"/>
                </a:lnTo>
                <a:lnTo>
                  <a:pt x="149718" y="193586"/>
                </a:lnTo>
                <a:lnTo>
                  <a:pt x="142127" y="130612"/>
                </a:lnTo>
                <a:lnTo>
                  <a:pt x="130301" y="77247"/>
                </a:lnTo>
                <a:lnTo>
                  <a:pt x="114920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613146" y="56832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1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3"/>
                </a:lnTo>
                <a:lnTo>
                  <a:pt x="96661" y="517881"/>
                </a:lnTo>
                <a:lnTo>
                  <a:pt x="130301" y="450056"/>
                </a:lnTo>
                <a:lnTo>
                  <a:pt x="142127" y="396691"/>
                </a:lnTo>
                <a:lnTo>
                  <a:pt x="149718" y="333717"/>
                </a:lnTo>
                <a:lnTo>
                  <a:pt x="152400" y="263651"/>
                </a:lnTo>
                <a:lnTo>
                  <a:pt x="149718" y="193586"/>
                </a:lnTo>
                <a:lnTo>
                  <a:pt x="142127" y="130612"/>
                </a:lnTo>
                <a:lnTo>
                  <a:pt x="130301" y="77247"/>
                </a:lnTo>
                <a:lnTo>
                  <a:pt x="114920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407150" y="4616450"/>
            <a:ext cx="381000" cy="1600200"/>
          </a:xfrm>
          <a:custGeom>
            <a:avLst/>
            <a:gdLst/>
            <a:ahLst/>
            <a:cxnLst/>
            <a:rect l="l" t="t" r="r" b="b"/>
            <a:pathLst>
              <a:path w="381000" h="1600200">
                <a:moveTo>
                  <a:pt x="0" y="0"/>
                </a:moveTo>
                <a:lnTo>
                  <a:pt x="381000" y="1600200"/>
                </a:lnTo>
              </a:path>
            </a:pathLst>
          </a:custGeom>
          <a:ln w="5715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407150" y="4616450"/>
            <a:ext cx="381000" cy="1600200"/>
          </a:xfrm>
          <a:custGeom>
            <a:avLst/>
            <a:gdLst/>
            <a:ahLst/>
            <a:cxnLst/>
            <a:rect l="l" t="t" r="r" b="b"/>
            <a:pathLst>
              <a:path w="381000" h="1600200">
                <a:moveTo>
                  <a:pt x="380999" y="0"/>
                </a:moveTo>
                <a:lnTo>
                  <a:pt x="0" y="1600200"/>
                </a:lnTo>
              </a:path>
            </a:pathLst>
          </a:custGeom>
          <a:ln w="5715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676646" y="4884928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315476" y="5092954"/>
            <a:ext cx="8375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Times New Roman"/>
                <a:cs typeface="Times New Roman"/>
              </a:rPr>
              <a:t>NPD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451364" y="5161552"/>
            <a:ext cx="52133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solidFill>
                  <a:srgbClr val="818181"/>
                </a:solidFill>
                <a:latin typeface="Times New Roman"/>
                <a:cs typeface="Times New Roman"/>
              </a:rPr>
              <a:t>TT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877048" y="4946650"/>
            <a:ext cx="1174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7115" algn="l"/>
              </a:tabLst>
            </a:pPr>
            <a:r>
              <a:rPr sz="1800" spc="145" dirty="0">
                <a:latin typeface="Times New Roman"/>
                <a:cs typeface="Times New Roman"/>
              </a:rPr>
              <a:t>a</a:t>
            </a:r>
            <a:r>
              <a:rPr sz="8100" baseline="-3086" dirty="0">
                <a:latin typeface="Arial"/>
                <a:cs typeface="Arial"/>
              </a:rPr>
              <a:t>X	</a:t>
            </a: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895848" y="4335220"/>
            <a:ext cx="37909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818181"/>
                </a:solidFill>
                <a:latin typeface="Times New Roman"/>
                <a:cs typeface="Times New Roman"/>
              </a:rPr>
              <a:t>Ab  AB</a:t>
            </a:r>
            <a:endParaRPr sz="2000">
              <a:latin typeface="Times New Roman"/>
              <a:cs typeface="Times New Roman"/>
            </a:endParaRPr>
          </a:p>
          <a:p>
            <a:pPr marL="12700" marR="60960">
              <a:lnSpc>
                <a:spcPct val="150000"/>
              </a:lnSpc>
            </a:pPr>
            <a:r>
              <a:rPr sz="2000" b="1" spc="-5" dirty="0">
                <a:solidFill>
                  <a:srgbClr val="818181"/>
                </a:solidFill>
                <a:latin typeface="Times New Roman"/>
                <a:cs typeface="Times New Roman"/>
              </a:rPr>
              <a:t>aB  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676646" y="5951726"/>
            <a:ext cx="1375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553448" y="4335220"/>
            <a:ext cx="35052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Ab  Ab  aB  aB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18152" y="3315716"/>
            <a:ext cx="1295400" cy="310515"/>
          </a:xfrm>
          <a:custGeom>
            <a:avLst/>
            <a:gdLst/>
            <a:ahLst/>
            <a:cxnLst/>
            <a:rect l="l" t="t" r="r" b="b"/>
            <a:pathLst>
              <a:path w="1295400" h="310514">
                <a:moveTo>
                  <a:pt x="65965" y="271807"/>
                </a:moveTo>
                <a:lnTo>
                  <a:pt x="70127" y="280038"/>
                </a:lnTo>
                <a:lnTo>
                  <a:pt x="611885" y="9906"/>
                </a:lnTo>
                <a:lnTo>
                  <a:pt x="614171" y="8382"/>
                </a:lnTo>
                <a:lnTo>
                  <a:pt x="614934" y="5333"/>
                </a:lnTo>
                <a:lnTo>
                  <a:pt x="613409" y="3047"/>
                </a:lnTo>
                <a:lnTo>
                  <a:pt x="612647" y="761"/>
                </a:lnTo>
                <a:lnTo>
                  <a:pt x="609600" y="0"/>
                </a:lnTo>
                <a:lnTo>
                  <a:pt x="607314" y="761"/>
                </a:lnTo>
                <a:lnTo>
                  <a:pt x="65965" y="271807"/>
                </a:lnTo>
                <a:close/>
              </a:path>
              <a:path w="1295400" h="310514">
                <a:moveTo>
                  <a:pt x="0" y="310133"/>
                </a:moveTo>
                <a:lnTo>
                  <a:pt x="85343" y="310133"/>
                </a:lnTo>
                <a:lnTo>
                  <a:pt x="70127" y="280038"/>
                </a:lnTo>
                <a:lnTo>
                  <a:pt x="58673" y="285750"/>
                </a:lnTo>
                <a:lnTo>
                  <a:pt x="56387" y="287273"/>
                </a:lnTo>
                <a:lnTo>
                  <a:pt x="53340" y="286511"/>
                </a:lnTo>
                <a:lnTo>
                  <a:pt x="52577" y="283463"/>
                </a:lnTo>
                <a:lnTo>
                  <a:pt x="51053" y="281177"/>
                </a:lnTo>
                <a:lnTo>
                  <a:pt x="51053" y="242315"/>
                </a:lnTo>
                <a:lnTo>
                  <a:pt x="0" y="310133"/>
                </a:lnTo>
                <a:close/>
              </a:path>
              <a:path w="1295400" h="310514">
                <a:moveTo>
                  <a:pt x="51053" y="281177"/>
                </a:moveTo>
                <a:lnTo>
                  <a:pt x="52577" y="283463"/>
                </a:lnTo>
                <a:lnTo>
                  <a:pt x="53340" y="286511"/>
                </a:lnTo>
                <a:lnTo>
                  <a:pt x="56387" y="287273"/>
                </a:lnTo>
                <a:lnTo>
                  <a:pt x="58673" y="285750"/>
                </a:lnTo>
                <a:lnTo>
                  <a:pt x="70127" y="280038"/>
                </a:lnTo>
                <a:lnTo>
                  <a:pt x="65965" y="271807"/>
                </a:lnTo>
                <a:lnTo>
                  <a:pt x="51815" y="278891"/>
                </a:lnTo>
                <a:lnTo>
                  <a:pt x="51053" y="281177"/>
                </a:lnTo>
                <a:close/>
              </a:path>
              <a:path w="1295400" h="310514">
                <a:moveTo>
                  <a:pt x="51053" y="242315"/>
                </a:moveTo>
                <a:lnTo>
                  <a:pt x="51053" y="281177"/>
                </a:lnTo>
                <a:lnTo>
                  <a:pt x="51815" y="278891"/>
                </a:lnTo>
                <a:lnTo>
                  <a:pt x="65965" y="271807"/>
                </a:lnTo>
                <a:lnTo>
                  <a:pt x="51053" y="242315"/>
                </a:lnTo>
                <a:close/>
              </a:path>
              <a:path w="1295400" h="310514">
                <a:moveTo>
                  <a:pt x="1210055" y="305561"/>
                </a:moveTo>
                <a:lnTo>
                  <a:pt x="1295400" y="310133"/>
                </a:lnTo>
                <a:lnTo>
                  <a:pt x="1248155" y="239267"/>
                </a:lnTo>
                <a:lnTo>
                  <a:pt x="1245870" y="243245"/>
                </a:lnTo>
                <a:lnTo>
                  <a:pt x="1245870" y="278891"/>
                </a:lnTo>
                <a:lnTo>
                  <a:pt x="1242821" y="283463"/>
                </a:lnTo>
                <a:lnTo>
                  <a:pt x="1239773" y="284225"/>
                </a:lnTo>
                <a:lnTo>
                  <a:pt x="1237487" y="282701"/>
                </a:lnTo>
                <a:lnTo>
                  <a:pt x="1226732" y="276543"/>
                </a:lnTo>
                <a:lnTo>
                  <a:pt x="1210055" y="305561"/>
                </a:lnTo>
                <a:close/>
              </a:path>
              <a:path w="1295400" h="310514">
                <a:moveTo>
                  <a:pt x="1226732" y="276543"/>
                </a:moveTo>
                <a:lnTo>
                  <a:pt x="1237487" y="282701"/>
                </a:lnTo>
                <a:lnTo>
                  <a:pt x="1239773" y="284225"/>
                </a:lnTo>
                <a:lnTo>
                  <a:pt x="1242821" y="283463"/>
                </a:lnTo>
                <a:lnTo>
                  <a:pt x="1245870" y="278891"/>
                </a:lnTo>
                <a:lnTo>
                  <a:pt x="1245107" y="275843"/>
                </a:lnTo>
                <a:lnTo>
                  <a:pt x="1242821" y="274319"/>
                </a:lnTo>
                <a:lnTo>
                  <a:pt x="1231666" y="267960"/>
                </a:lnTo>
                <a:lnTo>
                  <a:pt x="1226732" y="276543"/>
                </a:lnTo>
                <a:close/>
              </a:path>
              <a:path w="1295400" h="310514">
                <a:moveTo>
                  <a:pt x="1231666" y="267960"/>
                </a:moveTo>
                <a:lnTo>
                  <a:pt x="1242821" y="274319"/>
                </a:lnTo>
                <a:lnTo>
                  <a:pt x="1245107" y="275843"/>
                </a:lnTo>
                <a:lnTo>
                  <a:pt x="1245870" y="278891"/>
                </a:lnTo>
                <a:lnTo>
                  <a:pt x="1245870" y="243245"/>
                </a:lnTo>
                <a:lnTo>
                  <a:pt x="1231666" y="267960"/>
                </a:lnTo>
                <a:close/>
              </a:path>
              <a:path w="1295400" h="310514">
                <a:moveTo>
                  <a:pt x="756665" y="5333"/>
                </a:moveTo>
                <a:lnTo>
                  <a:pt x="757427" y="8382"/>
                </a:lnTo>
                <a:lnTo>
                  <a:pt x="759714" y="9143"/>
                </a:lnTo>
                <a:lnTo>
                  <a:pt x="1226732" y="276543"/>
                </a:lnTo>
                <a:lnTo>
                  <a:pt x="1231666" y="267960"/>
                </a:lnTo>
                <a:lnTo>
                  <a:pt x="764285" y="1523"/>
                </a:lnTo>
                <a:lnTo>
                  <a:pt x="762000" y="0"/>
                </a:lnTo>
                <a:lnTo>
                  <a:pt x="758952" y="761"/>
                </a:lnTo>
                <a:lnTo>
                  <a:pt x="757427" y="3047"/>
                </a:lnTo>
                <a:lnTo>
                  <a:pt x="756665" y="533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3247" y="1058926"/>
            <a:ext cx="22078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3400" marR="5080" indent="-521334">
              <a:lnSpc>
                <a:spcPct val="100000"/>
              </a:lnSpc>
              <a:spcBef>
                <a:spcPts val="95"/>
              </a:spcBef>
              <a:tabLst>
                <a:tab pos="972185" algn="l"/>
                <a:tab pos="1452245" algn="l"/>
              </a:tabLst>
            </a:pPr>
            <a:r>
              <a:rPr spc="-5" dirty="0"/>
              <a:t>Linkage	AB	x ab  Are PD =</a:t>
            </a:r>
            <a:r>
              <a:rPr spc="-55" dirty="0"/>
              <a:t> </a:t>
            </a:r>
            <a:r>
              <a:rPr spc="-5" dirty="0"/>
              <a:t>NPD?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00449" y="1748533"/>
            <a:ext cx="18427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11630" algn="l"/>
              </a:tabLst>
            </a:pPr>
            <a:r>
              <a:rPr sz="1400" spc="-5" dirty="0">
                <a:latin typeface="Times New Roman"/>
                <a:cs typeface="Times New Roman"/>
              </a:rPr>
              <a:t>Yes	No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16150" y="2058416"/>
            <a:ext cx="2743200" cy="386715"/>
          </a:xfrm>
          <a:custGeom>
            <a:avLst/>
            <a:gdLst/>
            <a:ahLst/>
            <a:cxnLst/>
            <a:rect l="l" t="t" r="r" b="b"/>
            <a:pathLst>
              <a:path w="2743200" h="386714">
                <a:moveTo>
                  <a:pt x="58809" y="338020"/>
                </a:moveTo>
                <a:lnTo>
                  <a:pt x="64536" y="346117"/>
                </a:lnTo>
                <a:lnTo>
                  <a:pt x="536447" y="9143"/>
                </a:lnTo>
                <a:lnTo>
                  <a:pt x="537971" y="7620"/>
                </a:lnTo>
                <a:lnTo>
                  <a:pt x="538734" y="4571"/>
                </a:lnTo>
                <a:lnTo>
                  <a:pt x="537209" y="2285"/>
                </a:lnTo>
                <a:lnTo>
                  <a:pt x="535685" y="761"/>
                </a:lnTo>
                <a:lnTo>
                  <a:pt x="532638" y="0"/>
                </a:lnTo>
                <a:lnTo>
                  <a:pt x="530352" y="1523"/>
                </a:lnTo>
                <a:lnTo>
                  <a:pt x="58809" y="338020"/>
                </a:lnTo>
                <a:close/>
              </a:path>
              <a:path w="2743200" h="386714">
                <a:moveTo>
                  <a:pt x="0" y="386333"/>
                </a:moveTo>
                <a:lnTo>
                  <a:pt x="83819" y="373379"/>
                </a:lnTo>
                <a:lnTo>
                  <a:pt x="64536" y="346117"/>
                </a:lnTo>
                <a:lnTo>
                  <a:pt x="54102" y="353567"/>
                </a:lnTo>
                <a:lnTo>
                  <a:pt x="52578" y="355091"/>
                </a:lnTo>
                <a:lnTo>
                  <a:pt x="49529" y="354329"/>
                </a:lnTo>
                <a:lnTo>
                  <a:pt x="46482" y="349757"/>
                </a:lnTo>
                <a:lnTo>
                  <a:pt x="46482" y="320592"/>
                </a:lnTo>
                <a:lnTo>
                  <a:pt x="39624" y="310895"/>
                </a:lnTo>
                <a:lnTo>
                  <a:pt x="0" y="386333"/>
                </a:lnTo>
                <a:close/>
              </a:path>
              <a:path w="2743200" h="386714">
                <a:moveTo>
                  <a:pt x="46482" y="346709"/>
                </a:moveTo>
                <a:lnTo>
                  <a:pt x="46482" y="349757"/>
                </a:lnTo>
                <a:lnTo>
                  <a:pt x="49529" y="354329"/>
                </a:lnTo>
                <a:lnTo>
                  <a:pt x="52578" y="355091"/>
                </a:lnTo>
                <a:lnTo>
                  <a:pt x="54102" y="353567"/>
                </a:lnTo>
                <a:lnTo>
                  <a:pt x="64536" y="346117"/>
                </a:lnTo>
                <a:lnTo>
                  <a:pt x="58809" y="338020"/>
                </a:lnTo>
                <a:lnTo>
                  <a:pt x="48768" y="345185"/>
                </a:lnTo>
                <a:lnTo>
                  <a:pt x="46482" y="346709"/>
                </a:lnTo>
                <a:close/>
              </a:path>
              <a:path w="2743200" h="386714">
                <a:moveTo>
                  <a:pt x="46482" y="320592"/>
                </a:moveTo>
                <a:lnTo>
                  <a:pt x="46482" y="346709"/>
                </a:lnTo>
                <a:lnTo>
                  <a:pt x="48768" y="345185"/>
                </a:lnTo>
                <a:lnTo>
                  <a:pt x="58809" y="338020"/>
                </a:lnTo>
                <a:lnTo>
                  <a:pt x="46482" y="320592"/>
                </a:lnTo>
                <a:close/>
              </a:path>
              <a:path w="2743200" h="386714">
                <a:moveTo>
                  <a:pt x="2659379" y="373379"/>
                </a:moveTo>
                <a:lnTo>
                  <a:pt x="2743200" y="386333"/>
                </a:lnTo>
                <a:lnTo>
                  <a:pt x="2703576" y="310895"/>
                </a:lnTo>
                <a:lnTo>
                  <a:pt x="2696718" y="320591"/>
                </a:lnTo>
                <a:lnTo>
                  <a:pt x="2696718" y="349757"/>
                </a:lnTo>
                <a:lnTo>
                  <a:pt x="2693670" y="354329"/>
                </a:lnTo>
                <a:lnTo>
                  <a:pt x="2690622" y="355091"/>
                </a:lnTo>
                <a:lnTo>
                  <a:pt x="2689098" y="353567"/>
                </a:lnTo>
                <a:lnTo>
                  <a:pt x="2678663" y="346116"/>
                </a:lnTo>
                <a:lnTo>
                  <a:pt x="2659379" y="373379"/>
                </a:lnTo>
                <a:close/>
              </a:path>
              <a:path w="2743200" h="386714">
                <a:moveTo>
                  <a:pt x="2678663" y="346116"/>
                </a:moveTo>
                <a:lnTo>
                  <a:pt x="2689098" y="353567"/>
                </a:lnTo>
                <a:lnTo>
                  <a:pt x="2690622" y="355091"/>
                </a:lnTo>
                <a:lnTo>
                  <a:pt x="2693670" y="354329"/>
                </a:lnTo>
                <a:lnTo>
                  <a:pt x="2696718" y="349757"/>
                </a:lnTo>
                <a:lnTo>
                  <a:pt x="2696718" y="346709"/>
                </a:lnTo>
                <a:lnTo>
                  <a:pt x="2694432" y="345185"/>
                </a:lnTo>
                <a:lnTo>
                  <a:pt x="2684390" y="338020"/>
                </a:lnTo>
                <a:lnTo>
                  <a:pt x="2678663" y="346116"/>
                </a:lnTo>
                <a:close/>
              </a:path>
              <a:path w="2743200" h="386714">
                <a:moveTo>
                  <a:pt x="2684390" y="338020"/>
                </a:moveTo>
                <a:lnTo>
                  <a:pt x="2694432" y="345185"/>
                </a:lnTo>
                <a:lnTo>
                  <a:pt x="2696718" y="346709"/>
                </a:lnTo>
                <a:lnTo>
                  <a:pt x="2696718" y="320591"/>
                </a:lnTo>
                <a:lnTo>
                  <a:pt x="2684390" y="338020"/>
                </a:lnTo>
                <a:close/>
              </a:path>
              <a:path w="2743200" h="386714">
                <a:moveTo>
                  <a:pt x="2204466" y="4571"/>
                </a:moveTo>
                <a:lnTo>
                  <a:pt x="2205228" y="7620"/>
                </a:lnTo>
                <a:lnTo>
                  <a:pt x="2206752" y="9143"/>
                </a:lnTo>
                <a:lnTo>
                  <a:pt x="2678663" y="346116"/>
                </a:lnTo>
                <a:lnTo>
                  <a:pt x="2684390" y="338020"/>
                </a:lnTo>
                <a:lnTo>
                  <a:pt x="2212848" y="1523"/>
                </a:lnTo>
                <a:lnTo>
                  <a:pt x="2210562" y="0"/>
                </a:lnTo>
                <a:lnTo>
                  <a:pt x="2207514" y="761"/>
                </a:lnTo>
                <a:lnTo>
                  <a:pt x="2205989" y="2285"/>
                </a:lnTo>
                <a:lnTo>
                  <a:pt x="2204466" y="457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95548" y="2794733"/>
          <a:ext cx="5267324" cy="2189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6645"/>
                <a:gridCol w="312419"/>
                <a:gridCol w="1067435"/>
                <a:gridCol w="1520825"/>
              </a:tblGrid>
              <a:tr h="195070">
                <a:tc gridSpan="4">
                  <a:txBody>
                    <a:bodyPr/>
                    <a:lstStyle/>
                    <a:p>
                      <a:pPr marL="2946400">
                        <a:lnSpc>
                          <a:spcPts val="1340"/>
                        </a:lnSpc>
                      </a:pPr>
                      <a:r>
                        <a:rPr sz="1400" b="1" i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Two genes are</a:t>
                      </a:r>
                      <a:r>
                        <a:rPr sz="1400" b="1" i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284">
                <a:tc gridSpan="4">
                  <a:txBody>
                    <a:bodyPr/>
                    <a:lstStyle/>
                    <a:p>
                      <a:pPr marL="2946400">
                        <a:lnSpc>
                          <a:spcPts val="1480"/>
                        </a:lnSpc>
                      </a:pPr>
                      <a:r>
                        <a:rPr sz="1400" b="1" i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TETRATYPE?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0608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i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Two genes are</a:t>
                      </a:r>
                      <a:r>
                        <a:rPr sz="1400" i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unlinked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4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/>
                </a:tc>
                <a:tc>
                  <a:txBody>
                    <a:bodyPr/>
                    <a:lstStyle/>
                    <a:p>
                      <a:pPr marL="26479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/>
                </a:tc>
              </a:tr>
              <a:tr h="383368">
                <a:tc>
                  <a:txBody>
                    <a:bodyPr/>
                    <a:lstStyle/>
                    <a:p>
                      <a:pPr marL="104140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Map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Distance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=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600" u="sng" spc="-5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sz="1600" u="sng" spc="-15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u="sng" spc="-5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TT</a:t>
                      </a:r>
                      <a:r>
                        <a:rPr sz="1600" u="sng" spc="170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3060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100%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linked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</a:tr>
              <a:tr h="2795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639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1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630"/>
                        </a:lnSpc>
                        <a:spcBef>
                          <a:spcPts val="17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NPD?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121150" y="5068315"/>
            <a:ext cx="838200" cy="104139"/>
          </a:xfrm>
          <a:custGeom>
            <a:avLst/>
            <a:gdLst/>
            <a:ahLst/>
            <a:cxnLst/>
            <a:rect l="l" t="t" r="r" b="b"/>
            <a:pathLst>
              <a:path w="838200" h="104139">
                <a:moveTo>
                  <a:pt x="72846" y="58550"/>
                </a:moveTo>
                <a:lnTo>
                  <a:pt x="75110" y="67699"/>
                </a:lnTo>
                <a:lnTo>
                  <a:pt x="308609" y="9144"/>
                </a:lnTo>
                <a:lnTo>
                  <a:pt x="310134" y="6858"/>
                </a:lnTo>
                <a:lnTo>
                  <a:pt x="309372" y="3810"/>
                </a:lnTo>
                <a:lnTo>
                  <a:pt x="308609" y="1524"/>
                </a:lnTo>
                <a:lnTo>
                  <a:pt x="306324" y="0"/>
                </a:lnTo>
                <a:lnTo>
                  <a:pt x="72846" y="58550"/>
                </a:lnTo>
                <a:close/>
              </a:path>
              <a:path w="838200" h="104139">
                <a:moveTo>
                  <a:pt x="0" y="81534"/>
                </a:moveTo>
                <a:lnTo>
                  <a:pt x="83058" y="99822"/>
                </a:lnTo>
                <a:lnTo>
                  <a:pt x="75110" y="67699"/>
                </a:lnTo>
                <a:lnTo>
                  <a:pt x="62483" y="70866"/>
                </a:lnTo>
                <a:lnTo>
                  <a:pt x="60197" y="71628"/>
                </a:lnTo>
                <a:lnTo>
                  <a:pt x="57911" y="70103"/>
                </a:lnTo>
                <a:lnTo>
                  <a:pt x="57150" y="67056"/>
                </a:lnTo>
                <a:lnTo>
                  <a:pt x="56388" y="64770"/>
                </a:lnTo>
                <a:lnTo>
                  <a:pt x="56388" y="33106"/>
                </a:lnTo>
                <a:lnTo>
                  <a:pt x="0" y="81534"/>
                </a:lnTo>
                <a:close/>
              </a:path>
              <a:path w="838200" h="104139">
                <a:moveTo>
                  <a:pt x="56388" y="64770"/>
                </a:moveTo>
                <a:lnTo>
                  <a:pt x="57150" y="67056"/>
                </a:lnTo>
                <a:lnTo>
                  <a:pt x="57911" y="70103"/>
                </a:lnTo>
                <a:lnTo>
                  <a:pt x="60197" y="71628"/>
                </a:lnTo>
                <a:lnTo>
                  <a:pt x="62483" y="70866"/>
                </a:lnTo>
                <a:lnTo>
                  <a:pt x="75110" y="67699"/>
                </a:lnTo>
                <a:lnTo>
                  <a:pt x="72846" y="58550"/>
                </a:lnTo>
                <a:lnTo>
                  <a:pt x="60197" y="61722"/>
                </a:lnTo>
                <a:lnTo>
                  <a:pt x="57911" y="62484"/>
                </a:lnTo>
                <a:lnTo>
                  <a:pt x="56388" y="64770"/>
                </a:lnTo>
                <a:close/>
              </a:path>
              <a:path w="838200" h="104139">
                <a:moveTo>
                  <a:pt x="56388" y="33106"/>
                </a:moveTo>
                <a:lnTo>
                  <a:pt x="56388" y="64770"/>
                </a:lnTo>
                <a:lnTo>
                  <a:pt x="57911" y="62484"/>
                </a:lnTo>
                <a:lnTo>
                  <a:pt x="60197" y="61722"/>
                </a:lnTo>
                <a:lnTo>
                  <a:pt x="72846" y="58550"/>
                </a:lnTo>
                <a:lnTo>
                  <a:pt x="64769" y="25908"/>
                </a:lnTo>
                <a:lnTo>
                  <a:pt x="56388" y="33106"/>
                </a:lnTo>
                <a:close/>
              </a:path>
              <a:path w="838200" h="104139">
                <a:moveTo>
                  <a:pt x="755904" y="103632"/>
                </a:moveTo>
                <a:lnTo>
                  <a:pt x="838199" y="81534"/>
                </a:lnTo>
                <a:lnTo>
                  <a:pt x="781049" y="36723"/>
                </a:lnTo>
                <a:lnTo>
                  <a:pt x="781049" y="67056"/>
                </a:lnTo>
                <a:lnTo>
                  <a:pt x="780287" y="70103"/>
                </a:lnTo>
                <a:lnTo>
                  <a:pt x="780287" y="72390"/>
                </a:lnTo>
                <a:lnTo>
                  <a:pt x="777239" y="73913"/>
                </a:lnTo>
                <a:lnTo>
                  <a:pt x="774954" y="73913"/>
                </a:lnTo>
                <a:lnTo>
                  <a:pt x="762480" y="71407"/>
                </a:lnTo>
                <a:lnTo>
                  <a:pt x="755904" y="103632"/>
                </a:lnTo>
                <a:close/>
              </a:path>
              <a:path w="838200" h="104139">
                <a:moveTo>
                  <a:pt x="762480" y="71407"/>
                </a:moveTo>
                <a:lnTo>
                  <a:pt x="774954" y="73913"/>
                </a:lnTo>
                <a:lnTo>
                  <a:pt x="777239" y="73913"/>
                </a:lnTo>
                <a:lnTo>
                  <a:pt x="780287" y="72390"/>
                </a:lnTo>
                <a:lnTo>
                  <a:pt x="780287" y="70103"/>
                </a:lnTo>
                <a:lnTo>
                  <a:pt x="781049" y="67056"/>
                </a:lnTo>
                <a:lnTo>
                  <a:pt x="779525" y="64770"/>
                </a:lnTo>
                <a:lnTo>
                  <a:pt x="776478" y="64008"/>
                </a:lnTo>
                <a:lnTo>
                  <a:pt x="764476" y="61625"/>
                </a:lnTo>
                <a:lnTo>
                  <a:pt x="762480" y="71407"/>
                </a:lnTo>
                <a:close/>
              </a:path>
              <a:path w="838200" h="104139">
                <a:moveTo>
                  <a:pt x="764476" y="61625"/>
                </a:moveTo>
                <a:lnTo>
                  <a:pt x="776478" y="64008"/>
                </a:lnTo>
                <a:lnTo>
                  <a:pt x="779525" y="64770"/>
                </a:lnTo>
                <a:lnTo>
                  <a:pt x="781049" y="67056"/>
                </a:lnTo>
                <a:lnTo>
                  <a:pt x="781049" y="36723"/>
                </a:lnTo>
                <a:lnTo>
                  <a:pt x="771143" y="28956"/>
                </a:lnTo>
                <a:lnTo>
                  <a:pt x="764476" y="61625"/>
                </a:lnTo>
                <a:close/>
              </a:path>
              <a:path w="838200" h="104139">
                <a:moveTo>
                  <a:pt x="451866" y="6858"/>
                </a:moveTo>
                <a:lnTo>
                  <a:pt x="453389" y="9144"/>
                </a:lnTo>
                <a:lnTo>
                  <a:pt x="456437" y="9906"/>
                </a:lnTo>
                <a:lnTo>
                  <a:pt x="762480" y="71407"/>
                </a:lnTo>
                <a:lnTo>
                  <a:pt x="764476" y="61625"/>
                </a:lnTo>
                <a:lnTo>
                  <a:pt x="457961" y="762"/>
                </a:lnTo>
                <a:lnTo>
                  <a:pt x="455675" y="0"/>
                </a:lnTo>
                <a:lnTo>
                  <a:pt x="453389" y="1524"/>
                </a:lnTo>
                <a:lnTo>
                  <a:pt x="452628" y="4572"/>
                </a:lnTo>
                <a:lnTo>
                  <a:pt x="451866" y="685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324340" y="5232332"/>
          <a:ext cx="4329429" cy="11224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/>
                <a:gridCol w="1146175"/>
                <a:gridCol w="767079"/>
                <a:gridCol w="1266825"/>
              </a:tblGrid>
              <a:tr h="296845">
                <a:tc>
                  <a:txBody>
                    <a:bodyPr/>
                    <a:lstStyle/>
                    <a:p>
                      <a:pPr marL="127000">
                        <a:lnSpc>
                          <a:spcPts val="158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NO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ts val="134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9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ts val="1855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SINGLE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ts val="1855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DOUBLE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/>
                </a:tc>
              </a:tr>
              <a:tr h="266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2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MD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=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 marR="12065" algn="ctr">
                        <a:lnSpc>
                          <a:spcPts val="1520"/>
                        </a:lnSpc>
                      </a:pPr>
                      <a:r>
                        <a:rPr sz="1600" u="sng" spc="-5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sz="1600" u="sng" spc="-45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u="sng" spc="-5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TT 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tabLst>
                          <a:tab pos="252729" algn="l"/>
                        </a:tabLst>
                      </a:pPr>
                      <a:r>
                        <a:rPr sz="1600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+	</a:t>
                      </a:r>
                      <a:r>
                        <a:rPr sz="1600" u="sng" spc="-10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3NPD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9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7840">
                        <a:lnSpc>
                          <a:spcPts val="1880"/>
                        </a:lnSpc>
                        <a:spcBef>
                          <a:spcPts val="14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1447" y="601725"/>
            <a:ext cx="50190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Times New Roman"/>
                <a:cs typeface="Times New Roman"/>
              </a:rPr>
              <a:t>ESTIMATION OF DOUBLE</a:t>
            </a:r>
            <a:r>
              <a:rPr b="1" spc="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CROSSOVERS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47940" y="1966590"/>
          <a:ext cx="5487033" cy="4586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7900"/>
                <a:gridCol w="1859914"/>
                <a:gridCol w="854709"/>
                <a:gridCol w="1794510"/>
              </a:tblGrid>
              <a:tr h="388997">
                <a:tc gridSpan="4">
                  <a:txBody>
                    <a:bodyPr/>
                    <a:lstStyle/>
                    <a:p>
                      <a:pPr marL="2565400">
                        <a:lnSpc>
                          <a:spcPts val="172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Singles =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595">
                <a:tc gridSpan="4">
                  <a:txBody>
                    <a:bodyPr/>
                    <a:lstStyle/>
                    <a:p>
                      <a:pPr marL="256540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Doubles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= 1PD :2TT: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1NPD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4752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Single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6510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(TT-2NPD)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6510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Doubles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4NPD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0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427355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MD = 1</a:t>
                      </a:r>
                      <a:r>
                        <a:rPr sz="1800" b="1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/2(TT-2NPD) +</a:t>
                      </a:r>
                      <a:r>
                        <a:rPr sz="1800" b="1" u="sng" spc="-30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4NPD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897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10665" marR="12065">
                        <a:lnSpc>
                          <a:spcPts val="190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79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SINGLE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25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DOUBLE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</a:tr>
              <a:tr h="293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5865">
                        <a:lnSpc>
                          <a:spcPts val="181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MD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1810"/>
                        </a:lnSpc>
                      </a:pPr>
                      <a:r>
                        <a:rPr sz="1800" b="1" u="sng" spc="100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sz="1800" b="1" u="sng" spc="-35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TT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810"/>
                        </a:lnSpc>
                        <a:tabLst>
                          <a:tab pos="318770" algn="l"/>
                        </a:tabLst>
                      </a:pPr>
                      <a:r>
                        <a:rPr sz="1800" b="1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+	</a:t>
                      </a:r>
                      <a:r>
                        <a:rPr sz="1800" b="1" u="sng" spc="-5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3N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26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12750">
                        <a:lnSpc>
                          <a:spcPts val="212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3446" y="566673"/>
            <a:ext cx="52412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/>
              <a:t>How do you determine</a:t>
            </a:r>
            <a:r>
              <a:rPr sz="3200" dirty="0"/>
              <a:t> </a:t>
            </a:r>
            <a:r>
              <a:rPr sz="3200" spc="-5" dirty="0"/>
              <a:t>linkage?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4443" y="1438401"/>
            <a:ext cx="524891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You </a:t>
            </a:r>
            <a:r>
              <a:rPr sz="2400" dirty="0">
                <a:latin typeface="Times New Roman"/>
                <a:cs typeface="Times New Roman"/>
              </a:rPr>
              <a:t>cross </a:t>
            </a:r>
            <a:r>
              <a:rPr sz="2400" spc="-5" dirty="0">
                <a:latin typeface="Times New Roman"/>
                <a:cs typeface="Times New Roman"/>
              </a:rPr>
              <a:t>AB </a:t>
            </a:r>
            <a:r>
              <a:rPr sz="2400" dirty="0">
                <a:latin typeface="Times New Roman"/>
                <a:cs typeface="Times New Roman"/>
              </a:rPr>
              <a:t>x ab and find in 100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tetrads:</a:t>
            </a:r>
            <a:endParaRPr sz="2400">
              <a:latin typeface="Times New Roman"/>
              <a:cs typeface="Times New Roman"/>
            </a:endParaRPr>
          </a:p>
          <a:p>
            <a:pPr marL="638175">
              <a:lnSpc>
                <a:spcPct val="100000"/>
              </a:lnSpc>
              <a:spcBef>
                <a:spcPts val="2039"/>
              </a:spcBef>
            </a:pPr>
            <a:r>
              <a:rPr sz="2400" dirty="0">
                <a:latin typeface="Times New Roman"/>
                <a:cs typeface="Times New Roman"/>
              </a:rPr>
              <a:t>70</a:t>
            </a:r>
            <a:r>
              <a:rPr sz="2400" spc="-5" dirty="0">
                <a:latin typeface="Times New Roman"/>
                <a:cs typeface="Times New Roman"/>
              </a:rPr>
              <a:t> PD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60546" y="2513969"/>
          <a:ext cx="5777229" cy="2729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1445"/>
                <a:gridCol w="244475"/>
                <a:gridCol w="1102995"/>
                <a:gridCol w="908050"/>
                <a:gridCol w="850264"/>
              </a:tblGrid>
              <a:tr h="334898">
                <a:tc>
                  <a:txBody>
                    <a:bodyPr/>
                    <a:lstStyle/>
                    <a:p>
                      <a:pPr marL="1362075">
                        <a:lnSpc>
                          <a:spcPts val="231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20TT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8895">
                <a:tc>
                  <a:txBody>
                    <a:bodyPr/>
                    <a:lstStyle/>
                    <a:p>
                      <a:pPr marL="1362075">
                        <a:lnSpc>
                          <a:spcPts val="255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10NPD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987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Count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crossover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gametes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62230" algn="r">
                        <a:lnSpc>
                          <a:spcPct val="100000"/>
                        </a:lnSpc>
                      </a:pPr>
                      <a:r>
                        <a:rPr sz="1800" b="1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40 + 4</a:t>
                      </a:r>
                      <a:r>
                        <a:rPr sz="1800" b="1" u="sng" spc="-100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213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8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213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cM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/>
                </a:tc>
              </a:tr>
              <a:tr h="430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72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7110">
                <a:tc>
                  <a:txBody>
                    <a:bodyPr/>
                    <a:lstStyle/>
                    <a:p>
                      <a:pPr marL="11334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Analyze</a:t>
                      </a:r>
                      <a:r>
                        <a:rPr sz="18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tetrads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685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685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1155"/>
                        </a:spcBef>
                        <a:tabLst>
                          <a:tab pos="929640" algn="l"/>
                        </a:tabLst>
                      </a:pPr>
                      <a:r>
                        <a:rPr sz="1800" b="1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10 +</a:t>
                      </a:r>
                      <a:r>
                        <a:rPr sz="1800" b="1" u="sng" spc="-100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u="sng" dirty="0">
                          <a:uFill>
                            <a:solidFill>
                              <a:srgbClr val="010101"/>
                            </a:solidFill>
                          </a:uFill>
                          <a:latin typeface="Times New Roman"/>
                          <a:cs typeface="Times New Roman"/>
                        </a:rPr>
                        <a:t>30	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685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ts val="213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100 = 40</a:t>
                      </a:r>
                      <a:r>
                        <a:rPr sz="18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cM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ts val="17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49350" y="5607050"/>
            <a:ext cx="8534400" cy="762000"/>
          </a:xfrm>
          <a:prstGeom prst="rect">
            <a:avLst/>
          </a:prstGeom>
          <a:ln w="28575">
            <a:solidFill>
              <a:srgbClr val="010101"/>
            </a:solidFill>
          </a:ln>
        </p:spPr>
        <p:txBody>
          <a:bodyPr vert="horz" wrap="square" lIns="0" tIns="188595" rIns="0" bIns="0" rtlCol="0">
            <a:spAutoFit/>
          </a:bodyPr>
          <a:lstStyle/>
          <a:p>
            <a:pPr marL="244475">
              <a:lnSpc>
                <a:spcPct val="100000"/>
              </a:lnSpc>
              <a:spcBef>
                <a:spcPts val="1485"/>
              </a:spcBef>
            </a:pPr>
            <a:r>
              <a:rPr sz="2000" b="1" spc="-5" dirty="0">
                <a:latin typeface="Times New Roman"/>
                <a:cs typeface="Times New Roman"/>
              </a:rPr>
              <a:t>If we just count crossover gametes we would underestimate the</a:t>
            </a:r>
            <a:r>
              <a:rPr sz="2000" b="1" spc="7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distance.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3052" y="812787"/>
            <a:ext cx="4596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THE THREE TYPES OF</a:t>
            </a:r>
            <a:r>
              <a:rPr sz="2400" spc="-80" dirty="0"/>
              <a:t> </a:t>
            </a:r>
            <a:r>
              <a:rPr sz="2400" spc="-5" dirty="0"/>
              <a:t>TETRADS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517652" y="1803387"/>
            <a:ext cx="10236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Parental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5088" y="1803387"/>
            <a:ext cx="1649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Non-Parental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02115" y="1768348"/>
            <a:ext cx="1191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Tetratype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9847" y="2505200"/>
            <a:ext cx="525145" cy="148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 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65"/>
              </a:lnSpc>
              <a:tabLst>
                <a:tab pos="300355" algn="l"/>
              </a:tabLst>
            </a:pPr>
            <a:r>
              <a:rPr sz="2400" dirty="0">
                <a:latin typeface="Times New Roman"/>
                <a:cs typeface="Times New Roman"/>
              </a:rPr>
              <a:t>a	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  <a:tabLst>
                <a:tab pos="300355" algn="l"/>
              </a:tabLst>
            </a:pPr>
            <a:r>
              <a:rPr sz="2400" dirty="0">
                <a:latin typeface="Times New Roman"/>
                <a:cs typeface="Times New Roman"/>
              </a:rPr>
              <a:t>a	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53055" y="2505194"/>
            <a:ext cx="516890" cy="148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  </a:t>
            </a: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 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ts val="2860"/>
              </a:lnSpc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20059" y="2505188"/>
            <a:ext cx="525145" cy="148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 marR="13335">
              <a:lnSpc>
                <a:spcPts val="2870"/>
              </a:lnSpc>
              <a:spcBef>
                <a:spcPts val="100"/>
              </a:spcBef>
              <a:tabLst>
                <a:tab pos="300355" algn="l"/>
              </a:tabLst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  </a:t>
            </a:r>
            <a:r>
              <a:rPr sz="2400" dirty="0">
                <a:latin typeface="Times New Roman"/>
                <a:cs typeface="Times New Roman"/>
              </a:rPr>
              <a:t>a	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85"/>
              </a:lnSpc>
              <a:tabLst>
                <a:tab pos="300355" algn="l"/>
              </a:tabLst>
            </a:pPr>
            <a:r>
              <a:rPr sz="2400" dirty="0">
                <a:latin typeface="Times New Roman"/>
                <a:cs typeface="Times New Roman"/>
              </a:rPr>
              <a:t>a	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5048" y="4559553"/>
            <a:ext cx="8165465" cy="1487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Times New Roman"/>
                <a:cs typeface="Times New Roman"/>
              </a:rPr>
              <a:t>NO ONE TETRAD TYPE IS SUFFICIENT.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IT IS THE </a:t>
            </a:r>
            <a:r>
              <a:rPr sz="3200" spc="-10" dirty="0">
                <a:latin typeface="Times New Roman"/>
                <a:cs typeface="Times New Roman"/>
              </a:rPr>
              <a:t>RELATIONSHIP THAT </a:t>
            </a:r>
            <a:r>
              <a:rPr sz="3200" spc="-5" dirty="0">
                <a:latin typeface="Times New Roman"/>
                <a:cs typeface="Times New Roman"/>
              </a:rPr>
              <a:t>TELLS</a:t>
            </a:r>
            <a:r>
              <a:rPr sz="3200" spc="-10" dirty="0">
                <a:latin typeface="Times New Roman"/>
                <a:cs typeface="Times New Roman"/>
              </a:rPr>
              <a:t> ALL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3247" y="676402"/>
            <a:ext cx="5507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uFill>
                  <a:solidFill>
                    <a:srgbClr val="000000"/>
                  </a:solidFill>
                </a:uFill>
              </a:rPr>
              <a:t>THE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</a:rPr>
              <a:t>PRODUCTS OF A SINGLE</a:t>
            </a:r>
            <a:r>
              <a:rPr sz="2400" u="heavy" spc="3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</a:rPr>
              <a:t>MEIOSIS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874581" y="1311910"/>
            <a:ext cx="34074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4030" algn="l"/>
                <a:tab pos="1174750" algn="l"/>
                <a:tab pos="3292475" algn="l"/>
              </a:tabLst>
            </a:pPr>
            <a:r>
              <a:rPr sz="1600" b="1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A	</a:t>
            </a:r>
            <a:r>
              <a:rPr sz="1600" b="1" dirty="0">
                <a:latin typeface="Times New Roman"/>
                <a:cs typeface="Times New Roman"/>
              </a:rPr>
              <a:t>	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4246" y="1394206"/>
            <a:ext cx="8978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latin typeface="Times New Roman"/>
                <a:cs typeface="Times New Roman"/>
              </a:rPr>
              <a:t>Haploid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3950" y="2269744"/>
            <a:ext cx="990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Diploid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6140" y="3116324"/>
            <a:ext cx="1007744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1st  </a:t>
            </a:r>
            <a:r>
              <a:rPr sz="2400" spc="-5" dirty="0">
                <a:latin typeface="Times New Roman"/>
                <a:cs typeface="Times New Roman"/>
              </a:rPr>
              <a:t>division  </a:t>
            </a:r>
            <a:r>
              <a:rPr sz="2400" dirty="0">
                <a:latin typeface="Times New Roman"/>
                <a:cs typeface="Times New Roman"/>
              </a:rPr>
              <a:t>Meiosis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4048" y="1442212"/>
            <a:ext cx="1727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64028" y="1541779"/>
            <a:ext cx="128016" cy="126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59264" y="1537017"/>
            <a:ext cx="4019550" cy="136525"/>
          </a:xfrm>
          <a:custGeom>
            <a:avLst/>
            <a:gdLst/>
            <a:ahLst/>
            <a:cxnLst/>
            <a:rect l="l" t="t" r="r" b="b"/>
            <a:pathLst>
              <a:path w="4019550" h="136525">
                <a:moveTo>
                  <a:pt x="0" y="68009"/>
                </a:moveTo>
                <a:lnTo>
                  <a:pt x="11624" y="106095"/>
                </a:lnTo>
                <a:lnTo>
                  <a:pt x="41826" y="130696"/>
                </a:lnTo>
                <a:lnTo>
                  <a:pt x="68771" y="136017"/>
                </a:lnTo>
                <a:lnTo>
                  <a:pt x="82736" y="134642"/>
                </a:lnTo>
                <a:lnTo>
                  <a:pt x="117551" y="116154"/>
                </a:lnTo>
                <a:lnTo>
                  <a:pt x="136160" y="81739"/>
                </a:lnTo>
                <a:lnTo>
                  <a:pt x="137541" y="68009"/>
                </a:lnTo>
                <a:lnTo>
                  <a:pt x="136160" y="54278"/>
                </a:lnTo>
                <a:lnTo>
                  <a:pt x="132194" y="41488"/>
                </a:lnTo>
                <a:lnTo>
                  <a:pt x="128016" y="33805"/>
                </a:lnTo>
                <a:lnTo>
                  <a:pt x="128016" y="68009"/>
                </a:lnTo>
                <a:lnTo>
                  <a:pt x="123423" y="90821"/>
                </a:lnTo>
                <a:lnTo>
                  <a:pt x="110852" y="109399"/>
                </a:lnTo>
                <a:lnTo>
                  <a:pt x="92051" y="121902"/>
                </a:lnTo>
                <a:lnTo>
                  <a:pt x="68771" y="126492"/>
                </a:lnTo>
                <a:lnTo>
                  <a:pt x="45483" y="121902"/>
                </a:lnTo>
                <a:lnTo>
                  <a:pt x="26679" y="109399"/>
                </a:lnTo>
                <a:lnTo>
                  <a:pt x="14110" y="90821"/>
                </a:lnTo>
                <a:lnTo>
                  <a:pt x="9525" y="68009"/>
                </a:lnTo>
                <a:lnTo>
                  <a:pt x="9525" y="33783"/>
                </a:lnTo>
                <a:lnTo>
                  <a:pt x="5335" y="41488"/>
                </a:lnTo>
                <a:lnTo>
                  <a:pt x="1373" y="54278"/>
                </a:lnTo>
                <a:lnTo>
                  <a:pt x="0" y="68009"/>
                </a:lnTo>
                <a:close/>
              </a:path>
              <a:path w="4019550" h="136525">
                <a:moveTo>
                  <a:pt x="9525" y="33783"/>
                </a:moveTo>
                <a:lnTo>
                  <a:pt x="9525" y="68009"/>
                </a:lnTo>
                <a:lnTo>
                  <a:pt x="14110" y="45195"/>
                </a:lnTo>
                <a:lnTo>
                  <a:pt x="26679" y="26617"/>
                </a:lnTo>
                <a:lnTo>
                  <a:pt x="45483" y="14114"/>
                </a:lnTo>
                <a:lnTo>
                  <a:pt x="68771" y="9525"/>
                </a:lnTo>
                <a:lnTo>
                  <a:pt x="92051" y="14114"/>
                </a:lnTo>
                <a:lnTo>
                  <a:pt x="110852" y="26617"/>
                </a:lnTo>
                <a:lnTo>
                  <a:pt x="123423" y="45195"/>
                </a:lnTo>
                <a:lnTo>
                  <a:pt x="128016" y="68009"/>
                </a:lnTo>
                <a:lnTo>
                  <a:pt x="128016" y="33805"/>
                </a:lnTo>
                <a:lnTo>
                  <a:pt x="95704" y="5321"/>
                </a:lnTo>
                <a:lnTo>
                  <a:pt x="68771" y="0"/>
                </a:lnTo>
                <a:lnTo>
                  <a:pt x="54798" y="1374"/>
                </a:lnTo>
                <a:lnTo>
                  <a:pt x="41826" y="5321"/>
                </a:lnTo>
                <a:lnTo>
                  <a:pt x="30128" y="11573"/>
                </a:lnTo>
                <a:lnTo>
                  <a:pt x="19977" y="19863"/>
                </a:lnTo>
                <a:lnTo>
                  <a:pt x="11624" y="29921"/>
                </a:lnTo>
                <a:lnTo>
                  <a:pt x="9525" y="33783"/>
                </a:lnTo>
                <a:close/>
              </a:path>
              <a:path w="4019550" h="136525">
                <a:moveTo>
                  <a:pt x="2857500" y="44805"/>
                </a:moveTo>
                <a:lnTo>
                  <a:pt x="2857500" y="50063"/>
                </a:lnTo>
                <a:lnTo>
                  <a:pt x="2859633" y="52197"/>
                </a:lnTo>
                <a:lnTo>
                  <a:pt x="4017035" y="52197"/>
                </a:lnTo>
                <a:lnTo>
                  <a:pt x="4019169" y="50063"/>
                </a:lnTo>
                <a:lnTo>
                  <a:pt x="4019169" y="44805"/>
                </a:lnTo>
                <a:lnTo>
                  <a:pt x="4017035" y="42672"/>
                </a:lnTo>
                <a:lnTo>
                  <a:pt x="2859633" y="42672"/>
                </a:lnTo>
                <a:lnTo>
                  <a:pt x="2857500" y="4480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7987" y="1514157"/>
            <a:ext cx="138303" cy="138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97350" y="2581148"/>
            <a:ext cx="128778" cy="1287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92587" y="2576385"/>
            <a:ext cx="1292225" cy="739775"/>
          </a:xfrm>
          <a:custGeom>
            <a:avLst/>
            <a:gdLst/>
            <a:ahLst/>
            <a:cxnLst/>
            <a:rect l="l" t="t" r="r" b="b"/>
            <a:pathLst>
              <a:path w="1292225" h="739775">
                <a:moveTo>
                  <a:pt x="0" y="69532"/>
                </a:moveTo>
                <a:lnTo>
                  <a:pt x="5450" y="96185"/>
                </a:lnTo>
                <a:lnTo>
                  <a:pt x="20245" y="118048"/>
                </a:lnTo>
                <a:lnTo>
                  <a:pt x="42110" y="132845"/>
                </a:lnTo>
                <a:lnTo>
                  <a:pt x="68771" y="138302"/>
                </a:lnTo>
                <a:lnTo>
                  <a:pt x="95848" y="132855"/>
                </a:lnTo>
                <a:lnTo>
                  <a:pt x="117945" y="118052"/>
                </a:lnTo>
                <a:lnTo>
                  <a:pt x="132832" y="96194"/>
                </a:lnTo>
                <a:lnTo>
                  <a:pt x="138303" y="69532"/>
                </a:lnTo>
                <a:lnTo>
                  <a:pt x="136890" y="55513"/>
                </a:lnTo>
                <a:lnTo>
                  <a:pt x="132832" y="42440"/>
                </a:lnTo>
                <a:lnTo>
                  <a:pt x="128778" y="34964"/>
                </a:lnTo>
                <a:lnTo>
                  <a:pt x="128778" y="69532"/>
                </a:lnTo>
                <a:lnTo>
                  <a:pt x="127564" y="81379"/>
                </a:lnTo>
                <a:lnTo>
                  <a:pt x="102342" y="118576"/>
                </a:lnTo>
                <a:lnTo>
                  <a:pt x="68771" y="128777"/>
                </a:lnTo>
                <a:lnTo>
                  <a:pt x="56921" y="127565"/>
                </a:lnTo>
                <a:lnTo>
                  <a:pt x="19710" y="102516"/>
                </a:lnTo>
                <a:lnTo>
                  <a:pt x="9525" y="69532"/>
                </a:lnTo>
                <a:lnTo>
                  <a:pt x="9525" y="36366"/>
                </a:lnTo>
                <a:lnTo>
                  <a:pt x="5444" y="42458"/>
                </a:lnTo>
                <a:lnTo>
                  <a:pt x="0" y="69532"/>
                </a:lnTo>
                <a:close/>
              </a:path>
              <a:path w="1292225" h="739775">
                <a:moveTo>
                  <a:pt x="9525" y="36366"/>
                </a:moveTo>
                <a:lnTo>
                  <a:pt x="9525" y="69532"/>
                </a:lnTo>
                <a:lnTo>
                  <a:pt x="10741" y="57417"/>
                </a:lnTo>
                <a:lnTo>
                  <a:pt x="14224" y="46146"/>
                </a:lnTo>
                <a:lnTo>
                  <a:pt x="45852" y="14223"/>
                </a:lnTo>
                <a:lnTo>
                  <a:pt x="68771" y="9525"/>
                </a:lnTo>
                <a:lnTo>
                  <a:pt x="92151" y="14237"/>
                </a:lnTo>
                <a:lnTo>
                  <a:pt x="111226" y="27095"/>
                </a:lnTo>
                <a:lnTo>
                  <a:pt x="124068" y="46156"/>
                </a:lnTo>
                <a:lnTo>
                  <a:pt x="128778" y="69532"/>
                </a:lnTo>
                <a:lnTo>
                  <a:pt x="128778" y="34964"/>
                </a:lnTo>
                <a:lnTo>
                  <a:pt x="95844" y="5456"/>
                </a:lnTo>
                <a:lnTo>
                  <a:pt x="68771" y="0"/>
                </a:lnTo>
                <a:lnTo>
                  <a:pt x="42109" y="5470"/>
                </a:lnTo>
                <a:lnTo>
                  <a:pt x="20240" y="20364"/>
                </a:lnTo>
                <a:lnTo>
                  <a:pt x="9525" y="36366"/>
                </a:lnTo>
                <a:close/>
              </a:path>
              <a:path w="1292225" h="739775">
                <a:moveTo>
                  <a:pt x="128778" y="732129"/>
                </a:moveTo>
                <a:lnTo>
                  <a:pt x="128778" y="737387"/>
                </a:lnTo>
                <a:lnTo>
                  <a:pt x="130911" y="739520"/>
                </a:lnTo>
                <a:lnTo>
                  <a:pt x="1289837" y="739520"/>
                </a:lnTo>
                <a:lnTo>
                  <a:pt x="1291971" y="737387"/>
                </a:lnTo>
                <a:lnTo>
                  <a:pt x="1291971" y="732129"/>
                </a:lnTo>
                <a:lnTo>
                  <a:pt x="1289837" y="729995"/>
                </a:lnTo>
                <a:lnTo>
                  <a:pt x="130911" y="729995"/>
                </a:lnTo>
                <a:lnTo>
                  <a:pt x="128778" y="73212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2120" y="3311144"/>
            <a:ext cx="128778" cy="1287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57357" y="3306381"/>
            <a:ext cx="1291590" cy="394335"/>
          </a:xfrm>
          <a:custGeom>
            <a:avLst/>
            <a:gdLst/>
            <a:ahLst/>
            <a:cxnLst/>
            <a:rect l="l" t="t" r="r" b="b"/>
            <a:pathLst>
              <a:path w="1291589" h="394335">
                <a:moveTo>
                  <a:pt x="0" y="69533"/>
                </a:moveTo>
                <a:lnTo>
                  <a:pt x="5465" y="96194"/>
                </a:lnTo>
                <a:lnTo>
                  <a:pt x="20359" y="118062"/>
                </a:lnTo>
                <a:lnTo>
                  <a:pt x="42457" y="132858"/>
                </a:lnTo>
                <a:lnTo>
                  <a:pt x="69532" y="138303"/>
                </a:lnTo>
                <a:lnTo>
                  <a:pt x="96194" y="132840"/>
                </a:lnTo>
                <a:lnTo>
                  <a:pt x="118062" y="118027"/>
                </a:lnTo>
                <a:lnTo>
                  <a:pt x="132845" y="96185"/>
                </a:lnTo>
                <a:lnTo>
                  <a:pt x="138303" y="69533"/>
                </a:lnTo>
                <a:lnTo>
                  <a:pt x="132845" y="42440"/>
                </a:lnTo>
                <a:lnTo>
                  <a:pt x="128778" y="36366"/>
                </a:lnTo>
                <a:lnTo>
                  <a:pt x="128778" y="69533"/>
                </a:lnTo>
                <a:lnTo>
                  <a:pt x="127561" y="81388"/>
                </a:lnTo>
                <a:lnTo>
                  <a:pt x="102493" y="118602"/>
                </a:lnTo>
                <a:lnTo>
                  <a:pt x="69532" y="128778"/>
                </a:lnTo>
                <a:lnTo>
                  <a:pt x="57417" y="127562"/>
                </a:lnTo>
                <a:lnTo>
                  <a:pt x="19742" y="102506"/>
                </a:lnTo>
                <a:lnTo>
                  <a:pt x="9525" y="69533"/>
                </a:lnTo>
                <a:lnTo>
                  <a:pt x="9525" y="34942"/>
                </a:lnTo>
                <a:lnTo>
                  <a:pt x="5452" y="42453"/>
                </a:lnTo>
                <a:lnTo>
                  <a:pt x="1405" y="55514"/>
                </a:lnTo>
                <a:lnTo>
                  <a:pt x="0" y="69533"/>
                </a:lnTo>
                <a:close/>
              </a:path>
              <a:path w="1291589" h="394335">
                <a:moveTo>
                  <a:pt x="9525" y="34942"/>
                </a:moveTo>
                <a:lnTo>
                  <a:pt x="9525" y="69533"/>
                </a:lnTo>
                <a:lnTo>
                  <a:pt x="14234" y="46156"/>
                </a:lnTo>
                <a:lnTo>
                  <a:pt x="27084" y="27084"/>
                </a:lnTo>
                <a:lnTo>
                  <a:pt x="46156" y="14234"/>
                </a:lnTo>
                <a:lnTo>
                  <a:pt x="69532" y="9525"/>
                </a:lnTo>
                <a:lnTo>
                  <a:pt x="81374" y="10739"/>
                </a:lnTo>
                <a:lnTo>
                  <a:pt x="118587" y="35985"/>
                </a:lnTo>
                <a:lnTo>
                  <a:pt x="128778" y="69533"/>
                </a:lnTo>
                <a:lnTo>
                  <a:pt x="128778" y="36366"/>
                </a:lnTo>
                <a:lnTo>
                  <a:pt x="118048" y="20354"/>
                </a:lnTo>
                <a:lnTo>
                  <a:pt x="96185" y="5469"/>
                </a:lnTo>
                <a:lnTo>
                  <a:pt x="69532" y="0"/>
                </a:lnTo>
                <a:lnTo>
                  <a:pt x="55512" y="1410"/>
                </a:lnTo>
                <a:lnTo>
                  <a:pt x="42448" y="5457"/>
                </a:lnTo>
                <a:lnTo>
                  <a:pt x="30629" y="11862"/>
                </a:lnTo>
                <a:lnTo>
                  <a:pt x="20345" y="20345"/>
                </a:lnTo>
                <a:lnTo>
                  <a:pt x="11860" y="30634"/>
                </a:lnTo>
                <a:lnTo>
                  <a:pt x="9525" y="34942"/>
                </a:lnTo>
                <a:close/>
              </a:path>
              <a:path w="1291589" h="394335">
                <a:moveTo>
                  <a:pt x="128778" y="386943"/>
                </a:moveTo>
                <a:lnTo>
                  <a:pt x="128778" y="392201"/>
                </a:lnTo>
                <a:lnTo>
                  <a:pt x="130911" y="394335"/>
                </a:lnTo>
                <a:lnTo>
                  <a:pt x="1289075" y="394335"/>
                </a:lnTo>
                <a:lnTo>
                  <a:pt x="1291209" y="392201"/>
                </a:lnTo>
                <a:lnTo>
                  <a:pt x="1291209" y="386943"/>
                </a:lnTo>
                <a:lnTo>
                  <a:pt x="1289075" y="384810"/>
                </a:lnTo>
                <a:lnTo>
                  <a:pt x="130911" y="384810"/>
                </a:lnTo>
                <a:lnTo>
                  <a:pt x="128778" y="38694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2120" y="3695954"/>
            <a:ext cx="128778" cy="1280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57357" y="3435159"/>
            <a:ext cx="1291590" cy="393700"/>
          </a:xfrm>
          <a:custGeom>
            <a:avLst/>
            <a:gdLst/>
            <a:ahLst/>
            <a:cxnLst/>
            <a:rect l="l" t="t" r="r" b="b"/>
            <a:pathLst>
              <a:path w="1291589" h="393700">
                <a:moveTo>
                  <a:pt x="128778" y="386181"/>
                </a:moveTo>
                <a:lnTo>
                  <a:pt x="128778" y="391439"/>
                </a:lnTo>
                <a:lnTo>
                  <a:pt x="130911" y="393572"/>
                </a:lnTo>
                <a:lnTo>
                  <a:pt x="1289075" y="393572"/>
                </a:lnTo>
                <a:lnTo>
                  <a:pt x="1291209" y="391439"/>
                </a:lnTo>
                <a:lnTo>
                  <a:pt x="1291209" y="386181"/>
                </a:lnTo>
                <a:lnTo>
                  <a:pt x="1289075" y="384047"/>
                </a:lnTo>
                <a:lnTo>
                  <a:pt x="130911" y="384047"/>
                </a:lnTo>
                <a:lnTo>
                  <a:pt x="128778" y="386181"/>
                </a:lnTo>
                <a:close/>
              </a:path>
              <a:path w="1291589" h="393700">
                <a:moveTo>
                  <a:pt x="0" y="324802"/>
                </a:moveTo>
                <a:lnTo>
                  <a:pt x="11876" y="363486"/>
                </a:lnTo>
                <a:lnTo>
                  <a:pt x="42484" y="388246"/>
                </a:lnTo>
                <a:lnTo>
                  <a:pt x="69532" y="393572"/>
                </a:lnTo>
                <a:lnTo>
                  <a:pt x="96158" y="388208"/>
                </a:lnTo>
                <a:lnTo>
                  <a:pt x="118033" y="373584"/>
                </a:lnTo>
                <a:lnTo>
                  <a:pt x="132851" y="351762"/>
                </a:lnTo>
                <a:lnTo>
                  <a:pt x="138303" y="324802"/>
                </a:lnTo>
                <a:lnTo>
                  <a:pt x="132851" y="297842"/>
                </a:lnTo>
                <a:lnTo>
                  <a:pt x="128778" y="291843"/>
                </a:lnTo>
                <a:lnTo>
                  <a:pt x="128778" y="324802"/>
                </a:lnTo>
                <a:lnTo>
                  <a:pt x="124057" y="348052"/>
                </a:lnTo>
                <a:lnTo>
                  <a:pt x="111299" y="366860"/>
                </a:lnTo>
                <a:lnTo>
                  <a:pt x="92469" y="379450"/>
                </a:lnTo>
                <a:lnTo>
                  <a:pt x="69532" y="384047"/>
                </a:lnTo>
                <a:lnTo>
                  <a:pt x="46120" y="379443"/>
                </a:lnTo>
                <a:lnTo>
                  <a:pt x="27055" y="366850"/>
                </a:lnTo>
                <a:lnTo>
                  <a:pt x="14227" y="348045"/>
                </a:lnTo>
                <a:lnTo>
                  <a:pt x="9525" y="324802"/>
                </a:lnTo>
                <a:lnTo>
                  <a:pt x="9525" y="290409"/>
                </a:lnTo>
                <a:lnTo>
                  <a:pt x="5460" y="297824"/>
                </a:lnTo>
                <a:lnTo>
                  <a:pt x="1407" y="310811"/>
                </a:lnTo>
                <a:lnTo>
                  <a:pt x="0" y="324802"/>
                </a:lnTo>
                <a:close/>
              </a:path>
              <a:path w="1291589" h="393700">
                <a:moveTo>
                  <a:pt x="9525" y="290409"/>
                </a:moveTo>
                <a:lnTo>
                  <a:pt x="9525" y="324802"/>
                </a:lnTo>
                <a:lnTo>
                  <a:pt x="14227" y="301559"/>
                </a:lnTo>
                <a:lnTo>
                  <a:pt x="27055" y="282754"/>
                </a:lnTo>
                <a:lnTo>
                  <a:pt x="46120" y="270161"/>
                </a:lnTo>
                <a:lnTo>
                  <a:pt x="69532" y="265557"/>
                </a:lnTo>
                <a:lnTo>
                  <a:pt x="92469" y="270154"/>
                </a:lnTo>
                <a:lnTo>
                  <a:pt x="111299" y="282744"/>
                </a:lnTo>
                <a:lnTo>
                  <a:pt x="124057" y="301552"/>
                </a:lnTo>
                <a:lnTo>
                  <a:pt x="128778" y="324802"/>
                </a:lnTo>
                <a:lnTo>
                  <a:pt x="128778" y="291843"/>
                </a:lnTo>
                <a:lnTo>
                  <a:pt x="118033" y="276020"/>
                </a:lnTo>
                <a:lnTo>
                  <a:pt x="96158" y="261396"/>
                </a:lnTo>
                <a:lnTo>
                  <a:pt x="69532" y="256032"/>
                </a:lnTo>
                <a:lnTo>
                  <a:pt x="55535" y="257406"/>
                </a:lnTo>
                <a:lnTo>
                  <a:pt x="42484" y="261358"/>
                </a:lnTo>
                <a:lnTo>
                  <a:pt x="30667" y="267631"/>
                </a:lnTo>
                <a:lnTo>
                  <a:pt x="20370" y="275971"/>
                </a:lnTo>
                <a:lnTo>
                  <a:pt x="11876" y="286119"/>
                </a:lnTo>
                <a:lnTo>
                  <a:pt x="9525" y="290409"/>
                </a:lnTo>
                <a:close/>
              </a:path>
              <a:path w="1291589" h="393700">
                <a:moveTo>
                  <a:pt x="64007" y="2133"/>
                </a:moveTo>
                <a:lnTo>
                  <a:pt x="64007" y="7391"/>
                </a:lnTo>
                <a:lnTo>
                  <a:pt x="66141" y="9525"/>
                </a:lnTo>
                <a:lnTo>
                  <a:pt x="1225067" y="9525"/>
                </a:lnTo>
                <a:lnTo>
                  <a:pt x="1227201" y="7391"/>
                </a:lnTo>
                <a:lnTo>
                  <a:pt x="1227201" y="2133"/>
                </a:lnTo>
                <a:lnTo>
                  <a:pt x="1225067" y="0"/>
                </a:lnTo>
                <a:lnTo>
                  <a:pt x="66141" y="0"/>
                </a:lnTo>
                <a:lnTo>
                  <a:pt x="64007" y="213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852920" y="3043936"/>
            <a:ext cx="153670" cy="80010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0"/>
              </a:spcBef>
            </a:pPr>
            <a:r>
              <a:rPr sz="1400" b="1" spc="-5" dirty="0">
                <a:latin typeface="Times New Roman"/>
                <a:cs typeface="Times New Roman"/>
              </a:rPr>
              <a:t>A  A</a:t>
            </a:r>
            <a:endParaRPr sz="1400">
              <a:latin typeface="Times New Roman"/>
              <a:cs typeface="Times New Roman"/>
            </a:endParaRPr>
          </a:p>
          <a:p>
            <a:pPr marL="37465" marR="19050">
              <a:lnSpc>
                <a:spcPct val="71400"/>
              </a:lnSpc>
              <a:spcBef>
                <a:spcPts val="490"/>
              </a:spcBef>
            </a:pPr>
            <a:r>
              <a:rPr sz="1400" b="1" spc="-5" dirty="0">
                <a:latin typeface="Times New Roman"/>
                <a:cs typeface="Times New Roman"/>
              </a:rPr>
              <a:t>a  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21365" y="2384361"/>
            <a:ext cx="1162050" cy="1865630"/>
          </a:xfrm>
          <a:custGeom>
            <a:avLst/>
            <a:gdLst/>
            <a:ahLst/>
            <a:cxnLst/>
            <a:rect l="l" t="t" r="r" b="b"/>
            <a:pathLst>
              <a:path w="1162050" h="1865629">
                <a:moveTo>
                  <a:pt x="542734" y="504634"/>
                </a:moveTo>
                <a:lnTo>
                  <a:pt x="580834" y="580834"/>
                </a:lnTo>
                <a:lnTo>
                  <a:pt x="618934" y="504634"/>
                </a:lnTo>
                <a:lnTo>
                  <a:pt x="585407" y="504634"/>
                </a:lnTo>
                <a:lnTo>
                  <a:pt x="585407" y="519874"/>
                </a:lnTo>
                <a:lnTo>
                  <a:pt x="583121" y="522160"/>
                </a:lnTo>
                <a:lnTo>
                  <a:pt x="578548" y="522160"/>
                </a:lnTo>
                <a:lnTo>
                  <a:pt x="576262" y="519874"/>
                </a:lnTo>
                <a:lnTo>
                  <a:pt x="576262" y="504634"/>
                </a:lnTo>
                <a:lnTo>
                  <a:pt x="542734" y="504634"/>
                </a:lnTo>
                <a:close/>
              </a:path>
              <a:path w="1162050" h="1865629">
                <a:moveTo>
                  <a:pt x="576262" y="504634"/>
                </a:moveTo>
                <a:lnTo>
                  <a:pt x="576262" y="519874"/>
                </a:lnTo>
                <a:lnTo>
                  <a:pt x="578548" y="522160"/>
                </a:lnTo>
                <a:lnTo>
                  <a:pt x="583121" y="522160"/>
                </a:lnTo>
                <a:lnTo>
                  <a:pt x="585407" y="519874"/>
                </a:lnTo>
                <a:lnTo>
                  <a:pt x="585407" y="504634"/>
                </a:lnTo>
                <a:lnTo>
                  <a:pt x="576262" y="504634"/>
                </a:lnTo>
                <a:close/>
              </a:path>
              <a:path w="1162050" h="1865629">
                <a:moveTo>
                  <a:pt x="576262" y="386524"/>
                </a:moveTo>
                <a:lnTo>
                  <a:pt x="576262" y="504634"/>
                </a:lnTo>
                <a:lnTo>
                  <a:pt x="585407" y="504634"/>
                </a:lnTo>
                <a:lnTo>
                  <a:pt x="585407" y="386524"/>
                </a:lnTo>
                <a:lnTo>
                  <a:pt x="583121" y="384238"/>
                </a:lnTo>
                <a:lnTo>
                  <a:pt x="578548" y="384238"/>
                </a:lnTo>
                <a:lnTo>
                  <a:pt x="576262" y="386524"/>
                </a:lnTo>
                <a:close/>
              </a:path>
              <a:path w="1162050" h="1865629">
                <a:moveTo>
                  <a:pt x="599884" y="1789366"/>
                </a:moveTo>
                <a:lnTo>
                  <a:pt x="637984" y="1865566"/>
                </a:lnTo>
                <a:lnTo>
                  <a:pt x="676084" y="1789366"/>
                </a:lnTo>
                <a:lnTo>
                  <a:pt x="642557" y="1789366"/>
                </a:lnTo>
                <a:lnTo>
                  <a:pt x="642557" y="1804606"/>
                </a:lnTo>
                <a:lnTo>
                  <a:pt x="640271" y="1806892"/>
                </a:lnTo>
                <a:lnTo>
                  <a:pt x="635698" y="1806892"/>
                </a:lnTo>
                <a:lnTo>
                  <a:pt x="633412" y="1804606"/>
                </a:lnTo>
                <a:lnTo>
                  <a:pt x="633412" y="1789366"/>
                </a:lnTo>
                <a:lnTo>
                  <a:pt x="599884" y="1789366"/>
                </a:lnTo>
                <a:close/>
              </a:path>
              <a:path w="1162050" h="1865629">
                <a:moveTo>
                  <a:pt x="633412" y="1789366"/>
                </a:moveTo>
                <a:lnTo>
                  <a:pt x="633412" y="1804606"/>
                </a:lnTo>
                <a:lnTo>
                  <a:pt x="635698" y="1806892"/>
                </a:lnTo>
                <a:lnTo>
                  <a:pt x="640271" y="1806892"/>
                </a:lnTo>
                <a:lnTo>
                  <a:pt x="642557" y="1804606"/>
                </a:lnTo>
                <a:lnTo>
                  <a:pt x="642557" y="1789366"/>
                </a:lnTo>
                <a:lnTo>
                  <a:pt x="633412" y="1789366"/>
                </a:lnTo>
                <a:close/>
              </a:path>
              <a:path w="1162050" h="1865629">
                <a:moveTo>
                  <a:pt x="633412" y="1544002"/>
                </a:moveTo>
                <a:lnTo>
                  <a:pt x="633412" y="1789366"/>
                </a:lnTo>
                <a:lnTo>
                  <a:pt x="642557" y="1789366"/>
                </a:lnTo>
                <a:lnTo>
                  <a:pt x="642557" y="1544002"/>
                </a:lnTo>
                <a:lnTo>
                  <a:pt x="640271" y="1541716"/>
                </a:lnTo>
                <a:lnTo>
                  <a:pt x="635698" y="1541716"/>
                </a:lnTo>
                <a:lnTo>
                  <a:pt x="633412" y="1544002"/>
                </a:lnTo>
                <a:close/>
              </a:path>
              <a:path w="1162050" h="1865629">
                <a:moveTo>
                  <a:pt x="0" y="2133"/>
                </a:moveTo>
                <a:lnTo>
                  <a:pt x="0" y="7391"/>
                </a:lnTo>
                <a:lnTo>
                  <a:pt x="2133" y="9525"/>
                </a:lnTo>
                <a:lnTo>
                  <a:pt x="1159535" y="9525"/>
                </a:lnTo>
                <a:lnTo>
                  <a:pt x="1161669" y="7391"/>
                </a:lnTo>
                <a:lnTo>
                  <a:pt x="1161669" y="2133"/>
                </a:lnTo>
                <a:lnTo>
                  <a:pt x="1159535" y="0"/>
                </a:lnTo>
                <a:lnTo>
                  <a:pt x="2133" y="0"/>
                </a:lnTo>
                <a:lnTo>
                  <a:pt x="0" y="213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92587" y="2321115"/>
            <a:ext cx="138303" cy="1360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308665" y="2028190"/>
            <a:ext cx="1187450" cy="66738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65405" algn="ctr">
              <a:lnSpc>
                <a:spcPct val="100000"/>
              </a:lnSpc>
              <a:spcBef>
                <a:spcPts val="465"/>
              </a:spcBef>
            </a:pPr>
            <a:r>
              <a:rPr sz="1800" b="1" spc="-5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  <a:tabLst>
                <a:tab pos="543560" algn="l"/>
                <a:tab pos="1174115" algn="l"/>
              </a:tabLst>
            </a:pPr>
            <a:r>
              <a:rPr sz="1800" b="1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a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40720" y="5205520"/>
            <a:ext cx="2006600" cy="438784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26670" marR="5080" indent="-14604">
              <a:lnSpc>
                <a:spcPts val="1580"/>
              </a:lnSpc>
              <a:spcBef>
                <a:spcPts val="235"/>
              </a:spcBef>
            </a:pPr>
            <a:r>
              <a:rPr sz="1400" spc="-5" dirty="0">
                <a:latin typeface="Arial"/>
                <a:cs typeface="Arial"/>
              </a:rPr>
              <a:t>Image removed </a:t>
            </a:r>
            <a:r>
              <a:rPr sz="140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due </a:t>
            </a:r>
            <a:r>
              <a:rPr sz="1400" dirty="0">
                <a:latin typeface="Arial"/>
                <a:cs typeface="Arial"/>
              </a:rPr>
              <a:t>to  </a:t>
            </a:r>
            <a:r>
              <a:rPr sz="1400" spc="-5" dirty="0">
                <a:latin typeface="Arial"/>
                <a:cs typeface="Arial"/>
              </a:rPr>
              <a:t>copyright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considerations.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46257" y="4719281"/>
            <a:ext cx="1709927" cy="342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31995" y="4705032"/>
            <a:ext cx="1738630" cy="371475"/>
          </a:xfrm>
          <a:custGeom>
            <a:avLst/>
            <a:gdLst/>
            <a:ahLst/>
            <a:cxnLst/>
            <a:rect l="l" t="t" r="r" b="b"/>
            <a:pathLst>
              <a:path w="1738629" h="371475">
                <a:moveTo>
                  <a:pt x="0" y="177393"/>
                </a:moveTo>
                <a:lnTo>
                  <a:pt x="0" y="194106"/>
                </a:lnTo>
                <a:lnTo>
                  <a:pt x="2171" y="202335"/>
                </a:lnTo>
                <a:lnTo>
                  <a:pt x="32449" y="240033"/>
                </a:lnTo>
                <a:lnTo>
                  <a:pt x="75424" y="265620"/>
                </a:lnTo>
                <a:lnTo>
                  <a:pt x="112635" y="281110"/>
                </a:lnTo>
                <a:lnTo>
                  <a:pt x="156385" y="295546"/>
                </a:lnTo>
                <a:lnTo>
                  <a:pt x="206325" y="308913"/>
                </a:lnTo>
                <a:lnTo>
                  <a:pt x="262102" y="321195"/>
                </a:lnTo>
                <a:lnTo>
                  <a:pt x="302323" y="328739"/>
                </a:lnTo>
                <a:lnTo>
                  <a:pt x="344848" y="335753"/>
                </a:lnTo>
                <a:lnTo>
                  <a:pt x="389552" y="342214"/>
                </a:lnTo>
                <a:lnTo>
                  <a:pt x="436309" y="348096"/>
                </a:lnTo>
                <a:lnTo>
                  <a:pt x="484995" y="353377"/>
                </a:lnTo>
                <a:lnTo>
                  <a:pt x="535484" y="358032"/>
                </a:lnTo>
                <a:lnTo>
                  <a:pt x="587650" y="362036"/>
                </a:lnTo>
                <a:lnTo>
                  <a:pt x="641369" y="365368"/>
                </a:lnTo>
                <a:lnTo>
                  <a:pt x="696515" y="368001"/>
                </a:lnTo>
                <a:lnTo>
                  <a:pt x="753749" y="369928"/>
                </a:lnTo>
                <a:lnTo>
                  <a:pt x="810983" y="371081"/>
                </a:lnTo>
                <a:lnTo>
                  <a:pt x="869264" y="371475"/>
                </a:lnTo>
                <a:lnTo>
                  <a:pt x="931216" y="371029"/>
                </a:lnTo>
                <a:lnTo>
                  <a:pt x="991969" y="369732"/>
                </a:lnTo>
                <a:lnTo>
                  <a:pt x="1051380" y="367611"/>
                </a:lnTo>
                <a:lnTo>
                  <a:pt x="1109303" y="364693"/>
                </a:lnTo>
                <a:lnTo>
                  <a:pt x="1165594" y="361006"/>
                </a:lnTo>
                <a:lnTo>
                  <a:pt x="1220109" y="356577"/>
                </a:lnTo>
                <a:lnTo>
                  <a:pt x="1272703" y="351432"/>
                </a:lnTo>
                <a:lnTo>
                  <a:pt x="1323231" y="345601"/>
                </a:lnTo>
                <a:lnTo>
                  <a:pt x="1371550" y="339109"/>
                </a:lnTo>
                <a:lnTo>
                  <a:pt x="1417515" y="331984"/>
                </a:lnTo>
                <a:lnTo>
                  <a:pt x="1460980" y="324253"/>
                </a:lnTo>
                <a:lnTo>
                  <a:pt x="1501802" y="315944"/>
                </a:lnTo>
                <a:lnTo>
                  <a:pt x="1539837" y="307084"/>
                </a:lnTo>
                <a:lnTo>
                  <a:pt x="1612068" y="286072"/>
                </a:lnTo>
                <a:lnTo>
                  <a:pt x="1673187" y="260669"/>
                </a:lnTo>
                <a:lnTo>
                  <a:pt x="1708277" y="238309"/>
                </a:lnTo>
                <a:lnTo>
                  <a:pt x="1736356" y="202298"/>
                </a:lnTo>
                <a:lnTo>
                  <a:pt x="1738528" y="194094"/>
                </a:lnTo>
                <a:lnTo>
                  <a:pt x="1738528" y="177406"/>
                </a:lnTo>
                <a:lnTo>
                  <a:pt x="1716862" y="141033"/>
                </a:lnTo>
                <a:lnTo>
                  <a:pt x="1709940" y="135020"/>
                </a:lnTo>
                <a:lnTo>
                  <a:pt x="1709927" y="189280"/>
                </a:lnTo>
                <a:lnTo>
                  <a:pt x="1709102" y="192836"/>
                </a:lnTo>
                <a:lnTo>
                  <a:pt x="1678046" y="224926"/>
                </a:lnTo>
                <a:lnTo>
                  <a:pt x="1616136" y="254308"/>
                </a:lnTo>
                <a:lnTo>
                  <a:pt x="1574218" y="268141"/>
                </a:lnTo>
                <a:lnTo>
                  <a:pt x="1525704" y="281145"/>
                </a:lnTo>
                <a:lnTo>
                  <a:pt x="1471104" y="293166"/>
                </a:lnTo>
                <a:lnTo>
                  <a:pt x="1431543" y="300596"/>
                </a:lnTo>
                <a:lnTo>
                  <a:pt x="1389624" y="307514"/>
                </a:lnTo>
                <a:lnTo>
                  <a:pt x="1345477" y="313894"/>
                </a:lnTo>
                <a:lnTo>
                  <a:pt x="1299230" y="319711"/>
                </a:lnTo>
                <a:lnTo>
                  <a:pt x="1251014" y="324940"/>
                </a:lnTo>
                <a:lnTo>
                  <a:pt x="1200959" y="329553"/>
                </a:lnTo>
                <a:lnTo>
                  <a:pt x="1149194" y="333527"/>
                </a:lnTo>
                <a:lnTo>
                  <a:pt x="1095849" y="336836"/>
                </a:lnTo>
                <a:lnTo>
                  <a:pt x="1041054" y="339452"/>
                </a:lnTo>
                <a:lnTo>
                  <a:pt x="984938" y="341353"/>
                </a:lnTo>
                <a:lnTo>
                  <a:pt x="927631" y="342510"/>
                </a:lnTo>
                <a:lnTo>
                  <a:pt x="869264" y="342900"/>
                </a:lnTo>
                <a:lnTo>
                  <a:pt x="807398" y="342463"/>
                </a:lnTo>
                <a:lnTo>
                  <a:pt x="746716" y="341158"/>
                </a:lnTo>
                <a:lnTo>
                  <a:pt x="688621" y="339079"/>
                </a:lnTo>
                <a:lnTo>
                  <a:pt x="631152" y="336175"/>
                </a:lnTo>
                <a:lnTo>
                  <a:pt x="575314" y="332507"/>
                </a:lnTo>
                <a:lnTo>
                  <a:pt x="521261" y="328107"/>
                </a:lnTo>
                <a:lnTo>
                  <a:pt x="469148" y="323005"/>
                </a:lnTo>
                <a:lnTo>
                  <a:pt x="419130" y="317232"/>
                </a:lnTo>
                <a:lnTo>
                  <a:pt x="371361" y="310818"/>
                </a:lnTo>
                <a:lnTo>
                  <a:pt x="325995" y="303796"/>
                </a:lnTo>
                <a:lnTo>
                  <a:pt x="283188" y="296195"/>
                </a:lnTo>
                <a:lnTo>
                  <a:pt x="243095" y="288046"/>
                </a:lnTo>
                <a:lnTo>
                  <a:pt x="205869" y="279381"/>
                </a:lnTo>
                <a:lnTo>
                  <a:pt x="135862" y="259042"/>
                </a:lnTo>
                <a:lnTo>
                  <a:pt x="78559" y="235294"/>
                </a:lnTo>
                <a:lnTo>
                  <a:pt x="40817" y="209370"/>
                </a:lnTo>
                <a:lnTo>
                  <a:pt x="28599" y="189280"/>
                </a:lnTo>
                <a:lnTo>
                  <a:pt x="28599" y="134933"/>
                </a:lnTo>
                <a:lnTo>
                  <a:pt x="20470" y="142235"/>
                </a:lnTo>
                <a:lnTo>
                  <a:pt x="12319" y="151652"/>
                </a:lnTo>
                <a:lnTo>
                  <a:pt x="5956" y="161821"/>
                </a:lnTo>
                <a:lnTo>
                  <a:pt x="2158" y="169273"/>
                </a:lnTo>
                <a:lnTo>
                  <a:pt x="0" y="177393"/>
                </a:lnTo>
                <a:close/>
              </a:path>
              <a:path w="1738629" h="371475">
                <a:moveTo>
                  <a:pt x="28599" y="134933"/>
                </a:moveTo>
                <a:lnTo>
                  <a:pt x="28599" y="182270"/>
                </a:lnTo>
                <a:lnTo>
                  <a:pt x="29425" y="178740"/>
                </a:lnTo>
                <a:lnTo>
                  <a:pt x="33489" y="170687"/>
                </a:lnTo>
                <a:lnTo>
                  <a:pt x="73083" y="139404"/>
                </a:lnTo>
                <a:lnTo>
                  <a:pt x="122531" y="117506"/>
                </a:lnTo>
                <a:lnTo>
                  <a:pt x="164502" y="103666"/>
                </a:lnTo>
                <a:lnTo>
                  <a:pt x="213065" y="90641"/>
                </a:lnTo>
                <a:lnTo>
                  <a:pt x="267703" y="78587"/>
                </a:lnTo>
                <a:lnTo>
                  <a:pt x="307286" y="71133"/>
                </a:lnTo>
                <a:lnTo>
                  <a:pt x="349223" y="64188"/>
                </a:lnTo>
                <a:lnTo>
                  <a:pt x="393383" y="57778"/>
                </a:lnTo>
                <a:lnTo>
                  <a:pt x="439634" y="51930"/>
                </a:lnTo>
                <a:lnTo>
                  <a:pt x="487846" y="46671"/>
                </a:lnTo>
                <a:lnTo>
                  <a:pt x="537889" y="42027"/>
                </a:lnTo>
                <a:lnTo>
                  <a:pt x="589631" y="38025"/>
                </a:lnTo>
                <a:lnTo>
                  <a:pt x="642942" y="34691"/>
                </a:lnTo>
                <a:lnTo>
                  <a:pt x="697692" y="32053"/>
                </a:lnTo>
                <a:lnTo>
                  <a:pt x="753749" y="30136"/>
                </a:lnTo>
                <a:lnTo>
                  <a:pt x="810983" y="28968"/>
                </a:lnTo>
                <a:lnTo>
                  <a:pt x="869264" y="28575"/>
                </a:lnTo>
                <a:lnTo>
                  <a:pt x="931216" y="29016"/>
                </a:lnTo>
                <a:lnTo>
                  <a:pt x="991969" y="30333"/>
                </a:lnTo>
                <a:lnTo>
                  <a:pt x="1050127" y="32430"/>
                </a:lnTo>
                <a:lnTo>
                  <a:pt x="1107639" y="35358"/>
                </a:lnTo>
                <a:lnTo>
                  <a:pt x="1163508" y="39053"/>
                </a:lnTo>
                <a:lnTo>
                  <a:pt x="1217581" y="43485"/>
                </a:lnTo>
                <a:lnTo>
                  <a:pt x="1269702" y="48620"/>
                </a:lnTo>
                <a:lnTo>
                  <a:pt x="1319720" y="54427"/>
                </a:lnTo>
                <a:lnTo>
                  <a:pt x="1367481" y="60873"/>
                </a:lnTo>
                <a:lnTo>
                  <a:pt x="1412831" y="67926"/>
                </a:lnTo>
                <a:lnTo>
                  <a:pt x="1455616" y="75555"/>
                </a:lnTo>
                <a:lnTo>
                  <a:pt x="1495684" y="83728"/>
                </a:lnTo>
                <a:lnTo>
                  <a:pt x="1532881" y="92411"/>
                </a:lnTo>
                <a:lnTo>
                  <a:pt x="1602817" y="112769"/>
                </a:lnTo>
                <a:lnTo>
                  <a:pt x="1660055" y="136496"/>
                </a:lnTo>
                <a:lnTo>
                  <a:pt x="1697748" y="162334"/>
                </a:lnTo>
                <a:lnTo>
                  <a:pt x="1709940" y="185737"/>
                </a:lnTo>
                <a:lnTo>
                  <a:pt x="1709940" y="135020"/>
                </a:lnTo>
                <a:lnTo>
                  <a:pt x="1663191" y="106171"/>
                </a:lnTo>
                <a:lnTo>
                  <a:pt x="1626038" y="90701"/>
                </a:lnTo>
                <a:lnTo>
                  <a:pt x="1582341" y="76266"/>
                </a:lnTo>
                <a:lnTo>
                  <a:pt x="1532452" y="62884"/>
                </a:lnTo>
                <a:lnTo>
                  <a:pt x="1476717" y="50571"/>
                </a:lnTo>
                <a:lnTo>
                  <a:pt x="1436516" y="43000"/>
                </a:lnTo>
                <a:lnTo>
                  <a:pt x="1394007" y="35956"/>
                </a:lnTo>
                <a:lnTo>
                  <a:pt x="1349313" y="29464"/>
                </a:lnTo>
                <a:lnTo>
                  <a:pt x="1302558" y="23549"/>
                </a:lnTo>
                <a:lnTo>
                  <a:pt x="1253868" y="18236"/>
                </a:lnTo>
                <a:lnTo>
                  <a:pt x="1203366" y="13550"/>
                </a:lnTo>
                <a:lnTo>
                  <a:pt x="1151176" y="9516"/>
                </a:lnTo>
                <a:lnTo>
                  <a:pt x="1097423" y="6159"/>
                </a:lnTo>
                <a:lnTo>
                  <a:pt x="1042231" y="3504"/>
                </a:lnTo>
                <a:lnTo>
                  <a:pt x="984938" y="1560"/>
                </a:lnTo>
                <a:lnTo>
                  <a:pt x="927631" y="397"/>
                </a:lnTo>
                <a:lnTo>
                  <a:pt x="869264" y="0"/>
                </a:lnTo>
                <a:lnTo>
                  <a:pt x="807398" y="449"/>
                </a:lnTo>
                <a:lnTo>
                  <a:pt x="746716" y="1758"/>
                </a:lnTo>
                <a:lnTo>
                  <a:pt x="687361" y="3898"/>
                </a:lnTo>
                <a:lnTo>
                  <a:pt x="629481" y="6840"/>
                </a:lnTo>
                <a:lnTo>
                  <a:pt x="573220" y="10555"/>
                </a:lnTo>
                <a:lnTo>
                  <a:pt x="518724" y="15015"/>
                </a:lnTo>
                <a:lnTo>
                  <a:pt x="466138" y="20193"/>
                </a:lnTo>
                <a:lnTo>
                  <a:pt x="415610" y="26058"/>
                </a:lnTo>
                <a:lnTo>
                  <a:pt x="367283" y="32583"/>
                </a:lnTo>
                <a:lnTo>
                  <a:pt x="321304" y="39739"/>
                </a:lnTo>
                <a:lnTo>
                  <a:pt x="277818" y="47497"/>
                </a:lnTo>
                <a:lnTo>
                  <a:pt x="236972" y="55830"/>
                </a:lnTo>
                <a:lnTo>
                  <a:pt x="198910" y="64708"/>
                </a:lnTo>
                <a:lnTo>
                  <a:pt x="126621" y="85736"/>
                </a:lnTo>
                <a:lnTo>
                  <a:pt x="65445" y="111110"/>
                </a:lnTo>
                <a:lnTo>
                  <a:pt x="30315" y="133392"/>
                </a:lnTo>
                <a:lnTo>
                  <a:pt x="28599" y="134933"/>
                </a:lnTo>
                <a:close/>
              </a:path>
            </a:pathLst>
          </a:custGeom>
          <a:solidFill>
            <a:srgbClr val="01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78261" y="5213057"/>
            <a:ext cx="1709928" cy="34141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63999" y="5198808"/>
            <a:ext cx="1738630" cy="370205"/>
          </a:xfrm>
          <a:custGeom>
            <a:avLst/>
            <a:gdLst/>
            <a:ahLst/>
            <a:cxnLst/>
            <a:rect l="l" t="t" r="r" b="b"/>
            <a:pathLst>
              <a:path w="1738629" h="370204">
                <a:moveTo>
                  <a:pt x="0" y="176669"/>
                </a:moveTo>
                <a:lnTo>
                  <a:pt x="13" y="184975"/>
                </a:lnTo>
                <a:lnTo>
                  <a:pt x="13" y="193356"/>
                </a:lnTo>
                <a:lnTo>
                  <a:pt x="2184" y="201497"/>
                </a:lnTo>
                <a:lnTo>
                  <a:pt x="32431" y="238987"/>
                </a:lnTo>
                <a:lnTo>
                  <a:pt x="75349" y="264426"/>
                </a:lnTo>
                <a:lnTo>
                  <a:pt x="112503" y="279837"/>
                </a:lnTo>
                <a:lnTo>
                  <a:pt x="156199" y="294208"/>
                </a:lnTo>
                <a:lnTo>
                  <a:pt x="206089" y="307521"/>
                </a:lnTo>
                <a:lnTo>
                  <a:pt x="261823" y="319760"/>
                </a:lnTo>
                <a:lnTo>
                  <a:pt x="302021" y="327284"/>
                </a:lnTo>
                <a:lnTo>
                  <a:pt x="344528" y="334281"/>
                </a:lnTo>
                <a:lnTo>
                  <a:pt x="389220" y="340727"/>
                </a:lnTo>
                <a:lnTo>
                  <a:pt x="435973" y="346598"/>
                </a:lnTo>
                <a:lnTo>
                  <a:pt x="484662" y="351870"/>
                </a:lnTo>
                <a:lnTo>
                  <a:pt x="535164" y="356519"/>
                </a:lnTo>
                <a:lnTo>
                  <a:pt x="587353" y="360519"/>
                </a:lnTo>
                <a:lnTo>
                  <a:pt x="641105" y="363847"/>
                </a:lnTo>
                <a:lnTo>
                  <a:pt x="696297" y="366478"/>
                </a:lnTo>
                <a:lnTo>
                  <a:pt x="753590" y="368405"/>
                </a:lnTo>
                <a:lnTo>
                  <a:pt x="810897" y="369557"/>
                </a:lnTo>
                <a:lnTo>
                  <a:pt x="869264" y="369950"/>
                </a:lnTo>
                <a:lnTo>
                  <a:pt x="931127" y="369505"/>
                </a:lnTo>
                <a:lnTo>
                  <a:pt x="991806" y="368208"/>
                </a:lnTo>
                <a:lnTo>
                  <a:pt x="1051158" y="366088"/>
                </a:lnTo>
                <a:lnTo>
                  <a:pt x="1109036" y="363173"/>
                </a:lnTo>
                <a:lnTo>
                  <a:pt x="1165295" y="359490"/>
                </a:lnTo>
                <a:lnTo>
                  <a:pt x="1219788" y="355066"/>
                </a:lnTo>
                <a:lnTo>
                  <a:pt x="1272372" y="349930"/>
                </a:lnTo>
                <a:lnTo>
                  <a:pt x="1322898" y="344110"/>
                </a:lnTo>
                <a:lnTo>
                  <a:pt x="1371223" y="337632"/>
                </a:lnTo>
                <a:lnTo>
                  <a:pt x="1417201" y="330524"/>
                </a:lnTo>
                <a:lnTo>
                  <a:pt x="1460685" y="322815"/>
                </a:lnTo>
                <a:lnTo>
                  <a:pt x="1501531" y="314532"/>
                </a:lnTo>
                <a:lnTo>
                  <a:pt x="1539592" y="305702"/>
                </a:lnTo>
                <a:lnTo>
                  <a:pt x="1611881" y="284779"/>
                </a:lnTo>
                <a:lnTo>
                  <a:pt x="1673057" y="259508"/>
                </a:lnTo>
                <a:lnTo>
                  <a:pt x="1708188" y="237288"/>
                </a:lnTo>
                <a:lnTo>
                  <a:pt x="1736344" y="201485"/>
                </a:lnTo>
                <a:lnTo>
                  <a:pt x="1738528" y="193319"/>
                </a:lnTo>
                <a:lnTo>
                  <a:pt x="1738515" y="176621"/>
                </a:lnTo>
                <a:lnTo>
                  <a:pt x="1716786" y="140487"/>
                </a:lnTo>
                <a:lnTo>
                  <a:pt x="1709928" y="134573"/>
                </a:lnTo>
                <a:lnTo>
                  <a:pt x="1709928" y="188442"/>
                </a:lnTo>
                <a:lnTo>
                  <a:pt x="1709102" y="191947"/>
                </a:lnTo>
                <a:lnTo>
                  <a:pt x="1678024" y="223785"/>
                </a:lnTo>
                <a:lnTo>
                  <a:pt x="1616004" y="253019"/>
                </a:lnTo>
                <a:lnTo>
                  <a:pt x="1574031" y="266796"/>
                </a:lnTo>
                <a:lnTo>
                  <a:pt x="1525468" y="279756"/>
                </a:lnTo>
                <a:lnTo>
                  <a:pt x="1470825" y="291744"/>
                </a:lnTo>
                <a:lnTo>
                  <a:pt x="1431241" y="299150"/>
                </a:lnTo>
                <a:lnTo>
                  <a:pt x="1389304" y="306049"/>
                </a:lnTo>
                <a:lnTo>
                  <a:pt x="1345145" y="312413"/>
                </a:lnTo>
                <a:lnTo>
                  <a:pt x="1298894" y="318217"/>
                </a:lnTo>
                <a:lnTo>
                  <a:pt x="1250681" y="323436"/>
                </a:lnTo>
                <a:lnTo>
                  <a:pt x="1200639" y="328042"/>
                </a:lnTo>
                <a:lnTo>
                  <a:pt x="1148896" y="332011"/>
                </a:lnTo>
                <a:lnTo>
                  <a:pt x="1095585" y="335315"/>
                </a:lnTo>
                <a:lnTo>
                  <a:pt x="1040835" y="337930"/>
                </a:lnTo>
                <a:lnTo>
                  <a:pt x="984778" y="339829"/>
                </a:lnTo>
                <a:lnTo>
                  <a:pt x="927544" y="340986"/>
                </a:lnTo>
                <a:lnTo>
                  <a:pt x="869264" y="341375"/>
                </a:lnTo>
                <a:lnTo>
                  <a:pt x="807307" y="340939"/>
                </a:lnTo>
                <a:lnTo>
                  <a:pt x="746549" y="339634"/>
                </a:lnTo>
                <a:lnTo>
                  <a:pt x="688393" y="337556"/>
                </a:lnTo>
                <a:lnTo>
                  <a:pt x="630878" y="334655"/>
                </a:lnTo>
                <a:lnTo>
                  <a:pt x="575006" y="330991"/>
                </a:lnTo>
                <a:lnTo>
                  <a:pt x="520932" y="326597"/>
                </a:lnTo>
                <a:lnTo>
                  <a:pt x="468808" y="321503"/>
                </a:lnTo>
                <a:lnTo>
                  <a:pt x="418788" y="315741"/>
                </a:lnTo>
                <a:lnTo>
                  <a:pt x="371025" y="309342"/>
                </a:lnTo>
                <a:lnTo>
                  <a:pt x="325674" y="302336"/>
                </a:lnTo>
                <a:lnTo>
                  <a:pt x="282887" y="294757"/>
                </a:lnTo>
                <a:lnTo>
                  <a:pt x="242819" y="286634"/>
                </a:lnTo>
                <a:lnTo>
                  <a:pt x="205621" y="277999"/>
                </a:lnTo>
                <a:lnTo>
                  <a:pt x="135685" y="257738"/>
                </a:lnTo>
                <a:lnTo>
                  <a:pt x="78447" y="234104"/>
                </a:lnTo>
                <a:lnTo>
                  <a:pt x="40765" y="208338"/>
                </a:lnTo>
                <a:lnTo>
                  <a:pt x="28587" y="134430"/>
                </a:lnTo>
                <a:lnTo>
                  <a:pt x="20466" y="141692"/>
                </a:lnTo>
                <a:lnTo>
                  <a:pt x="12322" y="151050"/>
                </a:lnTo>
                <a:lnTo>
                  <a:pt x="5969" y="161136"/>
                </a:lnTo>
                <a:lnTo>
                  <a:pt x="2171" y="168575"/>
                </a:lnTo>
                <a:lnTo>
                  <a:pt x="13" y="176620"/>
                </a:lnTo>
                <a:lnTo>
                  <a:pt x="13" y="184975"/>
                </a:lnTo>
                <a:lnTo>
                  <a:pt x="0" y="176669"/>
                </a:lnTo>
                <a:close/>
              </a:path>
              <a:path w="1738629" h="370204">
                <a:moveTo>
                  <a:pt x="1738515" y="176621"/>
                </a:moveTo>
                <a:lnTo>
                  <a:pt x="1738515" y="184975"/>
                </a:lnTo>
                <a:lnTo>
                  <a:pt x="1738528" y="176669"/>
                </a:lnTo>
                <a:close/>
              </a:path>
              <a:path w="1738629" h="370204">
                <a:moveTo>
                  <a:pt x="28587" y="134430"/>
                </a:moveTo>
                <a:lnTo>
                  <a:pt x="28587" y="184975"/>
                </a:lnTo>
                <a:lnTo>
                  <a:pt x="28600" y="181571"/>
                </a:lnTo>
                <a:lnTo>
                  <a:pt x="29413" y="178091"/>
                </a:lnTo>
                <a:lnTo>
                  <a:pt x="60417" y="146453"/>
                </a:lnTo>
                <a:lnTo>
                  <a:pt x="122362" y="117260"/>
                </a:lnTo>
                <a:lnTo>
                  <a:pt x="164289" y="103482"/>
                </a:lnTo>
                <a:lnTo>
                  <a:pt x="212808" y="90509"/>
                </a:lnTo>
                <a:lnTo>
                  <a:pt x="267411" y="78498"/>
                </a:lnTo>
                <a:lnTo>
                  <a:pt x="306975" y="71065"/>
                </a:lnTo>
                <a:lnTo>
                  <a:pt x="348896" y="64137"/>
                </a:lnTo>
                <a:lnTo>
                  <a:pt x="393046" y="57741"/>
                </a:lnTo>
                <a:lnTo>
                  <a:pt x="439294" y="51904"/>
                </a:lnTo>
                <a:lnTo>
                  <a:pt x="487511" y="46653"/>
                </a:lnTo>
                <a:lnTo>
                  <a:pt x="537567" y="42016"/>
                </a:lnTo>
                <a:lnTo>
                  <a:pt x="589333" y="38018"/>
                </a:lnTo>
                <a:lnTo>
                  <a:pt x="642678" y="34688"/>
                </a:lnTo>
                <a:lnTo>
                  <a:pt x="697474" y="32051"/>
                </a:lnTo>
                <a:lnTo>
                  <a:pt x="753590" y="30136"/>
                </a:lnTo>
                <a:lnTo>
                  <a:pt x="810897" y="28968"/>
                </a:lnTo>
                <a:lnTo>
                  <a:pt x="869264" y="28575"/>
                </a:lnTo>
                <a:lnTo>
                  <a:pt x="931127" y="29016"/>
                </a:lnTo>
                <a:lnTo>
                  <a:pt x="991806" y="30332"/>
                </a:lnTo>
                <a:lnTo>
                  <a:pt x="1049900" y="32428"/>
                </a:lnTo>
                <a:lnTo>
                  <a:pt x="1107368" y="35354"/>
                </a:lnTo>
                <a:lnTo>
                  <a:pt x="1163205" y="39045"/>
                </a:lnTo>
                <a:lnTo>
                  <a:pt x="1217257" y="43471"/>
                </a:lnTo>
                <a:lnTo>
                  <a:pt x="1269370" y="48598"/>
                </a:lnTo>
                <a:lnTo>
                  <a:pt x="1319388" y="54393"/>
                </a:lnTo>
                <a:lnTo>
                  <a:pt x="1367158" y="60825"/>
                </a:lnTo>
                <a:lnTo>
                  <a:pt x="1412524" y="67861"/>
                </a:lnTo>
                <a:lnTo>
                  <a:pt x="1455333" y="75469"/>
                </a:lnTo>
                <a:lnTo>
                  <a:pt x="1495428" y="83616"/>
                </a:lnTo>
                <a:lnTo>
                  <a:pt x="1532656" y="92269"/>
                </a:lnTo>
                <a:lnTo>
                  <a:pt x="1602669" y="112548"/>
                </a:lnTo>
                <a:lnTo>
                  <a:pt x="1660001" y="136167"/>
                </a:lnTo>
                <a:lnTo>
                  <a:pt x="1697758" y="161859"/>
                </a:lnTo>
                <a:lnTo>
                  <a:pt x="1709928" y="181571"/>
                </a:lnTo>
                <a:lnTo>
                  <a:pt x="1709928" y="134573"/>
                </a:lnTo>
                <a:lnTo>
                  <a:pt x="1663052" y="105841"/>
                </a:lnTo>
                <a:lnTo>
                  <a:pt x="1625859" y="90447"/>
                </a:lnTo>
                <a:lnTo>
                  <a:pt x="1582121" y="76074"/>
                </a:lnTo>
                <a:lnTo>
                  <a:pt x="1532193" y="62741"/>
                </a:lnTo>
                <a:lnTo>
                  <a:pt x="1476426" y="50469"/>
                </a:lnTo>
                <a:lnTo>
                  <a:pt x="1436205" y="42921"/>
                </a:lnTo>
                <a:lnTo>
                  <a:pt x="1393680" y="35897"/>
                </a:lnTo>
                <a:lnTo>
                  <a:pt x="1348976" y="29421"/>
                </a:lnTo>
                <a:lnTo>
                  <a:pt x="1302218" y="23519"/>
                </a:lnTo>
                <a:lnTo>
                  <a:pt x="1253532" y="18216"/>
                </a:lnTo>
                <a:lnTo>
                  <a:pt x="1203044" y="13538"/>
                </a:lnTo>
                <a:lnTo>
                  <a:pt x="1150877" y="9509"/>
                </a:lnTo>
                <a:lnTo>
                  <a:pt x="1097158" y="6156"/>
                </a:lnTo>
                <a:lnTo>
                  <a:pt x="1042012" y="3503"/>
                </a:lnTo>
                <a:lnTo>
                  <a:pt x="984778" y="1559"/>
                </a:lnTo>
                <a:lnTo>
                  <a:pt x="927544" y="397"/>
                </a:lnTo>
                <a:lnTo>
                  <a:pt x="869264" y="0"/>
                </a:lnTo>
                <a:lnTo>
                  <a:pt x="807307" y="449"/>
                </a:lnTo>
                <a:lnTo>
                  <a:pt x="746549" y="1758"/>
                </a:lnTo>
                <a:lnTo>
                  <a:pt x="687135" y="3896"/>
                </a:lnTo>
                <a:lnTo>
                  <a:pt x="629209" y="6836"/>
                </a:lnTo>
                <a:lnTo>
                  <a:pt x="572916" y="10547"/>
                </a:lnTo>
                <a:lnTo>
                  <a:pt x="518400" y="15001"/>
                </a:lnTo>
                <a:lnTo>
                  <a:pt x="465806" y="20170"/>
                </a:lnTo>
                <a:lnTo>
                  <a:pt x="415277" y="26024"/>
                </a:lnTo>
                <a:lnTo>
                  <a:pt x="366960" y="32535"/>
                </a:lnTo>
                <a:lnTo>
                  <a:pt x="320997" y="39674"/>
                </a:lnTo>
                <a:lnTo>
                  <a:pt x="277534" y="47411"/>
                </a:lnTo>
                <a:lnTo>
                  <a:pt x="236716" y="55718"/>
                </a:lnTo>
                <a:lnTo>
                  <a:pt x="198685" y="64566"/>
                </a:lnTo>
                <a:lnTo>
                  <a:pt x="126463" y="85508"/>
                </a:lnTo>
                <a:lnTo>
                  <a:pt x="65367" y="110752"/>
                </a:lnTo>
                <a:lnTo>
                  <a:pt x="30295" y="132903"/>
                </a:lnTo>
                <a:lnTo>
                  <a:pt x="28587" y="134430"/>
                </a:lnTo>
                <a:close/>
              </a:path>
            </a:pathLst>
          </a:custGeom>
          <a:solidFill>
            <a:srgbClr val="01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10265" y="5706833"/>
            <a:ext cx="1709242" cy="34141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96003" y="5692584"/>
            <a:ext cx="1737995" cy="370205"/>
          </a:xfrm>
          <a:custGeom>
            <a:avLst/>
            <a:gdLst/>
            <a:ahLst/>
            <a:cxnLst/>
            <a:rect l="l" t="t" r="r" b="b"/>
            <a:pathLst>
              <a:path w="1737995" h="370204">
                <a:moveTo>
                  <a:pt x="0" y="176644"/>
                </a:moveTo>
                <a:lnTo>
                  <a:pt x="12" y="184975"/>
                </a:lnTo>
                <a:lnTo>
                  <a:pt x="12" y="193354"/>
                </a:lnTo>
                <a:lnTo>
                  <a:pt x="2171" y="201472"/>
                </a:lnTo>
                <a:lnTo>
                  <a:pt x="32431" y="238987"/>
                </a:lnTo>
                <a:lnTo>
                  <a:pt x="75348" y="264426"/>
                </a:lnTo>
                <a:lnTo>
                  <a:pt x="112502" y="279837"/>
                </a:lnTo>
                <a:lnTo>
                  <a:pt x="156198" y="294208"/>
                </a:lnTo>
                <a:lnTo>
                  <a:pt x="206088" y="307521"/>
                </a:lnTo>
                <a:lnTo>
                  <a:pt x="261823" y="319760"/>
                </a:lnTo>
                <a:lnTo>
                  <a:pt x="302021" y="327284"/>
                </a:lnTo>
                <a:lnTo>
                  <a:pt x="344528" y="334281"/>
                </a:lnTo>
                <a:lnTo>
                  <a:pt x="389220" y="340727"/>
                </a:lnTo>
                <a:lnTo>
                  <a:pt x="435973" y="346598"/>
                </a:lnTo>
                <a:lnTo>
                  <a:pt x="484662" y="351870"/>
                </a:lnTo>
                <a:lnTo>
                  <a:pt x="535163" y="356518"/>
                </a:lnTo>
                <a:lnTo>
                  <a:pt x="587352" y="360519"/>
                </a:lnTo>
                <a:lnTo>
                  <a:pt x="641105" y="363847"/>
                </a:lnTo>
                <a:lnTo>
                  <a:pt x="696297" y="366478"/>
                </a:lnTo>
                <a:lnTo>
                  <a:pt x="753584" y="368405"/>
                </a:lnTo>
                <a:lnTo>
                  <a:pt x="810893" y="369557"/>
                </a:lnTo>
                <a:lnTo>
                  <a:pt x="869264" y="369950"/>
                </a:lnTo>
                <a:lnTo>
                  <a:pt x="931122" y="369505"/>
                </a:lnTo>
                <a:lnTo>
                  <a:pt x="991789" y="368208"/>
                </a:lnTo>
                <a:lnTo>
                  <a:pt x="1051121" y="366088"/>
                </a:lnTo>
                <a:lnTo>
                  <a:pt x="1108973" y="363173"/>
                </a:lnTo>
                <a:lnTo>
                  <a:pt x="1165200" y="359490"/>
                </a:lnTo>
                <a:lnTo>
                  <a:pt x="1219656" y="355066"/>
                </a:lnTo>
                <a:lnTo>
                  <a:pt x="1272198" y="349930"/>
                </a:lnTo>
                <a:lnTo>
                  <a:pt x="1322681" y="344110"/>
                </a:lnTo>
                <a:lnTo>
                  <a:pt x="1370959" y="337632"/>
                </a:lnTo>
                <a:lnTo>
                  <a:pt x="1416888" y="330524"/>
                </a:lnTo>
                <a:lnTo>
                  <a:pt x="1460323" y="322815"/>
                </a:lnTo>
                <a:lnTo>
                  <a:pt x="1501119" y="314532"/>
                </a:lnTo>
                <a:lnTo>
                  <a:pt x="1539131" y="305702"/>
                </a:lnTo>
                <a:lnTo>
                  <a:pt x="1611324" y="284776"/>
                </a:lnTo>
                <a:lnTo>
                  <a:pt x="1672406" y="259498"/>
                </a:lnTo>
                <a:lnTo>
                  <a:pt x="1707485" y="237275"/>
                </a:lnTo>
                <a:lnTo>
                  <a:pt x="1735594" y="201472"/>
                </a:lnTo>
                <a:lnTo>
                  <a:pt x="1737766" y="193306"/>
                </a:lnTo>
                <a:lnTo>
                  <a:pt x="1737766" y="176644"/>
                </a:lnTo>
                <a:lnTo>
                  <a:pt x="1716087" y="140296"/>
                </a:lnTo>
                <a:lnTo>
                  <a:pt x="1709178" y="134305"/>
                </a:lnTo>
                <a:lnTo>
                  <a:pt x="1709165" y="188455"/>
                </a:lnTo>
                <a:lnTo>
                  <a:pt x="1708340" y="191947"/>
                </a:lnTo>
                <a:lnTo>
                  <a:pt x="1677319" y="223792"/>
                </a:lnTo>
                <a:lnTo>
                  <a:pt x="1615410" y="253030"/>
                </a:lnTo>
                <a:lnTo>
                  <a:pt x="1573506" y="266803"/>
                </a:lnTo>
                <a:lnTo>
                  <a:pt x="1525012" y="279758"/>
                </a:lnTo>
                <a:lnTo>
                  <a:pt x="1470443" y="291744"/>
                </a:lnTo>
                <a:lnTo>
                  <a:pt x="1430907" y="299150"/>
                </a:lnTo>
                <a:lnTo>
                  <a:pt x="1389017" y="306049"/>
                </a:lnTo>
                <a:lnTo>
                  <a:pt x="1344903" y="312413"/>
                </a:lnTo>
                <a:lnTo>
                  <a:pt x="1298696" y="318217"/>
                </a:lnTo>
                <a:lnTo>
                  <a:pt x="1250524" y="323436"/>
                </a:lnTo>
                <a:lnTo>
                  <a:pt x="1200519" y="328042"/>
                </a:lnTo>
                <a:lnTo>
                  <a:pt x="1148811" y="332011"/>
                </a:lnTo>
                <a:lnTo>
                  <a:pt x="1095528" y="335315"/>
                </a:lnTo>
                <a:lnTo>
                  <a:pt x="1040803" y="337930"/>
                </a:lnTo>
                <a:lnTo>
                  <a:pt x="984763" y="339829"/>
                </a:lnTo>
                <a:lnTo>
                  <a:pt x="927540" y="340986"/>
                </a:lnTo>
                <a:lnTo>
                  <a:pt x="869264" y="341375"/>
                </a:lnTo>
                <a:lnTo>
                  <a:pt x="807309" y="340939"/>
                </a:lnTo>
                <a:lnTo>
                  <a:pt x="746554" y="339634"/>
                </a:lnTo>
                <a:lnTo>
                  <a:pt x="688393" y="337556"/>
                </a:lnTo>
                <a:lnTo>
                  <a:pt x="630877" y="334655"/>
                </a:lnTo>
                <a:lnTo>
                  <a:pt x="575006" y="330991"/>
                </a:lnTo>
                <a:lnTo>
                  <a:pt x="520931" y="326597"/>
                </a:lnTo>
                <a:lnTo>
                  <a:pt x="468807" y="321503"/>
                </a:lnTo>
                <a:lnTo>
                  <a:pt x="418787" y="315741"/>
                </a:lnTo>
                <a:lnTo>
                  <a:pt x="371025" y="309341"/>
                </a:lnTo>
                <a:lnTo>
                  <a:pt x="325674" y="302336"/>
                </a:lnTo>
                <a:lnTo>
                  <a:pt x="282887" y="294757"/>
                </a:lnTo>
                <a:lnTo>
                  <a:pt x="242818" y="286634"/>
                </a:lnTo>
                <a:lnTo>
                  <a:pt x="205621" y="277999"/>
                </a:lnTo>
                <a:lnTo>
                  <a:pt x="135684" y="257738"/>
                </a:lnTo>
                <a:lnTo>
                  <a:pt x="78447" y="234105"/>
                </a:lnTo>
                <a:lnTo>
                  <a:pt x="40765" y="208338"/>
                </a:lnTo>
                <a:lnTo>
                  <a:pt x="28600" y="188455"/>
                </a:lnTo>
                <a:lnTo>
                  <a:pt x="28600" y="134183"/>
                </a:lnTo>
                <a:lnTo>
                  <a:pt x="20448" y="141501"/>
                </a:lnTo>
                <a:lnTo>
                  <a:pt x="12304" y="150907"/>
                </a:lnTo>
                <a:lnTo>
                  <a:pt x="5969" y="161023"/>
                </a:lnTo>
                <a:lnTo>
                  <a:pt x="2171" y="168478"/>
                </a:lnTo>
                <a:lnTo>
                  <a:pt x="12" y="176596"/>
                </a:lnTo>
                <a:lnTo>
                  <a:pt x="12" y="184975"/>
                </a:lnTo>
                <a:lnTo>
                  <a:pt x="0" y="176644"/>
                </a:lnTo>
                <a:close/>
              </a:path>
              <a:path w="1737995" h="370204">
                <a:moveTo>
                  <a:pt x="28600" y="134183"/>
                </a:moveTo>
                <a:lnTo>
                  <a:pt x="28600" y="181495"/>
                </a:lnTo>
                <a:lnTo>
                  <a:pt x="29413" y="178003"/>
                </a:lnTo>
                <a:lnTo>
                  <a:pt x="33477" y="169925"/>
                </a:lnTo>
                <a:lnTo>
                  <a:pt x="72989" y="138735"/>
                </a:lnTo>
                <a:lnTo>
                  <a:pt x="122367" y="116920"/>
                </a:lnTo>
                <a:lnTo>
                  <a:pt x="164290" y="103147"/>
                </a:lnTo>
                <a:lnTo>
                  <a:pt x="212808" y="90191"/>
                </a:lnTo>
                <a:lnTo>
                  <a:pt x="267411" y="78206"/>
                </a:lnTo>
                <a:lnTo>
                  <a:pt x="306972" y="70800"/>
                </a:lnTo>
                <a:lnTo>
                  <a:pt x="348890" y="63901"/>
                </a:lnTo>
                <a:lnTo>
                  <a:pt x="393038" y="57537"/>
                </a:lnTo>
                <a:lnTo>
                  <a:pt x="439285" y="51733"/>
                </a:lnTo>
                <a:lnTo>
                  <a:pt x="487501" y="46514"/>
                </a:lnTo>
                <a:lnTo>
                  <a:pt x="537557" y="41908"/>
                </a:lnTo>
                <a:lnTo>
                  <a:pt x="589323" y="37939"/>
                </a:lnTo>
                <a:lnTo>
                  <a:pt x="642669" y="34635"/>
                </a:lnTo>
                <a:lnTo>
                  <a:pt x="697466" y="32020"/>
                </a:lnTo>
                <a:lnTo>
                  <a:pt x="753584" y="30121"/>
                </a:lnTo>
                <a:lnTo>
                  <a:pt x="810893" y="28964"/>
                </a:lnTo>
                <a:lnTo>
                  <a:pt x="869264" y="28575"/>
                </a:lnTo>
                <a:lnTo>
                  <a:pt x="931122" y="29011"/>
                </a:lnTo>
                <a:lnTo>
                  <a:pt x="991789" y="30316"/>
                </a:lnTo>
                <a:lnTo>
                  <a:pt x="1049865" y="32393"/>
                </a:lnTo>
                <a:lnTo>
                  <a:pt x="1107307" y="35295"/>
                </a:lnTo>
                <a:lnTo>
                  <a:pt x="1163112" y="38958"/>
                </a:lnTo>
                <a:lnTo>
                  <a:pt x="1217129" y="43353"/>
                </a:lnTo>
                <a:lnTo>
                  <a:pt x="1269201" y="48447"/>
                </a:lnTo>
                <a:lnTo>
                  <a:pt x="1319176" y="54209"/>
                </a:lnTo>
                <a:lnTo>
                  <a:pt x="1366899" y="60608"/>
                </a:lnTo>
                <a:lnTo>
                  <a:pt x="1412217" y="67613"/>
                </a:lnTo>
                <a:lnTo>
                  <a:pt x="1454975" y="75193"/>
                </a:lnTo>
                <a:lnTo>
                  <a:pt x="1495020" y="83316"/>
                </a:lnTo>
                <a:lnTo>
                  <a:pt x="1532197" y="91951"/>
                </a:lnTo>
                <a:lnTo>
                  <a:pt x="1602102" y="112211"/>
                </a:lnTo>
                <a:lnTo>
                  <a:pt x="1659321" y="135845"/>
                </a:lnTo>
                <a:lnTo>
                  <a:pt x="1696999" y="161612"/>
                </a:lnTo>
                <a:lnTo>
                  <a:pt x="1709178" y="184975"/>
                </a:lnTo>
                <a:lnTo>
                  <a:pt x="1709178" y="134305"/>
                </a:lnTo>
                <a:lnTo>
                  <a:pt x="1662429" y="105524"/>
                </a:lnTo>
                <a:lnTo>
                  <a:pt x="1625283" y="90113"/>
                </a:lnTo>
                <a:lnTo>
                  <a:pt x="1581604" y="75742"/>
                </a:lnTo>
                <a:lnTo>
                  <a:pt x="1531738" y="62429"/>
                </a:lnTo>
                <a:lnTo>
                  <a:pt x="1476031" y="50190"/>
                </a:lnTo>
                <a:lnTo>
                  <a:pt x="1435858" y="42666"/>
                </a:lnTo>
                <a:lnTo>
                  <a:pt x="1393380" y="35669"/>
                </a:lnTo>
                <a:lnTo>
                  <a:pt x="1348722" y="29223"/>
                </a:lnTo>
                <a:lnTo>
                  <a:pt x="1302008" y="23351"/>
                </a:lnTo>
                <a:lnTo>
                  <a:pt x="1253364" y="18080"/>
                </a:lnTo>
                <a:lnTo>
                  <a:pt x="1202913" y="13431"/>
                </a:lnTo>
                <a:lnTo>
                  <a:pt x="1150782" y="9431"/>
                </a:lnTo>
                <a:lnTo>
                  <a:pt x="1097093" y="6103"/>
                </a:lnTo>
                <a:lnTo>
                  <a:pt x="1041972" y="3472"/>
                </a:lnTo>
                <a:lnTo>
                  <a:pt x="984763" y="1545"/>
                </a:lnTo>
                <a:lnTo>
                  <a:pt x="927540" y="393"/>
                </a:lnTo>
                <a:lnTo>
                  <a:pt x="869264" y="0"/>
                </a:lnTo>
                <a:lnTo>
                  <a:pt x="807309" y="445"/>
                </a:lnTo>
                <a:lnTo>
                  <a:pt x="746554" y="1742"/>
                </a:lnTo>
                <a:lnTo>
                  <a:pt x="687141" y="3861"/>
                </a:lnTo>
                <a:lnTo>
                  <a:pt x="629217" y="6777"/>
                </a:lnTo>
                <a:lnTo>
                  <a:pt x="572924" y="10460"/>
                </a:lnTo>
                <a:lnTo>
                  <a:pt x="518409" y="14883"/>
                </a:lnTo>
                <a:lnTo>
                  <a:pt x="465815" y="20019"/>
                </a:lnTo>
                <a:lnTo>
                  <a:pt x="415286" y="25840"/>
                </a:lnTo>
                <a:lnTo>
                  <a:pt x="366968" y="32318"/>
                </a:lnTo>
                <a:lnTo>
                  <a:pt x="321005" y="39426"/>
                </a:lnTo>
                <a:lnTo>
                  <a:pt x="277541" y="47135"/>
                </a:lnTo>
                <a:lnTo>
                  <a:pt x="236720" y="55418"/>
                </a:lnTo>
                <a:lnTo>
                  <a:pt x="198688" y="64248"/>
                </a:lnTo>
                <a:lnTo>
                  <a:pt x="126463" y="85173"/>
                </a:lnTo>
                <a:lnTo>
                  <a:pt x="65361" y="110452"/>
                </a:lnTo>
                <a:lnTo>
                  <a:pt x="30280" y="132675"/>
                </a:lnTo>
                <a:lnTo>
                  <a:pt x="28600" y="134183"/>
                </a:lnTo>
                <a:close/>
              </a:path>
            </a:pathLst>
          </a:custGeom>
          <a:solidFill>
            <a:srgbClr val="01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70717" y="6225756"/>
            <a:ext cx="1710614" cy="3429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56379" y="6211506"/>
            <a:ext cx="1739900" cy="371475"/>
          </a:xfrm>
          <a:custGeom>
            <a:avLst/>
            <a:gdLst/>
            <a:ahLst/>
            <a:cxnLst/>
            <a:rect l="l" t="t" r="r" b="b"/>
            <a:pathLst>
              <a:path w="1739900" h="371475">
                <a:moveTo>
                  <a:pt x="0" y="177406"/>
                </a:moveTo>
                <a:lnTo>
                  <a:pt x="0" y="194094"/>
                </a:lnTo>
                <a:lnTo>
                  <a:pt x="2171" y="202322"/>
                </a:lnTo>
                <a:lnTo>
                  <a:pt x="32398" y="240022"/>
                </a:lnTo>
                <a:lnTo>
                  <a:pt x="75323" y="265620"/>
                </a:lnTo>
                <a:lnTo>
                  <a:pt x="112484" y="281110"/>
                </a:lnTo>
                <a:lnTo>
                  <a:pt x="156184" y="295546"/>
                </a:lnTo>
                <a:lnTo>
                  <a:pt x="206075" y="308913"/>
                </a:lnTo>
                <a:lnTo>
                  <a:pt x="261810" y="321195"/>
                </a:lnTo>
                <a:lnTo>
                  <a:pt x="302011" y="328739"/>
                </a:lnTo>
                <a:lnTo>
                  <a:pt x="344520" y="335753"/>
                </a:lnTo>
                <a:lnTo>
                  <a:pt x="389214" y="342214"/>
                </a:lnTo>
                <a:lnTo>
                  <a:pt x="435969" y="348096"/>
                </a:lnTo>
                <a:lnTo>
                  <a:pt x="484659" y="353377"/>
                </a:lnTo>
                <a:lnTo>
                  <a:pt x="535162" y="358032"/>
                </a:lnTo>
                <a:lnTo>
                  <a:pt x="587351" y="362037"/>
                </a:lnTo>
                <a:lnTo>
                  <a:pt x="641104" y="365368"/>
                </a:lnTo>
                <a:lnTo>
                  <a:pt x="696296" y="368001"/>
                </a:lnTo>
                <a:lnTo>
                  <a:pt x="753589" y="369929"/>
                </a:lnTo>
                <a:lnTo>
                  <a:pt x="810896" y="371081"/>
                </a:lnTo>
                <a:lnTo>
                  <a:pt x="869264" y="371474"/>
                </a:lnTo>
                <a:lnTo>
                  <a:pt x="931312" y="371029"/>
                </a:lnTo>
                <a:lnTo>
                  <a:pt x="992153" y="369732"/>
                </a:lnTo>
                <a:lnTo>
                  <a:pt x="1051643" y="367611"/>
                </a:lnTo>
                <a:lnTo>
                  <a:pt x="1109639" y="364693"/>
                </a:lnTo>
                <a:lnTo>
                  <a:pt x="1165994" y="361006"/>
                </a:lnTo>
                <a:lnTo>
                  <a:pt x="1220567" y="356577"/>
                </a:lnTo>
                <a:lnTo>
                  <a:pt x="1273213" y="351432"/>
                </a:lnTo>
                <a:lnTo>
                  <a:pt x="1323786" y="345601"/>
                </a:lnTo>
                <a:lnTo>
                  <a:pt x="1372145" y="339109"/>
                </a:lnTo>
                <a:lnTo>
                  <a:pt x="1418144" y="331984"/>
                </a:lnTo>
                <a:lnTo>
                  <a:pt x="1461639" y="324253"/>
                </a:lnTo>
                <a:lnTo>
                  <a:pt x="1502487" y="315944"/>
                </a:lnTo>
                <a:lnTo>
                  <a:pt x="1540543" y="307084"/>
                </a:lnTo>
                <a:lnTo>
                  <a:pt x="1612807" y="286072"/>
                </a:lnTo>
                <a:lnTo>
                  <a:pt x="1673941" y="260669"/>
                </a:lnTo>
                <a:lnTo>
                  <a:pt x="1709034" y="238309"/>
                </a:lnTo>
                <a:lnTo>
                  <a:pt x="1737118" y="202298"/>
                </a:lnTo>
                <a:lnTo>
                  <a:pt x="1739290" y="194094"/>
                </a:lnTo>
                <a:lnTo>
                  <a:pt x="1739290" y="177406"/>
                </a:lnTo>
                <a:lnTo>
                  <a:pt x="1717624" y="141033"/>
                </a:lnTo>
                <a:lnTo>
                  <a:pt x="1710702" y="135020"/>
                </a:lnTo>
                <a:lnTo>
                  <a:pt x="1710689" y="189280"/>
                </a:lnTo>
                <a:lnTo>
                  <a:pt x="1709864" y="192836"/>
                </a:lnTo>
                <a:lnTo>
                  <a:pt x="1678806" y="224926"/>
                </a:lnTo>
                <a:lnTo>
                  <a:pt x="1616874" y="254308"/>
                </a:lnTo>
                <a:lnTo>
                  <a:pt x="1574939" y="268141"/>
                </a:lnTo>
                <a:lnTo>
                  <a:pt x="1526404" y="281145"/>
                </a:lnTo>
                <a:lnTo>
                  <a:pt x="1471777" y="293166"/>
                </a:lnTo>
                <a:lnTo>
                  <a:pt x="1432189" y="300596"/>
                </a:lnTo>
                <a:lnTo>
                  <a:pt x="1390239" y="307514"/>
                </a:lnTo>
                <a:lnTo>
                  <a:pt x="1346055" y="313894"/>
                </a:lnTo>
                <a:lnTo>
                  <a:pt x="1299768" y="319711"/>
                </a:lnTo>
                <a:lnTo>
                  <a:pt x="1251507" y="324939"/>
                </a:lnTo>
                <a:lnTo>
                  <a:pt x="1201400" y="329553"/>
                </a:lnTo>
                <a:lnTo>
                  <a:pt x="1149578" y="333527"/>
                </a:lnTo>
                <a:lnTo>
                  <a:pt x="1096170" y="336835"/>
                </a:lnTo>
                <a:lnTo>
                  <a:pt x="1041305" y="339452"/>
                </a:lnTo>
                <a:lnTo>
                  <a:pt x="985113" y="341353"/>
                </a:lnTo>
                <a:lnTo>
                  <a:pt x="927723" y="342510"/>
                </a:lnTo>
                <a:lnTo>
                  <a:pt x="869264" y="342899"/>
                </a:lnTo>
                <a:lnTo>
                  <a:pt x="807307" y="342463"/>
                </a:lnTo>
                <a:lnTo>
                  <a:pt x="746549" y="341158"/>
                </a:lnTo>
                <a:lnTo>
                  <a:pt x="688393" y="339079"/>
                </a:lnTo>
                <a:lnTo>
                  <a:pt x="630878" y="336175"/>
                </a:lnTo>
                <a:lnTo>
                  <a:pt x="575006" y="332508"/>
                </a:lnTo>
                <a:lnTo>
                  <a:pt x="520932" y="328107"/>
                </a:lnTo>
                <a:lnTo>
                  <a:pt x="468809" y="323005"/>
                </a:lnTo>
                <a:lnTo>
                  <a:pt x="418790" y="317232"/>
                </a:lnTo>
                <a:lnTo>
                  <a:pt x="371028" y="310818"/>
                </a:lnTo>
                <a:lnTo>
                  <a:pt x="325678" y="303796"/>
                </a:lnTo>
                <a:lnTo>
                  <a:pt x="282893" y="296195"/>
                </a:lnTo>
                <a:lnTo>
                  <a:pt x="242826" y="288046"/>
                </a:lnTo>
                <a:lnTo>
                  <a:pt x="205631" y="279381"/>
                </a:lnTo>
                <a:lnTo>
                  <a:pt x="135704" y="259042"/>
                </a:lnTo>
                <a:lnTo>
                  <a:pt x="78477" y="235299"/>
                </a:lnTo>
                <a:lnTo>
                  <a:pt x="40796" y="209381"/>
                </a:lnTo>
                <a:lnTo>
                  <a:pt x="28587" y="134910"/>
                </a:lnTo>
                <a:lnTo>
                  <a:pt x="20437" y="142241"/>
                </a:lnTo>
                <a:lnTo>
                  <a:pt x="12296" y="151659"/>
                </a:lnTo>
                <a:lnTo>
                  <a:pt x="5943" y="161834"/>
                </a:lnTo>
                <a:lnTo>
                  <a:pt x="2158" y="169287"/>
                </a:lnTo>
                <a:lnTo>
                  <a:pt x="0" y="177406"/>
                </a:lnTo>
                <a:close/>
              </a:path>
              <a:path w="1739900" h="371475">
                <a:moveTo>
                  <a:pt x="28587" y="134910"/>
                </a:moveTo>
                <a:lnTo>
                  <a:pt x="28587" y="185737"/>
                </a:lnTo>
                <a:lnTo>
                  <a:pt x="28600" y="182257"/>
                </a:lnTo>
                <a:lnTo>
                  <a:pt x="29426" y="178728"/>
                </a:lnTo>
                <a:lnTo>
                  <a:pt x="60453" y="146842"/>
                </a:lnTo>
                <a:lnTo>
                  <a:pt x="122386" y="117501"/>
                </a:lnTo>
                <a:lnTo>
                  <a:pt x="164307" y="103665"/>
                </a:lnTo>
                <a:lnTo>
                  <a:pt x="212822" y="90641"/>
                </a:lnTo>
                <a:lnTo>
                  <a:pt x="267423" y="78587"/>
                </a:lnTo>
                <a:lnTo>
                  <a:pt x="306984" y="71133"/>
                </a:lnTo>
                <a:lnTo>
                  <a:pt x="348903" y="64188"/>
                </a:lnTo>
                <a:lnTo>
                  <a:pt x="393050" y="57778"/>
                </a:lnTo>
                <a:lnTo>
                  <a:pt x="439297" y="51930"/>
                </a:lnTo>
                <a:lnTo>
                  <a:pt x="487513" y="46671"/>
                </a:lnTo>
                <a:lnTo>
                  <a:pt x="537568" y="42027"/>
                </a:lnTo>
                <a:lnTo>
                  <a:pt x="589333" y="38025"/>
                </a:lnTo>
                <a:lnTo>
                  <a:pt x="642678" y="34691"/>
                </a:lnTo>
                <a:lnTo>
                  <a:pt x="697474" y="32053"/>
                </a:lnTo>
                <a:lnTo>
                  <a:pt x="753589" y="30136"/>
                </a:lnTo>
                <a:lnTo>
                  <a:pt x="810896" y="28968"/>
                </a:lnTo>
                <a:lnTo>
                  <a:pt x="869264" y="28574"/>
                </a:lnTo>
                <a:lnTo>
                  <a:pt x="931312" y="29016"/>
                </a:lnTo>
                <a:lnTo>
                  <a:pt x="992153" y="30333"/>
                </a:lnTo>
                <a:lnTo>
                  <a:pt x="1050391" y="32430"/>
                </a:lnTo>
                <a:lnTo>
                  <a:pt x="1107975" y="35358"/>
                </a:lnTo>
                <a:lnTo>
                  <a:pt x="1163909" y="39053"/>
                </a:lnTo>
                <a:lnTo>
                  <a:pt x="1218039" y="43485"/>
                </a:lnTo>
                <a:lnTo>
                  <a:pt x="1270212" y="48620"/>
                </a:lnTo>
                <a:lnTo>
                  <a:pt x="1320275" y="54427"/>
                </a:lnTo>
                <a:lnTo>
                  <a:pt x="1368076" y="60873"/>
                </a:lnTo>
                <a:lnTo>
                  <a:pt x="1413460" y="67926"/>
                </a:lnTo>
                <a:lnTo>
                  <a:pt x="1456275" y="75555"/>
                </a:lnTo>
                <a:lnTo>
                  <a:pt x="1496369" y="83728"/>
                </a:lnTo>
                <a:lnTo>
                  <a:pt x="1533587" y="92411"/>
                </a:lnTo>
                <a:lnTo>
                  <a:pt x="1603551" y="112769"/>
                </a:lnTo>
                <a:lnTo>
                  <a:pt x="1660808" y="136496"/>
                </a:lnTo>
                <a:lnTo>
                  <a:pt x="1698505" y="162334"/>
                </a:lnTo>
                <a:lnTo>
                  <a:pt x="1710702" y="185737"/>
                </a:lnTo>
                <a:lnTo>
                  <a:pt x="1710702" y="135020"/>
                </a:lnTo>
                <a:lnTo>
                  <a:pt x="1663941" y="106171"/>
                </a:lnTo>
                <a:lnTo>
                  <a:pt x="1626775" y="90701"/>
                </a:lnTo>
                <a:lnTo>
                  <a:pt x="1583061" y="76266"/>
                </a:lnTo>
                <a:lnTo>
                  <a:pt x="1533146" y="62884"/>
                </a:lnTo>
                <a:lnTo>
                  <a:pt x="1477378" y="50571"/>
                </a:lnTo>
                <a:lnTo>
                  <a:pt x="1437152" y="43000"/>
                </a:lnTo>
                <a:lnTo>
                  <a:pt x="1394614" y="35956"/>
                </a:lnTo>
                <a:lnTo>
                  <a:pt x="1349886" y="29464"/>
                </a:lnTo>
                <a:lnTo>
                  <a:pt x="1303093" y="23549"/>
                </a:lnTo>
                <a:lnTo>
                  <a:pt x="1254358" y="18236"/>
                </a:lnTo>
                <a:lnTo>
                  <a:pt x="1203805" y="13550"/>
                </a:lnTo>
                <a:lnTo>
                  <a:pt x="1151559" y="9516"/>
                </a:lnTo>
                <a:lnTo>
                  <a:pt x="1097744" y="6159"/>
                </a:lnTo>
                <a:lnTo>
                  <a:pt x="1042482" y="3504"/>
                </a:lnTo>
                <a:lnTo>
                  <a:pt x="985113" y="1560"/>
                </a:lnTo>
                <a:lnTo>
                  <a:pt x="927723" y="397"/>
                </a:lnTo>
                <a:lnTo>
                  <a:pt x="869264" y="0"/>
                </a:lnTo>
                <a:lnTo>
                  <a:pt x="807307" y="449"/>
                </a:lnTo>
                <a:lnTo>
                  <a:pt x="746549" y="1758"/>
                </a:lnTo>
                <a:lnTo>
                  <a:pt x="687135" y="3898"/>
                </a:lnTo>
                <a:lnTo>
                  <a:pt x="629209" y="6840"/>
                </a:lnTo>
                <a:lnTo>
                  <a:pt x="572915" y="10555"/>
                </a:lnTo>
                <a:lnTo>
                  <a:pt x="518399" y="15015"/>
                </a:lnTo>
                <a:lnTo>
                  <a:pt x="465804" y="20192"/>
                </a:lnTo>
                <a:lnTo>
                  <a:pt x="415275" y="26058"/>
                </a:lnTo>
                <a:lnTo>
                  <a:pt x="366956" y="32582"/>
                </a:lnTo>
                <a:lnTo>
                  <a:pt x="320992" y="39738"/>
                </a:lnTo>
                <a:lnTo>
                  <a:pt x="277528" y="47497"/>
                </a:lnTo>
                <a:lnTo>
                  <a:pt x="236707" y="55830"/>
                </a:lnTo>
                <a:lnTo>
                  <a:pt x="198675" y="64708"/>
                </a:lnTo>
                <a:lnTo>
                  <a:pt x="126448" y="85743"/>
                </a:lnTo>
                <a:lnTo>
                  <a:pt x="65343" y="111118"/>
                </a:lnTo>
                <a:lnTo>
                  <a:pt x="30268" y="133397"/>
                </a:lnTo>
                <a:lnTo>
                  <a:pt x="28587" y="134910"/>
                </a:lnTo>
                <a:close/>
              </a:path>
            </a:pathLst>
          </a:custGeom>
          <a:solidFill>
            <a:srgbClr val="01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92537" y="4432236"/>
            <a:ext cx="2552700" cy="2560955"/>
          </a:xfrm>
          <a:custGeom>
            <a:avLst/>
            <a:gdLst/>
            <a:ahLst/>
            <a:cxnLst/>
            <a:rect l="l" t="t" r="r" b="b"/>
            <a:pathLst>
              <a:path w="2552700" h="2560954">
                <a:moveTo>
                  <a:pt x="2539999" y="1091455"/>
                </a:moveTo>
                <a:lnTo>
                  <a:pt x="2539999" y="1469818"/>
                </a:lnTo>
                <a:lnTo>
                  <a:pt x="2552699" y="1423275"/>
                </a:lnTo>
                <a:lnTo>
                  <a:pt x="2552699" y="1138042"/>
                </a:lnTo>
                <a:lnTo>
                  <a:pt x="2539999" y="1091455"/>
                </a:lnTo>
                <a:close/>
              </a:path>
              <a:path w="2552700" h="2560954">
                <a:moveTo>
                  <a:pt x="25400" y="1383339"/>
                </a:moveTo>
                <a:lnTo>
                  <a:pt x="25400" y="1561262"/>
                </a:lnTo>
                <a:lnTo>
                  <a:pt x="76200" y="1736712"/>
                </a:lnTo>
                <a:lnTo>
                  <a:pt x="101600" y="1778844"/>
                </a:lnTo>
                <a:lnTo>
                  <a:pt x="114300" y="1820222"/>
                </a:lnTo>
                <a:lnTo>
                  <a:pt x="139700" y="1860814"/>
                </a:lnTo>
                <a:lnTo>
                  <a:pt x="152400" y="1900591"/>
                </a:lnTo>
                <a:lnTo>
                  <a:pt x="177800" y="1939521"/>
                </a:lnTo>
                <a:lnTo>
                  <a:pt x="203200" y="1977572"/>
                </a:lnTo>
                <a:lnTo>
                  <a:pt x="228600" y="2014715"/>
                </a:lnTo>
                <a:lnTo>
                  <a:pt x="254000" y="2050917"/>
                </a:lnTo>
                <a:lnTo>
                  <a:pt x="279400" y="2086148"/>
                </a:lnTo>
                <a:lnTo>
                  <a:pt x="317500" y="2120377"/>
                </a:lnTo>
                <a:lnTo>
                  <a:pt x="342900" y="2153574"/>
                </a:lnTo>
                <a:lnTo>
                  <a:pt x="368300" y="2185706"/>
                </a:lnTo>
                <a:lnTo>
                  <a:pt x="406399" y="2216743"/>
                </a:lnTo>
                <a:lnTo>
                  <a:pt x="444499" y="2246654"/>
                </a:lnTo>
                <a:lnTo>
                  <a:pt x="469899" y="2275409"/>
                </a:lnTo>
                <a:lnTo>
                  <a:pt x="507999" y="2302975"/>
                </a:lnTo>
                <a:lnTo>
                  <a:pt x="546099" y="2329322"/>
                </a:lnTo>
                <a:lnTo>
                  <a:pt x="584199" y="2354420"/>
                </a:lnTo>
                <a:lnTo>
                  <a:pt x="622299" y="2378236"/>
                </a:lnTo>
                <a:lnTo>
                  <a:pt x="660399" y="2400741"/>
                </a:lnTo>
                <a:lnTo>
                  <a:pt x="698499" y="2421902"/>
                </a:lnTo>
                <a:lnTo>
                  <a:pt x="736599" y="2441690"/>
                </a:lnTo>
                <a:lnTo>
                  <a:pt x="774699" y="2460073"/>
                </a:lnTo>
                <a:lnTo>
                  <a:pt x="825499" y="2477020"/>
                </a:lnTo>
                <a:lnTo>
                  <a:pt x="863599" y="2492500"/>
                </a:lnTo>
                <a:lnTo>
                  <a:pt x="914399" y="2506483"/>
                </a:lnTo>
                <a:lnTo>
                  <a:pt x="952499" y="2518936"/>
                </a:lnTo>
                <a:lnTo>
                  <a:pt x="1003299" y="2529830"/>
                </a:lnTo>
                <a:lnTo>
                  <a:pt x="1041399" y="2539133"/>
                </a:lnTo>
                <a:lnTo>
                  <a:pt x="1092199" y="2546814"/>
                </a:lnTo>
                <a:lnTo>
                  <a:pt x="1130299" y="2552842"/>
                </a:lnTo>
                <a:lnTo>
                  <a:pt x="1181099" y="2557187"/>
                </a:lnTo>
                <a:lnTo>
                  <a:pt x="1231899" y="2559816"/>
                </a:lnTo>
                <a:lnTo>
                  <a:pt x="1282699" y="2560701"/>
                </a:lnTo>
                <a:lnTo>
                  <a:pt x="1320799" y="2559816"/>
                </a:lnTo>
                <a:lnTo>
                  <a:pt x="1371599" y="2557187"/>
                </a:lnTo>
                <a:lnTo>
                  <a:pt x="1422399" y="2552842"/>
                </a:lnTo>
                <a:lnTo>
                  <a:pt x="1473199" y="2546814"/>
                </a:lnTo>
                <a:lnTo>
                  <a:pt x="1511299" y="2539133"/>
                </a:lnTo>
                <a:lnTo>
                  <a:pt x="1562099" y="2529830"/>
                </a:lnTo>
                <a:lnTo>
                  <a:pt x="1600199" y="2518936"/>
                </a:lnTo>
                <a:lnTo>
                  <a:pt x="1650999" y="2506483"/>
                </a:lnTo>
                <a:lnTo>
                  <a:pt x="1689099" y="2492500"/>
                </a:lnTo>
                <a:lnTo>
                  <a:pt x="1739899" y="2477020"/>
                </a:lnTo>
                <a:lnTo>
                  <a:pt x="1777999" y="2460073"/>
                </a:lnTo>
                <a:lnTo>
                  <a:pt x="1816099" y="2441690"/>
                </a:lnTo>
                <a:lnTo>
                  <a:pt x="1854199" y="2421902"/>
                </a:lnTo>
                <a:lnTo>
                  <a:pt x="1904999" y="2400741"/>
                </a:lnTo>
                <a:lnTo>
                  <a:pt x="1943099" y="2378236"/>
                </a:lnTo>
                <a:lnTo>
                  <a:pt x="1981199" y="2354420"/>
                </a:lnTo>
                <a:lnTo>
                  <a:pt x="2019299" y="2329322"/>
                </a:lnTo>
                <a:lnTo>
                  <a:pt x="2044699" y="2302975"/>
                </a:lnTo>
                <a:lnTo>
                  <a:pt x="2082799" y="2275409"/>
                </a:lnTo>
                <a:lnTo>
                  <a:pt x="2120899" y="2246654"/>
                </a:lnTo>
                <a:lnTo>
                  <a:pt x="2146299" y="2216743"/>
                </a:lnTo>
                <a:lnTo>
                  <a:pt x="2184399" y="2185706"/>
                </a:lnTo>
                <a:lnTo>
                  <a:pt x="2209799" y="2153574"/>
                </a:lnTo>
                <a:lnTo>
                  <a:pt x="2247899" y="2120377"/>
                </a:lnTo>
                <a:lnTo>
                  <a:pt x="2273299" y="2086148"/>
                </a:lnTo>
                <a:lnTo>
                  <a:pt x="2298699" y="2050917"/>
                </a:lnTo>
                <a:lnTo>
                  <a:pt x="2324099" y="2014715"/>
                </a:lnTo>
                <a:lnTo>
                  <a:pt x="2349499" y="1977572"/>
                </a:lnTo>
                <a:lnTo>
                  <a:pt x="2374899" y="1939521"/>
                </a:lnTo>
                <a:lnTo>
                  <a:pt x="2400299" y="1900591"/>
                </a:lnTo>
                <a:lnTo>
                  <a:pt x="2425699" y="1860814"/>
                </a:lnTo>
                <a:lnTo>
                  <a:pt x="2438399" y="1820222"/>
                </a:lnTo>
                <a:lnTo>
                  <a:pt x="2463799" y="1778844"/>
                </a:lnTo>
                <a:lnTo>
                  <a:pt x="2489199" y="1693857"/>
                </a:lnTo>
                <a:lnTo>
                  <a:pt x="2539999" y="1515824"/>
                </a:lnTo>
                <a:lnTo>
                  <a:pt x="2539999" y="1045407"/>
                </a:lnTo>
                <a:lnTo>
                  <a:pt x="2527299" y="999929"/>
                </a:lnTo>
                <a:lnTo>
                  <a:pt x="2527299" y="1433806"/>
                </a:lnTo>
                <a:lnTo>
                  <a:pt x="2476499" y="1629162"/>
                </a:lnTo>
                <a:lnTo>
                  <a:pt x="2438399" y="1767717"/>
                </a:lnTo>
                <a:lnTo>
                  <a:pt x="2412999" y="1812171"/>
                </a:lnTo>
                <a:lnTo>
                  <a:pt x="2387599" y="1855694"/>
                </a:lnTo>
                <a:lnTo>
                  <a:pt x="2362199" y="1898244"/>
                </a:lnTo>
                <a:lnTo>
                  <a:pt x="2336799" y="1939781"/>
                </a:lnTo>
                <a:lnTo>
                  <a:pt x="2311399" y="1980267"/>
                </a:lnTo>
                <a:lnTo>
                  <a:pt x="2285999" y="2019659"/>
                </a:lnTo>
                <a:lnTo>
                  <a:pt x="2260599" y="2057919"/>
                </a:lnTo>
                <a:lnTo>
                  <a:pt x="2235199" y="2095006"/>
                </a:lnTo>
                <a:lnTo>
                  <a:pt x="2197099" y="2130881"/>
                </a:lnTo>
                <a:lnTo>
                  <a:pt x="2158999" y="2165502"/>
                </a:lnTo>
                <a:lnTo>
                  <a:pt x="2133599" y="2198824"/>
                </a:lnTo>
                <a:lnTo>
                  <a:pt x="2095499" y="2230811"/>
                </a:lnTo>
                <a:lnTo>
                  <a:pt x="2057399" y="2261420"/>
                </a:lnTo>
                <a:lnTo>
                  <a:pt x="2019299" y="2290612"/>
                </a:lnTo>
                <a:lnTo>
                  <a:pt x="1981199" y="2318347"/>
                </a:lnTo>
                <a:lnTo>
                  <a:pt x="1943099" y="2344584"/>
                </a:lnTo>
                <a:lnTo>
                  <a:pt x="1892299" y="2369284"/>
                </a:lnTo>
                <a:lnTo>
                  <a:pt x="1854199" y="2392405"/>
                </a:lnTo>
                <a:lnTo>
                  <a:pt x="1816099" y="2413908"/>
                </a:lnTo>
                <a:lnTo>
                  <a:pt x="1765299" y="2433753"/>
                </a:lnTo>
                <a:lnTo>
                  <a:pt x="1714499" y="2451899"/>
                </a:lnTo>
                <a:lnTo>
                  <a:pt x="1676399" y="2468305"/>
                </a:lnTo>
                <a:lnTo>
                  <a:pt x="1625599" y="2482933"/>
                </a:lnTo>
                <a:lnTo>
                  <a:pt x="1574799" y="2495741"/>
                </a:lnTo>
                <a:lnTo>
                  <a:pt x="1536699" y="2506689"/>
                </a:lnTo>
                <a:lnTo>
                  <a:pt x="1485899" y="2515737"/>
                </a:lnTo>
                <a:lnTo>
                  <a:pt x="1435099" y="2522845"/>
                </a:lnTo>
                <a:lnTo>
                  <a:pt x="1384299" y="2527973"/>
                </a:lnTo>
                <a:lnTo>
                  <a:pt x="1333499" y="2531080"/>
                </a:lnTo>
                <a:lnTo>
                  <a:pt x="1282699" y="2532126"/>
                </a:lnTo>
                <a:lnTo>
                  <a:pt x="1231899" y="2531080"/>
                </a:lnTo>
                <a:lnTo>
                  <a:pt x="1181099" y="2527973"/>
                </a:lnTo>
                <a:lnTo>
                  <a:pt x="1130299" y="2522845"/>
                </a:lnTo>
                <a:lnTo>
                  <a:pt x="1079499" y="2515737"/>
                </a:lnTo>
                <a:lnTo>
                  <a:pt x="1028699" y="2506689"/>
                </a:lnTo>
                <a:lnTo>
                  <a:pt x="977899" y="2495741"/>
                </a:lnTo>
                <a:lnTo>
                  <a:pt x="927099" y="2482933"/>
                </a:lnTo>
                <a:lnTo>
                  <a:pt x="888999" y="2468305"/>
                </a:lnTo>
                <a:lnTo>
                  <a:pt x="838199" y="2451899"/>
                </a:lnTo>
                <a:lnTo>
                  <a:pt x="787399" y="2433753"/>
                </a:lnTo>
                <a:lnTo>
                  <a:pt x="749299" y="2413908"/>
                </a:lnTo>
                <a:lnTo>
                  <a:pt x="698499" y="2392405"/>
                </a:lnTo>
                <a:lnTo>
                  <a:pt x="660399" y="2369284"/>
                </a:lnTo>
                <a:lnTo>
                  <a:pt x="622299" y="2344584"/>
                </a:lnTo>
                <a:lnTo>
                  <a:pt x="584199" y="2318347"/>
                </a:lnTo>
                <a:lnTo>
                  <a:pt x="533399" y="2290612"/>
                </a:lnTo>
                <a:lnTo>
                  <a:pt x="495299" y="2261420"/>
                </a:lnTo>
                <a:lnTo>
                  <a:pt x="469899" y="2230811"/>
                </a:lnTo>
                <a:lnTo>
                  <a:pt x="431799" y="2198824"/>
                </a:lnTo>
                <a:lnTo>
                  <a:pt x="393700" y="2165502"/>
                </a:lnTo>
                <a:lnTo>
                  <a:pt x="355600" y="2130881"/>
                </a:lnTo>
                <a:lnTo>
                  <a:pt x="330200" y="2095006"/>
                </a:lnTo>
                <a:lnTo>
                  <a:pt x="292100" y="2057919"/>
                </a:lnTo>
                <a:lnTo>
                  <a:pt x="266700" y="2019659"/>
                </a:lnTo>
                <a:lnTo>
                  <a:pt x="241300" y="1980267"/>
                </a:lnTo>
                <a:lnTo>
                  <a:pt x="215900" y="1939781"/>
                </a:lnTo>
                <a:lnTo>
                  <a:pt x="190500" y="1898244"/>
                </a:lnTo>
                <a:lnTo>
                  <a:pt x="165100" y="1855694"/>
                </a:lnTo>
                <a:lnTo>
                  <a:pt x="139700" y="1812171"/>
                </a:lnTo>
                <a:lnTo>
                  <a:pt x="127000" y="1767717"/>
                </a:lnTo>
                <a:lnTo>
                  <a:pt x="101600" y="1722371"/>
                </a:lnTo>
                <a:lnTo>
                  <a:pt x="38100" y="1483663"/>
                </a:lnTo>
                <a:lnTo>
                  <a:pt x="38100" y="1433806"/>
                </a:lnTo>
                <a:lnTo>
                  <a:pt x="25400" y="1383339"/>
                </a:lnTo>
                <a:close/>
              </a:path>
              <a:path w="2552700" h="2560954">
                <a:moveTo>
                  <a:pt x="25400" y="999929"/>
                </a:moveTo>
                <a:lnTo>
                  <a:pt x="25400" y="1178014"/>
                </a:lnTo>
                <a:lnTo>
                  <a:pt x="38100" y="1127496"/>
                </a:lnTo>
                <a:lnTo>
                  <a:pt x="38100" y="1077592"/>
                </a:lnTo>
                <a:lnTo>
                  <a:pt x="101600" y="838680"/>
                </a:lnTo>
                <a:lnTo>
                  <a:pt x="127000" y="793300"/>
                </a:lnTo>
                <a:lnTo>
                  <a:pt x="139700" y="748815"/>
                </a:lnTo>
                <a:lnTo>
                  <a:pt x="165100" y="705263"/>
                </a:lnTo>
                <a:lnTo>
                  <a:pt x="190500" y="662687"/>
                </a:lnTo>
                <a:lnTo>
                  <a:pt x="215900" y="621124"/>
                </a:lnTo>
                <a:lnTo>
                  <a:pt x="241300" y="580617"/>
                </a:lnTo>
                <a:lnTo>
                  <a:pt x="266700" y="541204"/>
                </a:lnTo>
                <a:lnTo>
                  <a:pt x="292100" y="502925"/>
                </a:lnTo>
                <a:lnTo>
                  <a:pt x="330200" y="465822"/>
                </a:lnTo>
                <a:lnTo>
                  <a:pt x="355600" y="429933"/>
                </a:lnTo>
                <a:lnTo>
                  <a:pt x="393700" y="395300"/>
                </a:lnTo>
                <a:lnTo>
                  <a:pt x="431799" y="361962"/>
                </a:lnTo>
                <a:lnTo>
                  <a:pt x="469899" y="329963"/>
                </a:lnTo>
                <a:lnTo>
                  <a:pt x="495299" y="299342"/>
                </a:lnTo>
                <a:lnTo>
                  <a:pt x="533399" y="270140"/>
                </a:lnTo>
                <a:lnTo>
                  <a:pt x="584199" y="242396"/>
                </a:lnTo>
                <a:lnTo>
                  <a:pt x="622299" y="216150"/>
                </a:lnTo>
                <a:lnTo>
                  <a:pt x="660399" y="191444"/>
                </a:lnTo>
                <a:lnTo>
                  <a:pt x="698499" y="168317"/>
                </a:lnTo>
                <a:lnTo>
                  <a:pt x="749299" y="146808"/>
                </a:lnTo>
                <a:lnTo>
                  <a:pt x="787399" y="126960"/>
                </a:lnTo>
                <a:lnTo>
                  <a:pt x="838199" y="108810"/>
                </a:lnTo>
                <a:lnTo>
                  <a:pt x="888999" y="92401"/>
                </a:lnTo>
                <a:lnTo>
                  <a:pt x="927099" y="77771"/>
                </a:lnTo>
                <a:lnTo>
                  <a:pt x="977899" y="64962"/>
                </a:lnTo>
                <a:lnTo>
                  <a:pt x="1028699" y="54012"/>
                </a:lnTo>
                <a:lnTo>
                  <a:pt x="1079499" y="44963"/>
                </a:lnTo>
                <a:lnTo>
                  <a:pt x="1130299" y="37855"/>
                </a:lnTo>
                <a:lnTo>
                  <a:pt x="1181099" y="32727"/>
                </a:lnTo>
                <a:lnTo>
                  <a:pt x="1231899" y="29620"/>
                </a:lnTo>
                <a:lnTo>
                  <a:pt x="1282699" y="28575"/>
                </a:lnTo>
                <a:lnTo>
                  <a:pt x="1333499" y="29620"/>
                </a:lnTo>
                <a:lnTo>
                  <a:pt x="1384299" y="32727"/>
                </a:lnTo>
                <a:lnTo>
                  <a:pt x="1435099" y="37855"/>
                </a:lnTo>
                <a:lnTo>
                  <a:pt x="1485899" y="44963"/>
                </a:lnTo>
                <a:lnTo>
                  <a:pt x="1536699" y="54012"/>
                </a:lnTo>
                <a:lnTo>
                  <a:pt x="1574799" y="64961"/>
                </a:lnTo>
                <a:lnTo>
                  <a:pt x="1625599" y="77771"/>
                </a:lnTo>
                <a:lnTo>
                  <a:pt x="1676399" y="92400"/>
                </a:lnTo>
                <a:lnTo>
                  <a:pt x="1714499" y="108809"/>
                </a:lnTo>
                <a:lnTo>
                  <a:pt x="1765299" y="126958"/>
                </a:lnTo>
                <a:lnTo>
                  <a:pt x="1816099" y="146806"/>
                </a:lnTo>
                <a:lnTo>
                  <a:pt x="1854199" y="168314"/>
                </a:lnTo>
                <a:lnTo>
                  <a:pt x="1892299" y="191441"/>
                </a:lnTo>
                <a:lnTo>
                  <a:pt x="1943099" y="216146"/>
                </a:lnTo>
                <a:lnTo>
                  <a:pt x="1981199" y="242390"/>
                </a:lnTo>
                <a:lnTo>
                  <a:pt x="2019299" y="270133"/>
                </a:lnTo>
                <a:lnTo>
                  <a:pt x="2057399" y="299335"/>
                </a:lnTo>
                <a:lnTo>
                  <a:pt x="2095499" y="329954"/>
                </a:lnTo>
                <a:lnTo>
                  <a:pt x="2133599" y="361952"/>
                </a:lnTo>
                <a:lnTo>
                  <a:pt x="2158999" y="395287"/>
                </a:lnTo>
                <a:lnTo>
                  <a:pt x="2197099" y="429923"/>
                </a:lnTo>
                <a:lnTo>
                  <a:pt x="2235199" y="465813"/>
                </a:lnTo>
                <a:lnTo>
                  <a:pt x="2260599" y="502918"/>
                </a:lnTo>
                <a:lnTo>
                  <a:pt x="2285999" y="541197"/>
                </a:lnTo>
                <a:lnTo>
                  <a:pt x="2311399" y="580611"/>
                </a:lnTo>
                <a:lnTo>
                  <a:pt x="2336799" y="621120"/>
                </a:lnTo>
                <a:lnTo>
                  <a:pt x="2362199" y="662683"/>
                </a:lnTo>
                <a:lnTo>
                  <a:pt x="2387599" y="705261"/>
                </a:lnTo>
                <a:lnTo>
                  <a:pt x="2412999" y="748813"/>
                </a:lnTo>
                <a:lnTo>
                  <a:pt x="2438399" y="793299"/>
                </a:lnTo>
                <a:lnTo>
                  <a:pt x="2476499" y="931962"/>
                </a:lnTo>
                <a:lnTo>
                  <a:pt x="2527299" y="1127496"/>
                </a:lnTo>
                <a:lnTo>
                  <a:pt x="2527299" y="999929"/>
                </a:lnTo>
                <a:lnTo>
                  <a:pt x="2476499" y="824340"/>
                </a:lnTo>
                <a:lnTo>
                  <a:pt x="2463799" y="782178"/>
                </a:lnTo>
                <a:lnTo>
                  <a:pt x="2438399" y="740771"/>
                </a:lnTo>
                <a:lnTo>
                  <a:pt x="2425699" y="700152"/>
                </a:lnTo>
                <a:lnTo>
                  <a:pt x="2400299" y="660350"/>
                </a:lnTo>
                <a:lnTo>
                  <a:pt x="2374899" y="621397"/>
                </a:lnTo>
                <a:lnTo>
                  <a:pt x="2349499" y="583324"/>
                </a:lnTo>
                <a:lnTo>
                  <a:pt x="2324099" y="546161"/>
                </a:lnTo>
                <a:lnTo>
                  <a:pt x="2298699" y="509940"/>
                </a:lnTo>
                <a:lnTo>
                  <a:pt x="2273299" y="474691"/>
                </a:lnTo>
                <a:lnTo>
                  <a:pt x="2247899" y="440446"/>
                </a:lnTo>
                <a:lnTo>
                  <a:pt x="2209799" y="407235"/>
                </a:lnTo>
                <a:lnTo>
                  <a:pt x="2184399" y="375089"/>
                </a:lnTo>
                <a:lnTo>
                  <a:pt x="2146299" y="344040"/>
                </a:lnTo>
                <a:lnTo>
                  <a:pt x="2120899" y="314117"/>
                </a:lnTo>
                <a:lnTo>
                  <a:pt x="2082799" y="285353"/>
                </a:lnTo>
                <a:lnTo>
                  <a:pt x="2044699" y="257777"/>
                </a:lnTo>
                <a:lnTo>
                  <a:pt x="2019299" y="231422"/>
                </a:lnTo>
                <a:lnTo>
                  <a:pt x="1981199" y="206317"/>
                </a:lnTo>
                <a:lnTo>
                  <a:pt x="1943099" y="182494"/>
                </a:lnTo>
                <a:lnTo>
                  <a:pt x="1904999" y="159984"/>
                </a:lnTo>
                <a:lnTo>
                  <a:pt x="1854199" y="138817"/>
                </a:lnTo>
                <a:lnTo>
                  <a:pt x="1816099" y="119025"/>
                </a:lnTo>
                <a:lnTo>
                  <a:pt x="1777999" y="100639"/>
                </a:lnTo>
                <a:lnTo>
                  <a:pt x="1739899" y="83689"/>
                </a:lnTo>
                <a:lnTo>
                  <a:pt x="1689099" y="68206"/>
                </a:lnTo>
                <a:lnTo>
                  <a:pt x="1650999" y="54222"/>
                </a:lnTo>
                <a:lnTo>
                  <a:pt x="1600199" y="41767"/>
                </a:lnTo>
                <a:lnTo>
                  <a:pt x="1562099" y="30872"/>
                </a:lnTo>
                <a:lnTo>
                  <a:pt x="1511299" y="21568"/>
                </a:lnTo>
                <a:lnTo>
                  <a:pt x="1473199" y="13887"/>
                </a:lnTo>
                <a:lnTo>
                  <a:pt x="1422399" y="7858"/>
                </a:lnTo>
                <a:lnTo>
                  <a:pt x="1371599" y="3513"/>
                </a:lnTo>
                <a:lnTo>
                  <a:pt x="1320799" y="884"/>
                </a:lnTo>
                <a:lnTo>
                  <a:pt x="1282699" y="0"/>
                </a:lnTo>
                <a:lnTo>
                  <a:pt x="1231899" y="884"/>
                </a:lnTo>
                <a:lnTo>
                  <a:pt x="1181099" y="3513"/>
                </a:lnTo>
                <a:lnTo>
                  <a:pt x="1130299" y="7858"/>
                </a:lnTo>
                <a:lnTo>
                  <a:pt x="1092199" y="13887"/>
                </a:lnTo>
                <a:lnTo>
                  <a:pt x="1041399" y="21568"/>
                </a:lnTo>
                <a:lnTo>
                  <a:pt x="1003299" y="30872"/>
                </a:lnTo>
                <a:lnTo>
                  <a:pt x="952499" y="41767"/>
                </a:lnTo>
                <a:lnTo>
                  <a:pt x="914399" y="54222"/>
                </a:lnTo>
                <a:lnTo>
                  <a:pt x="863599" y="68206"/>
                </a:lnTo>
                <a:lnTo>
                  <a:pt x="825499" y="83689"/>
                </a:lnTo>
                <a:lnTo>
                  <a:pt x="774699" y="100639"/>
                </a:lnTo>
                <a:lnTo>
                  <a:pt x="736599" y="119025"/>
                </a:lnTo>
                <a:lnTo>
                  <a:pt x="698499" y="138817"/>
                </a:lnTo>
                <a:lnTo>
                  <a:pt x="660399" y="159984"/>
                </a:lnTo>
                <a:lnTo>
                  <a:pt x="622299" y="182494"/>
                </a:lnTo>
                <a:lnTo>
                  <a:pt x="584199" y="206317"/>
                </a:lnTo>
                <a:lnTo>
                  <a:pt x="546099" y="231422"/>
                </a:lnTo>
                <a:lnTo>
                  <a:pt x="507999" y="257777"/>
                </a:lnTo>
                <a:lnTo>
                  <a:pt x="469899" y="285353"/>
                </a:lnTo>
                <a:lnTo>
                  <a:pt x="444499" y="314117"/>
                </a:lnTo>
                <a:lnTo>
                  <a:pt x="406399" y="344040"/>
                </a:lnTo>
                <a:lnTo>
                  <a:pt x="368300" y="375089"/>
                </a:lnTo>
                <a:lnTo>
                  <a:pt x="342900" y="407235"/>
                </a:lnTo>
                <a:lnTo>
                  <a:pt x="317500" y="440446"/>
                </a:lnTo>
                <a:lnTo>
                  <a:pt x="279400" y="474691"/>
                </a:lnTo>
                <a:lnTo>
                  <a:pt x="254000" y="509940"/>
                </a:lnTo>
                <a:lnTo>
                  <a:pt x="228600" y="546161"/>
                </a:lnTo>
                <a:lnTo>
                  <a:pt x="203200" y="583324"/>
                </a:lnTo>
                <a:lnTo>
                  <a:pt x="177800" y="621397"/>
                </a:lnTo>
                <a:lnTo>
                  <a:pt x="152400" y="660350"/>
                </a:lnTo>
                <a:lnTo>
                  <a:pt x="139700" y="700152"/>
                </a:lnTo>
                <a:lnTo>
                  <a:pt x="114300" y="740771"/>
                </a:lnTo>
                <a:lnTo>
                  <a:pt x="101600" y="782178"/>
                </a:lnTo>
                <a:lnTo>
                  <a:pt x="76200" y="824340"/>
                </a:lnTo>
                <a:lnTo>
                  <a:pt x="25400" y="999929"/>
                </a:lnTo>
                <a:close/>
              </a:path>
              <a:path w="2552700" h="2560954">
                <a:moveTo>
                  <a:pt x="0" y="1138042"/>
                </a:moveTo>
                <a:lnTo>
                  <a:pt x="0" y="1423275"/>
                </a:lnTo>
                <a:lnTo>
                  <a:pt x="25400" y="1515824"/>
                </a:lnTo>
                <a:lnTo>
                  <a:pt x="25400" y="1045407"/>
                </a:lnTo>
                <a:lnTo>
                  <a:pt x="0" y="1138042"/>
                </a:lnTo>
                <a:close/>
              </a:path>
            </a:pathLst>
          </a:custGeom>
          <a:solidFill>
            <a:srgbClr val="010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983222" y="4689094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83222" y="5635498"/>
            <a:ext cx="139700" cy="847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83222" y="5169151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355998" y="4858511"/>
            <a:ext cx="136131" cy="13588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3648" y="981202"/>
            <a:ext cx="7374890" cy="331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22655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Mendel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469265" indent="-457200">
              <a:lnSpc>
                <a:spcPts val="2875"/>
              </a:lnSpc>
              <a:buAutoNum type="arabicPeriod"/>
              <a:tabLst>
                <a:tab pos="469265" algn="l"/>
                <a:tab pos="469900" algn="l"/>
                <a:tab pos="2162175" algn="l"/>
              </a:tabLst>
            </a:pPr>
            <a:r>
              <a:rPr sz="2400" spc="-5" dirty="0">
                <a:latin typeface="Times New Roman"/>
                <a:cs typeface="Times New Roman"/>
              </a:rPr>
              <a:t>Segregation:	Equal numbers of A and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927100" marR="5080" lvl="1">
              <a:lnSpc>
                <a:spcPts val="2870"/>
              </a:lnSpc>
              <a:spcBef>
                <a:spcPts val="100"/>
              </a:spcBef>
              <a:buSzPct val="95833"/>
              <a:buChar char="•"/>
              <a:tabLst>
                <a:tab pos="1034415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phenotype resulting from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mutation in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single  gene will segregate exactly 2A 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2a.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Times New Roman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034415" lvl="1" indent="-107314">
              <a:lnSpc>
                <a:spcPts val="2875"/>
              </a:lnSpc>
              <a:buSzPct val="95833"/>
              <a:buChar char="•"/>
              <a:tabLst>
                <a:tab pos="1034415" algn="l"/>
              </a:tabLst>
            </a:pPr>
            <a:r>
              <a:rPr sz="2400" spc="-5" dirty="0">
                <a:latin typeface="Times New Roman"/>
                <a:cs typeface="Times New Roman"/>
              </a:rPr>
              <a:t>Question 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Tetradspeak: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Does </a:t>
            </a:r>
            <a:r>
              <a:rPr sz="2400" dirty="0">
                <a:latin typeface="Times New Roman"/>
                <a:cs typeface="Times New Roman"/>
              </a:rPr>
              <a:t>the phenotype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segregate2:2?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875"/>
              </a:lnSpc>
              <a:tabLst>
                <a:tab pos="1628775" algn="l"/>
              </a:tabLst>
            </a:pPr>
            <a:r>
              <a:rPr sz="2400" spc="-5" dirty="0">
                <a:latin typeface="Times New Roman"/>
                <a:cs typeface="Times New Roman"/>
              </a:rPr>
              <a:t>Yes.	A </a:t>
            </a:r>
            <a:r>
              <a:rPr sz="2400" dirty="0">
                <a:latin typeface="Times New Roman"/>
                <a:cs typeface="Times New Roman"/>
              </a:rPr>
              <a:t>and a are alleles of a single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73950" y="476885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304799" y="0"/>
                </a:moveTo>
                <a:lnTo>
                  <a:pt x="249994" y="3070"/>
                </a:lnTo>
                <a:lnTo>
                  <a:pt x="198418" y="11924"/>
                </a:lnTo>
                <a:lnTo>
                  <a:pt x="150932" y="26020"/>
                </a:lnTo>
                <a:lnTo>
                  <a:pt x="108394" y="44821"/>
                </a:lnTo>
                <a:lnTo>
                  <a:pt x="71663" y="67785"/>
                </a:lnTo>
                <a:lnTo>
                  <a:pt x="41599" y="94375"/>
                </a:lnTo>
                <a:lnTo>
                  <a:pt x="4908" y="156271"/>
                </a:lnTo>
                <a:lnTo>
                  <a:pt x="0" y="190500"/>
                </a:lnTo>
                <a:lnTo>
                  <a:pt x="4908" y="224728"/>
                </a:lnTo>
                <a:lnTo>
                  <a:pt x="41599" y="286624"/>
                </a:lnTo>
                <a:lnTo>
                  <a:pt x="71663" y="313214"/>
                </a:lnTo>
                <a:lnTo>
                  <a:pt x="108394" y="336178"/>
                </a:lnTo>
                <a:lnTo>
                  <a:pt x="150932" y="354979"/>
                </a:lnTo>
                <a:lnTo>
                  <a:pt x="198418" y="369075"/>
                </a:lnTo>
                <a:lnTo>
                  <a:pt x="249994" y="377929"/>
                </a:lnTo>
                <a:lnTo>
                  <a:pt x="304799" y="381000"/>
                </a:lnTo>
                <a:lnTo>
                  <a:pt x="359605" y="377929"/>
                </a:lnTo>
                <a:lnTo>
                  <a:pt x="411181" y="369075"/>
                </a:lnTo>
                <a:lnTo>
                  <a:pt x="458667" y="354979"/>
                </a:lnTo>
                <a:lnTo>
                  <a:pt x="501205" y="336178"/>
                </a:lnTo>
                <a:lnTo>
                  <a:pt x="537936" y="313214"/>
                </a:lnTo>
                <a:lnTo>
                  <a:pt x="568000" y="286624"/>
                </a:lnTo>
                <a:lnTo>
                  <a:pt x="604691" y="224728"/>
                </a:lnTo>
                <a:lnTo>
                  <a:pt x="609599" y="190500"/>
                </a:lnTo>
                <a:lnTo>
                  <a:pt x="604691" y="156271"/>
                </a:lnTo>
                <a:lnTo>
                  <a:pt x="568000" y="94375"/>
                </a:lnTo>
                <a:lnTo>
                  <a:pt x="537936" y="67785"/>
                </a:lnTo>
                <a:lnTo>
                  <a:pt x="501205" y="44821"/>
                </a:lnTo>
                <a:lnTo>
                  <a:pt x="458667" y="26020"/>
                </a:lnTo>
                <a:lnTo>
                  <a:pt x="411181" y="11924"/>
                </a:lnTo>
                <a:lnTo>
                  <a:pt x="359605" y="3070"/>
                </a:lnTo>
                <a:lnTo>
                  <a:pt x="304799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73950" y="507365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304799" y="0"/>
                </a:moveTo>
                <a:lnTo>
                  <a:pt x="249994" y="3070"/>
                </a:lnTo>
                <a:lnTo>
                  <a:pt x="198418" y="11924"/>
                </a:lnTo>
                <a:lnTo>
                  <a:pt x="150932" y="26020"/>
                </a:lnTo>
                <a:lnTo>
                  <a:pt x="108394" y="44821"/>
                </a:lnTo>
                <a:lnTo>
                  <a:pt x="71663" y="67785"/>
                </a:lnTo>
                <a:lnTo>
                  <a:pt x="41599" y="94375"/>
                </a:lnTo>
                <a:lnTo>
                  <a:pt x="4908" y="156271"/>
                </a:lnTo>
                <a:lnTo>
                  <a:pt x="0" y="190500"/>
                </a:lnTo>
                <a:lnTo>
                  <a:pt x="4908" y="224728"/>
                </a:lnTo>
                <a:lnTo>
                  <a:pt x="41599" y="286624"/>
                </a:lnTo>
                <a:lnTo>
                  <a:pt x="71663" y="313214"/>
                </a:lnTo>
                <a:lnTo>
                  <a:pt x="108394" y="336178"/>
                </a:lnTo>
                <a:lnTo>
                  <a:pt x="150932" y="354979"/>
                </a:lnTo>
                <a:lnTo>
                  <a:pt x="198418" y="369075"/>
                </a:lnTo>
                <a:lnTo>
                  <a:pt x="249994" y="377929"/>
                </a:lnTo>
                <a:lnTo>
                  <a:pt x="304799" y="381000"/>
                </a:lnTo>
                <a:lnTo>
                  <a:pt x="359605" y="377929"/>
                </a:lnTo>
                <a:lnTo>
                  <a:pt x="411181" y="369075"/>
                </a:lnTo>
                <a:lnTo>
                  <a:pt x="458667" y="354979"/>
                </a:lnTo>
                <a:lnTo>
                  <a:pt x="501205" y="336178"/>
                </a:lnTo>
                <a:lnTo>
                  <a:pt x="537936" y="313214"/>
                </a:lnTo>
                <a:lnTo>
                  <a:pt x="568000" y="286624"/>
                </a:lnTo>
                <a:lnTo>
                  <a:pt x="604691" y="224728"/>
                </a:lnTo>
                <a:lnTo>
                  <a:pt x="609599" y="190500"/>
                </a:lnTo>
                <a:lnTo>
                  <a:pt x="604691" y="156271"/>
                </a:lnTo>
                <a:lnTo>
                  <a:pt x="568000" y="94375"/>
                </a:lnTo>
                <a:lnTo>
                  <a:pt x="537936" y="67785"/>
                </a:lnTo>
                <a:lnTo>
                  <a:pt x="501205" y="44821"/>
                </a:lnTo>
                <a:lnTo>
                  <a:pt x="458667" y="26020"/>
                </a:lnTo>
                <a:lnTo>
                  <a:pt x="411181" y="11924"/>
                </a:lnTo>
                <a:lnTo>
                  <a:pt x="359605" y="3070"/>
                </a:lnTo>
                <a:lnTo>
                  <a:pt x="304799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73950" y="545465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304799" y="0"/>
                </a:moveTo>
                <a:lnTo>
                  <a:pt x="249994" y="3070"/>
                </a:lnTo>
                <a:lnTo>
                  <a:pt x="198418" y="11924"/>
                </a:lnTo>
                <a:lnTo>
                  <a:pt x="150932" y="26020"/>
                </a:lnTo>
                <a:lnTo>
                  <a:pt x="108394" y="44821"/>
                </a:lnTo>
                <a:lnTo>
                  <a:pt x="71663" y="67785"/>
                </a:lnTo>
                <a:lnTo>
                  <a:pt x="41599" y="94375"/>
                </a:lnTo>
                <a:lnTo>
                  <a:pt x="4908" y="156271"/>
                </a:lnTo>
                <a:lnTo>
                  <a:pt x="0" y="190500"/>
                </a:lnTo>
                <a:lnTo>
                  <a:pt x="4908" y="224728"/>
                </a:lnTo>
                <a:lnTo>
                  <a:pt x="41599" y="286624"/>
                </a:lnTo>
                <a:lnTo>
                  <a:pt x="71663" y="313214"/>
                </a:lnTo>
                <a:lnTo>
                  <a:pt x="108394" y="336178"/>
                </a:lnTo>
                <a:lnTo>
                  <a:pt x="150932" y="354979"/>
                </a:lnTo>
                <a:lnTo>
                  <a:pt x="198418" y="369075"/>
                </a:lnTo>
                <a:lnTo>
                  <a:pt x="249994" y="377929"/>
                </a:lnTo>
                <a:lnTo>
                  <a:pt x="304799" y="381000"/>
                </a:lnTo>
                <a:lnTo>
                  <a:pt x="359605" y="377929"/>
                </a:lnTo>
                <a:lnTo>
                  <a:pt x="411181" y="369075"/>
                </a:lnTo>
                <a:lnTo>
                  <a:pt x="458667" y="354979"/>
                </a:lnTo>
                <a:lnTo>
                  <a:pt x="501205" y="336178"/>
                </a:lnTo>
                <a:lnTo>
                  <a:pt x="537936" y="313214"/>
                </a:lnTo>
                <a:lnTo>
                  <a:pt x="568000" y="286624"/>
                </a:lnTo>
                <a:lnTo>
                  <a:pt x="604691" y="224728"/>
                </a:lnTo>
                <a:lnTo>
                  <a:pt x="609599" y="190500"/>
                </a:lnTo>
                <a:lnTo>
                  <a:pt x="604691" y="156271"/>
                </a:lnTo>
                <a:lnTo>
                  <a:pt x="568000" y="94375"/>
                </a:lnTo>
                <a:lnTo>
                  <a:pt x="537936" y="67785"/>
                </a:lnTo>
                <a:lnTo>
                  <a:pt x="501205" y="44821"/>
                </a:lnTo>
                <a:lnTo>
                  <a:pt x="458667" y="26020"/>
                </a:lnTo>
                <a:lnTo>
                  <a:pt x="411181" y="11924"/>
                </a:lnTo>
                <a:lnTo>
                  <a:pt x="359605" y="3070"/>
                </a:lnTo>
                <a:lnTo>
                  <a:pt x="304799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73950" y="583565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304799" y="0"/>
                </a:moveTo>
                <a:lnTo>
                  <a:pt x="249994" y="3070"/>
                </a:lnTo>
                <a:lnTo>
                  <a:pt x="198418" y="11924"/>
                </a:lnTo>
                <a:lnTo>
                  <a:pt x="150932" y="26020"/>
                </a:lnTo>
                <a:lnTo>
                  <a:pt x="108394" y="44821"/>
                </a:lnTo>
                <a:lnTo>
                  <a:pt x="71663" y="67785"/>
                </a:lnTo>
                <a:lnTo>
                  <a:pt x="41599" y="94375"/>
                </a:lnTo>
                <a:lnTo>
                  <a:pt x="4908" y="156271"/>
                </a:lnTo>
                <a:lnTo>
                  <a:pt x="0" y="190500"/>
                </a:lnTo>
                <a:lnTo>
                  <a:pt x="4908" y="224728"/>
                </a:lnTo>
                <a:lnTo>
                  <a:pt x="41599" y="286624"/>
                </a:lnTo>
                <a:lnTo>
                  <a:pt x="71663" y="313214"/>
                </a:lnTo>
                <a:lnTo>
                  <a:pt x="108394" y="336178"/>
                </a:lnTo>
                <a:lnTo>
                  <a:pt x="150932" y="354979"/>
                </a:lnTo>
                <a:lnTo>
                  <a:pt x="198418" y="369075"/>
                </a:lnTo>
                <a:lnTo>
                  <a:pt x="249994" y="377929"/>
                </a:lnTo>
                <a:lnTo>
                  <a:pt x="304799" y="381000"/>
                </a:lnTo>
                <a:lnTo>
                  <a:pt x="359605" y="377929"/>
                </a:lnTo>
                <a:lnTo>
                  <a:pt x="411181" y="369075"/>
                </a:lnTo>
                <a:lnTo>
                  <a:pt x="458667" y="354979"/>
                </a:lnTo>
                <a:lnTo>
                  <a:pt x="501205" y="336178"/>
                </a:lnTo>
                <a:lnTo>
                  <a:pt x="537936" y="313214"/>
                </a:lnTo>
                <a:lnTo>
                  <a:pt x="568000" y="286624"/>
                </a:lnTo>
                <a:lnTo>
                  <a:pt x="604691" y="224728"/>
                </a:lnTo>
                <a:lnTo>
                  <a:pt x="609599" y="190500"/>
                </a:lnTo>
                <a:lnTo>
                  <a:pt x="604691" y="156271"/>
                </a:lnTo>
                <a:lnTo>
                  <a:pt x="568000" y="94375"/>
                </a:lnTo>
                <a:lnTo>
                  <a:pt x="537936" y="67785"/>
                </a:lnTo>
                <a:lnTo>
                  <a:pt x="501205" y="44821"/>
                </a:lnTo>
                <a:lnTo>
                  <a:pt x="458667" y="26020"/>
                </a:lnTo>
                <a:lnTo>
                  <a:pt x="411181" y="11924"/>
                </a:lnTo>
                <a:lnTo>
                  <a:pt x="359605" y="3070"/>
                </a:lnTo>
                <a:lnTo>
                  <a:pt x="304799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76448" y="817372"/>
            <a:ext cx="8520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HOW DO WE KNOW WHETHER TWO GENES ARE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LINKED</a:t>
            </a:r>
            <a:r>
              <a:rPr sz="2400" spc="-5" dirty="0"/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85246" y="179882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6254" y="1746251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83350" y="2078228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599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26187" y="1997265"/>
            <a:ext cx="161925" cy="161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8350" y="210185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FF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1187" y="2020887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267448" y="1583182"/>
            <a:ext cx="429259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1" spc="-5" dirty="0">
                <a:latin typeface="Times New Roman"/>
                <a:cs typeface="Times New Roman"/>
              </a:rPr>
              <a:t>X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56046" y="169367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74846" y="1670050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77950" y="2049272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20787" y="1968309"/>
            <a:ext cx="161925" cy="16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59150" y="2072894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FF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01987" y="1991931"/>
            <a:ext cx="161925" cy="16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77987" y="3322383"/>
            <a:ext cx="161925" cy="1619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77987" y="3779583"/>
            <a:ext cx="161925" cy="1619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746250" y="3047746"/>
            <a:ext cx="1473200" cy="969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0"/>
              </a:spcBef>
              <a:tabLst>
                <a:tab pos="638175" algn="l"/>
                <a:tab pos="1383665" algn="l"/>
              </a:tabLst>
            </a:pPr>
            <a:r>
              <a:rPr sz="1800" b="1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b="1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20"/>
              </a:lnSpc>
              <a:tabLst>
                <a:tab pos="638175" algn="l"/>
                <a:tab pos="1383665" algn="l"/>
              </a:tabLst>
            </a:pPr>
            <a:r>
              <a:rPr sz="1800" b="1" strike="sngStrike" dirty="0">
                <a:latin typeface="Times New Roman"/>
                <a:cs typeface="Times New Roman"/>
              </a:rPr>
              <a:t> 	</a:t>
            </a:r>
            <a:r>
              <a:rPr sz="1800" b="1" strike="sngStrike" spc="-5" dirty="0">
                <a:latin typeface="Times New Roman"/>
                <a:cs typeface="Times New Roman"/>
              </a:rPr>
              <a:t>A	</a:t>
            </a:r>
            <a:endParaRPr sz="1800">
              <a:latin typeface="Times New Roman"/>
              <a:cs typeface="Times New Roman"/>
            </a:endParaRPr>
          </a:p>
          <a:p>
            <a:pPr marL="88900">
              <a:lnSpc>
                <a:spcPts val="1735"/>
              </a:lnSpc>
              <a:tabLst>
                <a:tab pos="666115" algn="l"/>
                <a:tab pos="1459865" algn="l"/>
              </a:tabLst>
            </a:pPr>
            <a:r>
              <a:rPr sz="1800" b="1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a	</a:t>
            </a:r>
            <a:endParaRPr sz="1800">
              <a:latin typeface="Times New Roman"/>
              <a:cs typeface="Times New Roman"/>
            </a:endParaRPr>
          </a:p>
          <a:p>
            <a:pPr marL="88900">
              <a:lnSpc>
                <a:spcPts val="1795"/>
              </a:lnSpc>
              <a:tabLst>
                <a:tab pos="667385" algn="l"/>
                <a:tab pos="1459865" algn="l"/>
              </a:tabLst>
            </a:pPr>
            <a:r>
              <a:rPr sz="1800" b="1" strike="sngStrike" dirty="0">
                <a:latin typeface="Times New Roman"/>
                <a:cs typeface="Times New Roman"/>
              </a:rPr>
              <a:t> 	a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354387" y="3346767"/>
            <a:ext cx="161925" cy="1619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54387" y="3803967"/>
            <a:ext cx="161925" cy="1619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22650" y="3071367"/>
            <a:ext cx="1473200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0"/>
              </a:spcBef>
              <a:tabLst>
                <a:tab pos="638175" algn="l"/>
                <a:tab pos="1383665" algn="l"/>
              </a:tabLst>
            </a:pPr>
            <a:r>
              <a:rPr sz="1800" b="1" u="sng" dirty="0">
                <a:solidFill>
                  <a:srgbClr val="FF0000"/>
                </a:solidFill>
                <a:uFill>
                  <a:solidFill>
                    <a:srgbClr val="FF0101"/>
                  </a:solidFill>
                </a:uFill>
                <a:latin typeface="Times New Roman"/>
                <a:cs typeface="Times New Roman"/>
              </a:rPr>
              <a:t> 	B	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20"/>
              </a:lnSpc>
              <a:tabLst>
                <a:tab pos="638175" algn="l"/>
                <a:tab pos="1383665" algn="l"/>
              </a:tabLst>
            </a:pPr>
            <a:r>
              <a:rPr sz="1800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 	B	</a:t>
            </a:r>
            <a:endParaRPr sz="1800">
              <a:latin typeface="Times New Roman"/>
              <a:cs typeface="Times New Roman"/>
            </a:endParaRPr>
          </a:p>
          <a:p>
            <a:pPr marL="88900">
              <a:lnSpc>
                <a:spcPts val="1739"/>
              </a:lnSpc>
              <a:tabLst>
                <a:tab pos="666115" algn="l"/>
                <a:tab pos="1459865" algn="l"/>
              </a:tabLst>
            </a:pPr>
            <a:r>
              <a:rPr sz="1800" b="1" u="sng" dirty="0">
                <a:solidFill>
                  <a:srgbClr val="FF0000"/>
                </a:solidFill>
                <a:uFill>
                  <a:solidFill>
                    <a:srgbClr val="FF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b="1" u="sng" spc="-5" dirty="0">
                <a:solidFill>
                  <a:srgbClr val="FF0000"/>
                </a:solidFill>
                <a:uFill>
                  <a:solidFill>
                    <a:srgbClr val="FF0101"/>
                  </a:solidFill>
                </a:uFill>
                <a:latin typeface="Times New Roman"/>
                <a:cs typeface="Times New Roman"/>
              </a:rPr>
              <a:t>b	</a:t>
            </a:r>
            <a:endParaRPr sz="1800">
              <a:latin typeface="Times New Roman"/>
              <a:cs typeface="Times New Roman"/>
            </a:endParaRPr>
          </a:p>
          <a:p>
            <a:pPr marL="88900">
              <a:lnSpc>
                <a:spcPts val="1800"/>
              </a:lnSpc>
              <a:tabLst>
                <a:tab pos="667385" algn="l"/>
                <a:tab pos="1459865" algn="l"/>
              </a:tabLst>
            </a:pPr>
            <a:r>
              <a:rPr sz="1800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1800" b="1" strike="sngStrike" spc="-5" dirty="0">
                <a:solidFill>
                  <a:srgbClr val="FF0000"/>
                </a:solidFill>
                <a:latin typeface="Times New Roman"/>
                <a:cs typeface="Times New Roman"/>
              </a:rPr>
              <a:t>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89246" y="4699000"/>
            <a:ext cx="525145" cy="148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 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65"/>
              </a:lnSpc>
              <a:tabLst>
                <a:tab pos="300355" algn="l"/>
              </a:tabLst>
            </a:pPr>
            <a:r>
              <a:rPr sz="2400" dirty="0">
                <a:latin typeface="Times New Roman"/>
                <a:cs typeface="Times New Roman"/>
              </a:rPr>
              <a:t>a	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  <a:tabLst>
                <a:tab pos="300355" algn="l"/>
              </a:tabLst>
            </a:pPr>
            <a:r>
              <a:rPr sz="2400" dirty="0">
                <a:latin typeface="Times New Roman"/>
                <a:cs typeface="Times New Roman"/>
              </a:rPr>
              <a:t>a	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68550" y="4387850"/>
            <a:ext cx="1524000" cy="2286000"/>
          </a:xfrm>
          <a:custGeom>
            <a:avLst/>
            <a:gdLst/>
            <a:ahLst/>
            <a:cxnLst/>
            <a:rect l="l" t="t" r="r" b="b"/>
            <a:pathLst>
              <a:path w="1524000" h="2286000">
                <a:moveTo>
                  <a:pt x="762000" y="0"/>
                </a:moveTo>
                <a:lnTo>
                  <a:pt x="686454" y="5547"/>
                </a:lnTo>
                <a:lnTo>
                  <a:pt x="613005" y="21840"/>
                </a:lnTo>
                <a:lnTo>
                  <a:pt x="542003" y="48358"/>
                </a:lnTo>
                <a:lnTo>
                  <a:pt x="507529" y="65287"/>
                </a:lnTo>
                <a:lnTo>
                  <a:pt x="473798" y="84577"/>
                </a:lnTo>
                <a:lnTo>
                  <a:pt x="440853" y="106162"/>
                </a:lnTo>
                <a:lnTo>
                  <a:pt x="408740" y="129977"/>
                </a:lnTo>
                <a:lnTo>
                  <a:pt x="377500" y="155956"/>
                </a:lnTo>
                <a:lnTo>
                  <a:pt x="347178" y="184034"/>
                </a:lnTo>
                <a:lnTo>
                  <a:pt x="317819" y="214146"/>
                </a:lnTo>
                <a:lnTo>
                  <a:pt x="289464" y="246226"/>
                </a:lnTo>
                <a:lnTo>
                  <a:pt x="262160" y="280211"/>
                </a:lnTo>
                <a:lnTo>
                  <a:pt x="235948" y="316033"/>
                </a:lnTo>
                <a:lnTo>
                  <a:pt x="210873" y="353628"/>
                </a:lnTo>
                <a:lnTo>
                  <a:pt x="186979" y="392930"/>
                </a:lnTo>
                <a:lnTo>
                  <a:pt x="164309" y="433875"/>
                </a:lnTo>
                <a:lnTo>
                  <a:pt x="142907" y="476397"/>
                </a:lnTo>
                <a:lnTo>
                  <a:pt x="122817" y="520431"/>
                </a:lnTo>
                <a:lnTo>
                  <a:pt x="104083" y="565912"/>
                </a:lnTo>
                <a:lnTo>
                  <a:pt x="86748" y="612773"/>
                </a:lnTo>
                <a:lnTo>
                  <a:pt x="70857" y="660951"/>
                </a:lnTo>
                <a:lnTo>
                  <a:pt x="56452" y="710379"/>
                </a:lnTo>
                <a:lnTo>
                  <a:pt x="43579" y="760993"/>
                </a:lnTo>
                <a:lnTo>
                  <a:pt x="32279" y="812727"/>
                </a:lnTo>
                <a:lnTo>
                  <a:pt x="22598" y="865516"/>
                </a:lnTo>
                <a:lnTo>
                  <a:pt x="14580" y="919294"/>
                </a:lnTo>
                <a:lnTo>
                  <a:pt x="8266" y="973997"/>
                </a:lnTo>
                <a:lnTo>
                  <a:pt x="3703" y="1029559"/>
                </a:lnTo>
                <a:lnTo>
                  <a:pt x="933" y="1085915"/>
                </a:lnTo>
                <a:lnTo>
                  <a:pt x="0" y="1142999"/>
                </a:lnTo>
                <a:lnTo>
                  <a:pt x="933" y="1200019"/>
                </a:lnTo>
                <a:lnTo>
                  <a:pt x="3703" y="1256318"/>
                </a:lnTo>
                <a:lnTo>
                  <a:pt x="8266" y="1311830"/>
                </a:lnTo>
                <a:lnTo>
                  <a:pt x="14580" y="1366491"/>
                </a:lnTo>
                <a:lnTo>
                  <a:pt x="22598" y="1420234"/>
                </a:lnTo>
                <a:lnTo>
                  <a:pt x="32279" y="1472994"/>
                </a:lnTo>
                <a:lnTo>
                  <a:pt x="43579" y="1524705"/>
                </a:lnTo>
                <a:lnTo>
                  <a:pt x="56452" y="1575302"/>
                </a:lnTo>
                <a:lnTo>
                  <a:pt x="70857" y="1624719"/>
                </a:lnTo>
                <a:lnTo>
                  <a:pt x="86748" y="1672889"/>
                </a:lnTo>
                <a:lnTo>
                  <a:pt x="104083" y="1719749"/>
                </a:lnTo>
                <a:lnTo>
                  <a:pt x="122817" y="1765231"/>
                </a:lnTo>
                <a:lnTo>
                  <a:pt x="142907" y="1809271"/>
                </a:lnTo>
                <a:lnTo>
                  <a:pt x="164309" y="1851802"/>
                </a:lnTo>
                <a:lnTo>
                  <a:pt x="186979" y="1892759"/>
                </a:lnTo>
                <a:lnTo>
                  <a:pt x="210873" y="1932077"/>
                </a:lnTo>
                <a:lnTo>
                  <a:pt x="235948" y="1969689"/>
                </a:lnTo>
                <a:lnTo>
                  <a:pt x="262160" y="2005531"/>
                </a:lnTo>
                <a:lnTo>
                  <a:pt x="289464" y="2039536"/>
                </a:lnTo>
                <a:lnTo>
                  <a:pt x="317819" y="2071638"/>
                </a:lnTo>
                <a:lnTo>
                  <a:pt x="347178" y="2101773"/>
                </a:lnTo>
                <a:lnTo>
                  <a:pt x="377500" y="2129874"/>
                </a:lnTo>
                <a:lnTo>
                  <a:pt x="408740" y="2155876"/>
                </a:lnTo>
                <a:lnTo>
                  <a:pt x="440853" y="2179713"/>
                </a:lnTo>
                <a:lnTo>
                  <a:pt x="473798" y="2201320"/>
                </a:lnTo>
                <a:lnTo>
                  <a:pt x="507529" y="2220631"/>
                </a:lnTo>
                <a:lnTo>
                  <a:pt x="542003" y="2237580"/>
                </a:lnTo>
                <a:lnTo>
                  <a:pt x="613005" y="2264129"/>
                </a:lnTo>
                <a:lnTo>
                  <a:pt x="686454" y="2280444"/>
                </a:lnTo>
                <a:lnTo>
                  <a:pt x="762000" y="2285999"/>
                </a:lnTo>
                <a:lnTo>
                  <a:pt x="800012" y="2284600"/>
                </a:lnTo>
                <a:lnTo>
                  <a:pt x="874553" y="2273599"/>
                </a:lnTo>
                <a:lnTo>
                  <a:pt x="946823" y="2252101"/>
                </a:lnTo>
                <a:lnTo>
                  <a:pt x="1016470" y="2220631"/>
                </a:lnTo>
                <a:lnTo>
                  <a:pt x="1050201" y="2201320"/>
                </a:lnTo>
                <a:lnTo>
                  <a:pt x="1083146" y="2179713"/>
                </a:lnTo>
                <a:lnTo>
                  <a:pt x="1115259" y="2155876"/>
                </a:lnTo>
                <a:lnTo>
                  <a:pt x="1146499" y="2129874"/>
                </a:lnTo>
                <a:lnTo>
                  <a:pt x="1176821" y="2101773"/>
                </a:lnTo>
                <a:lnTo>
                  <a:pt x="1206180" y="2071638"/>
                </a:lnTo>
                <a:lnTo>
                  <a:pt x="1234535" y="2039536"/>
                </a:lnTo>
                <a:lnTo>
                  <a:pt x="1261839" y="2005531"/>
                </a:lnTo>
                <a:lnTo>
                  <a:pt x="1288051" y="1969689"/>
                </a:lnTo>
                <a:lnTo>
                  <a:pt x="1313126" y="1932077"/>
                </a:lnTo>
                <a:lnTo>
                  <a:pt x="1337020" y="1892759"/>
                </a:lnTo>
                <a:lnTo>
                  <a:pt x="1359690" y="1851802"/>
                </a:lnTo>
                <a:lnTo>
                  <a:pt x="1381092" y="1809271"/>
                </a:lnTo>
                <a:lnTo>
                  <a:pt x="1401182" y="1765231"/>
                </a:lnTo>
                <a:lnTo>
                  <a:pt x="1419916" y="1719749"/>
                </a:lnTo>
                <a:lnTo>
                  <a:pt x="1437251" y="1672889"/>
                </a:lnTo>
                <a:lnTo>
                  <a:pt x="1453142" y="1624719"/>
                </a:lnTo>
                <a:lnTo>
                  <a:pt x="1467547" y="1575302"/>
                </a:lnTo>
                <a:lnTo>
                  <a:pt x="1480420" y="1524705"/>
                </a:lnTo>
                <a:lnTo>
                  <a:pt x="1491720" y="1472994"/>
                </a:lnTo>
                <a:lnTo>
                  <a:pt x="1501401" y="1420234"/>
                </a:lnTo>
                <a:lnTo>
                  <a:pt x="1509419" y="1366491"/>
                </a:lnTo>
                <a:lnTo>
                  <a:pt x="1515733" y="1311830"/>
                </a:lnTo>
                <a:lnTo>
                  <a:pt x="1520296" y="1256318"/>
                </a:lnTo>
                <a:lnTo>
                  <a:pt x="1523066" y="1200019"/>
                </a:lnTo>
                <a:lnTo>
                  <a:pt x="1524000" y="1142999"/>
                </a:lnTo>
                <a:lnTo>
                  <a:pt x="1523066" y="1085915"/>
                </a:lnTo>
                <a:lnTo>
                  <a:pt x="1520296" y="1029559"/>
                </a:lnTo>
                <a:lnTo>
                  <a:pt x="1515733" y="973997"/>
                </a:lnTo>
                <a:lnTo>
                  <a:pt x="1509419" y="919294"/>
                </a:lnTo>
                <a:lnTo>
                  <a:pt x="1501401" y="865516"/>
                </a:lnTo>
                <a:lnTo>
                  <a:pt x="1491720" y="812727"/>
                </a:lnTo>
                <a:lnTo>
                  <a:pt x="1480420" y="760993"/>
                </a:lnTo>
                <a:lnTo>
                  <a:pt x="1467547" y="710379"/>
                </a:lnTo>
                <a:lnTo>
                  <a:pt x="1453142" y="660951"/>
                </a:lnTo>
                <a:lnTo>
                  <a:pt x="1437251" y="612773"/>
                </a:lnTo>
                <a:lnTo>
                  <a:pt x="1419916" y="565912"/>
                </a:lnTo>
                <a:lnTo>
                  <a:pt x="1401182" y="520431"/>
                </a:lnTo>
                <a:lnTo>
                  <a:pt x="1381092" y="476397"/>
                </a:lnTo>
                <a:lnTo>
                  <a:pt x="1359690" y="433875"/>
                </a:lnTo>
                <a:lnTo>
                  <a:pt x="1337020" y="392930"/>
                </a:lnTo>
                <a:lnTo>
                  <a:pt x="1313126" y="353628"/>
                </a:lnTo>
                <a:lnTo>
                  <a:pt x="1288051" y="316033"/>
                </a:lnTo>
                <a:lnTo>
                  <a:pt x="1261839" y="280211"/>
                </a:lnTo>
                <a:lnTo>
                  <a:pt x="1234535" y="246226"/>
                </a:lnTo>
                <a:lnTo>
                  <a:pt x="1206180" y="214146"/>
                </a:lnTo>
                <a:lnTo>
                  <a:pt x="1176821" y="184034"/>
                </a:lnTo>
                <a:lnTo>
                  <a:pt x="1146499" y="155956"/>
                </a:lnTo>
                <a:lnTo>
                  <a:pt x="1115259" y="129977"/>
                </a:lnTo>
                <a:lnTo>
                  <a:pt x="1083146" y="106162"/>
                </a:lnTo>
                <a:lnTo>
                  <a:pt x="1050201" y="84577"/>
                </a:lnTo>
                <a:lnTo>
                  <a:pt x="1016470" y="65287"/>
                </a:lnTo>
                <a:lnTo>
                  <a:pt x="981996" y="48358"/>
                </a:lnTo>
                <a:lnTo>
                  <a:pt x="910994" y="21840"/>
                </a:lnTo>
                <a:lnTo>
                  <a:pt x="837545" y="5547"/>
                </a:lnTo>
                <a:lnTo>
                  <a:pt x="7620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97350" y="2477516"/>
            <a:ext cx="920115" cy="462915"/>
          </a:xfrm>
          <a:custGeom>
            <a:avLst/>
            <a:gdLst/>
            <a:ahLst/>
            <a:cxnLst/>
            <a:rect l="l" t="t" r="r" b="b"/>
            <a:pathLst>
              <a:path w="920114" h="462914">
                <a:moveTo>
                  <a:pt x="65967" y="424211"/>
                </a:moveTo>
                <a:lnTo>
                  <a:pt x="70125" y="432434"/>
                </a:lnTo>
                <a:lnTo>
                  <a:pt x="916686" y="9906"/>
                </a:lnTo>
                <a:lnTo>
                  <a:pt x="918972" y="8382"/>
                </a:lnTo>
                <a:lnTo>
                  <a:pt x="919734" y="5333"/>
                </a:lnTo>
                <a:lnTo>
                  <a:pt x="918972" y="3047"/>
                </a:lnTo>
                <a:lnTo>
                  <a:pt x="917448" y="761"/>
                </a:lnTo>
                <a:lnTo>
                  <a:pt x="914400" y="0"/>
                </a:lnTo>
                <a:lnTo>
                  <a:pt x="912114" y="761"/>
                </a:lnTo>
                <a:lnTo>
                  <a:pt x="65967" y="424211"/>
                </a:lnTo>
                <a:close/>
              </a:path>
              <a:path w="920114" h="462914">
                <a:moveTo>
                  <a:pt x="0" y="462533"/>
                </a:moveTo>
                <a:lnTo>
                  <a:pt x="85344" y="462533"/>
                </a:lnTo>
                <a:lnTo>
                  <a:pt x="70125" y="432434"/>
                </a:lnTo>
                <a:lnTo>
                  <a:pt x="58674" y="438150"/>
                </a:lnTo>
                <a:lnTo>
                  <a:pt x="56387" y="439673"/>
                </a:lnTo>
                <a:lnTo>
                  <a:pt x="53339" y="438911"/>
                </a:lnTo>
                <a:lnTo>
                  <a:pt x="52578" y="435863"/>
                </a:lnTo>
                <a:lnTo>
                  <a:pt x="51054" y="433577"/>
                </a:lnTo>
                <a:lnTo>
                  <a:pt x="51054" y="394715"/>
                </a:lnTo>
                <a:lnTo>
                  <a:pt x="0" y="462533"/>
                </a:lnTo>
                <a:close/>
              </a:path>
              <a:path w="920114" h="462914">
                <a:moveTo>
                  <a:pt x="51054" y="433577"/>
                </a:moveTo>
                <a:lnTo>
                  <a:pt x="52578" y="435863"/>
                </a:lnTo>
                <a:lnTo>
                  <a:pt x="53339" y="438911"/>
                </a:lnTo>
                <a:lnTo>
                  <a:pt x="56387" y="439673"/>
                </a:lnTo>
                <a:lnTo>
                  <a:pt x="58674" y="438150"/>
                </a:lnTo>
                <a:lnTo>
                  <a:pt x="70125" y="432434"/>
                </a:lnTo>
                <a:lnTo>
                  <a:pt x="65967" y="424211"/>
                </a:lnTo>
                <a:lnTo>
                  <a:pt x="54864" y="429767"/>
                </a:lnTo>
                <a:lnTo>
                  <a:pt x="52578" y="431291"/>
                </a:lnTo>
                <a:lnTo>
                  <a:pt x="51054" y="433577"/>
                </a:lnTo>
                <a:close/>
              </a:path>
              <a:path w="920114" h="462914">
                <a:moveTo>
                  <a:pt x="51054" y="394715"/>
                </a:moveTo>
                <a:lnTo>
                  <a:pt x="51054" y="433577"/>
                </a:lnTo>
                <a:lnTo>
                  <a:pt x="52578" y="431291"/>
                </a:lnTo>
                <a:lnTo>
                  <a:pt x="54864" y="429767"/>
                </a:lnTo>
                <a:lnTo>
                  <a:pt x="65967" y="424211"/>
                </a:lnTo>
                <a:lnTo>
                  <a:pt x="51054" y="39471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20816" y="2553716"/>
            <a:ext cx="843915" cy="462915"/>
          </a:xfrm>
          <a:custGeom>
            <a:avLst/>
            <a:gdLst/>
            <a:ahLst/>
            <a:cxnLst/>
            <a:rect l="l" t="t" r="r" b="b"/>
            <a:pathLst>
              <a:path w="843915" h="462914">
                <a:moveTo>
                  <a:pt x="758189" y="459485"/>
                </a:moveTo>
                <a:lnTo>
                  <a:pt x="843533" y="462533"/>
                </a:lnTo>
                <a:lnTo>
                  <a:pt x="794765" y="392429"/>
                </a:lnTo>
                <a:lnTo>
                  <a:pt x="793241" y="395223"/>
                </a:lnTo>
                <a:lnTo>
                  <a:pt x="793241" y="432053"/>
                </a:lnTo>
                <a:lnTo>
                  <a:pt x="791717" y="434339"/>
                </a:lnTo>
                <a:lnTo>
                  <a:pt x="790956" y="436625"/>
                </a:lnTo>
                <a:lnTo>
                  <a:pt x="787907" y="437388"/>
                </a:lnTo>
                <a:lnTo>
                  <a:pt x="785621" y="436625"/>
                </a:lnTo>
                <a:lnTo>
                  <a:pt x="774093" y="430328"/>
                </a:lnTo>
                <a:lnTo>
                  <a:pt x="758189" y="459485"/>
                </a:lnTo>
                <a:close/>
              </a:path>
              <a:path w="843915" h="462914">
                <a:moveTo>
                  <a:pt x="774093" y="430328"/>
                </a:moveTo>
                <a:lnTo>
                  <a:pt x="785621" y="436625"/>
                </a:lnTo>
                <a:lnTo>
                  <a:pt x="787907" y="437388"/>
                </a:lnTo>
                <a:lnTo>
                  <a:pt x="790956" y="436625"/>
                </a:lnTo>
                <a:lnTo>
                  <a:pt x="791717" y="434339"/>
                </a:lnTo>
                <a:lnTo>
                  <a:pt x="793241" y="432053"/>
                </a:lnTo>
                <a:lnTo>
                  <a:pt x="792479" y="429006"/>
                </a:lnTo>
                <a:lnTo>
                  <a:pt x="790193" y="428243"/>
                </a:lnTo>
                <a:lnTo>
                  <a:pt x="778665" y="421946"/>
                </a:lnTo>
                <a:lnTo>
                  <a:pt x="774093" y="430328"/>
                </a:lnTo>
                <a:close/>
              </a:path>
              <a:path w="843915" h="462914">
                <a:moveTo>
                  <a:pt x="778665" y="421946"/>
                </a:moveTo>
                <a:lnTo>
                  <a:pt x="790193" y="428243"/>
                </a:lnTo>
                <a:lnTo>
                  <a:pt x="792479" y="429006"/>
                </a:lnTo>
                <a:lnTo>
                  <a:pt x="793241" y="432053"/>
                </a:lnTo>
                <a:lnTo>
                  <a:pt x="793241" y="395223"/>
                </a:lnTo>
                <a:lnTo>
                  <a:pt x="778665" y="421946"/>
                </a:lnTo>
                <a:close/>
              </a:path>
              <a:path w="843915" h="462914">
                <a:moveTo>
                  <a:pt x="0" y="5333"/>
                </a:moveTo>
                <a:lnTo>
                  <a:pt x="761" y="8382"/>
                </a:lnTo>
                <a:lnTo>
                  <a:pt x="3047" y="9143"/>
                </a:lnTo>
                <a:lnTo>
                  <a:pt x="774093" y="430328"/>
                </a:lnTo>
                <a:lnTo>
                  <a:pt x="778665" y="421946"/>
                </a:lnTo>
                <a:lnTo>
                  <a:pt x="7620" y="761"/>
                </a:lnTo>
                <a:lnTo>
                  <a:pt x="5333" y="0"/>
                </a:lnTo>
                <a:lnTo>
                  <a:pt x="2285" y="761"/>
                </a:lnTo>
                <a:lnTo>
                  <a:pt x="761" y="3047"/>
                </a:lnTo>
                <a:lnTo>
                  <a:pt x="0" y="533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235950" y="3379723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FF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54987" y="3374961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54987" y="3832161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8299450" y="3575060"/>
            <a:ext cx="139700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5"/>
              </a:lnSpc>
              <a:spcBef>
                <a:spcPts val="100"/>
              </a:spcBef>
              <a:tabLst>
                <a:tab pos="561975" algn="l"/>
                <a:tab pos="1383665" algn="l"/>
              </a:tabLst>
            </a:pPr>
            <a:r>
              <a:rPr sz="1800" b="1" u="sng" dirty="0">
                <a:solidFill>
                  <a:srgbClr val="FF0000"/>
                </a:solidFill>
                <a:uFill>
                  <a:solidFill>
                    <a:srgbClr val="FF0101"/>
                  </a:solidFill>
                </a:uFill>
                <a:latin typeface="Times New Roman"/>
                <a:cs typeface="Times New Roman"/>
              </a:rPr>
              <a:t> 	B	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035"/>
              </a:lnSpc>
              <a:tabLst>
                <a:tab pos="561975" algn="l"/>
                <a:tab pos="1383665" algn="l"/>
              </a:tabLst>
            </a:pPr>
            <a:r>
              <a:rPr sz="1800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 	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223250" y="3041667"/>
            <a:ext cx="13970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ts val="198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1980"/>
              </a:lnSpc>
              <a:tabLst>
                <a:tab pos="625475" algn="l"/>
                <a:tab pos="1370965" algn="l"/>
              </a:tabLst>
            </a:pPr>
            <a:r>
              <a:rPr sz="1800" b="1" u="sng" dirty="0">
                <a:solidFill>
                  <a:srgbClr val="FF0000"/>
                </a:solidFill>
                <a:uFill>
                  <a:solidFill>
                    <a:srgbClr val="FF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b="1" u="sng" spc="-5" dirty="0">
                <a:solidFill>
                  <a:srgbClr val="FF0000"/>
                </a:solidFill>
                <a:uFill>
                  <a:solidFill>
                    <a:srgbClr val="FF0101"/>
                  </a:solidFill>
                </a:uFill>
                <a:latin typeface="Times New Roman"/>
                <a:cs typeface="Times New Roman"/>
              </a:rPr>
              <a:t>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402387" y="3351339"/>
            <a:ext cx="161924" cy="16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02387" y="3808539"/>
            <a:ext cx="161924" cy="16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470650" y="3076702"/>
            <a:ext cx="1473200" cy="969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0"/>
              </a:spcBef>
              <a:tabLst>
                <a:tab pos="638175" algn="l"/>
                <a:tab pos="1383665" algn="l"/>
              </a:tabLst>
            </a:pPr>
            <a:r>
              <a:rPr sz="1800" b="1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b="1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tabLst>
                <a:tab pos="638175" algn="l"/>
                <a:tab pos="1383665" algn="l"/>
              </a:tabLst>
            </a:pPr>
            <a:r>
              <a:rPr sz="1800" b="1" strike="sngStrike" dirty="0">
                <a:latin typeface="Times New Roman"/>
                <a:cs typeface="Times New Roman"/>
              </a:rPr>
              <a:t> 	</a:t>
            </a:r>
            <a:r>
              <a:rPr sz="1800" b="1" strike="sngStrike" spc="-5" dirty="0">
                <a:latin typeface="Times New Roman"/>
                <a:cs typeface="Times New Roman"/>
              </a:rPr>
              <a:t>A	</a:t>
            </a:r>
            <a:endParaRPr sz="1800">
              <a:latin typeface="Times New Roman"/>
              <a:cs typeface="Times New Roman"/>
            </a:endParaRPr>
          </a:p>
          <a:p>
            <a:pPr marL="88265">
              <a:lnSpc>
                <a:spcPts val="1735"/>
              </a:lnSpc>
              <a:tabLst>
                <a:tab pos="666115" algn="l"/>
                <a:tab pos="1459865" algn="l"/>
              </a:tabLst>
            </a:pPr>
            <a:r>
              <a:rPr sz="1800" b="1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a	</a:t>
            </a:r>
            <a:endParaRPr sz="1800">
              <a:latin typeface="Times New Roman"/>
              <a:cs typeface="Times New Roman"/>
            </a:endParaRPr>
          </a:p>
          <a:p>
            <a:pPr marL="88265">
              <a:lnSpc>
                <a:spcPts val="1800"/>
              </a:lnSpc>
              <a:tabLst>
                <a:tab pos="667385" algn="l"/>
                <a:tab pos="1459865" algn="l"/>
              </a:tabLst>
            </a:pPr>
            <a:r>
              <a:rPr sz="1800" b="1" strike="sngStrike" dirty="0">
                <a:latin typeface="Times New Roman"/>
                <a:cs typeface="Times New Roman"/>
              </a:rPr>
              <a:t> 	a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496048" y="3419602"/>
            <a:ext cx="279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53448" y="4715002"/>
            <a:ext cx="516890" cy="148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  </a:t>
            </a: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 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ts val="2860"/>
              </a:lnSpc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016750" y="4387850"/>
            <a:ext cx="1524000" cy="2286000"/>
          </a:xfrm>
          <a:custGeom>
            <a:avLst/>
            <a:gdLst/>
            <a:ahLst/>
            <a:cxnLst/>
            <a:rect l="l" t="t" r="r" b="b"/>
            <a:pathLst>
              <a:path w="1524000" h="2286000">
                <a:moveTo>
                  <a:pt x="762000" y="0"/>
                </a:moveTo>
                <a:lnTo>
                  <a:pt x="686454" y="5547"/>
                </a:lnTo>
                <a:lnTo>
                  <a:pt x="613005" y="21840"/>
                </a:lnTo>
                <a:lnTo>
                  <a:pt x="542003" y="48358"/>
                </a:lnTo>
                <a:lnTo>
                  <a:pt x="507529" y="65287"/>
                </a:lnTo>
                <a:lnTo>
                  <a:pt x="473798" y="84577"/>
                </a:lnTo>
                <a:lnTo>
                  <a:pt x="440853" y="106162"/>
                </a:lnTo>
                <a:lnTo>
                  <a:pt x="408740" y="129977"/>
                </a:lnTo>
                <a:lnTo>
                  <a:pt x="377500" y="155956"/>
                </a:lnTo>
                <a:lnTo>
                  <a:pt x="347178" y="184034"/>
                </a:lnTo>
                <a:lnTo>
                  <a:pt x="317819" y="214146"/>
                </a:lnTo>
                <a:lnTo>
                  <a:pt x="289464" y="246226"/>
                </a:lnTo>
                <a:lnTo>
                  <a:pt x="262160" y="280211"/>
                </a:lnTo>
                <a:lnTo>
                  <a:pt x="235948" y="316033"/>
                </a:lnTo>
                <a:lnTo>
                  <a:pt x="210873" y="353628"/>
                </a:lnTo>
                <a:lnTo>
                  <a:pt x="186979" y="392930"/>
                </a:lnTo>
                <a:lnTo>
                  <a:pt x="164309" y="433875"/>
                </a:lnTo>
                <a:lnTo>
                  <a:pt x="142907" y="476397"/>
                </a:lnTo>
                <a:lnTo>
                  <a:pt x="122817" y="520431"/>
                </a:lnTo>
                <a:lnTo>
                  <a:pt x="104083" y="565912"/>
                </a:lnTo>
                <a:lnTo>
                  <a:pt x="86748" y="612773"/>
                </a:lnTo>
                <a:lnTo>
                  <a:pt x="70857" y="660951"/>
                </a:lnTo>
                <a:lnTo>
                  <a:pt x="56452" y="710379"/>
                </a:lnTo>
                <a:lnTo>
                  <a:pt x="43579" y="760993"/>
                </a:lnTo>
                <a:lnTo>
                  <a:pt x="32279" y="812727"/>
                </a:lnTo>
                <a:lnTo>
                  <a:pt x="22598" y="865516"/>
                </a:lnTo>
                <a:lnTo>
                  <a:pt x="14580" y="919294"/>
                </a:lnTo>
                <a:lnTo>
                  <a:pt x="8266" y="973997"/>
                </a:lnTo>
                <a:lnTo>
                  <a:pt x="3703" y="1029559"/>
                </a:lnTo>
                <a:lnTo>
                  <a:pt x="933" y="1085915"/>
                </a:lnTo>
                <a:lnTo>
                  <a:pt x="0" y="1143000"/>
                </a:lnTo>
                <a:lnTo>
                  <a:pt x="933" y="1200019"/>
                </a:lnTo>
                <a:lnTo>
                  <a:pt x="3703" y="1256318"/>
                </a:lnTo>
                <a:lnTo>
                  <a:pt x="8266" y="1311830"/>
                </a:lnTo>
                <a:lnTo>
                  <a:pt x="14580" y="1366491"/>
                </a:lnTo>
                <a:lnTo>
                  <a:pt x="22598" y="1420234"/>
                </a:lnTo>
                <a:lnTo>
                  <a:pt x="32279" y="1472994"/>
                </a:lnTo>
                <a:lnTo>
                  <a:pt x="43579" y="1524705"/>
                </a:lnTo>
                <a:lnTo>
                  <a:pt x="56452" y="1575302"/>
                </a:lnTo>
                <a:lnTo>
                  <a:pt x="70857" y="1624719"/>
                </a:lnTo>
                <a:lnTo>
                  <a:pt x="86748" y="1672889"/>
                </a:lnTo>
                <a:lnTo>
                  <a:pt x="104083" y="1719749"/>
                </a:lnTo>
                <a:lnTo>
                  <a:pt x="122817" y="1765231"/>
                </a:lnTo>
                <a:lnTo>
                  <a:pt x="142907" y="1809271"/>
                </a:lnTo>
                <a:lnTo>
                  <a:pt x="164309" y="1851802"/>
                </a:lnTo>
                <a:lnTo>
                  <a:pt x="186979" y="1892759"/>
                </a:lnTo>
                <a:lnTo>
                  <a:pt x="210873" y="1932077"/>
                </a:lnTo>
                <a:lnTo>
                  <a:pt x="235948" y="1969689"/>
                </a:lnTo>
                <a:lnTo>
                  <a:pt x="262160" y="2005531"/>
                </a:lnTo>
                <a:lnTo>
                  <a:pt x="289464" y="2039536"/>
                </a:lnTo>
                <a:lnTo>
                  <a:pt x="317819" y="2071638"/>
                </a:lnTo>
                <a:lnTo>
                  <a:pt x="347178" y="2101773"/>
                </a:lnTo>
                <a:lnTo>
                  <a:pt x="377500" y="2129874"/>
                </a:lnTo>
                <a:lnTo>
                  <a:pt x="408740" y="2155876"/>
                </a:lnTo>
                <a:lnTo>
                  <a:pt x="440853" y="2179713"/>
                </a:lnTo>
                <a:lnTo>
                  <a:pt x="473798" y="2201320"/>
                </a:lnTo>
                <a:lnTo>
                  <a:pt x="507529" y="2220631"/>
                </a:lnTo>
                <a:lnTo>
                  <a:pt x="542003" y="2237580"/>
                </a:lnTo>
                <a:lnTo>
                  <a:pt x="613005" y="2264129"/>
                </a:lnTo>
                <a:lnTo>
                  <a:pt x="686454" y="2280444"/>
                </a:lnTo>
                <a:lnTo>
                  <a:pt x="762000" y="2286000"/>
                </a:lnTo>
                <a:lnTo>
                  <a:pt x="800012" y="2284600"/>
                </a:lnTo>
                <a:lnTo>
                  <a:pt x="874553" y="2273599"/>
                </a:lnTo>
                <a:lnTo>
                  <a:pt x="946823" y="2252101"/>
                </a:lnTo>
                <a:lnTo>
                  <a:pt x="1016470" y="2220631"/>
                </a:lnTo>
                <a:lnTo>
                  <a:pt x="1050201" y="2201320"/>
                </a:lnTo>
                <a:lnTo>
                  <a:pt x="1083146" y="2179713"/>
                </a:lnTo>
                <a:lnTo>
                  <a:pt x="1115260" y="2155876"/>
                </a:lnTo>
                <a:lnTo>
                  <a:pt x="1146499" y="2129874"/>
                </a:lnTo>
                <a:lnTo>
                  <a:pt x="1176821" y="2101773"/>
                </a:lnTo>
                <a:lnTo>
                  <a:pt x="1206180" y="2071638"/>
                </a:lnTo>
                <a:lnTo>
                  <a:pt x="1234535" y="2039536"/>
                </a:lnTo>
                <a:lnTo>
                  <a:pt x="1261839" y="2005531"/>
                </a:lnTo>
                <a:lnTo>
                  <a:pt x="1288051" y="1969689"/>
                </a:lnTo>
                <a:lnTo>
                  <a:pt x="1313126" y="1932077"/>
                </a:lnTo>
                <a:lnTo>
                  <a:pt x="1337020" y="1892759"/>
                </a:lnTo>
                <a:lnTo>
                  <a:pt x="1359690" y="1851802"/>
                </a:lnTo>
                <a:lnTo>
                  <a:pt x="1381092" y="1809271"/>
                </a:lnTo>
                <a:lnTo>
                  <a:pt x="1401182" y="1765231"/>
                </a:lnTo>
                <a:lnTo>
                  <a:pt x="1419916" y="1719749"/>
                </a:lnTo>
                <a:lnTo>
                  <a:pt x="1437251" y="1672889"/>
                </a:lnTo>
                <a:lnTo>
                  <a:pt x="1453142" y="1624719"/>
                </a:lnTo>
                <a:lnTo>
                  <a:pt x="1467547" y="1575302"/>
                </a:lnTo>
                <a:lnTo>
                  <a:pt x="1480420" y="1524705"/>
                </a:lnTo>
                <a:lnTo>
                  <a:pt x="1491720" y="1472994"/>
                </a:lnTo>
                <a:lnTo>
                  <a:pt x="1501401" y="1420234"/>
                </a:lnTo>
                <a:lnTo>
                  <a:pt x="1509419" y="1366491"/>
                </a:lnTo>
                <a:lnTo>
                  <a:pt x="1515733" y="1311830"/>
                </a:lnTo>
                <a:lnTo>
                  <a:pt x="1520296" y="1256318"/>
                </a:lnTo>
                <a:lnTo>
                  <a:pt x="1523066" y="1200019"/>
                </a:lnTo>
                <a:lnTo>
                  <a:pt x="1524000" y="1143000"/>
                </a:lnTo>
                <a:lnTo>
                  <a:pt x="1523066" y="1085915"/>
                </a:lnTo>
                <a:lnTo>
                  <a:pt x="1520296" y="1029559"/>
                </a:lnTo>
                <a:lnTo>
                  <a:pt x="1515733" y="973997"/>
                </a:lnTo>
                <a:lnTo>
                  <a:pt x="1509419" y="919294"/>
                </a:lnTo>
                <a:lnTo>
                  <a:pt x="1501401" y="865516"/>
                </a:lnTo>
                <a:lnTo>
                  <a:pt x="1491720" y="812727"/>
                </a:lnTo>
                <a:lnTo>
                  <a:pt x="1480420" y="760993"/>
                </a:lnTo>
                <a:lnTo>
                  <a:pt x="1467547" y="710379"/>
                </a:lnTo>
                <a:lnTo>
                  <a:pt x="1453142" y="660951"/>
                </a:lnTo>
                <a:lnTo>
                  <a:pt x="1437251" y="612773"/>
                </a:lnTo>
                <a:lnTo>
                  <a:pt x="1419916" y="565912"/>
                </a:lnTo>
                <a:lnTo>
                  <a:pt x="1401182" y="520431"/>
                </a:lnTo>
                <a:lnTo>
                  <a:pt x="1381092" y="476397"/>
                </a:lnTo>
                <a:lnTo>
                  <a:pt x="1359690" y="433875"/>
                </a:lnTo>
                <a:lnTo>
                  <a:pt x="1337020" y="392930"/>
                </a:lnTo>
                <a:lnTo>
                  <a:pt x="1313126" y="353628"/>
                </a:lnTo>
                <a:lnTo>
                  <a:pt x="1288051" y="316033"/>
                </a:lnTo>
                <a:lnTo>
                  <a:pt x="1261839" y="280211"/>
                </a:lnTo>
                <a:lnTo>
                  <a:pt x="1234535" y="246226"/>
                </a:lnTo>
                <a:lnTo>
                  <a:pt x="1206180" y="214146"/>
                </a:lnTo>
                <a:lnTo>
                  <a:pt x="1176821" y="184034"/>
                </a:lnTo>
                <a:lnTo>
                  <a:pt x="1146499" y="155956"/>
                </a:lnTo>
                <a:lnTo>
                  <a:pt x="1115260" y="129977"/>
                </a:lnTo>
                <a:lnTo>
                  <a:pt x="1083146" y="106162"/>
                </a:lnTo>
                <a:lnTo>
                  <a:pt x="1050201" y="84577"/>
                </a:lnTo>
                <a:lnTo>
                  <a:pt x="1016470" y="65287"/>
                </a:lnTo>
                <a:lnTo>
                  <a:pt x="981996" y="48358"/>
                </a:lnTo>
                <a:lnTo>
                  <a:pt x="910994" y="21840"/>
                </a:lnTo>
                <a:lnTo>
                  <a:pt x="837545" y="5547"/>
                </a:lnTo>
                <a:lnTo>
                  <a:pt x="7620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124448" y="4567935"/>
            <a:ext cx="607695" cy="664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Parental  Ditype  </a:t>
            </a:r>
            <a:r>
              <a:rPr sz="1400" spc="-10" dirty="0">
                <a:latin typeface="Times New Roman"/>
                <a:cs typeface="Times New Roman"/>
              </a:rPr>
              <a:t>(PD)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620250" y="4644137"/>
            <a:ext cx="972185" cy="664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Non-Parental  Ditype  (NPD)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25750" y="469265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304800" y="0"/>
                </a:moveTo>
                <a:lnTo>
                  <a:pt x="249994" y="3070"/>
                </a:lnTo>
                <a:lnTo>
                  <a:pt x="198418" y="11924"/>
                </a:lnTo>
                <a:lnTo>
                  <a:pt x="150932" y="26020"/>
                </a:lnTo>
                <a:lnTo>
                  <a:pt x="108394" y="44821"/>
                </a:lnTo>
                <a:lnTo>
                  <a:pt x="71663" y="67785"/>
                </a:lnTo>
                <a:lnTo>
                  <a:pt x="41599" y="94375"/>
                </a:lnTo>
                <a:lnTo>
                  <a:pt x="4908" y="156271"/>
                </a:lnTo>
                <a:lnTo>
                  <a:pt x="0" y="190499"/>
                </a:lnTo>
                <a:lnTo>
                  <a:pt x="4908" y="224728"/>
                </a:lnTo>
                <a:lnTo>
                  <a:pt x="41599" y="286624"/>
                </a:lnTo>
                <a:lnTo>
                  <a:pt x="71663" y="313214"/>
                </a:lnTo>
                <a:lnTo>
                  <a:pt x="108394" y="336178"/>
                </a:lnTo>
                <a:lnTo>
                  <a:pt x="150932" y="354979"/>
                </a:lnTo>
                <a:lnTo>
                  <a:pt x="198418" y="369075"/>
                </a:lnTo>
                <a:lnTo>
                  <a:pt x="249994" y="377929"/>
                </a:lnTo>
                <a:lnTo>
                  <a:pt x="304800" y="380999"/>
                </a:lnTo>
                <a:lnTo>
                  <a:pt x="359605" y="377929"/>
                </a:lnTo>
                <a:lnTo>
                  <a:pt x="411181" y="369075"/>
                </a:lnTo>
                <a:lnTo>
                  <a:pt x="458667" y="354979"/>
                </a:lnTo>
                <a:lnTo>
                  <a:pt x="501205" y="336178"/>
                </a:lnTo>
                <a:lnTo>
                  <a:pt x="537936" y="313214"/>
                </a:lnTo>
                <a:lnTo>
                  <a:pt x="568000" y="286624"/>
                </a:lnTo>
                <a:lnTo>
                  <a:pt x="604691" y="224728"/>
                </a:lnTo>
                <a:lnTo>
                  <a:pt x="609600" y="190499"/>
                </a:lnTo>
                <a:lnTo>
                  <a:pt x="604691" y="156271"/>
                </a:lnTo>
                <a:lnTo>
                  <a:pt x="568000" y="94375"/>
                </a:lnTo>
                <a:lnTo>
                  <a:pt x="537936" y="67785"/>
                </a:lnTo>
                <a:lnTo>
                  <a:pt x="501205" y="44821"/>
                </a:lnTo>
                <a:lnTo>
                  <a:pt x="458667" y="26020"/>
                </a:lnTo>
                <a:lnTo>
                  <a:pt x="411181" y="11924"/>
                </a:lnTo>
                <a:lnTo>
                  <a:pt x="359605" y="3070"/>
                </a:lnTo>
                <a:lnTo>
                  <a:pt x="3048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25750" y="507365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304800" y="0"/>
                </a:moveTo>
                <a:lnTo>
                  <a:pt x="249994" y="3070"/>
                </a:lnTo>
                <a:lnTo>
                  <a:pt x="198418" y="11924"/>
                </a:lnTo>
                <a:lnTo>
                  <a:pt x="150932" y="26020"/>
                </a:lnTo>
                <a:lnTo>
                  <a:pt x="108394" y="44821"/>
                </a:lnTo>
                <a:lnTo>
                  <a:pt x="71663" y="67785"/>
                </a:lnTo>
                <a:lnTo>
                  <a:pt x="41599" y="94375"/>
                </a:lnTo>
                <a:lnTo>
                  <a:pt x="4908" y="156271"/>
                </a:lnTo>
                <a:lnTo>
                  <a:pt x="0" y="190499"/>
                </a:lnTo>
                <a:lnTo>
                  <a:pt x="4908" y="224728"/>
                </a:lnTo>
                <a:lnTo>
                  <a:pt x="41599" y="286624"/>
                </a:lnTo>
                <a:lnTo>
                  <a:pt x="71663" y="313214"/>
                </a:lnTo>
                <a:lnTo>
                  <a:pt x="108394" y="336178"/>
                </a:lnTo>
                <a:lnTo>
                  <a:pt x="150932" y="354979"/>
                </a:lnTo>
                <a:lnTo>
                  <a:pt x="198418" y="369075"/>
                </a:lnTo>
                <a:lnTo>
                  <a:pt x="249994" y="377929"/>
                </a:lnTo>
                <a:lnTo>
                  <a:pt x="304800" y="380999"/>
                </a:lnTo>
                <a:lnTo>
                  <a:pt x="359605" y="377929"/>
                </a:lnTo>
                <a:lnTo>
                  <a:pt x="411181" y="369075"/>
                </a:lnTo>
                <a:lnTo>
                  <a:pt x="458667" y="354979"/>
                </a:lnTo>
                <a:lnTo>
                  <a:pt x="501205" y="336178"/>
                </a:lnTo>
                <a:lnTo>
                  <a:pt x="537936" y="313214"/>
                </a:lnTo>
                <a:lnTo>
                  <a:pt x="568000" y="286624"/>
                </a:lnTo>
                <a:lnTo>
                  <a:pt x="604691" y="224728"/>
                </a:lnTo>
                <a:lnTo>
                  <a:pt x="609600" y="190499"/>
                </a:lnTo>
                <a:lnTo>
                  <a:pt x="604691" y="156271"/>
                </a:lnTo>
                <a:lnTo>
                  <a:pt x="568000" y="94375"/>
                </a:lnTo>
                <a:lnTo>
                  <a:pt x="537936" y="67785"/>
                </a:lnTo>
                <a:lnTo>
                  <a:pt x="501205" y="44821"/>
                </a:lnTo>
                <a:lnTo>
                  <a:pt x="458667" y="26020"/>
                </a:lnTo>
                <a:lnTo>
                  <a:pt x="411181" y="11924"/>
                </a:lnTo>
                <a:lnTo>
                  <a:pt x="359605" y="3070"/>
                </a:lnTo>
                <a:lnTo>
                  <a:pt x="3048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25750" y="545465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304800" y="0"/>
                </a:moveTo>
                <a:lnTo>
                  <a:pt x="249994" y="3070"/>
                </a:lnTo>
                <a:lnTo>
                  <a:pt x="198418" y="11924"/>
                </a:lnTo>
                <a:lnTo>
                  <a:pt x="150932" y="26020"/>
                </a:lnTo>
                <a:lnTo>
                  <a:pt x="108394" y="44821"/>
                </a:lnTo>
                <a:lnTo>
                  <a:pt x="71663" y="67785"/>
                </a:lnTo>
                <a:lnTo>
                  <a:pt x="41599" y="94375"/>
                </a:lnTo>
                <a:lnTo>
                  <a:pt x="4908" y="156271"/>
                </a:lnTo>
                <a:lnTo>
                  <a:pt x="0" y="190499"/>
                </a:lnTo>
                <a:lnTo>
                  <a:pt x="4908" y="224728"/>
                </a:lnTo>
                <a:lnTo>
                  <a:pt x="41599" y="286624"/>
                </a:lnTo>
                <a:lnTo>
                  <a:pt x="71663" y="313214"/>
                </a:lnTo>
                <a:lnTo>
                  <a:pt x="108394" y="336178"/>
                </a:lnTo>
                <a:lnTo>
                  <a:pt x="150932" y="354979"/>
                </a:lnTo>
                <a:lnTo>
                  <a:pt x="198418" y="369075"/>
                </a:lnTo>
                <a:lnTo>
                  <a:pt x="249994" y="377929"/>
                </a:lnTo>
                <a:lnTo>
                  <a:pt x="304800" y="380999"/>
                </a:lnTo>
                <a:lnTo>
                  <a:pt x="359605" y="377929"/>
                </a:lnTo>
                <a:lnTo>
                  <a:pt x="411181" y="369075"/>
                </a:lnTo>
                <a:lnTo>
                  <a:pt x="458667" y="354979"/>
                </a:lnTo>
                <a:lnTo>
                  <a:pt x="501205" y="336178"/>
                </a:lnTo>
                <a:lnTo>
                  <a:pt x="537936" y="313214"/>
                </a:lnTo>
                <a:lnTo>
                  <a:pt x="568000" y="286624"/>
                </a:lnTo>
                <a:lnTo>
                  <a:pt x="604691" y="224728"/>
                </a:lnTo>
                <a:lnTo>
                  <a:pt x="609600" y="190499"/>
                </a:lnTo>
                <a:lnTo>
                  <a:pt x="604691" y="156271"/>
                </a:lnTo>
                <a:lnTo>
                  <a:pt x="568000" y="94375"/>
                </a:lnTo>
                <a:lnTo>
                  <a:pt x="537936" y="67785"/>
                </a:lnTo>
                <a:lnTo>
                  <a:pt x="501205" y="44821"/>
                </a:lnTo>
                <a:lnTo>
                  <a:pt x="458667" y="26020"/>
                </a:lnTo>
                <a:lnTo>
                  <a:pt x="411181" y="11924"/>
                </a:lnTo>
                <a:lnTo>
                  <a:pt x="359605" y="3070"/>
                </a:lnTo>
                <a:lnTo>
                  <a:pt x="3048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25750" y="583565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304800" y="0"/>
                </a:moveTo>
                <a:lnTo>
                  <a:pt x="249994" y="3070"/>
                </a:lnTo>
                <a:lnTo>
                  <a:pt x="198418" y="11924"/>
                </a:lnTo>
                <a:lnTo>
                  <a:pt x="150932" y="26020"/>
                </a:lnTo>
                <a:lnTo>
                  <a:pt x="108394" y="44821"/>
                </a:lnTo>
                <a:lnTo>
                  <a:pt x="71663" y="67785"/>
                </a:lnTo>
                <a:lnTo>
                  <a:pt x="41599" y="94375"/>
                </a:lnTo>
                <a:lnTo>
                  <a:pt x="4908" y="156271"/>
                </a:lnTo>
                <a:lnTo>
                  <a:pt x="0" y="190499"/>
                </a:lnTo>
                <a:lnTo>
                  <a:pt x="4908" y="224728"/>
                </a:lnTo>
                <a:lnTo>
                  <a:pt x="41599" y="286624"/>
                </a:lnTo>
                <a:lnTo>
                  <a:pt x="71663" y="313214"/>
                </a:lnTo>
                <a:lnTo>
                  <a:pt x="108394" y="336178"/>
                </a:lnTo>
                <a:lnTo>
                  <a:pt x="150932" y="354979"/>
                </a:lnTo>
                <a:lnTo>
                  <a:pt x="198418" y="369075"/>
                </a:lnTo>
                <a:lnTo>
                  <a:pt x="249994" y="377929"/>
                </a:lnTo>
                <a:lnTo>
                  <a:pt x="304800" y="380999"/>
                </a:lnTo>
                <a:lnTo>
                  <a:pt x="359605" y="377929"/>
                </a:lnTo>
                <a:lnTo>
                  <a:pt x="411181" y="369075"/>
                </a:lnTo>
                <a:lnTo>
                  <a:pt x="458667" y="354979"/>
                </a:lnTo>
                <a:lnTo>
                  <a:pt x="501205" y="336178"/>
                </a:lnTo>
                <a:lnTo>
                  <a:pt x="537936" y="313214"/>
                </a:lnTo>
                <a:lnTo>
                  <a:pt x="568000" y="286624"/>
                </a:lnTo>
                <a:lnTo>
                  <a:pt x="604691" y="224728"/>
                </a:lnTo>
                <a:lnTo>
                  <a:pt x="609600" y="190499"/>
                </a:lnTo>
                <a:lnTo>
                  <a:pt x="604691" y="156271"/>
                </a:lnTo>
                <a:lnTo>
                  <a:pt x="568000" y="94375"/>
                </a:lnTo>
                <a:lnTo>
                  <a:pt x="537936" y="67785"/>
                </a:lnTo>
                <a:lnTo>
                  <a:pt x="501205" y="44821"/>
                </a:lnTo>
                <a:lnTo>
                  <a:pt x="458667" y="26020"/>
                </a:lnTo>
                <a:lnTo>
                  <a:pt x="411181" y="11924"/>
                </a:lnTo>
                <a:lnTo>
                  <a:pt x="359605" y="3070"/>
                </a:lnTo>
                <a:lnTo>
                  <a:pt x="3048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3446" y="566673"/>
            <a:ext cx="52412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/>
              <a:t>How do you determine</a:t>
            </a:r>
            <a:r>
              <a:rPr sz="3200" dirty="0"/>
              <a:t> </a:t>
            </a:r>
            <a:r>
              <a:rPr sz="3200" spc="-5" dirty="0"/>
              <a:t>linkage?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4443" y="1438401"/>
            <a:ext cx="5248910" cy="200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You </a:t>
            </a:r>
            <a:r>
              <a:rPr sz="2400" dirty="0">
                <a:latin typeface="Times New Roman"/>
                <a:cs typeface="Times New Roman"/>
              </a:rPr>
              <a:t>cross </a:t>
            </a:r>
            <a:r>
              <a:rPr sz="2400" spc="-5" dirty="0">
                <a:latin typeface="Times New Roman"/>
                <a:cs typeface="Times New Roman"/>
              </a:rPr>
              <a:t>AB </a:t>
            </a:r>
            <a:r>
              <a:rPr sz="2400" dirty="0">
                <a:latin typeface="Times New Roman"/>
                <a:cs typeface="Times New Roman"/>
              </a:rPr>
              <a:t>x ab and find in 100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tetrads:</a:t>
            </a:r>
            <a:endParaRPr sz="2400">
              <a:latin typeface="Times New Roman"/>
              <a:cs typeface="Times New Roman"/>
            </a:endParaRPr>
          </a:p>
          <a:p>
            <a:pPr marL="638175">
              <a:lnSpc>
                <a:spcPct val="100000"/>
              </a:lnSpc>
              <a:spcBef>
                <a:spcPts val="2039"/>
              </a:spcBef>
            </a:pPr>
            <a:r>
              <a:rPr sz="2400" dirty="0">
                <a:latin typeface="Times New Roman"/>
                <a:cs typeface="Times New Roman"/>
              </a:rPr>
              <a:t>48</a:t>
            </a:r>
            <a:r>
              <a:rPr sz="2400" spc="-5" dirty="0">
                <a:latin typeface="Times New Roman"/>
                <a:cs typeface="Times New Roman"/>
              </a:rPr>
              <a:t> PD</a:t>
            </a:r>
            <a:endParaRPr sz="2400">
              <a:latin typeface="Times New Roman"/>
              <a:cs typeface="Times New Roman"/>
            </a:endParaRPr>
          </a:p>
          <a:p>
            <a:pPr marL="71437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52</a:t>
            </a:r>
            <a:r>
              <a:rPr sz="2400" spc="-5" dirty="0">
                <a:latin typeface="Times New Roman"/>
                <a:cs typeface="Times New Roman"/>
              </a:rPr>
              <a:t> NPD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485775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Are A and B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linked?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9848" y="1057402"/>
            <a:ext cx="7374890" cy="4042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55900">
              <a:lnSpc>
                <a:spcPts val="287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Mendel</a:t>
            </a:r>
            <a:endParaRPr sz="2400">
              <a:latin typeface="Times New Roman"/>
              <a:cs typeface="Times New Roman"/>
            </a:endParaRPr>
          </a:p>
          <a:p>
            <a:pPr marL="469265" indent="-457200">
              <a:lnSpc>
                <a:spcPts val="2875"/>
              </a:lnSpc>
              <a:buAutoNum type="arabicPeriod"/>
              <a:tabLst>
                <a:tab pos="469265" algn="l"/>
                <a:tab pos="469900" algn="l"/>
                <a:tab pos="2162175" algn="l"/>
              </a:tabLst>
            </a:pPr>
            <a:r>
              <a:rPr sz="2400" spc="-5" dirty="0">
                <a:latin typeface="Times New Roman"/>
                <a:cs typeface="Times New Roman"/>
              </a:rPr>
              <a:t>Segregation:	Equal numbers of A and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927100" marR="5080" lvl="1">
              <a:lnSpc>
                <a:spcPts val="2870"/>
              </a:lnSpc>
              <a:spcBef>
                <a:spcPts val="100"/>
              </a:spcBef>
              <a:buSzPct val="95833"/>
              <a:buChar char="•"/>
              <a:tabLst>
                <a:tab pos="1034415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phenotype resulting from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mutation in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single  gene will segregate exactly 2A 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2a.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Times New Roman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034415" lvl="1" indent="-107314">
              <a:lnSpc>
                <a:spcPct val="100000"/>
              </a:lnSpc>
              <a:spcBef>
                <a:spcPts val="5"/>
              </a:spcBef>
              <a:buSzPct val="95833"/>
              <a:buChar char="•"/>
              <a:tabLst>
                <a:tab pos="1034415" algn="l"/>
              </a:tabLst>
            </a:pPr>
            <a:r>
              <a:rPr sz="2400" spc="-5" dirty="0">
                <a:latin typeface="Times New Roman"/>
                <a:cs typeface="Times New Roman"/>
              </a:rPr>
              <a:t>Question 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Tetradspeak: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Does the phenotype segregate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2:2?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875"/>
              </a:lnSpc>
              <a:tabLst>
                <a:tab pos="1628775" algn="l"/>
              </a:tabLst>
            </a:pPr>
            <a:r>
              <a:rPr sz="2400" spc="-5" dirty="0">
                <a:latin typeface="Times New Roman"/>
                <a:cs typeface="Times New Roman"/>
              </a:rPr>
              <a:t>Yes.	A </a:t>
            </a:r>
            <a:r>
              <a:rPr sz="2400" dirty="0">
                <a:latin typeface="Times New Roman"/>
                <a:cs typeface="Times New Roman"/>
              </a:rPr>
              <a:t>and a are alleles of a single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469265" indent="-457200">
              <a:lnSpc>
                <a:spcPts val="2875"/>
              </a:lnSpc>
              <a:buAutoNum type="arabicPeriod" startAt="2"/>
              <a:tabLst>
                <a:tab pos="469265" algn="l"/>
                <a:tab pos="469900" algn="l"/>
                <a:tab pos="4869815" algn="l"/>
                <a:tab pos="5445760" algn="l"/>
              </a:tabLst>
            </a:pPr>
            <a:r>
              <a:rPr sz="2400" spc="-5" dirty="0">
                <a:latin typeface="Times New Roman"/>
                <a:cs typeface="Times New Roman"/>
              </a:rPr>
              <a:t>Independent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Assortment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(linkage):	AB	</a:t>
            </a:r>
            <a:r>
              <a:rPr sz="2400" dirty="0">
                <a:latin typeface="Times New Roman"/>
                <a:cs typeface="Times New Roman"/>
              </a:rPr>
              <a:t>x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ab</a:t>
            </a:r>
            <a:endParaRPr sz="2400">
              <a:latin typeface="Times New Roman"/>
              <a:cs typeface="Times New Roman"/>
            </a:endParaRPr>
          </a:p>
          <a:p>
            <a:pPr marL="1034415" lvl="1" indent="-107314">
              <a:lnSpc>
                <a:spcPts val="2875"/>
              </a:lnSpc>
              <a:buSzPct val="95833"/>
              <a:buChar char="•"/>
              <a:tabLst>
                <a:tab pos="1034415" algn="l"/>
                <a:tab pos="2760345" algn="l"/>
              </a:tabLst>
            </a:pPr>
            <a:r>
              <a:rPr sz="2400" dirty="0">
                <a:latin typeface="Times New Roman"/>
                <a:cs typeface="Times New Roman"/>
              </a:rPr>
              <a:t>Tetradspeak:	Are </a:t>
            </a:r>
            <a:r>
              <a:rPr sz="2400" spc="-5" dirty="0">
                <a:latin typeface="Times New Roman"/>
                <a:cs typeface="Times New Roman"/>
              </a:rPr>
              <a:t>PD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NPD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59350" y="5220715"/>
            <a:ext cx="1219200" cy="386715"/>
          </a:xfrm>
          <a:custGeom>
            <a:avLst/>
            <a:gdLst/>
            <a:ahLst/>
            <a:cxnLst/>
            <a:rect l="l" t="t" r="r" b="b"/>
            <a:pathLst>
              <a:path w="1219200" h="386714">
                <a:moveTo>
                  <a:pt x="58809" y="338020"/>
                </a:moveTo>
                <a:lnTo>
                  <a:pt x="64536" y="346117"/>
                </a:lnTo>
                <a:lnTo>
                  <a:pt x="536448" y="9144"/>
                </a:lnTo>
                <a:lnTo>
                  <a:pt x="537972" y="7620"/>
                </a:lnTo>
                <a:lnTo>
                  <a:pt x="538734" y="4572"/>
                </a:lnTo>
                <a:lnTo>
                  <a:pt x="537209" y="2286"/>
                </a:lnTo>
                <a:lnTo>
                  <a:pt x="535686" y="762"/>
                </a:lnTo>
                <a:lnTo>
                  <a:pt x="532637" y="0"/>
                </a:lnTo>
                <a:lnTo>
                  <a:pt x="530352" y="1524"/>
                </a:lnTo>
                <a:lnTo>
                  <a:pt x="58809" y="338020"/>
                </a:lnTo>
                <a:close/>
              </a:path>
              <a:path w="1219200" h="386714">
                <a:moveTo>
                  <a:pt x="0" y="386334"/>
                </a:moveTo>
                <a:lnTo>
                  <a:pt x="83820" y="373380"/>
                </a:lnTo>
                <a:lnTo>
                  <a:pt x="64536" y="346117"/>
                </a:lnTo>
                <a:lnTo>
                  <a:pt x="54102" y="353568"/>
                </a:lnTo>
                <a:lnTo>
                  <a:pt x="52578" y="355092"/>
                </a:lnTo>
                <a:lnTo>
                  <a:pt x="49529" y="354330"/>
                </a:lnTo>
                <a:lnTo>
                  <a:pt x="46481" y="349758"/>
                </a:lnTo>
                <a:lnTo>
                  <a:pt x="46481" y="320591"/>
                </a:lnTo>
                <a:lnTo>
                  <a:pt x="39623" y="310896"/>
                </a:lnTo>
                <a:lnTo>
                  <a:pt x="0" y="386334"/>
                </a:lnTo>
                <a:close/>
              </a:path>
              <a:path w="1219200" h="386714">
                <a:moveTo>
                  <a:pt x="46481" y="346710"/>
                </a:moveTo>
                <a:lnTo>
                  <a:pt x="46481" y="349758"/>
                </a:lnTo>
                <a:lnTo>
                  <a:pt x="49529" y="354330"/>
                </a:lnTo>
                <a:lnTo>
                  <a:pt x="52578" y="355092"/>
                </a:lnTo>
                <a:lnTo>
                  <a:pt x="54102" y="353568"/>
                </a:lnTo>
                <a:lnTo>
                  <a:pt x="64536" y="346117"/>
                </a:lnTo>
                <a:lnTo>
                  <a:pt x="58809" y="338020"/>
                </a:lnTo>
                <a:lnTo>
                  <a:pt x="48767" y="345186"/>
                </a:lnTo>
                <a:lnTo>
                  <a:pt x="46481" y="346710"/>
                </a:lnTo>
                <a:close/>
              </a:path>
              <a:path w="1219200" h="386714">
                <a:moveTo>
                  <a:pt x="46481" y="320591"/>
                </a:moveTo>
                <a:lnTo>
                  <a:pt x="46481" y="346710"/>
                </a:lnTo>
                <a:lnTo>
                  <a:pt x="48767" y="345186"/>
                </a:lnTo>
                <a:lnTo>
                  <a:pt x="58809" y="338020"/>
                </a:lnTo>
                <a:lnTo>
                  <a:pt x="46481" y="320591"/>
                </a:lnTo>
                <a:close/>
              </a:path>
              <a:path w="1219200" h="386714">
                <a:moveTo>
                  <a:pt x="1135379" y="373380"/>
                </a:moveTo>
                <a:lnTo>
                  <a:pt x="1219200" y="386333"/>
                </a:lnTo>
                <a:lnTo>
                  <a:pt x="1179575" y="310895"/>
                </a:lnTo>
                <a:lnTo>
                  <a:pt x="1172717" y="320591"/>
                </a:lnTo>
                <a:lnTo>
                  <a:pt x="1172717" y="349758"/>
                </a:lnTo>
                <a:lnTo>
                  <a:pt x="1169670" y="354330"/>
                </a:lnTo>
                <a:lnTo>
                  <a:pt x="1166622" y="355092"/>
                </a:lnTo>
                <a:lnTo>
                  <a:pt x="1165098" y="353567"/>
                </a:lnTo>
                <a:lnTo>
                  <a:pt x="1154663" y="346117"/>
                </a:lnTo>
                <a:lnTo>
                  <a:pt x="1135379" y="373380"/>
                </a:lnTo>
                <a:close/>
              </a:path>
              <a:path w="1219200" h="386714">
                <a:moveTo>
                  <a:pt x="1154663" y="346117"/>
                </a:moveTo>
                <a:lnTo>
                  <a:pt x="1165098" y="353567"/>
                </a:lnTo>
                <a:lnTo>
                  <a:pt x="1166622" y="355092"/>
                </a:lnTo>
                <a:lnTo>
                  <a:pt x="1169670" y="354330"/>
                </a:lnTo>
                <a:lnTo>
                  <a:pt x="1172717" y="349758"/>
                </a:lnTo>
                <a:lnTo>
                  <a:pt x="1172717" y="346709"/>
                </a:lnTo>
                <a:lnTo>
                  <a:pt x="1170431" y="345186"/>
                </a:lnTo>
                <a:lnTo>
                  <a:pt x="1160390" y="338020"/>
                </a:lnTo>
                <a:lnTo>
                  <a:pt x="1154663" y="346117"/>
                </a:lnTo>
                <a:close/>
              </a:path>
              <a:path w="1219200" h="386714">
                <a:moveTo>
                  <a:pt x="1160390" y="338020"/>
                </a:moveTo>
                <a:lnTo>
                  <a:pt x="1170431" y="345186"/>
                </a:lnTo>
                <a:lnTo>
                  <a:pt x="1172717" y="346709"/>
                </a:lnTo>
                <a:lnTo>
                  <a:pt x="1172717" y="320591"/>
                </a:lnTo>
                <a:lnTo>
                  <a:pt x="1160390" y="338020"/>
                </a:lnTo>
                <a:close/>
              </a:path>
              <a:path w="1219200" h="386714">
                <a:moveTo>
                  <a:pt x="680466" y="4572"/>
                </a:moveTo>
                <a:lnTo>
                  <a:pt x="681228" y="7620"/>
                </a:lnTo>
                <a:lnTo>
                  <a:pt x="682752" y="9144"/>
                </a:lnTo>
                <a:lnTo>
                  <a:pt x="1154663" y="346117"/>
                </a:lnTo>
                <a:lnTo>
                  <a:pt x="1160390" y="338020"/>
                </a:lnTo>
                <a:lnTo>
                  <a:pt x="688848" y="1524"/>
                </a:lnTo>
                <a:lnTo>
                  <a:pt x="686561" y="0"/>
                </a:lnTo>
                <a:lnTo>
                  <a:pt x="683514" y="762"/>
                </a:lnTo>
                <a:lnTo>
                  <a:pt x="681989" y="2286"/>
                </a:lnTo>
                <a:lnTo>
                  <a:pt x="680466" y="457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57647" y="5309354"/>
            <a:ext cx="2929255" cy="1016635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61290" algn="ctr">
              <a:lnSpc>
                <a:spcPct val="100000"/>
              </a:lnSpc>
              <a:spcBef>
                <a:spcPts val="1120"/>
              </a:spcBef>
            </a:pPr>
            <a:r>
              <a:rPr sz="2400" spc="-5" dirty="0">
                <a:latin typeface="Times New Roman"/>
                <a:cs typeface="Times New Roman"/>
              </a:rPr>
              <a:t>Yes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4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Two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genes are</a:t>
            </a:r>
            <a:r>
              <a:rPr sz="2400" i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unlinked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1691" y="5309354"/>
            <a:ext cx="2929890" cy="1016635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400" spc="-5" dirty="0">
                <a:latin typeface="Times New Roman"/>
                <a:cs typeface="Times New Roman"/>
              </a:rPr>
              <a:t>No</a:t>
            </a:r>
            <a:endParaRPr sz="24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1019"/>
              </a:spcBef>
            </a:pPr>
            <a:r>
              <a:rPr sz="24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Two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genes are</a:t>
            </a:r>
            <a:r>
              <a:rPr sz="2400" i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linked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0046" y="1193800"/>
            <a:ext cx="5518150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  <a:tabLst>
                <a:tab pos="4412615" algn="l"/>
                <a:tab pos="4988560" algn="l"/>
              </a:tabLst>
            </a:pPr>
            <a:r>
              <a:rPr sz="2400" spc="-5" dirty="0">
                <a:latin typeface="Times New Roman"/>
                <a:cs typeface="Times New Roman"/>
              </a:rPr>
              <a:t>Independent Assortment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(linkage):	AB	</a:t>
            </a:r>
            <a:r>
              <a:rPr sz="2400" dirty="0">
                <a:latin typeface="Times New Roman"/>
                <a:cs typeface="Times New Roman"/>
              </a:rPr>
              <a:t>x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ab</a:t>
            </a:r>
            <a:endParaRPr sz="2400">
              <a:latin typeface="Times New Roman"/>
              <a:cs typeface="Times New Roman"/>
            </a:endParaRPr>
          </a:p>
          <a:p>
            <a:pPr marL="1034415" indent="-107314">
              <a:lnSpc>
                <a:spcPts val="2875"/>
              </a:lnSpc>
              <a:buSzPct val="95833"/>
              <a:buChar char="•"/>
              <a:tabLst>
                <a:tab pos="1034415" algn="l"/>
                <a:tab pos="2760345" algn="l"/>
              </a:tabLst>
            </a:pPr>
            <a:r>
              <a:rPr sz="2400" dirty="0">
                <a:latin typeface="Times New Roman"/>
                <a:cs typeface="Times New Roman"/>
              </a:rPr>
              <a:t>Tetradspeak:	Are </a:t>
            </a:r>
            <a:r>
              <a:rPr sz="2400" spc="-5" dirty="0">
                <a:latin typeface="Times New Roman"/>
                <a:cs typeface="Times New Roman"/>
              </a:rPr>
              <a:t>PD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NPD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30750" y="2325116"/>
            <a:ext cx="1219200" cy="386715"/>
          </a:xfrm>
          <a:custGeom>
            <a:avLst/>
            <a:gdLst/>
            <a:ahLst/>
            <a:cxnLst/>
            <a:rect l="l" t="t" r="r" b="b"/>
            <a:pathLst>
              <a:path w="1219200" h="386714">
                <a:moveTo>
                  <a:pt x="58809" y="338020"/>
                </a:moveTo>
                <a:lnTo>
                  <a:pt x="64536" y="346116"/>
                </a:lnTo>
                <a:lnTo>
                  <a:pt x="536448" y="9143"/>
                </a:lnTo>
                <a:lnTo>
                  <a:pt x="537972" y="7620"/>
                </a:lnTo>
                <a:lnTo>
                  <a:pt x="538734" y="4571"/>
                </a:lnTo>
                <a:lnTo>
                  <a:pt x="537209" y="2285"/>
                </a:lnTo>
                <a:lnTo>
                  <a:pt x="535686" y="761"/>
                </a:lnTo>
                <a:lnTo>
                  <a:pt x="532638" y="0"/>
                </a:lnTo>
                <a:lnTo>
                  <a:pt x="530352" y="1523"/>
                </a:lnTo>
                <a:lnTo>
                  <a:pt x="58809" y="338020"/>
                </a:lnTo>
                <a:close/>
              </a:path>
              <a:path w="1219200" h="386714">
                <a:moveTo>
                  <a:pt x="0" y="386333"/>
                </a:moveTo>
                <a:lnTo>
                  <a:pt x="83820" y="373379"/>
                </a:lnTo>
                <a:lnTo>
                  <a:pt x="64536" y="346116"/>
                </a:lnTo>
                <a:lnTo>
                  <a:pt x="54102" y="353567"/>
                </a:lnTo>
                <a:lnTo>
                  <a:pt x="52578" y="355091"/>
                </a:lnTo>
                <a:lnTo>
                  <a:pt x="49529" y="354329"/>
                </a:lnTo>
                <a:lnTo>
                  <a:pt x="46482" y="349757"/>
                </a:lnTo>
                <a:lnTo>
                  <a:pt x="46482" y="320591"/>
                </a:lnTo>
                <a:lnTo>
                  <a:pt x="39624" y="310895"/>
                </a:lnTo>
                <a:lnTo>
                  <a:pt x="0" y="386333"/>
                </a:lnTo>
                <a:close/>
              </a:path>
              <a:path w="1219200" h="386714">
                <a:moveTo>
                  <a:pt x="46482" y="346709"/>
                </a:moveTo>
                <a:lnTo>
                  <a:pt x="46482" y="349757"/>
                </a:lnTo>
                <a:lnTo>
                  <a:pt x="49529" y="354329"/>
                </a:lnTo>
                <a:lnTo>
                  <a:pt x="52578" y="355091"/>
                </a:lnTo>
                <a:lnTo>
                  <a:pt x="54102" y="353567"/>
                </a:lnTo>
                <a:lnTo>
                  <a:pt x="64536" y="346116"/>
                </a:lnTo>
                <a:lnTo>
                  <a:pt x="58809" y="338020"/>
                </a:lnTo>
                <a:lnTo>
                  <a:pt x="48767" y="345185"/>
                </a:lnTo>
                <a:lnTo>
                  <a:pt x="46482" y="346709"/>
                </a:lnTo>
                <a:close/>
              </a:path>
              <a:path w="1219200" h="386714">
                <a:moveTo>
                  <a:pt x="46482" y="320591"/>
                </a:moveTo>
                <a:lnTo>
                  <a:pt x="46482" y="346709"/>
                </a:lnTo>
                <a:lnTo>
                  <a:pt x="48767" y="345185"/>
                </a:lnTo>
                <a:lnTo>
                  <a:pt x="58809" y="338020"/>
                </a:lnTo>
                <a:lnTo>
                  <a:pt x="46482" y="320591"/>
                </a:lnTo>
                <a:close/>
              </a:path>
              <a:path w="1219200" h="386714">
                <a:moveTo>
                  <a:pt x="1135379" y="373379"/>
                </a:moveTo>
                <a:lnTo>
                  <a:pt x="1219200" y="386333"/>
                </a:lnTo>
                <a:lnTo>
                  <a:pt x="1179576" y="310895"/>
                </a:lnTo>
                <a:lnTo>
                  <a:pt x="1172717" y="320591"/>
                </a:lnTo>
                <a:lnTo>
                  <a:pt x="1172717" y="349757"/>
                </a:lnTo>
                <a:lnTo>
                  <a:pt x="1169670" y="354329"/>
                </a:lnTo>
                <a:lnTo>
                  <a:pt x="1166622" y="355091"/>
                </a:lnTo>
                <a:lnTo>
                  <a:pt x="1165098" y="353567"/>
                </a:lnTo>
                <a:lnTo>
                  <a:pt x="1154663" y="346116"/>
                </a:lnTo>
                <a:lnTo>
                  <a:pt x="1135379" y="373379"/>
                </a:lnTo>
                <a:close/>
              </a:path>
              <a:path w="1219200" h="386714">
                <a:moveTo>
                  <a:pt x="1154663" y="346116"/>
                </a:moveTo>
                <a:lnTo>
                  <a:pt x="1165098" y="353567"/>
                </a:lnTo>
                <a:lnTo>
                  <a:pt x="1166622" y="355091"/>
                </a:lnTo>
                <a:lnTo>
                  <a:pt x="1169670" y="354329"/>
                </a:lnTo>
                <a:lnTo>
                  <a:pt x="1172717" y="349757"/>
                </a:lnTo>
                <a:lnTo>
                  <a:pt x="1172717" y="346709"/>
                </a:lnTo>
                <a:lnTo>
                  <a:pt x="1170432" y="345185"/>
                </a:lnTo>
                <a:lnTo>
                  <a:pt x="1160390" y="338020"/>
                </a:lnTo>
                <a:lnTo>
                  <a:pt x="1154663" y="346116"/>
                </a:lnTo>
                <a:close/>
              </a:path>
              <a:path w="1219200" h="386714">
                <a:moveTo>
                  <a:pt x="1160390" y="338020"/>
                </a:moveTo>
                <a:lnTo>
                  <a:pt x="1170432" y="345185"/>
                </a:lnTo>
                <a:lnTo>
                  <a:pt x="1172717" y="346709"/>
                </a:lnTo>
                <a:lnTo>
                  <a:pt x="1172717" y="320591"/>
                </a:lnTo>
                <a:lnTo>
                  <a:pt x="1160390" y="338020"/>
                </a:lnTo>
                <a:close/>
              </a:path>
              <a:path w="1219200" h="386714">
                <a:moveTo>
                  <a:pt x="680466" y="4571"/>
                </a:moveTo>
                <a:lnTo>
                  <a:pt x="681228" y="7620"/>
                </a:lnTo>
                <a:lnTo>
                  <a:pt x="682752" y="9143"/>
                </a:lnTo>
                <a:lnTo>
                  <a:pt x="1154663" y="346116"/>
                </a:lnTo>
                <a:lnTo>
                  <a:pt x="1160390" y="338020"/>
                </a:lnTo>
                <a:lnTo>
                  <a:pt x="688848" y="1523"/>
                </a:lnTo>
                <a:lnTo>
                  <a:pt x="686562" y="0"/>
                </a:lnTo>
                <a:lnTo>
                  <a:pt x="683514" y="761"/>
                </a:lnTo>
                <a:lnTo>
                  <a:pt x="681989" y="2285"/>
                </a:lnTo>
                <a:lnTo>
                  <a:pt x="680466" y="457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29047" y="3038602"/>
            <a:ext cx="2929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Two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genes are</a:t>
            </a:r>
            <a:r>
              <a:rPr sz="2400" i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unlinked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8047" y="3038602"/>
            <a:ext cx="2624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Two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genes are</a:t>
            </a:r>
            <a:r>
              <a:rPr sz="2400" i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linked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047" y="752602"/>
            <a:ext cx="41643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0010" algn="l"/>
              </a:tabLst>
            </a:pPr>
            <a:r>
              <a:rPr sz="2400" spc="-5" dirty="0"/>
              <a:t>Complete	Linkage of Two</a:t>
            </a:r>
            <a:r>
              <a:rPr sz="2400" spc="-85" dirty="0"/>
              <a:t> </a:t>
            </a:r>
            <a:r>
              <a:rPr sz="2400" spc="-5" dirty="0"/>
              <a:t>Genes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2709735" y="1801431"/>
            <a:ext cx="132206" cy="132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19717" y="1630426"/>
            <a:ext cx="1131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823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114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3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35991" y="1630426"/>
            <a:ext cx="1130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696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114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26009" y="1825815"/>
            <a:ext cx="132206" cy="129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27283" y="4694170"/>
            <a:ext cx="952462" cy="3581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22483" y="4687887"/>
            <a:ext cx="1914525" cy="370205"/>
          </a:xfrm>
          <a:custGeom>
            <a:avLst/>
            <a:gdLst/>
            <a:ahLst/>
            <a:cxnLst/>
            <a:rect l="l" t="t" r="r" b="b"/>
            <a:pathLst>
              <a:path w="1914525" h="370204">
                <a:moveTo>
                  <a:pt x="0" y="184594"/>
                </a:moveTo>
                <a:lnTo>
                  <a:pt x="20891" y="224521"/>
                </a:lnTo>
                <a:lnTo>
                  <a:pt x="60397" y="250949"/>
                </a:lnTo>
                <a:lnTo>
                  <a:pt x="118204" y="275208"/>
                </a:lnTo>
                <a:lnTo>
                  <a:pt x="166215" y="290190"/>
                </a:lnTo>
                <a:lnTo>
                  <a:pt x="221282" y="304145"/>
                </a:lnTo>
                <a:lnTo>
                  <a:pt x="282955" y="317004"/>
                </a:lnTo>
                <a:lnTo>
                  <a:pt x="323982" y="324334"/>
                </a:lnTo>
                <a:lnTo>
                  <a:pt x="367223" y="331197"/>
                </a:lnTo>
                <a:lnTo>
                  <a:pt x="412568" y="337574"/>
                </a:lnTo>
                <a:lnTo>
                  <a:pt x="459906" y="343443"/>
                </a:lnTo>
                <a:lnTo>
                  <a:pt x="509125" y="348783"/>
                </a:lnTo>
                <a:lnTo>
                  <a:pt x="560933" y="353638"/>
                </a:lnTo>
                <a:lnTo>
                  <a:pt x="613454" y="357839"/>
                </a:lnTo>
                <a:lnTo>
                  <a:pt x="667528" y="361451"/>
                </a:lnTo>
                <a:lnTo>
                  <a:pt x="723044" y="364454"/>
                </a:lnTo>
                <a:lnTo>
                  <a:pt x="779887" y="366827"/>
                </a:lnTo>
                <a:lnTo>
                  <a:pt x="837946" y="368548"/>
                </a:lnTo>
                <a:lnTo>
                  <a:pt x="897109" y="369596"/>
                </a:lnTo>
                <a:lnTo>
                  <a:pt x="957262" y="369951"/>
                </a:lnTo>
                <a:lnTo>
                  <a:pt x="1021586" y="369543"/>
                </a:lnTo>
                <a:lnTo>
                  <a:pt x="1084756" y="368347"/>
                </a:lnTo>
                <a:lnTo>
                  <a:pt x="1146640" y="366388"/>
                </a:lnTo>
                <a:lnTo>
                  <a:pt x="1207104" y="363690"/>
                </a:lnTo>
                <a:lnTo>
                  <a:pt x="1266015" y="360279"/>
                </a:lnTo>
                <a:lnTo>
                  <a:pt x="1323240" y="356179"/>
                </a:lnTo>
                <a:lnTo>
                  <a:pt x="1378644" y="351416"/>
                </a:lnTo>
                <a:lnTo>
                  <a:pt x="1432096" y="346014"/>
                </a:lnTo>
                <a:lnTo>
                  <a:pt x="1483461" y="339999"/>
                </a:lnTo>
                <a:lnTo>
                  <a:pt x="1532606" y="333395"/>
                </a:lnTo>
                <a:lnTo>
                  <a:pt x="1579397" y="326228"/>
                </a:lnTo>
                <a:lnTo>
                  <a:pt x="1623702" y="318523"/>
                </a:lnTo>
                <a:lnTo>
                  <a:pt x="1665387" y="310304"/>
                </a:lnTo>
                <a:lnTo>
                  <a:pt x="1704319" y="301596"/>
                </a:lnTo>
                <a:lnTo>
                  <a:pt x="1773389" y="282816"/>
                </a:lnTo>
                <a:lnTo>
                  <a:pt x="1812539" y="269335"/>
                </a:lnTo>
                <a:lnTo>
                  <a:pt x="1872952" y="240212"/>
                </a:lnTo>
                <a:lnTo>
                  <a:pt x="1902505" y="215111"/>
                </a:lnTo>
                <a:lnTo>
                  <a:pt x="1914525" y="184594"/>
                </a:lnTo>
                <a:lnTo>
                  <a:pt x="1913118" y="174123"/>
                </a:lnTo>
                <a:lnTo>
                  <a:pt x="1909044" y="164004"/>
                </a:lnTo>
                <a:lnTo>
                  <a:pt x="1905000" y="157988"/>
                </a:lnTo>
                <a:lnTo>
                  <a:pt x="1905000" y="184594"/>
                </a:lnTo>
                <a:lnTo>
                  <a:pt x="1903921" y="192660"/>
                </a:lnTo>
                <a:lnTo>
                  <a:pt x="1876970" y="225927"/>
                </a:lnTo>
                <a:lnTo>
                  <a:pt x="1833029" y="250583"/>
                </a:lnTo>
                <a:lnTo>
                  <a:pt x="1793324" y="266221"/>
                </a:lnTo>
                <a:lnTo>
                  <a:pt x="1745927" y="281019"/>
                </a:lnTo>
                <a:lnTo>
                  <a:pt x="1691341" y="294864"/>
                </a:lnTo>
                <a:lnTo>
                  <a:pt x="1630070" y="307644"/>
                </a:lnTo>
                <a:lnTo>
                  <a:pt x="1589251" y="314944"/>
                </a:lnTo>
                <a:lnTo>
                  <a:pt x="1546200" y="321781"/>
                </a:lnTo>
                <a:lnTo>
                  <a:pt x="1501029" y="328135"/>
                </a:lnTo>
                <a:lnTo>
                  <a:pt x="1453848" y="333984"/>
                </a:lnTo>
                <a:lnTo>
                  <a:pt x="1404771" y="339307"/>
                </a:lnTo>
                <a:lnTo>
                  <a:pt x="1353908" y="344084"/>
                </a:lnTo>
                <a:lnTo>
                  <a:pt x="1301371" y="348292"/>
                </a:lnTo>
                <a:lnTo>
                  <a:pt x="1247273" y="351911"/>
                </a:lnTo>
                <a:lnTo>
                  <a:pt x="1191724" y="354920"/>
                </a:lnTo>
                <a:lnTo>
                  <a:pt x="1134837" y="357297"/>
                </a:lnTo>
                <a:lnTo>
                  <a:pt x="1076723" y="359021"/>
                </a:lnTo>
                <a:lnTo>
                  <a:pt x="1017494" y="360071"/>
                </a:lnTo>
                <a:lnTo>
                  <a:pt x="957262" y="360426"/>
                </a:lnTo>
                <a:lnTo>
                  <a:pt x="893022" y="360024"/>
                </a:lnTo>
                <a:lnTo>
                  <a:pt x="829921" y="358828"/>
                </a:lnTo>
                <a:lnTo>
                  <a:pt x="768093" y="356864"/>
                </a:lnTo>
                <a:lnTo>
                  <a:pt x="707673" y="354157"/>
                </a:lnTo>
                <a:lnTo>
                  <a:pt x="648794" y="350735"/>
                </a:lnTo>
                <a:lnTo>
                  <a:pt x="591592" y="346622"/>
                </a:lnTo>
                <a:lnTo>
                  <a:pt x="537079" y="341932"/>
                </a:lnTo>
                <a:lnTo>
                  <a:pt x="483774" y="336543"/>
                </a:lnTo>
                <a:lnTo>
                  <a:pt x="432561" y="330546"/>
                </a:lnTo>
                <a:lnTo>
                  <a:pt x="383576" y="323967"/>
                </a:lnTo>
                <a:lnTo>
                  <a:pt x="336957" y="316831"/>
                </a:lnTo>
                <a:lnTo>
                  <a:pt x="292840" y="309166"/>
                </a:lnTo>
                <a:lnTo>
                  <a:pt x="251362" y="300996"/>
                </a:lnTo>
                <a:lnTo>
                  <a:pt x="212660" y="292348"/>
                </a:lnTo>
                <a:lnTo>
                  <a:pt x="144132" y="273723"/>
                </a:lnTo>
                <a:lnTo>
                  <a:pt x="105508" y="260445"/>
                </a:lnTo>
                <a:lnTo>
                  <a:pt x="46748" y="232189"/>
                </a:lnTo>
                <a:lnTo>
                  <a:pt x="13876" y="200820"/>
                </a:lnTo>
                <a:lnTo>
                  <a:pt x="9525" y="184594"/>
                </a:lnTo>
                <a:lnTo>
                  <a:pt x="9525" y="157992"/>
                </a:lnTo>
                <a:lnTo>
                  <a:pt x="5472" y="164015"/>
                </a:lnTo>
                <a:lnTo>
                  <a:pt x="1399" y="174132"/>
                </a:lnTo>
                <a:lnTo>
                  <a:pt x="0" y="184594"/>
                </a:lnTo>
                <a:close/>
              </a:path>
              <a:path w="1914525" h="370204">
                <a:moveTo>
                  <a:pt x="9525" y="157992"/>
                </a:moveTo>
                <a:lnTo>
                  <a:pt x="9525" y="184594"/>
                </a:lnTo>
                <a:lnTo>
                  <a:pt x="10598" y="176603"/>
                </a:lnTo>
                <a:lnTo>
                  <a:pt x="13882" y="168491"/>
                </a:lnTo>
                <a:lnTo>
                  <a:pt x="50073" y="135290"/>
                </a:lnTo>
                <a:lnTo>
                  <a:pt x="121338" y="103488"/>
                </a:lnTo>
                <a:lnTo>
                  <a:pt x="168784" y="88750"/>
                </a:lnTo>
                <a:lnTo>
                  <a:pt x="223415" y="74951"/>
                </a:lnTo>
                <a:lnTo>
                  <a:pt x="284721" y="62204"/>
                </a:lnTo>
                <a:lnTo>
                  <a:pt x="325561" y="54927"/>
                </a:lnTo>
                <a:lnTo>
                  <a:pt x="368629" y="48108"/>
                </a:lnTo>
                <a:lnTo>
                  <a:pt x="413813" y="41769"/>
                </a:lnTo>
                <a:lnTo>
                  <a:pt x="460999" y="35933"/>
                </a:lnTo>
                <a:lnTo>
                  <a:pt x="510077" y="30619"/>
                </a:lnTo>
                <a:lnTo>
                  <a:pt x="560933" y="25851"/>
                </a:lnTo>
                <a:lnTo>
                  <a:pt x="613454" y="21648"/>
                </a:lnTo>
                <a:lnTo>
                  <a:pt x="667528" y="18033"/>
                </a:lnTo>
                <a:lnTo>
                  <a:pt x="723044" y="15027"/>
                </a:lnTo>
                <a:lnTo>
                  <a:pt x="779887" y="12652"/>
                </a:lnTo>
                <a:lnTo>
                  <a:pt x="837946" y="10929"/>
                </a:lnTo>
                <a:lnTo>
                  <a:pt x="897109" y="9879"/>
                </a:lnTo>
                <a:lnTo>
                  <a:pt x="957262" y="9525"/>
                </a:lnTo>
                <a:lnTo>
                  <a:pt x="1021586" y="9927"/>
                </a:lnTo>
                <a:lnTo>
                  <a:pt x="1084756" y="11123"/>
                </a:lnTo>
                <a:lnTo>
                  <a:pt x="1146640" y="13086"/>
                </a:lnTo>
                <a:lnTo>
                  <a:pt x="1207104" y="15791"/>
                </a:lnTo>
                <a:lnTo>
                  <a:pt x="1266015" y="19211"/>
                </a:lnTo>
                <a:lnTo>
                  <a:pt x="1323240" y="23320"/>
                </a:lnTo>
                <a:lnTo>
                  <a:pt x="1377770" y="28004"/>
                </a:lnTo>
                <a:lnTo>
                  <a:pt x="1431080" y="33385"/>
                </a:lnTo>
                <a:lnTo>
                  <a:pt x="1482290" y="39371"/>
                </a:lnTo>
                <a:lnTo>
                  <a:pt x="1531266" y="45936"/>
                </a:lnTo>
                <a:lnTo>
                  <a:pt x="1577870" y="53054"/>
                </a:lnTo>
                <a:lnTo>
                  <a:pt x="1621966" y="60699"/>
                </a:lnTo>
                <a:lnTo>
                  <a:pt x="1663420" y="68843"/>
                </a:lnTo>
                <a:lnTo>
                  <a:pt x="1702093" y="77461"/>
                </a:lnTo>
                <a:lnTo>
                  <a:pt x="1770557" y="96011"/>
                </a:lnTo>
                <a:lnTo>
                  <a:pt x="1809149" y="109235"/>
                </a:lnTo>
                <a:lnTo>
                  <a:pt x="1867834" y="137349"/>
                </a:lnTo>
                <a:lnTo>
                  <a:pt x="1900645" y="168495"/>
                </a:lnTo>
                <a:lnTo>
                  <a:pt x="1905000" y="184594"/>
                </a:lnTo>
                <a:lnTo>
                  <a:pt x="1905000" y="157988"/>
                </a:lnTo>
                <a:lnTo>
                  <a:pt x="1869449" y="127139"/>
                </a:lnTo>
                <a:lnTo>
                  <a:pt x="1796456" y="94491"/>
                </a:lnTo>
                <a:lnTo>
                  <a:pt x="1748493" y="79575"/>
                </a:lnTo>
                <a:lnTo>
                  <a:pt x="1693474" y="65673"/>
                </a:lnTo>
                <a:lnTo>
                  <a:pt x="1631848" y="52857"/>
                </a:lnTo>
                <a:lnTo>
                  <a:pt x="1590840" y="45546"/>
                </a:lnTo>
                <a:lnTo>
                  <a:pt x="1547614" y="38699"/>
                </a:lnTo>
                <a:lnTo>
                  <a:pt x="1502279" y="32336"/>
                </a:lnTo>
                <a:lnTo>
                  <a:pt x="1454946" y="26478"/>
                </a:lnTo>
                <a:lnTo>
                  <a:pt x="1405725" y="21147"/>
                </a:lnTo>
                <a:lnTo>
                  <a:pt x="1353908" y="16298"/>
                </a:lnTo>
                <a:lnTo>
                  <a:pt x="1301371" y="12103"/>
                </a:lnTo>
                <a:lnTo>
                  <a:pt x="1247273" y="8494"/>
                </a:lnTo>
                <a:lnTo>
                  <a:pt x="1191724" y="5493"/>
                </a:lnTo>
                <a:lnTo>
                  <a:pt x="1134837" y="3122"/>
                </a:lnTo>
                <a:lnTo>
                  <a:pt x="1076723" y="1402"/>
                </a:lnTo>
                <a:lnTo>
                  <a:pt x="1017494" y="354"/>
                </a:lnTo>
                <a:lnTo>
                  <a:pt x="957262" y="0"/>
                </a:lnTo>
                <a:lnTo>
                  <a:pt x="893022" y="407"/>
                </a:lnTo>
                <a:lnTo>
                  <a:pt x="829921" y="1602"/>
                </a:lnTo>
                <a:lnTo>
                  <a:pt x="768093" y="3560"/>
                </a:lnTo>
                <a:lnTo>
                  <a:pt x="707673" y="6256"/>
                </a:lnTo>
                <a:lnTo>
                  <a:pt x="648794" y="9664"/>
                </a:lnTo>
                <a:lnTo>
                  <a:pt x="591592" y="13759"/>
                </a:lnTo>
                <a:lnTo>
                  <a:pt x="536201" y="18515"/>
                </a:lnTo>
                <a:lnTo>
                  <a:pt x="482754" y="23907"/>
                </a:lnTo>
                <a:lnTo>
                  <a:pt x="431386" y="29910"/>
                </a:lnTo>
                <a:lnTo>
                  <a:pt x="382231" y="36499"/>
                </a:lnTo>
                <a:lnTo>
                  <a:pt x="335424" y="43648"/>
                </a:lnTo>
                <a:lnTo>
                  <a:pt x="291099" y="51331"/>
                </a:lnTo>
                <a:lnTo>
                  <a:pt x="249389" y="59524"/>
                </a:lnTo>
                <a:lnTo>
                  <a:pt x="210430" y="68201"/>
                </a:lnTo>
                <a:lnTo>
                  <a:pt x="141300" y="86906"/>
                </a:lnTo>
                <a:lnTo>
                  <a:pt x="102119" y="100332"/>
                </a:lnTo>
                <a:lnTo>
                  <a:pt x="41641" y="129308"/>
                </a:lnTo>
                <a:lnTo>
                  <a:pt x="12028" y="154276"/>
                </a:lnTo>
                <a:lnTo>
                  <a:pt x="9525" y="157992"/>
                </a:lnTo>
                <a:close/>
              </a:path>
            </a:pathLst>
          </a:custGeom>
          <a:solidFill>
            <a:srgbClr val="01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62259" y="5271808"/>
            <a:ext cx="1905038" cy="3596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57535" y="5267007"/>
            <a:ext cx="1914525" cy="370205"/>
          </a:xfrm>
          <a:custGeom>
            <a:avLst/>
            <a:gdLst/>
            <a:ahLst/>
            <a:cxnLst/>
            <a:rect l="l" t="t" r="r" b="b"/>
            <a:pathLst>
              <a:path w="1914525" h="370204">
                <a:moveTo>
                  <a:pt x="0" y="185356"/>
                </a:moveTo>
                <a:lnTo>
                  <a:pt x="20891" y="225031"/>
                </a:lnTo>
                <a:lnTo>
                  <a:pt x="60405" y="251320"/>
                </a:lnTo>
                <a:lnTo>
                  <a:pt x="118212" y="275459"/>
                </a:lnTo>
                <a:lnTo>
                  <a:pt x="166222" y="290376"/>
                </a:lnTo>
                <a:lnTo>
                  <a:pt x="221288" y="304277"/>
                </a:lnTo>
                <a:lnTo>
                  <a:pt x="282955" y="317093"/>
                </a:lnTo>
                <a:lnTo>
                  <a:pt x="323982" y="324404"/>
                </a:lnTo>
                <a:lnTo>
                  <a:pt x="367223" y="331251"/>
                </a:lnTo>
                <a:lnTo>
                  <a:pt x="412568" y="337614"/>
                </a:lnTo>
                <a:lnTo>
                  <a:pt x="459906" y="343472"/>
                </a:lnTo>
                <a:lnTo>
                  <a:pt x="509125" y="348803"/>
                </a:lnTo>
                <a:lnTo>
                  <a:pt x="560932" y="353652"/>
                </a:lnTo>
                <a:lnTo>
                  <a:pt x="613454" y="357847"/>
                </a:lnTo>
                <a:lnTo>
                  <a:pt x="667528" y="361456"/>
                </a:lnTo>
                <a:lnTo>
                  <a:pt x="723044" y="364457"/>
                </a:lnTo>
                <a:lnTo>
                  <a:pt x="779887" y="366828"/>
                </a:lnTo>
                <a:lnTo>
                  <a:pt x="837946" y="368548"/>
                </a:lnTo>
                <a:lnTo>
                  <a:pt x="897109" y="369596"/>
                </a:lnTo>
                <a:lnTo>
                  <a:pt x="957262" y="369951"/>
                </a:lnTo>
                <a:lnTo>
                  <a:pt x="1021586" y="369543"/>
                </a:lnTo>
                <a:lnTo>
                  <a:pt x="1084756" y="368348"/>
                </a:lnTo>
                <a:lnTo>
                  <a:pt x="1146640" y="366390"/>
                </a:lnTo>
                <a:lnTo>
                  <a:pt x="1207104" y="363694"/>
                </a:lnTo>
                <a:lnTo>
                  <a:pt x="1266015" y="360286"/>
                </a:lnTo>
                <a:lnTo>
                  <a:pt x="1323240" y="356191"/>
                </a:lnTo>
                <a:lnTo>
                  <a:pt x="1378644" y="351435"/>
                </a:lnTo>
                <a:lnTo>
                  <a:pt x="1432096" y="346043"/>
                </a:lnTo>
                <a:lnTo>
                  <a:pt x="1483461" y="340040"/>
                </a:lnTo>
                <a:lnTo>
                  <a:pt x="1532606" y="333451"/>
                </a:lnTo>
                <a:lnTo>
                  <a:pt x="1579397" y="326303"/>
                </a:lnTo>
                <a:lnTo>
                  <a:pt x="1623702" y="318619"/>
                </a:lnTo>
                <a:lnTo>
                  <a:pt x="1665387" y="310426"/>
                </a:lnTo>
                <a:lnTo>
                  <a:pt x="1704319" y="301749"/>
                </a:lnTo>
                <a:lnTo>
                  <a:pt x="1773389" y="283044"/>
                </a:lnTo>
                <a:lnTo>
                  <a:pt x="1812532" y="269619"/>
                </a:lnTo>
                <a:lnTo>
                  <a:pt x="1872939" y="240643"/>
                </a:lnTo>
                <a:lnTo>
                  <a:pt x="1902505" y="215672"/>
                </a:lnTo>
                <a:lnTo>
                  <a:pt x="1914524" y="185356"/>
                </a:lnTo>
                <a:lnTo>
                  <a:pt x="1913118" y="174816"/>
                </a:lnTo>
                <a:lnTo>
                  <a:pt x="1909044" y="164631"/>
                </a:lnTo>
                <a:lnTo>
                  <a:pt x="1904999" y="158575"/>
                </a:lnTo>
                <a:lnTo>
                  <a:pt x="1904999" y="185356"/>
                </a:lnTo>
                <a:lnTo>
                  <a:pt x="1903921" y="193353"/>
                </a:lnTo>
                <a:lnTo>
                  <a:pt x="1876980" y="226369"/>
                </a:lnTo>
                <a:lnTo>
                  <a:pt x="1833028" y="250901"/>
                </a:lnTo>
                <a:lnTo>
                  <a:pt x="1793330" y="266462"/>
                </a:lnTo>
                <a:lnTo>
                  <a:pt x="1745934" y="281200"/>
                </a:lnTo>
                <a:lnTo>
                  <a:pt x="1691348" y="294999"/>
                </a:lnTo>
                <a:lnTo>
                  <a:pt x="1630083" y="307746"/>
                </a:lnTo>
                <a:lnTo>
                  <a:pt x="1589261" y="315023"/>
                </a:lnTo>
                <a:lnTo>
                  <a:pt x="1546208" y="321842"/>
                </a:lnTo>
                <a:lnTo>
                  <a:pt x="1501035" y="328181"/>
                </a:lnTo>
                <a:lnTo>
                  <a:pt x="1453853" y="334017"/>
                </a:lnTo>
                <a:lnTo>
                  <a:pt x="1404774" y="339331"/>
                </a:lnTo>
                <a:lnTo>
                  <a:pt x="1353910" y="344100"/>
                </a:lnTo>
                <a:lnTo>
                  <a:pt x="1301372" y="348302"/>
                </a:lnTo>
                <a:lnTo>
                  <a:pt x="1247273" y="351917"/>
                </a:lnTo>
                <a:lnTo>
                  <a:pt x="1191724" y="354923"/>
                </a:lnTo>
                <a:lnTo>
                  <a:pt x="1134837" y="357298"/>
                </a:lnTo>
                <a:lnTo>
                  <a:pt x="1076723" y="359021"/>
                </a:lnTo>
                <a:lnTo>
                  <a:pt x="1017494" y="360071"/>
                </a:lnTo>
                <a:lnTo>
                  <a:pt x="957262" y="360426"/>
                </a:lnTo>
                <a:lnTo>
                  <a:pt x="893022" y="360024"/>
                </a:lnTo>
                <a:lnTo>
                  <a:pt x="829921" y="358828"/>
                </a:lnTo>
                <a:lnTo>
                  <a:pt x="768093" y="356865"/>
                </a:lnTo>
                <a:lnTo>
                  <a:pt x="707672" y="354161"/>
                </a:lnTo>
                <a:lnTo>
                  <a:pt x="648794" y="350742"/>
                </a:lnTo>
                <a:lnTo>
                  <a:pt x="591592" y="346634"/>
                </a:lnTo>
                <a:lnTo>
                  <a:pt x="537074" y="341950"/>
                </a:lnTo>
                <a:lnTo>
                  <a:pt x="483769" y="336570"/>
                </a:lnTo>
                <a:lnTo>
                  <a:pt x="432556" y="330585"/>
                </a:lnTo>
                <a:lnTo>
                  <a:pt x="383571" y="324020"/>
                </a:lnTo>
                <a:lnTo>
                  <a:pt x="336951" y="316902"/>
                </a:lnTo>
                <a:lnTo>
                  <a:pt x="292834" y="309257"/>
                </a:lnTo>
                <a:lnTo>
                  <a:pt x="251357" y="301112"/>
                </a:lnTo>
                <a:lnTo>
                  <a:pt x="212656" y="292493"/>
                </a:lnTo>
                <a:lnTo>
                  <a:pt x="144132" y="273939"/>
                </a:lnTo>
                <a:lnTo>
                  <a:pt x="105502" y="260715"/>
                </a:lnTo>
                <a:lnTo>
                  <a:pt x="46741" y="232601"/>
                </a:lnTo>
                <a:lnTo>
                  <a:pt x="13875" y="201450"/>
                </a:lnTo>
                <a:lnTo>
                  <a:pt x="9525" y="185356"/>
                </a:lnTo>
                <a:lnTo>
                  <a:pt x="9525" y="158582"/>
                </a:lnTo>
                <a:lnTo>
                  <a:pt x="5472" y="164641"/>
                </a:lnTo>
                <a:lnTo>
                  <a:pt x="1399" y="174821"/>
                </a:lnTo>
                <a:lnTo>
                  <a:pt x="0" y="185356"/>
                </a:lnTo>
                <a:close/>
              </a:path>
              <a:path w="1914525" h="370204">
                <a:moveTo>
                  <a:pt x="9525" y="158582"/>
                </a:moveTo>
                <a:lnTo>
                  <a:pt x="9525" y="185356"/>
                </a:lnTo>
                <a:lnTo>
                  <a:pt x="10598" y="177291"/>
                </a:lnTo>
                <a:lnTo>
                  <a:pt x="13882" y="169114"/>
                </a:lnTo>
                <a:lnTo>
                  <a:pt x="50085" y="135691"/>
                </a:lnTo>
                <a:lnTo>
                  <a:pt x="121343" y="103729"/>
                </a:lnTo>
                <a:lnTo>
                  <a:pt x="168786" y="88931"/>
                </a:lnTo>
                <a:lnTo>
                  <a:pt x="223415" y="75086"/>
                </a:lnTo>
                <a:lnTo>
                  <a:pt x="284721" y="62306"/>
                </a:lnTo>
                <a:lnTo>
                  <a:pt x="325561" y="55007"/>
                </a:lnTo>
                <a:lnTo>
                  <a:pt x="368629" y="48169"/>
                </a:lnTo>
                <a:lnTo>
                  <a:pt x="413812" y="41816"/>
                </a:lnTo>
                <a:lnTo>
                  <a:pt x="460999" y="35966"/>
                </a:lnTo>
                <a:lnTo>
                  <a:pt x="510077" y="30643"/>
                </a:lnTo>
                <a:lnTo>
                  <a:pt x="560932" y="25866"/>
                </a:lnTo>
                <a:lnTo>
                  <a:pt x="613454" y="21658"/>
                </a:lnTo>
                <a:lnTo>
                  <a:pt x="667528" y="18039"/>
                </a:lnTo>
                <a:lnTo>
                  <a:pt x="723044" y="15030"/>
                </a:lnTo>
                <a:lnTo>
                  <a:pt x="779887" y="12653"/>
                </a:lnTo>
                <a:lnTo>
                  <a:pt x="837946" y="10929"/>
                </a:lnTo>
                <a:lnTo>
                  <a:pt x="897109" y="9879"/>
                </a:lnTo>
                <a:lnTo>
                  <a:pt x="957262" y="9525"/>
                </a:lnTo>
                <a:lnTo>
                  <a:pt x="1021586" y="9927"/>
                </a:lnTo>
                <a:lnTo>
                  <a:pt x="1084756" y="11123"/>
                </a:lnTo>
                <a:lnTo>
                  <a:pt x="1146640" y="13087"/>
                </a:lnTo>
                <a:lnTo>
                  <a:pt x="1207104" y="15794"/>
                </a:lnTo>
                <a:lnTo>
                  <a:pt x="1266015" y="19217"/>
                </a:lnTo>
                <a:lnTo>
                  <a:pt x="1323240" y="23331"/>
                </a:lnTo>
                <a:lnTo>
                  <a:pt x="1377770" y="28021"/>
                </a:lnTo>
                <a:lnTo>
                  <a:pt x="1431080" y="33410"/>
                </a:lnTo>
                <a:lnTo>
                  <a:pt x="1482290" y="39407"/>
                </a:lnTo>
                <a:lnTo>
                  <a:pt x="1531266" y="45986"/>
                </a:lnTo>
                <a:lnTo>
                  <a:pt x="1577870" y="53120"/>
                </a:lnTo>
                <a:lnTo>
                  <a:pt x="1621966" y="60785"/>
                </a:lnTo>
                <a:lnTo>
                  <a:pt x="1663420" y="68952"/>
                </a:lnTo>
                <a:lnTo>
                  <a:pt x="1702093" y="77597"/>
                </a:lnTo>
                <a:lnTo>
                  <a:pt x="1770557" y="96215"/>
                </a:lnTo>
                <a:lnTo>
                  <a:pt x="1809141" y="109500"/>
                </a:lnTo>
                <a:lnTo>
                  <a:pt x="1867821" y="137761"/>
                </a:lnTo>
                <a:lnTo>
                  <a:pt x="1900645" y="169130"/>
                </a:lnTo>
                <a:lnTo>
                  <a:pt x="1904999" y="185356"/>
                </a:lnTo>
                <a:lnTo>
                  <a:pt x="1904999" y="158575"/>
                </a:lnTo>
                <a:lnTo>
                  <a:pt x="1869462" y="127555"/>
                </a:lnTo>
                <a:lnTo>
                  <a:pt x="1796468" y="94742"/>
                </a:lnTo>
                <a:lnTo>
                  <a:pt x="1748504" y="79760"/>
                </a:lnTo>
                <a:lnTo>
                  <a:pt x="1693481" y="65805"/>
                </a:lnTo>
                <a:lnTo>
                  <a:pt x="1631848" y="52946"/>
                </a:lnTo>
                <a:lnTo>
                  <a:pt x="1590840" y="45616"/>
                </a:lnTo>
                <a:lnTo>
                  <a:pt x="1547615" y="38753"/>
                </a:lnTo>
                <a:lnTo>
                  <a:pt x="1502280" y="32376"/>
                </a:lnTo>
                <a:lnTo>
                  <a:pt x="1454949" y="26507"/>
                </a:lnTo>
                <a:lnTo>
                  <a:pt x="1405729" y="21167"/>
                </a:lnTo>
                <a:lnTo>
                  <a:pt x="1353910" y="16311"/>
                </a:lnTo>
                <a:lnTo>
                  <a:pt x="1301372" y="12111"/>
                </a:lnTo>
                <a:lnTo>
                  <a:pt x="1247273" y="8499"/>
                </a:lnTo>
                <a:lnTo>
                  <a:pt x="1191724" y="5496"/>
                </a:lnTo>
                <a:lnTo>
                  <a:pt x="1134837" y="3123"/>
                </a:lnTo>
                <a:lnTo>
                  <a:pt x="1076723" y="1402"/>
                </a:lnTo>
                <a:lnTo>
                  <a:pt x="1017494" y="354"/>
                </a:lnTo>
                <a:lnTo>
                  <a:pt x="957262" y="0"/>
                </a:lnTo>
                <a:lnTo>
                  <a:pt x="893022" y="407"/>
                </a:lnTo>
                <a:lnTo>
                  <a:pt x="829921" y="1603"/>
                </a:lnTo>
                <a:lnTo>
                  <a:pt x="768093" y="3562"/>
                </a:lnTo>
                <a:lnTo>
                  <a:pt x="707672" y="6260"/>
                </a:lnTo>
                <a:lnTo>
                  <a:pt x="648794" y="9671"/>
                </a:lnTo>
                <a:lnTo>
                  <a:pt x="591592" y="13771"/>
                </a:lnTo>
                <a:lnTo>
                  <a:pt x="536200" y="18534"/>
                </a:lnTo>
                <a:lnTo>
                  <a:pt x="482754" y="23936"/>
                </a:lnTo>
                <a:lnTo>
                  <a:pt x="431386" y="29951"/>
                </a:lnTo>
                <a:lnTo>
                  <a:pt x="382231" y="36555"/>
                </a:lnTo>
                <a:lnTo>
                  <a:pt x="335424" y="43722"/>
                </a:lnTo>
                <a:lnTo>
                  <a:pt x="291098" y="51427"/>
                </a:lnTo>
                <a:lnTo>
                  <a:pt x="249389" y="59646"/>
                </a:lnTo>
                <a:lnTo>
                  <a:pt x="210430" y="68354"/>
                </a:lnTo>
                <a:lnTo>
                  <a:pt x="141299" y="87134"/>
                </a:lnTo>
                <a:lnTo>
                  <a:pt x="102111" y="100613"/>
                </a:lnTo>
                <a:lnTo>
                  <a:pt x="41628" y="129732"/>
                </a:lnTo>
                <a:lnTo>
                  <a:pt x="12028" y="154840"/>
                </a:lnTo>
                <a:lnTo>
                  <a:pt x="9525" y="158582"/>
                </a:lnTo>
                <a:close/>
              </a:path>
            </a:pathLst>
          </a:custGeom>
          <a:solidFill>
            <a:srgbClr val="01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97350" y="5794536"/>
            <a:ext cx="952518" cy="3581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92587" y="5788215"/>
            <a:ext cx="1914525" cy="370205"/>
          </a:xfrm>
          <a:custGeom>
            <a:avLst/>
            <a:gdLst/>
            <a:ahLst/>
            <a:cxnLst/>
            <a:rect l="l" t="t" r="r" b="b"/>
            <a:pathLst>
              <a:path w="1914525" h="370204">
                <a:moveTo>
                  <a:pt x="0" y="184594"/>
                </a:moveTo>
                <a:lnTo>
                  <a:pt x="20892" y="224521"/>
                </a:lnTo>
                <a:lnTo>
                  <a:pt x="60398" y="250949"/>
                </a:lnTo>
                <a:lnTo>
                  <a:pt x="118206" y="275208"/>
                </a:lnTo>
                <a:lnTo>
                  <a:pt x="166220" y="290190"/>
                </a:lnTo>
                <a:lnTo>
                  <a:pt x="221288" y="304145"/>
                </a:lnTo>
                <a:lnTo>
                  <a:pt x="282955" y="317004"/>
                </a:lnTo>
                <a:lnTo>
                  <a:pt x="323982" y="324334"/>
                </a:lnTo>
                <a:lnTo>
                  <a:pt x="367223" y="331197"/>
                </a:lnTo>
                <a:lnTo>
                  <a:pt x="412568" y="337574"/>
                </a:lnTo>
                <a:lnTo>
                  <a:pt x="459906" y="343443"/>
                </a:lnTo>
                <a:lnTo>
                  <a:pt x="509125" y="348782"/>
                </a:lnTo>
                <a:lnTo>
                  <a:pt x="560933" y="353638"/>
                </a:lnTo>
                <a:lnTo>
                  <a:pt x="613454" y="357838"/>
                </a:lnTo>
                <a:lnTo>
                  <a:pt x="667528" y="361451"/>
                </a:lnTo>
                <a:lnTo>
                  <a:pt x="723044" y="364454"/>
                </a:lnTo>
                <a:lnTo>
                  <a:pt x="779887" y="366827"/>
                </a:lnTo>
                <a:lnTo>
                  <a:pt x="837946" y="368548"/>
                </a:lnTo>
                <a:lnTo>
                  <a:pt x="897109" y="369596"/>
                </a:lnTo>
                <a:lnTo>
                  <a:pt x="957262" y="369950"/>
                </a:lnTo>
                <a:lnTo>
                  <a:pt x="1021501" y="369543"/>
                </a:lnTo>
                <a:lnTo>
                  <a:pt x="1084600" y="368347"/>
                </a:lnTo>
                <a:lnTo>
                  <a:pt x="1146426" y="366388"/>
                </a:lnTo>
                <a:lnTo>
                  <a:pt x="1206845" y="363690"/>
                </a:lnTo>
                <a:lnTo>
                  <a:pt x="1265722" y="360279"/>
                </a:lnTo>
                <a:lnTo>
                  <a:pt x="1322923" y="356179"/>
                </a:lnTo>
                <a:lnTo>
                  <a:pt x="1378313" y="351416"/>
                </a:lnTo>
                <a:lnTo>
                  <a:pt x="1431760" y="346014"/>
                </a:lnTo>
                <a:lnTo>
                  <a:pt x="1483127" y="339999"/>
                </a:lnTo>
                <a:lnTo>
                  <a:pt x="1532281" y="333395"/>
                </a:lnTo>
                <a:lnTo>
                  <a:pt x="1579088" y="326228"/>
                </a:lnTo>
                <a:lnTo>
                  <a:pt x="1623413" y="318523"/>
                </a:lnTo>
                <a:lnTo>
                  <a:pt x="1665123" y="310304"/>
                </a:lnTo>
                <a:lnTo>
                  <a:pt x="1704082" y="301596"/>
                </a:lnTo>
                <a:lnTo>
                  <a:pt x="1773212" y="282816"/>
                </a:lnTo>
                <a:lnTo>
                  <a:pt x="1812402" y="269337"/>
                </a:lnTo>
                <a:lnTo>
                  <a:pt x="1872889" y="240217"/>
                </a:lnTo>
                <a:lnTo>
                  <a:pt x="1902484" y="215110"/>
                </a:lnTo>
                <a:lnTo>
                  <a:pt x="1914525" y="184594"/>
                </a:lnTo>
                <a:lnTo>
                  <a:pt x="1913116" y="174117"/>
                </a:lnTo>
                <a:lnTo>
                  <a:pt x="1909035" y="163999"/>
                </a:lnTo>
                <a:lnTo>
                  <a:pt x="1905000" y="158010"/>
                </a:lnTo>
                <a:lnTo>
                  <a:pt x="1905000" y="184594"/>
                </a:lnTo>
                <a:lnTo>
                  <a:pt x="1903919" y="192659"/>
                </a:lnTo>
                <a:lnTo>
                  <a:pt x="1876931" y="225921"/>
                </a:lnTo>
                <a:lnTo>
                  <a:pt x="1832914" y="250583"/>
                </a:lnTo>
                <a:lnTo>
                  <a:pt x="1793170" y="266221"/>
                </a:lnTo>
                <a:lnTo>
                  <a:pt x="1745730" y="281019"/>
                </a:lnTo>
                <a:lnTo>
                  <a:pt x="1691102" y="294864"/>
                </a:lnTo>
                <a:lnTo>
                  <a:pt x="1629791" y="307644"/>
                </a:lnTo>
                <a:lnTo>
                  <a:pt x="1588951" y="314943"/>
                </a:lnTo>
                <a:lnTo>
                  <a:pt x="1545883" y="321780"/>
                </a:lnTo>
                <a:lnTo>
                  <a:pt x="1500699" y="328134"/>
                </a:lnTo>
                <a:lnTo>
                  <a:pt x="1453513" y="333983"/>
                </a:lnTo>
                <a:lnTo>
                  <a:pt x="1404436" y="339307"/>
                </a:lnTo>
                <a:lnTo>
                  <a:pt x="1353580" y="344083"/>
                </a:lnTo>
                <a:lnTo>
                  <a:pt x="1301060" y="348292"/>
                </a:lnTo>
                <a:lnTo>
                  <a:pt x="1246986" y="351911"/>
                </a:lnTo>
                <a:lnTo>
                  <a:pt x="1191473" y="354920"/>
                </a:lnTo>
                <a:lnTo>
                  <a:pt x="1134631" y="357297"/>
                </a:lnTo>
                <a:lnTo>
                  <a:pt x="1076573" y="359021"/>
                </a:lnTo>
                <a:lnTo>
                  <a:pt x="1017413" y="360071"/>
                </a:lnTo>
                <a:lnTo>
                  <a:pt x="957262" y="360425"/>
                </a:lnTo>
                <a:lnTo>
                  <a:pt x="893022" y="360023"/>
                </a:lnTo>
                <a:lnTo>
                  <a:pt x="829921" y="358827"/>
                </a:lnTo>
                <a:lnTo>
                  <a:pt x="768093" y="356863"/>
                </a:lnTo>
                <a:lnTo>
                  <a:pt x="707673" y="354157"/>
                </a:lnTo>
                <a:lnTo>
                  <a:pt x="648794" y="350735"/>
                </a:lnTo>
                <a:lnTo>
                  <a:pt x="591592" y="346622"/>
                </a:lnTo>
                <a:lnTo>
                  <a:pt x="537079" y="341933"/>
                </a:lnTo>
                <a:lnTo>
                  <a:pt x="483774" y="336545"/>
                </a:lnTo>
                <a:lnTo>
                  <a:pt x="432561" y="330548"/>
                </a:lnTo>
                <a:lnTo>
                  <a:pt x="383577" y="323970"/>
                </a:lnTo>
                <a:lnTo>
                  <a:pt x="336957" y="316835"/>
                </a:lnTo>
                <a:lnTo>
                  <a:pt x="292840" y="309171"/>
                </a:lnTo>
                <a:lnTo>
                  <a:pt x="251362" y="301002"/>
                </a:lnTo>
                <a:lnTo>
                  <a:pt x="212660" y="292356"/>
                </a:lnTo>
                <a:lnTo>
                  <a:pt x="144132" y="273735"/>
                </a:lnTo>
                <a:lnTo>
                  <a:pt x="105508" y="260450"/>
                </a:lnTo>
                <a:lnTo>
                  <a:pt x="46748" y="232189"/>
                </a:lnTo>
                <a:lnTo>
                  <a:pt x="13876" y="200820"/>
                </a:lnTo>
                <a:lnTo>
                  <a:pt x="9525" y="184594"/>
                </a:lnTo>
                <a:lnTo>
                  <a:pt x="9525" y="157992"/>
                </a:lnTo>
                <a:lnTo>
                  <a:pt x="5472" y="164015"/>
                </a:lnTo>
                <a:lnTo>
                  <a:pt x="1399" y="174132"/>
                </a:lnTo>
                <a:lnTo>
                  <a:pt x="0" y="184594"/>
                </a:lnTo>
                <a:close/>
              </a:path>
              <a:path w="1914525" h="370204">
                <a:moveTo>
                  <a:pt x="9525" y="157992"/>
                </a:moveTo>
                <a:lnTo>
                  <a:pt x="9525" y="184594"/>
                </a:lnTo>
                <a:lnTo>
                  <a:pt x="10598" y="176603"/>
                </a:lnTo>
                <a:lnTo>
                  <a:pt x="13882" y="168491"/>
                </a:lnTo>
                <a:lnTo>
                  <a:pt x="50073" y="135289"/>
                </a:lnTo>
                <a:lnTo>
                  <a:pt x="121338" y="103488"/>
                </a:lnTo>
                <a:lnTo>
                  <a:pt x="168784" y="88750"/>
                </a:lnTo>
                <a:lnTo>
                  <a:pt x="223415" y="74951"/>
                </a:lnTo>
                <a:lnTo>
                  <a:pt x="284721" y="62204"/>
                </a:lnTo>
                <a:lnTo>
                  <a:pt x="325561" y="54926"/>
                </a:lnTo>
                <a:lnTo>
                  <a:pt x="368629" y="48108"/>
                </a:lnTo>
                <a:lnTo>
                  <a:pt x="413813" y="41769"/>
                </a:lnTo>
                <a:lnTo>
                  <a:pt x="460999" y="35933"/>
                </a:lnTo>
                <a:lnTo>
                  <a:pt x="510077" y="30619"/>
                </a:lnTo>
                <a:lnTo>
                  <a:pt x="560933" y="25850"/>
                </a:lnTo>
                <a:lnTo>
                  <a:pt x="613454" y="21648"/>
                </a:lnTo>
                <a:lnTo>
                  <a:pt x="667528" y="18033"/>
                </a:lnTo>
                <a:lnTo>
                  <a:pt x="723044" y="15027"/>
                </a:lnTo>
                <a:lnTo>
                  <a:pt x="779887" y="12652"/>
                </a:lnTo>
                <a:lnTo>
                  <a:pt x="837946" y="10929"/>
                </a:lnTo>
                <a:lnTo>
                  <a:pt x="897109" y="9879"/>
                </a:lnTo>
                <a:lnTo>
                  <a:pt x="957262" y="9525"/>
                </a:lnTo>
                <a:lnTo>
                  <a:pt x="1021501" y="9926"/>
                </a:lnTo>
                <a:lnTo>
                  <a:pt x="1084600" y="11122"/>
                </a:lnTo>
                <a:lnTo>
                  <a:pt x="1146426" y="13085"/>
                </a:lnTo>
                <a:lnTo>
                  <a:pt x="1206845" y="15789"/>
                </a:lnTo>
                <a:lnTo>
                  <a:pt x="1265722" y="19208"/>
                </a:lnTo>
                <a:lnTo>
                  <a:pt x="1322923" y="23317"/>
                </a:lnTo>
                <a:lnTo>
                  <a:pt x="1377439" y="28000"/>
                </a:lnTo>
                <a:lnTo>
                  <a:pt x="1430744" y="33380"/>
                </a:lnTo>
                <a:lnTo>
                  <a:pt x="1481957" y="39365"/>
                </a:lnTo>
                <a:lnTo>
                  <a:pt x="1530941" y="45930"/>
                </a:lnTo>
                <a:lnTo>
                  <a:pt x="1577561" y="53049"/>
                </a:lnTo>
                <a:lnTo>
                  <a:pt x="1621677" y="60693"/>
                </a:lnTo>
                <a:lnTo>
                  <a:pt x="1663155" y="68838"/>
                </a:lnTo>
                <a:lnTo>
                  <a:pt x="1701856" y="77457"/>
                </a:lnTo>
                <a:lnTo>
                  <a:pt x="1770380" y="96011"/>
                </a:lnTo>
                <a:lnTo>
                  <a:pt x="1809011" y="109235"/>
                </a:lnTo>
                <a:lnTo>
                  <a:pt x="1867776" y="137349"/>
                </a:lnTo>
                <a:lnTo>
                  <a:pt x="1900637" y="168500"/>
                </a:lnTo>
                <a:lnTo>
                  <a:pt x="1905000" y="184594"/>
                </a:lnTo>
                <a:lnTo>
                  <a:pt x="1905000" y="158010"/>
                </a:lnTo>
                <a:lnTo>
                  <a:pt x="1869379" y="127139"/>
                </a:lnTo>
                <a:lnTo>
                  <a:pt x="1796307" y="94491"/>
                </a:lnTo>
                <a:lnTo>
                  <a:pt x="1748296" y="79574"/>
                </a:lnTo>
                <a:lnTo>
                  <a:pt x="1693229" y="65673"/>
                </a:lnTo>
                <a:lnTo>
                  <a:pt x="1631556" y="52857"/>
                </a:lnTo>
                <a:lnTo>
                  <a:pt x="1590530" y="45546"/>
                </a:lnTo>
                <a:lnTo>
                  <a:pt x="1547288" y="38699"/>
                </a:lnTo>
                <a:lnTo>
                  <a:pt x="1501943" y="32336"/>
                </a:lnTo>
                <a:lnTo>
                  <a:pt x="1454606" y="26478"/>
                </a:lnTo>
                <a:lnTo>
                  <a:pt x="1405387" y="21147"/>
                </a:lnTo>
                <a:lnTo>
                  <a:pt x="1353580" y="16298"/>
                </a:lnTo>
                <a:lnTo>
                  <a:pt x="1301060" y="12103"/>
                </a:lnTo>
                <a:lnTo>
                  <a:pt x="1246986" y="8494"/>
                </a:lnTo>
                <a:lnTo>
                  <a:pt x="1191473" y="5493"/>
                </a:lnTo>
                <a:lnTo>
                  <a:pt x="1134631" y="3122"/>
                </a:lnTo>
                <a:lnTo>
                  <a:pt x="1076573" y="1402"/>
                </a:lnTo>
                <a:lnTo>
                  <a:pt x="1017413" y="354"/>
                </a:lnTo>
                <a:lnTo>
                  <a:pt x="957262" y="0"/>
                </a:lnTo>
                <a:lnTo>
                  <a:pt x="893022" y="407"/>
                </a:lnTo>
                <a:lnTo>
                  <a:pt x="829921" y="1602"/>
                </a:lnTo>
                <a:lnTo>
                  <a:pt x="768093" y="3560"/>
                </a:lnTo>
                <a:lnTo>
                  <a:pt x="707673" y="6256"/>
                </a:lnTo>
                <a:lnTo>
                  <a:pt x="648794" y="9664"/>
                </a:lnTo>
                <a:lnTo>
                  <a:pt x="591592" y="13759"/>
                </a:lnTo>
                <a:lnTo>
                  <a:pt x="536201" y="18515"/>
                </a:lnTo>
                <a:lnTo>
                  <a:pt x="482754" y="23907"/>
                </a:lnTo>
                <a:lnTo>
                  <a:pt x="431386" y="29910"/>
                </a:lnTo>
                <a:lnTo>
                  <a:pt x="382231" y="36499"/>
                </a:lnTo>
                <a:lnTo>
                  <a:pt x="335424" y="43647"/>
                </a:lnTo>
                <a:lnTo>
                  <a:pt x="291099" y="51331"/>
                </a:lnTo>
                <a:lnTo>
                  <a:pt x="249389" y="59524"/>
                </a:lnTo>
                <a:lnTo>
                  <a:pt x="210430" y="68201"/>
                </a:lnTo>
                <a:lnTo>
                  <a:pt x="141300" y="86905"/>
                </a:lnTo>
                <a:lnTo>
                  <a:pt x="102119" y="100331"/>
                </a:lnTo>
                <a:lnTo>
                  <a:pt x="41641" y="129307"/>
                </a:lnTo>
                <a:lnTo>
                  <a:pt x="12028" y="154276"/>
                </a:lnTo>
                <a:lnTo>
                  <a:pt x="9525" y="157992"/>
                </a:lnTo>
                <a:close/>
              </a:path>
            </a:pathLst>
          </a:custGeom>
          <a:solidFill>
            <a:srgbClr val="01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54716" y="6341576"/>
            <a:ext cx="952461" cy="3582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914" y="6335331"/>
            <a:ext cx="1914525" cy="370205"/>
          </a:xfrm>
          <a:custGeom>
            <a:avLst/>
            <a:gdLst/>
            <a:ahLst/>
            <a:cxnLst/>
            <a:rect l="l" t="t" r="r" b="b"/>
            <a:pathLst>
              <a:path w="1914525" h="370204">
                <a:moveTo>
                  <a:pt x="0" y="185356"/>
                </a:moveTo>
                <a:lnTo>
                  <a:pt x="20853" y="225234"/>
                </a:lnTo>
                <a:lnTo>
                  <a:pt x="60315" y="251623"/>
                </a:lnTo>
                <a:lnTo>
                  <a:pt x="118056" y="275794"/>
                </a:lnTo>
                <a:lnTo>
                  <a:pt x="166021" y="290709"/>
                </a:lnTo>
                <a:lnTo>
                  <a:pt x="221043" y="304595"/>
                </a:lnTo>
                <a:lnTo>
                  <a:pt x="282676" y="317385"/>
                </a:lnTo>
                <a:lnTo>
                  <a:pt x="323681" y="324671"/>
                </a:lnTo>
                <a:lnTo>
                  <a:pt x="366906" y="331491"/>
                </a:lnTo>
                <a:lnTo>
                  <a:pt x="412239" y="337825"/>
                </a:lnTo>
                <a:lnTo>
                  <a:pt x="459570" y="343653"/>
                </a:lnTo>
                <a:lnTo>
                  <a:pt x="508790" y="348955"/>
                </a:lnTo>
                <a:lnTo>
                  <a:pt x="560605" y="353774"/>
                </a:lnTo>
                <a:lnTo>
                  <a:pt x="613143" y="357941"/>
                </a:lnTo>
                <a:lnTo>
                  <a:pt x="667242" y="361524"/>
                </a:lnTo>
                <a:lnTo>
                  <a:pt x="722792" y="364502"/>
                </a:lnTo>
                <a:lnTo>
                  <a:pt x="779681" y="366855"/>
                </a:lnTo>
                <a:lnTo>
                  <a:pt x="837797" y="368561"/>
                </a:lnTo>
                <a:lnTo>
                  <a:pt x="897028" y="369599"/>
                </a:lnTo>
                <a:lnTo>
                  <a:pt x="957263" y="369950"/>
                </a:lnTo>
                <a:lnTo>
                  <a:pt x="1021501" y="369547"/>
                </a:lnTo>
                <a:lnTo>
                  <a:pt x="1084600" y="368362"/>
                </a:lnTo>
                <a:lnTo>
                  <a:pt x="1146426" y="366420"/>
                </a:lnTo>
                <a:lnTo>
                  <a:pt x="1206845" y="363745"/>
                </a:lnTo>
                <a:lnTo>
                  <a:pt x="1265722" y="360362"/>
                </a:lnTo>
                <a:lnTo>
                  <a:pt x="1322923" y="356296"/>
                </a:lnTo>
                <a:lnTo>
                  <a:pt x="1378314" y="351569"/>
                </a:lnTo>
                <a:lnTo>
                  <a:pt x="1431760" y="346208"/>
                </a:lnTo>
                <a:lnTo>
                  <a:pt x="1483127" y="340236"/>
                </a:lnTo>
                <a:lnTo>
                  <a:pt x="1532282" y="333677"/>
                </a:lnTo>
                <a:lnTo>
                  <a:pt x="1579088" y="326556"/>
                </a:lnTo>
                <a:lnTo>
                  <a:pt x="1623414" y="318898"/>
                </a:lnTo>
                <a:lnTo>
                  <a:pt x="1665123" y="310726"/>
                </a:lnTo>
                <a:lnTo>
                  <a:pt x="1704082" y="302065"/>
                </a:lnTo>
                <a:lnTo>
                  <a:pt x="1773212" y="283375"/>
                </a:lnTo>
                <a:lnTo>
                  <a:pt x="1812400" y="269949"/>
                </a:lnTo>
                <a:lnTo>
                  <a:pt x="1872884" y="240910"/>
                </a:lnTo>
                <a:lnTo>
                  <a:pt x="1902484" y="215856"/>
                </a:lnTo>
                <a:lnTo>
                  <a:pt x="1914525" y="185356"/>
                </a:lnTo>
                <a:lnTo>
                  <a:pt x="1913118" y="174820"/>
                </a:lnTo>
                <a:lnTo>
                  <a:pt x="1909042" y="164641"/>
                </a:lnTo>
                <a:lnTo>
                  <a:pt x="1905000" y="158600"/>
                </a:lnTo>
                <a:lnTo>
                  <a:pt x="1905000" y="185356"/>
                </a:lnTo>
                <a:lnTo>
                  <a:pt x="1903919" y="193424"/>
                </a:lnTo>
                <a:lnTo>
                  <a:pt x="1876931" y="226631"/>
                </a:lnTo>
                <a:lnTo>
                  <a:pt x="1832928" y="251218"/>
                </a:lnTo>
                <a:lnTo>
                  <a:pt x="1793181" y="266797"/>
                </a:lnTo>
                <a:lnTo>
                  <a:pt x="1745737" y="281532"/>
                </a:lnTo>
                <a:lnTo>
                  <a:pt x="1691104" y="295311"/>
                </a:lnTo>
                <a:lnTo>
                  <a:pt x="1629791" y="308025"/>
                </a:lnTo>
                <a:lnTo>
                  <a:pt x="1588951" y="315281"/>
                </a:lnTo>
                <a:lnTo>
                  <a:pt x="1545883" y="322075"/>
                </a:lnTo>
                <a:lnTo>
                  <a:pt x="1500699" y="328386"/>
                </a:lnTo>
                <a:lnTo>
                  <a:pt x="1453513" y="334194"/>
                </a:lnTo>
                <a:lnTo>
                  <a:pt x="1404436" y="339479"/>
                </a:lnTo>
                <a:lnTo>
                  <a:pt x="1353581" y="344220"/>
                </a:lnTo>
                <a:lnTo>
                  <a:pt x="1301060" y="348395"/>
                </a:lnTo>
                <a:lnTo>
                  <a:pt x="1246987" y="351985"/>
                </a:lnTo>
                <a:lnTo>
                  <a:pt x="1191473" y="354968"/>
                </a:lnTo>
                <a:lnTo>
                  <a:pt x="1134631" y="357325"/>
                </a:lnTo>
                <a:lnTo>
                  <a:pt x="1076574" y="359034"/>
                </a:lnTo>
                <a:lnTo>
                  <a:pt x="1017413" y="360074"/>
                </a:lnTo>
                <a:lnTo>
                  <a:pt x="957263" y="360425"/>
                </a:lnTo>
                <a:lnTo>
                  <a:pt x="892937" y="360027"/>
                </a:lnTo>
                <a:lnTo>
                  <a:pt x="829764" y="358842"/>
                </a:lnTo>
                <a:lnTo>
                  <a:pt x="767879" y="356895"/>
                </a:lnTo>
                <a:lnTo>
                  <a:pt x="707413" y="354211"/>
                </a:lnTo>
                <a:lnTo>
                  <a:pt x="648501" y="350816"/>
                </a:lnTo>
                <a:lnTo>
                  <a:pt x="591275" y="346736"/>
                </a:lnTo>
                <a:lnTo>
                  <a:pt x="536744" y="342081"/>
                </a:lnTo>
                <a:lnTo>
                  <a:pt x="483434" y="336732"/>
                </a:lnTo>
                <a:lnTo>
                  <a:pt x="432223" y="330777"/>
                </a:lnTo>
                <a:lnTo>
                  <a:pt x="383247" y="324243"/>
                </a:lnTo>
                <a:lnTo>
                  <a:pt x="336643" y="317154"/>
                </a:lnTo>
                <a:lnTo>
                  <a:pt x="292546" y="309535"/>
                </a:lnTo>
                <a:lnTo>
                  <a:pt x="251092" y="301413"/>
                </a:lnTo>
                <a:lnTo>
                  <a:pt x="212419" y="292813"/>
                </a:lnTo>
                <a:lnTo>
                  <a:pt x="143955" y="274281"/>
                </a:lnTo>
                <a:lnTo>
                  <a:pt x="105370" y="261053"/>
                </a:lnTo>
                <a:lnTo>
                  <a:pt x="46690" y="232885"/>
                </a:lnTo>
                <a:lnTo>
                  <a:pt x="13875" y="201588"/>
                </a:lnTo>
                <a:lnTo>
                  <a:pt x="9525" y="185356"/>
                </a:lnTo>
                <a:lnTo>
                  <a:pt x="9525" y="158563"/>
                </a:lnTo>
                <a:lnTo>
                  <a:pt x="5464" y="164641"/>
                </a:lnTo>
                <a:lnTo>
                  <a:pt x="1397" y="174820"/>
                </a:lnTo>
                <a:lnTo>
                  <a:pt x="0" y="185356"/>
                </a:lnTo>
                <a:close/>
              </a:path>
              <a:path w="1914525" h="370204">
                <a:moveTo>
                  <a:pt x="9525" y="158563"/>
                </a:moveTo>
                <a:lnTo>
                  <a:pt x="9525" y="185356"/>
                </a:lnTo>
                <a:lnTo>
                  <a:pt x="10596" y="177291"/>
                </a:lnTo>
                <a:lnTo>
                  <a:pt x="13875" y="169114"/>
                </a:lnTo>
                <a:lnTo>
                  <a:pt x="50022" y="135686"/>
                </a:lnTo>
                <a:lnTo>
                  <a:pt x="121193" y="103729"/>
                </a:lnTo>
                <a:lnTo>
                  <a:pt x="168586" y="88931"/>
                </a:lnTo>
                <a:lnTo>
                  <a:pt x="223171" y="75086"/>
                </a:lnTo>
                <a:lnTo>
                  <a:pt x="284442" y="62306"/>
                </a:lnTo>
                <a:lnTo>
                  <a:pt x="325260" y="55006"/>
                </a:lnTo>
                <a:lnTo>
                  <a:pt x="368311" y="48169"/>
                </a:lnTo>
                <a:lnTo>
                  <a:pt x="413483" y="41816"/>
                </a:lnTo>
                <a:lnTo>
                  <a:pt x="460664" y="35966"/>
                </a:lnTo>
                <a:lnTo>
                  <a:pt x="509742" y="30643"/>
                </a:lnTo>
                <a:lnTo>
                  <a:pt x="560605" y="25866"/>
                </a:lnTo>
                <a:lnTo>
                  <a:pt x="613143" y="21658"/>
                </a:lnTo>
                <a:lnTo>
                  <a:pt x="667242" y="18039"/>
                </a:lnTo>
                <a:lnTo>
                  <a:pt x="722792" y="15030"/>
                </a:lnTo>
                <a:lnTo>
                  <a:pt x="779681" y="12653"/>
                </a:lnTo>
                <a:lnTo>
                  <a:pt x="837797" y="10929"/>
                </a:lnTo>
                <a:lnTo>
                  <a:pt x="897028" y="9879"/>
                </a:lnTo>
                <a:lnTo>
                  <a:pt x="957263" y="9524"/>
                </a:lnTo>
                <a:lnTo>
                  <a:pt x="1021501" y="9927"/>
                </a:lnTo>
                <a:lnTo>
                  <a:pt x="1084600" y="11123"/>
                </a:lnTo>
                <a:lnTo>
                  <a:pt x="1146426" y="13088"/>
                </a:lnTo>
                <a:lnTo>
                  <a:pt x="1206845" y="15794"/>
                </a:lnTo>
                <a:lnTo>
                  <a:pt x="1265722" y="19217"/>
                </a:lnTo>
                <a:lnTo>
                  <a:pt x="1322923" y="23331"/>
                </a:lnTo>
                <a:lnTo>
                  <a:pt x="1377440" y="28022"/>
                </a:lnTo>
                <a:lnTo>
                  <a:pt x="1430744" y="33412"/>
                </a:lnTo>
                <a:lnTo>
                  <a:pt x="1481957" y="39409"/>
                </a:lnTo>
                <a:lnTo>
                  <a:pt x="1530942" y="45989"/>
                </a:lnTo>
                <a:lnTo>
                  <a:pt x="1577561" y="53124"/>
                </a:lnTo>
                <a:lnTo>
                  <a:pt x="1621678" y="60790"/>
                </a:lnTo>
                <a:lnTo>
                  <a:pt x="1663155" y="68959"/>
                </a:lnTo>
                <a:lnTo>
                  <a:pt x="1701856" y="77606"/>
                </a:lnTo>
                <a:lnTo>
                  <a:pt x="1770380" y="96228"/>
                </a:lnTo>
                <a:lnTo>
                  <a:pt x="1809009" y="109505"/>
                </a:lnTo>
                <a:lnTo>
                  <a:pt x="1867766" y="137761"/>
                </a:lnTo>
                <a:lnTo>
                  <a:pt x="1900636" y="169126"/>
                </a:lnTo>
                <a:lnTo>
                  <a:pt x="1905000" y="185356"/>
                </a:lnTo>
                <a:lnTo>
                  <a:pt x="1905000" y="158600"/>
                </a:lnTo>
                <a:lnTo>
                  <a:pt x="1869391" y="127555"/>
                </a:lnTo>
                <a:lnTo>
                  <a:pt x="1796313" y="94742"/>
                </a:lnTo>
                <a:lnTo>
                  <a:pt x="1748301" y="79760"/>
                </a:lnTo>
                <a:lnTo>
                  <a:pt x="1693232" y="65805"/>
                </a:lnTo>
                <a:lnTo>
                  <a:pt x="1631556" y="52946"/>
                </a:lnTo>
                <a:lnTo>
                  <a:pt x="1590530" y="45616"/>
                </a:lnTo>
                <a:lnTo>
                  <a:pt x="1547288" y="38753"/>
                </a:lnTo>
                <a:lnTo>
                  <a:pt x="1501943" y="32376"/>
                </a:lnTo>
                <a:lnTo>
                  <a:pt x="1454606" y="26507"/>
                </a:lnTo>
                <a:lnTo>
                  <a:pt x="1405387" y="21167"/>
                </a:lnTo>
                <a:lnTo>
                  <a:pt x="1353581" y="16312"/>
                </a:lnTo>
                <a:lnTo>
                  <a:pt x="1301060" y="12112"/>
                </a:lnTo>
                <a:lnTo>
                  <a:pt x="1246987" y="8499"/>
                </a:lnTo>
                <a:lnTo>
                  <a:pt x="1191473" y="5496"/>
                </a:lnTo>
                <a:lnTo>
                  <a:pt x="1134631" y="3123"/>
                </a:lnTo>
                <a:lnTo>
                  <a:pt x="1076574" y="1402"/>
                </a:lnTo>
                <a:lnTo>
                  <a:pt x="1017413" y="354"/>
                </a:lnTo>
                <a:lnTo>
                  <a:pt x="957263" y="0"/>
                </a:lnTo>
                <a:lnTo>
                  <a:pt x="892937" y="407"/>
                </a:lnTo>
                <a:lnTo>
                  <a:pt x="829764" y="1603"/>
                </a:lnTo>
                <a:lnTo>
                  <a:pt x="767879" y="3562"/>
                </a:lnTo>
                <a:lnTo>
                  <a:pt x="707413" y="6260"/>
                </a:lnTo>
                <a:lnTo>
                  <a:pt x="648501" y="9671"/>
                </a:lnTo>
                <a:lnTo>
                  <a:pt x="591275" y="13771"/>
                </a:lnTo>
                <a:lnTo>
                  <a:pt x="535870" y="18534"/>
                </a:lnTo>
                <a:lnTo>
                  <a:pt x="482417" y="23936"/>
                </a:lnTo>
                <a:lnTo>
                  <a:pt x="431052" y="29951"/>
                </a:lnTo>
                <a:lnTo>
                  <a:pt x="381907" y="36555"/>
                </a:lnTo>
                <a:lnTo>
                  <a:pt x="335115" y="43722"/>
                </a:lnTo>
                <a:lnTo>
                  <a:pt x="290810" y="51427"/>
                </a:lnTo>
                <a:lnTo>
                  <a:pt x="249124" y="59646"/>
                </a:lnTo>
                <a:lnTo>
                  <a:pt x="210192" y="68354"/>
                </a:lnTo>
                <a:lnTo>
                  <a:pt x="141122" y="87134"/>
                </a:lnTo>
                <a:lnTo>
                  <a:pt x="101978" y="100615"/>
                </a:lnTo>
                <a:lnTo>
                  <a:pt x="41567" y="129738"/>
                </a:lnTo>
                <a:lnTo>
                  <a:pt x="12012" y="154840"/>
                </a:lnTo>
                <a:lnTo>
                  <a:pt x="9525" y="158563"/>
                </a:lnTo>
                <a:close/>
              </a:path>
            </a:pathLst>
          </a:custGeom>
          <a:solidFill>
            <a:srgbClr val="01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44912" y="4459287"/>
            <a:ext cx="2819400" cy="2676525"/>
          </a:xfrm>
          <a:custGeom>
            <a:avLst/>
            <a:gdLst/>
            <a:ahLst/>
            <a:cxnLst/>
            <a:rect l="l" t="t" r="r" b="b"/>
            <a:pathLst>
              <a:path w="2819400" h="2676525">
                <a:moveTo>
                  <a:pt x="2806699" y="1442132"/>
                </a:moveTo>
                <a:lnTo>
                  <a:pt x="2806699" y="1536144"/>
                </a:lnTo>
                <a:lnTo>
                  <a:pt x="2819399" y="1487441"/>
                </a:lnTo>
                <a:lnTo>
                  <a:pt x="2819399" y="1390453"/>
                </a:lnTo>
                <a:lnTo>
                  <a:pt x="2806699" y="1442132"/>
                </a:lnTo>
                <a:close/>
              </a:path>
              <a:path w="2819400" h="2676525">
                <a:moveTo>
                  <a:pt x="2806699" y="1140381"/>
                </a:moveTo>
                <a:lnTo>
                  <a:pt x="2806699" y="1234392"/>
                </a:lnTo>
                <a:lnTo>
                  <a:pt x="2819399" y="1286071"/>
                </a:lnTo>
                <a:lnTo>
                  <a:pt x="2819399" y="1189084"/>
                </a:lnTo>
                <a:lnTo>
                  <a:pt x="2806699" y="1140381"/>
                </a:lnTo>
                <a:close/>
              </a:path>
              <a:path w="2819400" h="2676525">
                <a:moveTo>
                  <a:pt x="0" y="1189084"/>
                </a:moveTo>
                <a:lnTo>
                  <a:pt x="0" y="1487441"/>
                </a:lnTo>
                <a:lnTo>
                  <a:pt x="25400" y="1584282"/>
                </a:lnTo>
                <a:lnTo>
                  <a:pt x="25400" y="1631822"/>
                </a:lnTo>
                <a:lnTo>
                  <a:pt x="50800" y="1724979"/>
                </a:lnTo>
                <a:lnTo>
                  <a:pt x="76200" y="1770532"/>
                </a:lnTo>
                <a:lnTo>
                  <a:pt x="88900" y="1815358"/>
                </a:lnTo>
                <a:lnTo>
                  <a:pt x="114300" y="1859424"/>
                </a:lnTo>
                <a:lnTo>
                  <a:pt x="127000" y="1902699"/>
                </a:lnTo>
                <a:lnTo>
                  <a:pt x="152400" y="1945150"/>
                </a:lnTo>
                <a:lnTo>
                  <a:pt x="177800" y="1986744"/>
                </a:lnTo>
                <a:lnTo>
                  <a:pt x="203200" y="2027450"/>
                </a:lnTo>
                <a:lnTo>
                  <a:pt x="228600" y="2067235"/>
                </a:lnTo>
                <a:lnTo>
                  <a:pt x="254000" y="2106066"/>
                </a:lnTo>
                <a:lnTo>
                  <a:pt x="279400" y="2143912"/>
                </a:lnTo>
                <a:lnTo>
                  <a:pt x="317500" y="2180740"/>
                </a:lnTo>
                <a:lnTo>
                  <a:pt x="342900" y="2216518"/>
                </a:lnTo>
                <a:lnTo>
                  <a:pt x="381000" y="2251213"/>
                </a:lnTo>
                <a:lnTo>
                  <a:pt x="406400" y="2284793"/>
                </a:lnTo>
                <a:lnTo>
                  <a:pt x="444500" y="2317228"/>
                </a:lnTo>
                <a:lnTo>
                  <a:pt x="482599" y="2348485"/>
                </a:lnTo>
                <a:lnTo>
                  <a:pt x="520699" y="2378531"/>
                </a:lnTo>
                <a:lnTo>
                  <a:pt x="558799" y="2407334"/>
                </a:lnTo>
                <a:lnTo>
                  <a:pt x="596899" y="2434862"/>
                </a:lnTo>
                <a:lnTo>
                  <a:pt x="634999" y="2461082"/>
                </a:lnTo>
                <a:lnTo>
                  <a:pt x="685799" y="2485963"/>
                </a:lnTo>
                <a:lnTo>
                  <a:pt x="723899" y="2509472"/>
                </a:lnTo>
                <a:lnTo>
                  <a:pt x="774699" y="2531577"/>
                </a:lnTo>
                <a:lnTo>
                  <a:pt x="812799" y="2552246"/>
                </a:lnTo>
                <a:lnTo>
                  <a:pt x="863599" y="2571447"/>
                </a:lnTo>
                <a:lnTo>
                  <a:pt x="901699" y="2589146"/>
                </a:lnTo>
                <a:lnTo>
                  <a:pt x="952499" y="2605313"/>
                </a:lnTo>
                <a:lnTo>
                  <a:pt x="1003299" y="2619915"/>
                </a:lnTo>
                <a:lnTo>
                  <a:pt x="1054099" y="2632920"/>
                </a:lnTo>
                <a:lnTo>
                  <a:pt x="1104899" y="2644296"/>
                </a:lnTo>
                <a:lnTo>
                  <a:pt x="1155699" y="2654009"/>
                </a:lnTo>
                <a:lnTo>
                  <a:pt x="1206499" y="2662029"/>
                </a:lnTo>
                <a:lnTo>
                  <a:pt x="1257299" y="2668322"/>
                </a:lnTo>
                <a:lnTo>
                  <a:pt x="1308099" y="2672858"/>
                </a:lnTo>
                <a:lnTo>
                  <a:pt x="1358899" y="2675603"/>
                </a:lnTo>
                <a:lnTo>
                  <a:pt x="1409699" y="2676525"/>
                </a:lnTo>
                <a:lnTo>
                  <a:pt x="1460499" y="2675603"/>
                </a:lnTo>
                <a:lnTo>
                  <a:pt x="1511299" y="2672858"/>
                </a:lnTo>
                <a:lnTo>
                  <a:pt x="1574799" y="2668322"/>
                </a:lnTo>
                <a:lnTo>
                  <a:pt x="1625599" y="2662029"/>
                </a:lnTo>
                <a:lnTo>
                  <a:pt x="1676399" y="2654009"/>
                </a:lnTo>
                <a:lnTo>
                  <a:pt x="1727199" y="2644296"/>
                </a:lnTo>
                <a:lnTo>
                  <a:pt x="1765299" y="2632920"/>
                </a:lnTo>
                <a:lnTo>
                  <a:pt x="1816099" y="2619915"/>
                </a:lnTo>
                <a:lnTo>
                  <a:pt x="1866899" y="2605313"/>
                </a:lnTo>
                <a:lnTo>
                  <a:pt x="1917699" y="2589146"/>
                </a:lnTo>
                <a:lnTo>
                  <a:pt x="1955799" y="2571447"/>
                </a:lnTo>
                <a:lnTo>
                  <a:pt x="2006599" y="2552246"/>
                </a:lnTo>
                <a:lnTo>
                  <a:pt x="2057399" y="2531577"/>
                </a:lnTo>
                <a:lnTo>
                  <a:pt x="2095499" y="2509472"/>
                </a:lnTo>
                <a:lnTo>
                  <a:pt x="2133599" y="2485963"/>
                </a:lnTo>
                <a:lnTo>
                  <a:pt x="2184399" y="2461082"/>
                </a:lnTo>
                <a:lnTo>
                  <a:pt x="2222499" y="2434862"/>
                </a:lnTo>
                <a:lnTo>
                  <a:pt x="2260599" y="2407334"/>
                </a:lnTo>
                <a:lnTo>
                  <a:pt x="2298699" y="2378531"/>
                </a:lnTo>
                <a:lnTo>
                  <a:pt x="2336799" y="2348485"/>
                </a:lnTo>
                <a:lnTo>
                  <a:pt x="2374899" y="2317228"/>
                </a:lnTo>
                <a:lnTo>
                  <a:pt x="2412999" y="2284793"/>
                </a:lnTo>
                <a:lnTo>
                  <a:pt x="2451099" y="2251213"/>
                </a:lnTo>
                <a:lnTo>
                  <a:pt x="2476499" y="2216518"/>
                </a:lnTo>
                <a:lnTo>
                  <a:pt x="2514599" y="2180740"/>
                </a:lnTo>
                <a:lnTo>
                  <a:pt x="2539999" y="2143912"/>
                </a:lnTo>
                <a:lnTo>
                  <a:pt x="2565399" y="2106066"/>
                </a:lnTo>
                <a:lnTo>
                  <a:pt x="2603499" y="2067235"/>
                </a:lnTo>
                <a:lnTo>
                  <a:pt x="2628899" y="2027450"/>
                </a:lnTo>
                <a:lnTo>
                  <a:pt x="2654299" y="1986744"/>
                </a:lnTo>
                <a:lnTo>
                  <a:pt x="2666999" y="1945150"/>
                </a:lnTo>
                <a:lnTo>
                  <a:pt x="2692399" y="1902699"/>
                </a:lnTo>
                <a:lnTo>
                  <a:pt x="2717799" y="1859424"/>
                </a:lnTo>
                <a:lnTo>
                  <a:pt x="2730499" y="1815358"/>
                </a:lnTo>
                <a:lnTo>
                  <a:pt x="2755899" y="1770532"/>
                </a:lnTo>
                <a:lnTo>
                  <a:pt x="2806699" y="1584282"/>
                </a:lnTo>
                <a:lnTo>
                  <a:pt x="2806699" y="1493263"/>
                </a:lnTo>
                <a:lnTo>
                  <a:pt x="2793999" y="1543807"/>
                </a:lnTo>
                <a:lnTo>
                  <a:pt x="2793999" y="1593730"/>
                </a:lnTo>
                <a:lnTo>
                  <a:pt x="2755899" y="1739397"/>
                </a:lnTo>
                <a:lnTo>
                  <a:pt x="2730499" y="1786463"/>
                </a:lnTo>
                <a:lnTo>
                  <a:pt x="2717799" y="1832723"/>
                </a:lnTo>
                <a:lnTo>
                  <a:pt x="2692399" y="1878141"/>
                </a:lnTo>
                <a:lnTo>
                  <a:pt x="2679699" y="1922678"/>
                </a:lnTo>
                <a:lnTo>
                  <a:pt x="2654299" y="1966300"/>
                </a:lnTo>
                <a:lnTo>
                  <a:pt x="2628899" y="2008968"/>
                </a:lnTo>
                <a:lnTo>
                  <a:pt x="2603499" y="2050646"/>
                </a:lnTo>
                <a:lnTo>
                  <a:pt x="2565399" y="2091298"/>
                </a:lnTo>
                <a:lnTo>
                  <a:pt x="2539999" y="2130887"/>
                </a:lnTo>
                <a:lnTo>
                  <a:pt x="2501899" y="2169375"/>
                </a:lnTo>
                <a:lnTo>
                  <a:pt x="2476499" y="2206727"/>
                </a:lnTo>
                <a:lnTo>
                  <a:pt x="2438399" y="2242904"/>
                </a:lnTo>
                <a:lnTo>
                  <a:pt x="2400299" y="2277872"/>
                </a:lnTo>
                <a:lnTo>
                  <a:pt x="2374899" y="2310085"/>
                </a:lnTo>
                <a:lnTo>
                  <a:pt x="2336799" y="2341128"/>
                </a:lnTo>
                <a:lnTo>
                  <a:pt x="2298699" y="2370970"/>
                </a:lnTo>
                <a:lnTo>
                  <a:pt x="2260599" y="2399578"/>
                </a:lnTo>
                <a:lnTo>
                  <a:pt x="2222499" y="2426920"/>
                </a:lnTo>
                <a:lnTo>
                  <a:pt x="2171699" y="2452965"/>
                </a:lnTo>
                <a:lnTo>
                  <a:pt x="2133599" y="2477680"/>
                </a:lnTo>
                <a:lnTo>
                  <a:pt x="2095499" y="2501033"/>
                </a:lnTo>
                <a:lnTo>
                  <a:pt x="2044699" y="2522992"/>
                </a:lnTo>
                <a:lnTo>
                  <a:pt x="2006599" y="2543525"/>
                </a:lnTo>
                <a:lnTo>
                  <a:pt x="1955799" y="2562599"/>
                </a:lnTo>
                <a:lnTo>
                  <a:pt x="1917699" y="2580184"/>
                </a:lnTo>
                <a:lnTo>
                  <a:pt x="1866899" y="2596245"/>
                </a:lnTo>
                <a:lnTo>
                  <a:pt x="1816099" y="2610753"/>
                </a:lnTo>
                <a:lnTo>
                  <a:pt x="1765299" y="2623674"/>
                </a:lnTo>
                <a:lnTo>
                  <a:pt x="1714499" y="2634976"/>
                </a:lnTo>
                <a:lnTo>
                  <a:pt x="1663699" y="2644627"/>
                </a:lnTo>
                <a:lnTo>
                  <a:pt x="1612899" y="2652596"/>
                </a:lnTo>
                <a:lnTo>
                  <a:pt x="1562099" y="2658849"/>
                </a:lnTo>
                <a:lnTo>
                  <a:pt x="1511299" y="2663356"/>
                </a:lnTo>
                <a:lnTo>
                  <a:pt x="1460499" y="2666083"/>
                </a:lnTo>
                <a:lnTo>
                  <a:pt x="1409699" y="2667000"/>
                </a:lnTo>
                <a:lnTo>
                  <a:pt x="1358899" y="2666083"/>
                </a:lnTo>
                <a:lnTo>
                  <a:pt x="1308099" y="2663356"/>
                </a:lnTo>
                <a:lnTo>
                  <a:pt x="1257299" y="2658849"/>
                </a:lnTo>
                <a:lnTo>
                  <a:pt x="1206499" y="2652596"/>
                </a:lnTo>
                <a:lnTo>
                  <a:pt x="1155699" y="2644627"/>
                </a:lnTo>
                <a:lnTo>
                  <a:pt x="1104899" y="2634976"/>
                </a:lnTo>
                <a:lnTo>
                  <a:pt x="1054099" y="2623674"/>
                </a:lnTo>
                <a:lnTo>
                  <a:pt x="1003299" y="2610753"/>
                </a:lnTo>
                <a:lnTo>
                  <a:pt x="952499" y="2596245"/>
                </a:lnTo>
                <a:lnTo>
                  <a:pt x="914399" y="2580184"/>
                </a:lnTo>
                <a:lnTo>
                  <a:pt x="863599" y="2562599"/>
                </a:lnTo>
                <a:lnTo>
                  <a:pt x="812799" y="2543525"/>
                </a:lnTo>
                <a:lnTo>
                  <a:pt x="774699" y="2522992"/>
                </a:lnTo>
                <a:lnTo>
                  <a:pt x="736599" y="2501033"/>
                </a:lnTo>
                <a:lnTo>
                  <a:pt x="685799" y="2477680"/>
                </a:lnTo>
                <a:lnTo>
                  <a:pt x="647699" y="2452965"/>
                </a:lnTo>
                <a:lnTo>
                  <a:pt x="609599" y="2426920"/>
                </a:lnTo>
                <a:lnTo>
                  <a:pt x="571499" y="2399578"/>
                </a:lnTo>
                <a:lnTo>
                  <a:pt x="520699" y="2370970"/>
                </a:lnTo>
                <a:lnTo>
                  <a:pt x="495299" y="2341128"/>
                </a:lnTo>
                <a:lnTo>
                  <a:pt x="457199" y="2310085"/>
                </a:lnTo>
                <a:lnTo>
                  <a:pt x="419100" y="2277872"/>
                </a:lnTo>
                <a:lnTo>
                  <a:pt x="381000" y="2242904"/>
                </a:lnTo>
                <a:lnTo>
                  <a:pt x="342900" y="2206727"/>
                </a:lnTo>
                <a:lnTo>
                  <a:pt x="317500" y="2169375"/>
                </a:lnTo>
                <a:lnTo>
                  <a:pt x="279400" y="2130887"/>
                </a:lnTo>
                <a:lnTo>
                  <a:pt x="254000" y="2091298"/>
                </a:lnTo>
                <a:lnTo>
                  <a:pt x="228600" y="2050646"/>
                </a:lnTo>
                <a:lnTo>
                  <a:pt x="203200" y="2008968"/>
                </a:lnTo>
                <a:lnTo>
                  <a:pt x="177800" y="1966300"/>
                </a:lnTo>
                <a:lnTo>
                  <a:pt x="152400" y="1922678"/>
                </a:lnTo>
                <a:lnTo>
                  <a:pt x="127000" y="1878141"/>
                </a:lnTo>
                <a:lnTo>
                  <a:pt x="101600" y="1832723"/>
                </a:lnTo>
                <a:lnTo>
                  <a:pt x="76200" y="1739397"/>
                </a:lnTo>
                <a:lnTo>
                  <a:pt x="50800" y="1691562"/>
                </a:lnTo>
                <a:lnTo>
                  <a:pt x="38100" y="1642994"/>
                </a:lnTo>
                <a:lnTo>
                  <a:pt x="38100" y="1593730"/>
                </a:lnTo>
                <a:lnTo>
                  <a:pt x="12700" y="1493263"/>
                </a:lnTo>
                <a:lnTo>
                  <a:pt x="12700" y="1140381"/>
                </a:lnTo>
                <a:lnTo>
                  <a:pt x="0" y="1189084"/>
                </a:lnTo>
                <a:close/>
              </a:path>
              <a:path w="2819400" h="2676525">
                <a:moveTo>
                  <a:pt x="12700" y="1140381"/>
                </a:moveTo>
                <a:lnTo>
                  <a:pt x="12700" y="1183258"/>
                </a:lnTo>
                <a:lnTo>
                  <a:pt x="38100" y="1082789"/>
                </a:lnTo>
                <a:lnTo>
                  <a:pt x="38100" y="1033525"/>
                </a:lnTo>
                <a:lnTo>
                  <a:pt x="50800" y="984957"/>
                </a:lnTo>
                <a:lnTo>
                  <a:pt x="76200" y="937122"/>
                </a:lnTo>
                <a:lnTo>
                  <a:pt x="101600" y="843796"/>
                </a:lnTo>
                <a:lnTo>
                  <a:pt x="127000" y="798379"/>
                </a:lnTo>
                <a:lnTo>
                  <a:pt x="152400" y="753842"/>
                </a:lnTo>
                <a:lnTo>
                  <a:pt x="177800" y="710221"/>
                </a:lnTo>
                <a:lnTo>
                  <a:pt x="203200" y="667554"/>
                </a:lnTo>
                <a:lnTo>
                  <a:pt x="228600" y="625876"/>
                </a:lnTo>
                <a:lnTo>
                  <a:pt x="254000" y="585224"/>
                </a:lnTo>
                <a:lnTo>
                  <a:pt x="279400" y="545636"/>
                </a:lnTo>
                <a:lnTo>
                  <a:pt x="317500" y="507148"/>
                </a:lnTo>
                <a:lnTo>
                  <a:pt x="342900" y="469797"/>
                </a:lnTo>
                <a:lnTo>
                  <a:pt x="381000" y="433620"/>
                </a:lnTo>
                <a:lnTo>
                  <a:pt x="419100" y="398653"/>
                </a:lnTo>
                <a:lnTo>
                  <a:pt x="457199" y="366440"/>
                </a:lnTo>
                <a:lnTo>
                  <a:pt x="495299" y="335396"/>
                </a:lnTo>
                <a:lnTo>
                  <a:pt x="520699" y="305555"/>
                </a:lnTo>
                <a:lnTo>
                  <a:pt x="571499" y="276946"/>
                </a:lnTo>
                <a:lnTo>
                  <a:pt x="609599" y="249604"/>
                </a:lnTo>
                <a:lnTo>
                  <a:pt x="647699" y="223559"/>
                </a:lnTo>
                <a:lnTo>
                  <a:pt x="685799" y="198844"/>
                </a:lnTo>
                <a:lnTo>
                  <a:pt x="736599" y="175491"/>
                </a:lnTo>
                <a:lnTo>
                  <a:pt x="774699" y="153532"/>
                </a:lnTo>
                <a:lnTo>
                  <a:pt x="812799" y="132999"/>
                </a:lnTo>
                <a:lnTo>
                  <a:pt x="863599" y="113925"/>
                </a:lnTo>
                <a:lnTo>
                  <a:pt x="914399" y="96341"/>
                </a:lnTo>
                <a:lnTo>
                  <a:pt x="952499" y="80279"/>
                </a:lnTo>
                <a:lnTo>
                  <a:pt x="1003299" y="65771"/>
                </a:lnTo>
                <a:lnTo>
                  <a:pt x="1054099" y="52851"/>
                </a:lnTo>
                <a:lnTo>
                  <a:pt x="1104899" y="41548"/>
                </a:lnTo>
                <a:lnTo>
                  <a:pt x="1155699" y="31897"/>
                </a:lnTo>
                <a:lnTo>
                  <a:pt x="1206499" y="23929"/>
                </a:lnTo>
                <a:lnTo>
                  <a:pt x="1257299" y="17675"/>
                </a:lnTo>
                <a:lnTo>
                  <a:pt x="1308099" y="13168"/>
                </a:lnTo>
                <a:lnTo>
                  <a:pt x="1358899" y="10441"/>
                </a:lnTo>
                <a:lnTo>
                  <a:pt x="1409699" y="9525"/>
                </a:lnTo>
                <a:lnTo>
                  <a:pt x="1460499" y="10441"/>
                </a:lnTo>
                <a:lnTo>
                  <a:pt x="1511299" y="13168"/>
                </a:lnTo>
                <a:lnTo>
                  <a:pt x="1562099" y="17675"/>
                </a:lnTo>
                <a:lnTo>
                  <a:pt x="1612899" y="23929"/>
                </a:lnTo>
                <a:lnTo>
                  <a:pt x="1663699" y="31897"/>
                </a:lnTo>
                <a:lnTo>
                  <a:pt x="1714499" y="41548"/>
                </a:lnTo>
                <a:lnTo>
                  <a:pt x="1765299" y="52851"/>
                </a:lnTo>
                <a:lnTo>
                  <a:pt x="1816099" y="65771"/>
                </a:lnTo>
                <a:lnTo>
                  <a:pt x="1866899" y="80279"/>
                </a:lnTo>
                <a:lnTo>
                  <a:pt x="1917699" y="96341"/>
                </a:lnTo>
                <a:lnTo>
                  <a:pt x="1955799" y="113925"/>
                </a:lnTo>
                <a:lnTo>
                  <a:pt x="2006599" y="132999"/>
                </a:lnTo>
                <a:lnTo>
                  <a:pt x="2044699" y="153532"/>
                </a:lnTo>
                <a:lnTo>
                  <a:pt x="2095499" y="175491"/>
                </a:lnTo>
                <a:lnTo>
                  <a:pt x="2133599" y="198844"/>
                </a:lnTo>
                <a:lnTo>
                  <a:pt x="2171699" y="223559"/>
                </a:lnTo>
                <a:lnTo>
                  <a:pt x="2222499" y="249604"/>
                </a:lnTo>
                <a:lnTo>
                  <a:pt x="2260599" y="276946"/>
                </a:lnTo>
                <a:lnTo>
                  <a:pt x="2298699" y="305555"/>
                </a:lnTo>
                <a:lnTo>
                  <a:pt x="2336799" y="335396"/>
                </a:lnTo>
                <a:lnTo>
                  <a:pt x="2374899" y="366440"/>
                </a:lnTo>
                <a:lnTo>
                  <a:pt x="2400299" y="398652"/>
                </a:lnTo>
                <a:lnTo>
                  <a:pt x="2438399" y="433620"/>
                </a:lnTo>
                <a:lnTo>
                  <a:pt x="2476499" y="469798"/>
                </a:lnTo>
                <a:lnTo>
                  <a:pt x="2501899" y="507149"/>
                </a:lnTo>
                <a:lnTo>
                  <a:pt x="2539999" y="545638"/>
                </a:lnTo>
                <a:lnTo>
                  <a:pt x="2565399" y="585226"/>
                </a:lnTo>
                <a:lnTo>
                  <a:pt x="2603499" y="625878"/>
                </a:lnTo>
                <a:lnTo>
                  <a:pt x="2628899" y="667556"/>
                </a:lnTo>
                <a:lnTo>
                  <a:pt x="2654299" y="710225"/>
                </a:lnTo>
                <a:lnTo>
                  <a:pt x="2679699" y="753846"/>
                </a:lnTo>
                <a:lnTo>
                  <a:pt x="2692399" y="798384"/>
                </a:lnTo>
                <a:lnTo>
                  <a:pt x="2717799" y="843801"/>
                </a:lnTo>
                <a:lnTo>
                  <a:pt x="2730499" y="890061"/>
                </a:lnTo>
                <a:lnTo>
                  <a:pt x="2755899" y="937127"/>
                </a:lnTo>
                <a:lnTo>
                  <a:pt x="2793999" y="1082794"/>
                </a:lnTo>
                <a:lnTo>
                  <a:pt x="2793999" y="1132717"/>
                </a:lnTo>
                <a:lnTo>
                  <a:pt x="2806699" y="1183262"/>
                </a:lnTo>
                <a:lnTo>
                  <a:pt x="2806699" y="1092243"/>
                </a:lnTo>
                <a:lnTo>
                  <a:pt x="2755899" y="905993"/>
                </a:lnTo>
                <a:lnTo>
                  <a:pt x="2730499" y="861167"/>
                </a:lnTo>
                <a:lnTo>
                  <a:pt x="2717799" y="817100"/>
                </a:lnTo>
                <a:lnTo>
                  <a:pt x="2692399" y="773825"/>
                </a:lnTo>
                <a:lnTo>
                  <a:pt x="2666999" y="731375"/>
                </a:lnTo>
                <a:lnTo>
                  <a:pt x="2654299" y="689780"/>
                </a:lnTo>
                <a:lnTo>
                  <a:pt x="2628899" y="649074"/>
                </a:lnTo>
                <a:lnTo>
                  <a:pt x="2603499" y="609290"/>
                </a:lnTo>
                <a:lnTo>
                  <a:pt x="2565399" y="570458"/>
                </a:lnTo>
                <a:lnTo>
                  <a:pt x="2539999" y="532612"/>
                </a:lnTo>
                <a:lnTo>
                  <a:pt x="2514599" y="495784"/>
                </a:lnTo>
                <a:lnTo>
                  <a:pt x="2476499" y="460006"/>
                </a:lnTo>
                <a:lnTo>
                  <a:pt x="2451099" y="425311"/>
                </a:lnTo>
                <a:lnTo>
                  <a:pt x="2412999" y="391731"/>
                </a:lnTo>
                <a:lnTo>
                  <a:pt x="2374899" y="359296"/>
                </a:lnTo>
                <a:lnTo>
                  <a:pt x="2336799" y="328039"/>
                </a:lnTo>
                <a:lnTo>
                  <a:pt x="2298699" y="297994"/>
                </a:lnTo>
                <a:lnTo>
                  <a:pt x="2260599" y="269191"/>
                </a:lnTo>
                <a:lnTo>
                  <a:pt x="2222499" y="241663"/>
                </a:lnTo>
                <a:lnTo>
                  <a:pt x="2184399" y="215442"/>
                </a:lnTo>
                <a:lnTo>
                  <a:pt x="2133599" y="190561"/>
                </a:lnTo>
                <a:lnTo>
                  <a:pt x="2095499" y="167052"/>
                </a:lnTo>
                <a:lnTo>
                  <a:pt x="2057399" y="144947"/>
                </a:lnTo>
                <a:lnTo>
                  <a:pt x="2006599" y="124278"/>
                </a:lnTo>
                <a:lnTo>
                  <a:pt x="1955799" y="105078"/>
                </a:lnTo>
                <a:lnTo>
                  <a:pt x="1917699" y="87378"/>
                </a:lnTo>
                <a:lnTo>
                  <a:pt x="1866899" y="71211"/>
                </a:lnTo>
                <a:lnTo>
                  <a:pt x="1816099" y="56609"/>
                </a:lnTo>
                <a:lnTo>
                  <a:pt x="1765299" y="43604"/>
                </a:lnTo>
                <a:lnTo>
                  <a:pt x="1727199" y="32229"/>
                </a:lnTo>
                <a:lnTo>
                  <a:pt x="1676399" y="22515"/>
                </a:lnTo>
                <a:lnTo>
                  <a:pt x="1625599" y="14495"/>
                </a:lnTo>
                <a:lnTo>
                  <a:pt x="1574799" y="8202"/>
                </a:lnTo>
                <a:lnTo>
                  <a:pt x="1511299" y="3666"/>
                </a:lnTo>
                <a:lnTo>
                  <a:pt x="1460499" y="922"/>
                </a:lnTo>
                <a:lnTo>
                  <a:pt x="1409699" y="0"/>
                </a:lnTo>
                <a:lnTo>
                  <a:pt x="1358899" y="922"/>
                </a:lnTo>
                <a:lnTo>
                  <a:pt x="1308099" y="3666"/>
                </a:lnTo>
                <a:lnTo>
                  <a:pt x="1257299" y="8202"/>
                </a:lnTo>
                <a:lnTo>
                  <a:pt x="1206499" y="14495"/>
                </a:lnTo>
                <a:lnTo>
                  <a:pt x="1155699" y="22515"/>
                </a:lnTo>
                <a:lnTo>
                  <a:pt x="1104899" y="32229"/>
                </a:lnTo>
                <a:lnTo>
                  <a:pt x="1054099" y="43604"/>
                </a:lnTo>
                <a:lnTo>
                  <a:pt x="1003299" y="56609"/>
                </a:lnTo>
                <a:lnTo>
                  <a:pt x="952499" y="71211"/>
                </a:lnTo>
                <a:lnTo>
                  <a:pt x="901699" y="87378"/>
                </a:lnTo>
                <a:lnTo>
                  <a:pt x="863599" y="105078"/>
                </a:lnTo>
                <a:lnTo>
                  <a:pt x="812799" y="124278"/>
                </a:lnTo>
                <a:lnTo>
                  <a:pt x="774699" y="144947"/>
                </a:lnTo>
                <a:lnTo>
                  <a:pt x="723899" y="167052"/>
                </a:lnTo>
                <a:lnTo>
                  <a:pt x="685799" y="190561"/>
                </a:lnTo>
                <a:lnTo>
                  <a:pt x="634999" y="215442"/>
                </a:lnTo>
                <a:lnTo>
                  <a:pt x="596899" y="241663"/>
                </a:lnTo>
                <a:lnTo>
                  <a:pt x="558799" y="269191"/>
                </a:lnTo>
                <a:lnTo>
                  <a:pt x="520699" y="297994"/>
                </a:lnTo>
                <a:lnTo>
                  <a:pt x="482599" y="328039"/>
                </a:lnTo>
                <a:lnTo>
                  <a:pt x="444500" y="359296"/>
                </a:lnTo>
                <a:lnTo>
                  <a:pt x="406400" y="391731"/>
                </a:lnTo>
                <a:lnTo>
                  <a:pt x="381000" y="425311"/>
                </a:lnTo>
                <a:lnTo>
                  <a:pt x="342900" y="460006"/>
                </a:lnTo>
                <a:lnTo>
                  <a:pt x="317500" y="495784"/>
                </a:lnTo>
                <a:lnTo>
                  <a:pt x="279400" y="532612"/>
                </a:lnTo>
                <a:lnTo>
                  <a:pt x="254000" y="570458"/>
                </a:lnTo>
                <a:lnTo>
                  <a:pt x="228600" y="609290"/>
                </a:lnTo>
                <a:lnTo>
                  <a:pt x="203200" y="649074"/>
                </a:lnTo>
                <a:lnTo>
                  <a:pt x="177800" y="689780"/>
                </a:lnTo>
                <a:lnTo>
                  <a:pt x="152400" y="731375"/>
                </a:lnTo>
                <a:lnTo>
                  <a:pt x="127000" y="773825"/>
                </a:lnTo>
                <a:lnTo>
                  <a:pt x="114300" y="817100"/>
                </a:lnTo>
                <a:lnTo>
                  <a:pt x="88900" y="861167"/>
                </a:lnTo>
                <a:lnTo>
                  <a:pt x="76200" y="905993"/>
                </a:lnTo>
                <a:lnTo>
                  <a:pt x="50800" y="951545"/>
                </a:lnTo>
                <a:lnTo>
                  <a:pt x="25400" y="1044703"/>
                </a:lnTo>
                <a:lnTo>
                  <a:pt x="25400" y="1092243"/>
                </a:lnTo>
                <a:lnTo>
                  <a:pt x="12700" y="1140381"/>
                </a:lnTo>
                <a:close/>
              </a:path>
            </a:pathLst>
          </a:custGeom>
          <a:solidFill>
            <a:srgbClr val="010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332287" y="5189728"/>
            <a:ext cx="1406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804" algn="l"/>
                <a:tab pos="139319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spc="-30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32287" y="4580128"/>
            <a:ext cx="1406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804" algn="l"/>
                <a:tab pos="139319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spc="-30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8487" y="5723128"/>
            <a:ext cx="1406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804" algn="l"/>
                <a:tab pos="139319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70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08487" y="6256528"/>
            <a:ext cx="1406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804" algn="l"/>
                <a:tab pos="139319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70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33748" y="2668778"/>
            <a:ext cx="123189" cy="422275"/>
          </a:xfrm>
          <a:custGeom>
            <a:avLst/>
            <a:gdLst/>
            <a:ahLst/>
            <a:cxnLst/>
            <a:rect l="l" t="t" r="r" b="b"/>
            <a:pathLst>
              <a:path w="123189" h="422275">
                <a:moveTo>
                  <a:pt x="0" y="211074"/>
                </a:moveTo>
                <a:lnTo>
                  <a:pt x="3121" y="277794"/>
                </a:lnTo>
                <a:lnTo>
                  <a:pt x="11801" y="335737"/>
                </a:lnTo>
                <a:lnTo>
                  <a:pt x="25017" y="381426"/>
                </a:lnTo>
                <a:lnTo>
                  <a:pt x="60959" y="422147"/>
                </a:lnTo>
                <a:lnTo>
                  <a:pt x="80546" y="411388"/>
                </a:lnTo>
                <a:lnTo>
                  <a:pt x="97499" y="381426"/>
                </a:lnTo>
                <a:lnTo>
                  <a:pt x="110831" y="335737"/>
                </a:lnTo>
                <a:lnTo>
                  <a:pt x="119554" y="277794"/>
                </a:lnTo>
                <a:lnTo>
                  <a:pt x="122681" y="211074"/>
                </a:lnTo>
                <a:lnTo>
                  <a:pt x="119554" y="144353"/>
                </a:lnTo>
                <a:lnTo>
                  <a:pt x="110831" y="86410"/>
                </a:lnTo>
                <a:lnTo>
                  <a:pt x="97499" y="40721"/>
                </a:lnTo>
                <a:lnTo>
                  <a:pt x="80546" y="10759"/>
                </a:lnTo>
                <a:lnTo>
                  <a:pt x="60959" y="0"/>
                </a:lnTo>
                <a:lnTo>
                  <a:pt x="41745" y="10759"/>
                </a:lnTo>
                <a:lnTo>
                  <a:pt x="25017" y="40721"/>
                </a:lnTo>
                <a:lnTo>
                  <a:pt x="11801" y="86410"/>
                </a:lnTo>
                <a:lnTo>
                  <a:pt x="3121" y="144353"/>
                </a:lnTo>
                <a:lnTo>
                  <a:pt x="0" y="21107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28985" y="2664002"/>
            <a:ext cx="132715" cy="431800"/>
          </a:xfrm>
          <a:custGeom>
            <a:avLst/>
            <a:gdLst/>
            <a:ahLst/>
            <a:cxnLst/>
            <a:rect l="l" t="t" r="r" b="b"/>
            <a:pathLst>
              <a:path w="132714" h="431800">
                <a:moveTo>
                  <a:pt x="0" y="215849"/>
                </a:moveTo>
                <a:lnTo>
                  <a:pt x="2138" y="271503"/>
                </a:lnTo>
                <a:lnTo>
                  <a:pt x="8162" y="321694"/>
                </a:lnTo>
                <a:lnTo>
                  <a:pt x="17573" y="364603"/>
                </a:lnTo>
                <a:lnTo>
                  <a:pt x="34569" y="407376"/>
                </a:lnTo>
                <a:lnTo>
                  <a:pt x="60389" y="431698"/>
                </a:lnTo>
                <a:lnTo>
                  <a:pt x="71119" y="431698"/>
                </a:lnTo>
                <a:lnTo>
                  <a:pt x="99418" y="403711"/>
                </a:lnTo>
                <a:lnTo>
                  <a:pt x="114007" y="366445"/>
                </a:lnTo>
                <a:lnTo>
                  <a:pt x="127345" y="298596"/>
                </a:lnTo>
                <a:lnTo>
                  <a:pt x="130949" y="258675"/>
                </a:lnTo>
                <a:lnTo>
                  <a:pt x="132206" y="215849"/>
                </a:lnTo>
                <a:lnTo>
                  <a:pt x="130059" y="160195"/>
                </a:lnTo>
                <a:lnTo>
                  <a:pt x="124010" y="110001"/>
                </a:lnTo>
                <a:lnTo>
                  <a:pt x="122681" y="103982"/>
                </a:lnTo>
                <a:lnTo>
                  <a:pt x="122681" y="215849"/>
                </a:lnTo>
                <a:lnTo>
                  <a:pt x="120574" y="270747"/>
                </a:lnTo>
                <a:lnTo>
                  <a:pt x="114602" y="320136"/>
                </a:lnTo>
                <a:lnTo>
                  <a:pt x="105381" y="361994"/>
                </a:lnTo>
                <a:lnTo>
                  <a:pt x="89135" y="402570"/>
                </a:lnTo>
                <a:lnTo>
                  <a:pt x="68884" y="422148"/>
                </a:lnTo>
                <a:lnTo>
                  <a:pt x="62674" y="422148"/>
                </a:lnTo>
                <a:lnTo>
                  <a:pt x="36075" y="389004"/>
                </a:lnTo>
                <a:lnTo>
                  <a:pt x="19879" y="332949"/>
                </a:lnTo>
                <a:lnTo>
                  <a:pt x="10757" y="258108"/>
                </a:lnTo>
                <a:lnTo>
                  <a:pt x="9525" y="215849"/>
                </a:lnTo>
                <a:lnTo>
                  <a:pt x="9525" y="103289"/>
                </a:lnTo>
                <a:lnTo>
                  <a:pt x="4837" y="133104"/>
                </a:lnTo>
                <a:lnTo>
                  <a:pt x="1248" y="173023"/>
                </a:lnTo>
                <a:lnTo>
                  <a:pt x="0" y="215849"/>
                </a:lnTo>
                <a:close/>
              </a:path>
              <a:path w="132714" h="431800">
                <a:moveTo>
                  <a:pt x="9525" y="103289"/>
                </a:moveTo>
                <a:lnTo>
                  <a:pt x="9525" y="215849"/>
                </a:lnTo>
                <a:lnTo>
                  <a:pt x="11621" y="160950"/>
                </a:lnTo>
                <a:lnTo>
                  <a:pt x="17573" y="111529"/>
                </a:lnTo>
                <a:lnTo>
                  <a:pt x="26726" y="69693"/>
                </a:lnTo>
                <a:lnTo>
                  <a:pt x="42803" y="29100"/>
                </a:lnTo>
                <a:lnTo>
                  <a:pt x="62674" y="9550"/>
                </a:lnTo>
                <a:lnTo>
                  <a:pt x="68884" y="9550"/>
                </a:lnTo>
                <a:lnTo>
                  <a:pt x="95946" y="42713"/>
                </a:lnTo>
                <a:lnTo>
                  <a:pt x="112276" y="98754"/>
                </a:lnTo>
                <a:lnTo>
                  <a:pt x="121440" y="173590"/>
                </a:lnTo>
                <a:lnTo>
                  <a:pt x="122681" y="215849"/>
                </a:lnTo>
                <a:lnTo>
                  <a:pt x="122681" y="103982"/>
                </a:lnTo>
                <a:lnTo>
                  <a:pt x="102107" y="33261"/>
                </a:lnTo>
                <a:lnTo>
                  <a:pt x="76301" y="1904"/>
                </a:lnTo>
                <a:lnTo>
                  <a:pt x="71119" y="0"/>
                </a:lnTo>
                <a:lnTo>
                  <a:pt x="60389" y="0"/>
                </a:lnTo>
                <a:lnTo>
                  <a:pt x="32516" y="28016"/>
                </a:lnTo>
                <a:lnTo>
                  <a:pt x="18084" y="65265"/>
                </a:lnTo>
                <a:lnTo>
                  <a:pt x="10527" y="96911"/>
                </a:lnTo>
                <a:lnTo>
                  <a:pt x="9525" y="10328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378007" y="1435354"/>
            <a:ext cx="1130935" cy="131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038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latin typeface="Arial"/>
                <a:cs typeface="Arial"/>
              </a:rPr>
              <a:t>X</a:t>
            </a:r>
            <a:endParaRPr sz="5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  <a:tabLst>
                <a:tab pos="111760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100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33748" y="3522979"/>
            <a:ext cx="123189" cy="421005"/>
          </a:xfrm>
          <a:custGeom>
            <a:avLst/>
            <a:gdLst/>
            <a:ahLst/>
            <a:cxnLst/>
            <a:rect l="l" t="t" r="r" b="b"/>
            <a:pathLst>
              <a:path w="123189" h="421004">
                <a:moveTo>
                  <a:pt x="0" y="210312"/>
                </a:moveTo>
                <a:lnTo>
                  <a:pt x="3121" y="276661"/>
                </a:lnTo>
                <a:lnTo>
                  <a:pt x="11801" y="334378"/>
                </a:lnTo>
                <a:lnTo>
                  <a:pt x="25017" y="379951"/>
                </a:lnTo>
                <a:lnTo>
                  <a:pt x="60959" y="420624"/>
                </a:lnTo>
                <a:lnTo>
                  <a:pt x="80546" y="409871"/>
                </a:lnTo>
                <a:lnTo>
                  <a:pt x="97499" y="379951"/>
                </a:lnTo>
                <a:lnTo>
                  <a:pt x="110831" y="334378"/>
                </a:lnTo>
                <a:lnTo>
                  <a:pt x="119554" y="276661"/>
                </a:lnTo>
                <a:lnTo>
                  <a:pt x="122681" y="210312"/>
                </a:lnTo>
                <a:lnTo>
                  <a:pt x="119554" y="143670"/>
                </a:lnTo>
                <a:lnTo>
                  <a:pt x="110831" y="85917"/>
                </a:lnTo>
                <a:lnTo>
                  <a:pt x="97499" y="40453"/>
                </a:lnTo>
                <a:lnTo>
                  <a:pt x="80546" y="10680"/>
                </a:lnTo>
                <a:lnTo>
                  <a:pt x="60959" y="0"/>
                </a:lnTo>
                <a:lnTo>
                  <a:pt x="41745" y="10680"/>
                </a:lnTo>
                <a:lnTo>
                  <a:pt x="25017" y="40453"/>
                </a:lnTo>
                <a:lnTo>
                  <a:pt x="11801" y="85917"/>
                </a:lnTo>
                <a:lnTo>
                  <a:pt x="3121" y="143670"/>
                </a:lnTo>
                <a:lnTo>
                  <a:pt x="0" y="21031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28985" y="3518209"/>
            <a:ext cx="132715" cy="430530"/>
          </a:xfrm>
          <a:custGeom>
            <a:avLst/>
            <a:gdLst/>
            <a:ahLst/>
            <a:cxnLst/>
            <a:rect l="l" t="t" r="r" b="b"/>
            <a:pathLst>
              <a:path w="132714" h="430529">
                <a:moveTo>
                  <a:pt x="0" y="215083"/>
                </a:moveTo>
                <a:lnTo>
                  <a:pt x="2138" y="270421"/>
                </a:lnTo>
                <a:lnTo>
                  <a:pt x="8162" y="320399"/>
                </a:lnTo>
                <a:lnTo>
                  <a:pt x="17573" y="363178"/>
                </a:lnTo>
                <a:lnTo>
                  <a:pt x="34569" y="405871"/>
                </a:lnTo>
                <a:lnTo>
                  <a:pt x="60389" y="430170"/>
                </a:lnTo>
                <a:lnTo>
                  <a:pt x="71119" y="430170"/>
                </a:lnTo>
                <a:lnTo>
                  <a:pt x="99418" y="402207"/>
                </a:lnTo>
                <a:lnTo>
                  <a:pt x="114007" y="365006"/>
                </a:lnTo>
                <a:lnTo>
                  <a:pt x="127345" y="297388"/>
                </a:lnTo>
                <a:lnTo>
                  <a:pt x="130949" y="257657"/>
                </a:lnTo>
                <a:lnTo>
                  <a:pt x="132206" y="215083"/>
                </a:lnTo>
                <a:lnTo>
                  <a:pt x="130059" y="159483"/>
                </a:lnTo>
                <a:lnTo>
                  <a:pt x="124008" y="109426"/>
                </a:lnTo>
                <a:lnTo>
                  <a:pt x="122681" y="103442"/>
                </a:lnTo>
                <a:lnTo>
                  <a:pt x="122681" y="215083"/>
                </a:lnTo>
                <a:lnTo>
                  <a:pt x="120574" y="269666"/>
                </a:lnTo>
                <a:lnTo>
                  <a:pt x="114602" y="318841"/>
                </a:lnTo>
                <a:lnTo>
                  <a:pt x="105381" y="360568"/>
                </a:lnTo>
                <a:lnTo>
                  <a:pt x="89135" y="401058"/>
                </a:lnTo>
                <a:lnTo>
                  <a:pt x="62661" y="420615"/>
                </a:lnTo>
                <a:lnTo>
                  <a:pt x="59575" y="419581"/>
                </a:lnTo>
                <a:lnTo>
                  <a:pt x="36075" y="387518"/>
                </a:lnTo>
                <a:lnTo>
                  <a:pt x="19879" y="331609"/>
                </a:lnTo>
                <a:lnTo>
                  <a:pt x="10757" y="257090"/>
                </a:lnTo>
                <a:lnTo>
                  <a:pt x="9525" y="215083"/>
                </a:lnTo>
                <a:lnTo>
                  <a:pt x="9525" y="102773"/>
                </a:lnTo>
                <a:lnTo>
                  <a:pt x="4838" y="132456"/>
                </a:lnTo>
                <a:lnTo>
                  <a:pt x="1248" y="172289"/>
                </a:lnTo>
                <a:lnTo>
                  <a:pt x="0" y="215083"/>
                </a:lnTo>
                <a:close/>
              </a:path>
              <a:path w="132714" h="430529">
                <a:moveTo>
                  <a:pt x="9525" y="102773"/>
                </a:moveTo>
                <a:lnTo>
                  <a:pt x="9525" y="215083"/>
                </a:lnTo>
                <a:lnTo>
                  <a:pt x="11621" y="160239"/>
                </a:lnTo>
                <a:lnTo>
                  <a:pt x="17573" y="110956"/>
                </a:lnTo>
                <a:lnTo>
                  <a:pt x="26726" y="69302"/>
                </a:lnTo>
                <a:lnTo>
                  <a:pt x="42796" y="28954"/>
                </a:lnTo>
                <a:lnTo>
                  <a:pt x="62661" y="9545"/>
                </a:lnTo>
                <a:lnTo>
                  <a:pt x="68897" y="9545"/>
                </a:lnTo>
                <a:lnTo>
                  <a:pt x="95946" y="42477"/>
                </a:lnTo>
                <a:lnTo>
                  <a:pt x="112276" y="98228"/>
                </a:lnTo>
                <a:lnTo>
                  <a:pt x="121440" y="172856"/>
                </a:lnTo>
                <a:lnTo>
                  <a:pt x="122681" y="215083"/>
                </a:lnTo>
                <a:lnTo>
                  <a:pt x="122681" y="103442"/>
                </a:lnTo>
                <a:lnTo>
                  <a:pt x="102095" y="33040"/>
                </a:lnTo>
                <a:lnTo>
                  <a:pt x="76288" y="1887"/>
                </a:lnTo>
                <a:lnTo>
                  <a:pt x="60389" y="0"/>
                </a:lnTo>
                <a:lnTo>
                  <a:pt x="55270" y="1918"/>
                </a:lnTo>
                <a:lnTo>
                  <a:pt x="27320" y="38694"/>
                </a:lnTo>
                <a:lnTo>
                  <a:pt x="10533" y="96385"/>
                </a:lnTo>
                <a:lnTo>
                  <a:pt x="9525" y="10277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378007" y="2749041"/>
            <a:ext cx="1130935" cy="128143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  <a:tabLst>
                <a:tab pos="1117600" algn="l"/>
              </a:tabLst>
            </a:pPr>
            <a:r>
              <a:rPr sz="1800" strike="sngStrike" dirty="0">
                <a:latin typeface="Times New Roman"/>
                <a:cs typeface="Times New Roman"/>
              </a:rPr>
              <a:t> </a:t>
            </a:r>
            <a:r>
              <a:rPr sz="1800" strike="sngStrike" spc="100" dirty="0">
                <a:latin typeface="Times New Roman"/>
                <a:cs typeface="Times New Roman"/>
              </a:rPr>
              <a:t> </a:t>
            </a:r>
            <a:r>
              <a:rPr sz="1800" strike="sngStrike" spc="-55" dirty="0">
                <a:latin typeface="Times New Roman"/>
                <a:cs typeface="Times New Roman"/>
              </a:rPr>
              <a:t>A</a:t>
            </a:r>
            <a:r>
              <a:rPr sz="2700" strike="sngStrike" spc="-82" baseline="3086" dirty="0">
                <a:latin typeface="Times New Roman"/>
                <a:cs typeface="Times New Roman"/>
              </a:rPr>
              <a:t>B	</a:t>
            </a:r>
            <a:endParaRPr sz="2700" baseline="3086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1117600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90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20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ab	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215900" algn="l"/>
                <a:tab pos="1117600" algn="l"/>
              </a:tabLst>
            </a:pPr>
            <a:r>
              <a:rPr sz="1800" strike="sngStrike" dirty="0">
                <a:latin typeface="Times New Roman"/>
                <a:cs typeface="Times New Roman"/>
              </a:rPr>
              <a:t> 	</a:t>
            </a:r>
            <a:r>
              <a:rPr sz="1800" strike="sngStrike" spc="-100" dirty="0">
                <a:latin typeface="Times New Roman"/>
                <a:cs typeface="Times New Roman"/>
              </a:rPr>
              <a:t>ab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991354" y="2238248"/>
            <a:ext cx="82550" cy="2073910"/>
          </a:xfrm>
          <a:custGeom>
            <a:avLst/>
            <a:gdLst/>
            <a:ahLst/>
            <a:cxnLst/>
            <a:rect l="l" t="t" r="r" b="b"/>
            <a:pathLst>
              <a:path w="82550" h="2073910">
                <a:moveTo>
                  <a:pt x="0" y="111251"/>
                </a:moveTo>
                <a:lnTo>
                  <a:pt x="38100" y="187451"/>
                </a:lnTo>
                <a:lnTo>
                  <a:pt x="76200" y="111251"/>
                </a:lnTo>
                <a:lnTo>
                  <a:pt x="42671" y="111251"/>
                </a:lnTo>
                <a:lnTo>
                  <a:pt x="42671" y="126491"/>
                </a:lnTo>
                <a:lnTo>
                  <a:pt x="40385" y="128777"/>
                </a:lnTo>
                <a:lnTo>
                  <a:pt x="35051" y="128777"/>
                </a:lnTo>
                <a:lnTo>
                  <a:pt x="32765" y="126491"/>
                </a:lnTo>
                <a:lnTo>
                  <a:pt x="32765" y="111251"/>
                </a:lnTo>
                <a:lnTo>
                  <a:pt x="0" y="111251"/>
                </a:lnTo>
                <a:close/>
              </a:path>
              <a:path w="82550" h="2073910">
                <a:moveTo>
                  <a:pt x="32765" y="111251"/>
                </a:moveTo>
                <a:lnTo>
                  <a:pt x="32765" y="126491"/>
                </a:lnTo>
                <a:lnTo>
                  <a:pt x="35051" y="128777"/>
                </a:lnTo>
                <a:lnTo>
                  <a:pt x="40385" y="128777"/>
                </a:lnTo>
                <a:lnTo>
                  <a:pt x="42671" y="126491"/>
                </a:lnTo>
                <a:lnTo>
                  <a:pt x="42671" y="111251"/>
                </a:lnTo>
                <a:lnTo>
                  <a:pt x="32765" y="111251"/>
                </a:lnTo>
                <a:close/>
              </a:path>
              <a:path w="82550" h="2073910">
                <a:moveTo>
                  <a:pt x="32765" y="2285"/>
                </a:moveTo>
                <a:lnTo>
                  <a:pt x="32765" y="111251"/>
                </a:lnTo>
                <a:lnTo>
                  <a:pt x="42671" y="111251"/>
                </a:lnTo>
                <a:lnTo>
                  <a:pt x="42671" y="2285"/>
                </a:lnTo>
                <a:lnTo>
                  <a:pt x="40385" y="0"/>
                </a:lnTo>
                <a:lnTo>
                  <a:pt x="35051" y="0"/>
                </a:lnTo>
                <a:lnTo>
                  <a:pt x="32765" y="2285"/>
                </a:lnTo>
                <a:close/>
              </a:path>
              <a:path w="82550" h="2073910">
                <a:moveTo>
                  <a:pt x="6095" y="1997201"/>
                </a:moveTo>
                <a:lnTo>
                  <a:pt x="44195" y="2073401"/>
                </a:lnTo>
                <a:lnTo>
                  <a:pt x="82295" y="1997201"/>
                </a:lnTo>
                <a:lnTo>
                  <a:pt x="48768" y="1997201"/>
                </a:lnTo>
                <a:lnTo>
                  <a:pt x="48768" y="2012441"/>
                </a:lnTo>
                <a:lnTo>
                  <a:pt x="46482" y="2014727"/>
                </a:lnTo>
                <a:lnTo>
                  <a:pt x="41909" y="2014727"/>
                </a:lnTo>
                <a:lnTo>
                  <a:pt x="39623" y="2012441"/>
                </a:lnTo>
                <a:lnTo>
                  <a:pt x="39623" y="1997201"/>
                </a:lnTo>
                <a:lnTo>
                  <a:pt x="6095" y="1997201"/>
                </a:lnTo>
                <a:close/>
              </a:path>
              <a:path w="82550" h="2073910">
                <a:moveTo>
                  <a:pt x="39623" y="1997201"/>
                </a:moveTo>
                <a:lnTo>
                  <a:pt x="39623" y="2012441"/>
                </a:lnTo>
                <a:lnTo>
                  <a:pt x="41909" y="2014727"/>
                </a:lnTo>
                <a:lnTo>
                  <a:pt x="46482" y="2014727"/>
                </a:lnTo>
                <a:lnTo>
                  <a:pt x="48768" y="2012441"/>
                </a:lnTo>
                <a:lnTo>
                  <a:pt x="48768" y="1997201"/>
                </a:lnTo>
                <a:lnTo>
                  <a:pt x="39623" y="1997201"/>
                </a:lnTo>
                <a:close/>
              </a:path>
              <a:path w="82550" h="2073910">
                <a:moveTo>
                  <a:pt x="39623" y="1842515"/>
                </a:moveTo>
                <a:lnTo>
                  <a:pt x="39623" y="1997201"/>
                </a:lnTo>
                <a:lnTo>
                  <a:pt x="48768" y="1997201"/>
                </a:lnTo>
                <a:lnTo>
                  <a:pt x="48768" y="1842515"/>
                </a:lnTo>
                <a:lnTo>
                  <a:pt x="46482" y="1840229"/>
                </a:lnTo>
                <a:lnTo>
                  <a:pt x="41909" y="1840229"/>
                </a:lnTo>
                <a:lnTo>
                  <a:pt x="39623" y="184251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927847" y="4197606"/>
            <a:ext cx="1859914" cy="250888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Parental</a:t>
            </a:r>
            <a:r>
              <a:rPr sz="24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ditype</a:t>
            </a:r>
            <a:endParaRPr sz="2400">
              <a:latin typeface="Times New Roman"/>
              <a:cs typeface="Times New Roman"/>
            </a:endParaRPr>
          </a:p>
          <a:p>
            <a:pPr marL="567690" marR="848994" indent="-11430" algn="ctr">
              <a:lnSpc>
                <a:spcPts val="4000"/>
              </a:lnSpc>
              <a:spcBef>
                <a:spcPts val="210"/>
              </a:spcBef>
            </a:pPr>
            <a:r>
              <a:rPr sz="2400" spc="-5" dirty="0">
                <a:latin typeface="Times New Roman"/>
                <a:cs typeface="Times New Roman"/>
              </a:rPr>
              <a:t>AB  AB</a:t>
            </a:r>
            <a:endParaRPr sz="2400">
              <a:latin typeface="Times New Roman"/>
              <a:cs typeface="Times New Roman"/>
            </a:endParaRPr>
          </a:p>
          <a:p>
            <a:pPr marR="277495" algn="ctr">
              <a:lnSpc>
                <a:spcPct val="100000"/>
              </a:lnSpc>
              <a:spcBef>
                <a:spcPts val="185"/>
              </a:spcBef>
            </a:pPr>
            <a:r>
              <a:rPr sz="2400" dirty="0">
                <a:latin typeface="Times New Roman"/>
                <a:cs typeface="Times New Roman"/>
              </a:rPr>
              <a:t>ab</a:t>
            </a:r>
            <a:endParaRPr sz="2400">
              <a:latin typeface="Times New Roman"/>
              <a:cs typeface="Times New Roman"/>
            </a:endParaRPr>
          </a:p>
          <a:p>
            <a:pPr marR="277495" algn="ctr">
              <a:lnSpc>
                <a:spcPct val="100000"/>
              </a:lnSpc>
              <a:spcBef>
                <a:spcPts val="1510"/>
              </a:spcBef>
            </a:pPr>
            <a:r>
              <a:rPr sz="2400" dirty="0">
                <a:latin typeface="Times New Roman"/>
                <a:cs typeface="Times New Roman"/>
              </a:rPr>
              <a:t>ab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3850" y="1286002"/>
            <a:ext cx="4836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Products of a Single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Crossover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5647" y="2484628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6171" y="248462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39154" y="2764028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599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991" y="2683065"/>
            <a:ext cx="161925" cy="161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94851" y="2432050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5375" y="2432050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39950" y="278765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82787" y="2706687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86450" y="2505202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97450" y="3240278"/>
            <a:ext cx="76200" cy="462280"/>
          </a:xfrm>
          <a:custGeom>
            <a:avLst/>
            <a:gdLst/>
            <a:ahLst/>
            <a:cxnLst/>
            <a:rect l="l" t="t" r="r" b="b"/>
            <a:pathLst>
              <a:path w="76200" h="462279">
                <a:moveTo>
                  <a:pt x="0" y="385571"/>
                </a:moveTo>
                <a:lnTo>
                  <a:pt x="38100" y="461771"/>
                </a:lnTo>
                <a:lnTo>
                  <a:pt x="76200" y="385571"/>
                </a:lnTo>
                <a:lnTo>
                  <a:pt x="42672" y="385571"/>
                </a:lnTo>
                <a:lnTo>
                  <a:pt x="42672" y="400811"/>
                </a:lnTo>
                <a:lnTo>
                  <a:pt x="40386" y="403097"/>
                </a:lnTo>
                <a:lnTo>
                  <a:pt x="35814" y="403097"/>
                </a:lnTo>
                <a:lnTo>
                  <a:pt x="33528" y="400811"/>
                </a:lnTo>
                <a:lnTo>
                  <a:pt x="33528" y="385571"/>
                </a:lnTo>
                <a:lnTo>
                  <a:pt x="0" y="385571"/>
                </a:lnTo>
                <a:close/>
              </a:path>
              <a:path w="76200" h="462279">
                <a:moveTo>
                  <a:pt x="33528" y="385571"/>
                </a:moveTo>
                <a:lnTo>
                  <a:pt x="33528" y="400811"/>
                </a:lnTo>
                <a:lnTo>
                  <a:pt x="35814" y="403097"/>
                </a:lnTo>
                <a:lnTo>
                  <a:pt x="40386" y="403097"/>
                </a:lnTo>
                <a:lnTo>
                  <a:pt x="42672" y="400811"/>
                </a:lnTo>
                <a:lnTo>
                  <a:pt x="42672" y="385571"/>
                </a:lnTo>
                <a:lnTo>
                  <a:pt x="33528" y="385571"/>
                </a:lnTo>
                <a:close/>
              </a:path>
              <a:path w="76200" h="462279">
                <a:moveTo>
                  <a:pt x="33528" y="2286"/>
                </a:moveTo>
                <a:lnTo>
                  <a:pt x="33528" y="385571"/>
                </a:lnTo>
                <a:lnTo>
                  <a:pt x="42672" y="385571"/>
                </a:lnTo>
                <a:lnTo>
                  <a:pt x="42672" y="2286"/>
                </a:lnTo>
                <a:lnTo>
                  <a:pt x="40386" y="0"/>
                </a:lnTo>
                <a:lnTo>
                  <a:pt x="35814" y="0"/>
                </a:lnTo>
                <a:lnTo>
                  <a:pt x="33528" y="228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14952" y="3956050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090" algn="l"/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51452" y="42354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3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51452" y="42354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3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27652" y="530834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51452" y="53022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263652"/>
                </a:move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lnTo>
                  <a:pt x="56003" y="9422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51452" y="5302250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76200" y="0"/>
                </a:moveTo>
                <a:lnTo>
                  <a:pt x="37817" y="36011"/>
                </a:lnTo>
                <a:lnTo>
                  <a:pt x="22383" y="77247"/>
                </a:lnTo>
                <a:lnTo>
                  <a:pt x="10442" y="130612"/>
                </a:lnTo>
                <a:lnTo>
                  <a:pt x="2734" y="193586"/>
                </a:lnTo>
                <a:lnTo>
                  <a:pt x="0" y="263652"/>
                </a:lnTo>
                <a:lnTo>
                  <a:pt x="2734" y="333717"/>
                </a:lnTo>
                <a:lnTo>
                  <a:pt x="10442" y="396691"/>
                </a:lnTo>
                <a:lnTo>
                  <a:pt x="22383" y="450056"/>
                </a:lnTo>
                <a:lnTo>
                  <a:pt x="37817" y="491292"/>
                </a:lnTo>
                <a:lnTo>
                  <a:pt x="76200" y="527304"/>
                </a:lnTo>
                <a:lnTo>
                  <a:pt x="96396" y="517881"/>
                </a:lnTo>
                <a:lnTo>
                  <a:pt x="130016" y="450056"/>
                </a:lnTo>
                <a:lnTo>
                  <a:pt x="141957" y="396691"/>
                </a:lnTo>
                <a:lnTo>
                  <a:pt x="149665" y="333717"/>
                </a:lnTo>
                <a:lnTo>
                  <a:pt x="152400" y="263652"/>
                </a:lnTo>
                <a:lnTo>
                  <a:pt x="149665" y="193586"/>
                </a:lnTo>
                <a:lnTo>
                  <a:pt x="141957" y="130612"/>
                </a:lnTo>
                <a:lnTo>
                  <a:pt x="130016" y="77247"/>
                </a:lnTo>
                <a:lnTo>
                  <a:pt x="114582" y="36011"/>
                </a:lnTo>
                <a:lnTo>
                  <a:pt x="7620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314952" y="4503928"/>
            <a:ext cx="141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14952" y="5570728"/>
            <a:ext cx="1375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775" algn="l"/>
              </a:tabLst>
            </a:pP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800" u="sng" spc="-25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a	</a:t>
            </a:r>
            <a:r>
              <a:rPr sz="2700" u="sng" baseline="3086" dirty="0"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b</a:t>
            </a:r>
            <a:endParaRPr sz="2700" baseline="3086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32546" y="3970222"/>
            <a:ext cx="379095" cy="18542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spc="-5" dirty="0">
                <a:latin typeface="Times New Roman"/>
                <a:cs typeface="Times New Roman"/>
              </a:rPr>
              <a:t>AB</a:t>
            </a:r>
            <a:endParaRPr sz="2000">
              <a:latin typeface="Times New Roman"/>
              <a:cs typeface="Times New Roman"/>
            </a:endParaRPr>
          </a:p>
          <a:p>
            <a:pPr marL="12700" marR="33020" algn="just">
              <a:lnSpc>
                <a:spcPct val="150000"/>
              </a:lnSpc>
            </a:pPr>
            <a:r>
              <a:rPr sz="2000" b="1" spc="-5" dirty="0">
                <a:latin typeface="Times New Roman"/>
                <a:cs typeface="Times New Roman"/>
              </a:rPr>
              <a:t>Ab  aB  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70747" y="3922521"/>
            <a:ext cx="1649095" cy="18846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59690">
              <a:lnSpc>
                <a:spcPct val="126400"/>
              </a:lnSpc>
              <a:spcBef>
                <a:spcPts val="180"/>
              </a:spcBef>
            </a:pPr>
            <a:r>
              <a:rPr sz="2400" spc="-5" dirty="0">
                <a:latin typeface="Times New Roman"/>
                <a:cs typeface="Times New Roman"/>
              </a:rPr>
              <a:t>Parental  Recombinant  Recombinant  Parental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14592" y="4565650"/>
            <a:ext cx="11753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7750" algn="l"/>
              </a:tabLst>
            </a:pP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300" dirty="0">
                <a:latin typeface="Times New Roman"/>
                <a:cs typeface="Times New Roman"/>
              </a:rPr>
              <a:t> </a:t>
            </a:r>
            <a:r>
              <a:rPr sz="8100" baseline="-3086" dirty="0">
                <a:latin typeface="Arial"/>
                <a:cs typeface="Arial"/>
              </a:rPr>
              <a:t>X	</a:t>
            </a: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61147" y="6086602"/>
            <a:ext cx="17684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TETRATYPE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595</Words>
  <Application>Microsoft Office PowerPoint</Application>
  <PresentationFormat>Custom</PresentationFormat>
  <Paragraphs>297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TETRAD ANALYSIS IN FUNGI</vt:lpstr>
      <vt:lpstr>THE PRODUCTS OF A SINGLE MEIOSIS</vt:lpstr>
      <vt:lpstr>PowerPoint Presentation</vt:lpstr>
      <vt:lpstr>HOW DO WE KNOW WHETHER TWO GENES ARE LINKED?</vt:lpstr>
      <vt:lpstr>How do you determine linkage?</vt:lpstr>
      <vt:lpstr>PowerPoint Presentation</vt:lpstr>
      <vt:lpstr>PowerPoint Presentation</vt:lpstr>
      <vt:lpstr>Complete Linkage of Two Genes</vt:lpstr>
      <vt:lpstr>The Products of a Single Crossover</vt:lpstr>
      <vt:lpstr>2. Independent Assortment (linkage): AB x ab</vt:lpstr>
      <vt:lpstr>How do you determine linkage?</vt:lpstr>
      <vt:lpstr>Linkage AB x ab  Are PD = NPD?</vt:lpstr>
      <vt:lpstr>PowerPoint Presentation</vt:lpstr>
      <vt:lpstr>PowerPoint Presentation</vt:lpstr>
      <vt:lpstr>Linkage AB x ab  Are PD = NPD?</vt:lpstr>
      <vt:lpstr>ESTIMATION OF DOUBLE CROSSOVERS</vt:lpstr>
      <vt:lpstr>How do you determine linkage?</vt:lpstr>
      <vt:lpstr>THE THREE TYPES OF TETRADS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WIBR</dc:creator>
  <cp:lastModifiedBy>user</cp:lastModifiedBy>
  <cp:revision>1</cp:revision>
  <dcterms:created xsi:type="dcterms:W3CDTF">2020-05-05T09:26:58Z</dcterms:created>
  <dcterms:modified xsi:type="dcterms:W3CDTF">2020-05-05T09:28:41Z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2005-02-14T00:00:00Z</vt:filetime>
  </property>
  <property fmtid="{D5CDD505-2E9C-101B-9397-08002B2CF9AE}" pid="3" name="Creator">
    <vt:lpwstr>Acrobat PDFMaker 6.0 for PowerPoint</vt:lpwstr>
  </property>
  <property fmtid="{D5CDD505-2E9C-101B-9397-08002B2CF9AE}" pid="4" name="LastSaved">
    <vt:filetime>2020-05-05T00:00:00Z</vt:filetime>
  </property>
</Properties>
</file>