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62" r:id="rId2"/>
    <p:sldId id="256" r:id="rId3"/>
    <p:sldId id="257" r:id="rId4"/>
    <p:sldId id="258" r:id="rId5"/>
    <p:sldId id="259" r:id="rId6"/>
    <p:sldId id="266" r:id="rId7"/>
    <p:sldId id="269" r:id="rId8"/>
    <p:sldId id="270" r:id="rId9"/>
    <p:sldId id="271" r:id="rId10"/>
    <p:sldId id="272" r:id="rId11"/>
    <p:sldId id="267" r:id="rId12"/>
    <p:sldId id="273" r:id="rId13"/>
    <p:sldId id="268" r:id="rId14"/>
    <p:sldId id="275" r:id="rId15"/>
    <p:sldId id="274" r:id="rId16"/>
    <p:sldId id="263" r:id="rId17"/>
    <p:sldId id="264" r:id="rId18"/>
    <p:sldId id="26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3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B480A8-A477-4BD6-9F66-CDE114B1B524}"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121179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B480A8-A477-4BD6-9F66-CDE114B1B524}"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207088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B480A8-A477-4BD6-9F66-CDE114B1B524}"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A7270A7-8607-4E94-A037-E5636E07D864}"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8894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CB480A8-A477-4BD6-9F66-CDE114B1B524}"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1336350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CB480A8-A477-4BD6-9F66-CDE114B1B524}"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7270A7-8607-4E94-A037-E5636E07D864}"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5125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CB480A8-A477-4BD6-9F66-CDE114B1B524}"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3224168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B480A8-A477-4BD6-9F66-CDE114B1B524}"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3987236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B480A8-A477-4BD6-9F66-CDE114B1B524}"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359786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B480A8-A477-4BD6-9F66-CDE114B1B524}"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112206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B480A8-A477-4BD6-9F66-CDE114B1B524}"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204462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B480A8-A477-4BD6-9F66-CDE114B1B524}"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388273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B480A8-A477-4BD6-9F66-CDE114B1B524}" type="datetimeFigureOut">
              <a:rPr lang="en-US" smtClean="0"/>
              <a:pPr/>
              <a:t>5/10/2020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238886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B480A8-A477-4BD6-9F66-CDE114B1B524}" type="datetimeFigureOut">
              <a:rPr lang="en-US" smtClean="0"/>
              <a:pPr/>
              <a:t>5/10/2020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370134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480A8-A477-4BD6-9F66-CDE114B1B524}" type="datetimeFigureOut">
              <a:rPr lang="en-US" smtClean="0"/>
              <a:pPr/>
              <a:t>5/10/2020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113229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480A8-A477-4BD6-9F66-CDE114B1B524}"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10130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480A8-A477-4BD6-9F66-CDE114B1B524}"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7270A7-8607-4E94-A037-E5636E07D864}" type="slidenum">
              <a:rPr lang="en-US" smtClean="0"/>
              <a:pPr/>
              <a:t>‹#›</a:t>
            </a:fld>
            <a:endParaRPr lang="en-US"/>
          </a:p>
        </p:txBody>
      </p:sp>
    </p:spTree>
    <p:extLst>
      <p:ext uri="{BB962C8B-B14F-4D97-AF65-F5344CB8AC3E}">
        <p14:creationId xmlns:p14="http://schemas.microsoft.com/office/powerpoint/2010/main" val="17768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CB480A8-A477-4BD6-9F66-CDE114B1B524}" type="datetimeFigureOut">
              <a:rPr lang="en-US" smtClean="0"/>
              <a:pPr/>
              <a:t>5/10/2020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A7270A7-8607-4E94-A037-E5636E07D864}" type="slidenum">
              <a:rPr lang="en-US" smtClean="0"/>
              <a:pPr/>
              <a:t>‹#›</a:t>
            </a:fld>
            <a:endParaRPr lang="en-US"/>
          </a:p>
        </p:txBody>
      </p:sp>
    </p:spTree>
    <p:extLst>
      <p:ext uri="{BB962C8B-B14F-4D97-AF65-F5344CB8AC3E}">
        <p14:creationId xmlns:p14="http://schemas.microsoft.com/office/powerpoint/2010/main" val="18511778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lideplayer.com/slide/5661383/"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ritannica.com/plant/ackee" TargetMode="External"/><Relationship Id="rId2" Type="http://schemas.openxmlformats.org/officeDocument/2006/relationships/hyperlink" Target="https://www.britannica.com/plant/pomegranate" TargetMode="External"/><Relationship Id="rId1" Type="http://schemas.openxmlformats.org/officeDocument/2006/relationships/slideLayout" Target="../slideLayouts/slideLayout2.xml"/><Relationship Id="rId4" Type="http://schemas.openxmlformats.org/officeDocument/2006/relationships/hyperlink" Target="https://www.britannica.com/plant/litchi-frui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ophis/3234997141" TargetMode="External"/><Relationship Id="rId2" Type="http://schemas.openxmlformats.org/officeDocument/2006/relationships/hyperlink" Target="https://www.britannica.com/science/aril"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avpng.com/png_view/fruit-anatomy-lime-oplodie-egzokarp-grape-berry-png/siu0ErHj"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eedbiology.de/structure.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hilum+and+micropyle+ppt&amp;tbm=isch&amp;ved=2ahUKEwiOpPKil6DpAhUJKhoKHe8_CDQQ2-cCegQIABAA&amp;oq=hilum+and+micropyle+ppt&amp;gs_lcp=CgNpbWcQA1C8sBVYxeEVYPjjFWgAcAB4AIABAIgBAJIBAJgBAaABAaoBC2d3cy13aXotaW1n&amp;sclient=img&amp;ei=JSyzXs79E4nUaO__oKAD&amp;bih=657&amp;biw=1366&amp;safe=active&amp;hl=en#imgrc=3Cge11Q5zoxZSM" TargetMode="External"/><Relationship Id="rId2" Type="http://schemas.openxmlformats.org/officeDocument/2006/relationships/hyperlink" Target="http://www.seedbiology.de/structure.a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85930" y="441359"/>
            <a:ext cx="8915400" cy="6386364"/>
          </a:xfrm>
          <a:prstGeom prst="rect">
            <a:avLst/>
          </a:prstGeom>
        </p:spPr>
        <p:txBody>
          <a:bodyPr wrap="square">
            <a:spAutoFit/>
          </a:bodyPr>
          <a:lstStyle/>
          <a:p>
            <a:pPr marL="342900" indent="-342900" algn="just">
              <a:buFont typeface="Arial" panose="020B0604020202020204" pitchFamily="34" charset="0"/>
              <a:buChar char="•"/>
            </a:pPr>
            <a:endParaRPr lang="en-IN" b="1" u="heavy" dirty="0" smtClean="0">
              <a:latin typeface="Times New Roman" panose="02020603050405020304" pitchFamily="18" charset="0"/>
              <a:cs typeface="Times New Roman" panose="02020603050405020304" pitchFamily="18" charset="0"/>
            </a:endParaRPr>
          </a:p>
          <a:p>
            <a:pPr algn="ctr">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Reproductive Parts of </a:t>
            </a:r>
            <a:r>
              <a:rPr lang="en-US" sz="4000" b="1" dirty="0" smtClean="0">
                <a:latin typeface="Times New Roman" panose="02020603050405020304" pitchFamily="18" charset="0"/>
                <a:cs typeface="Times New Roman" panose="02020603050405020304" pitchFamily="18" charset="0"/>
              </a:rPr>
              <a:t>Plants</a:t>
            </a:r>
            <a:endParaRPr lang="en-IN" b="1" u="heavy"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b="1" u="heavy" dirty="0" smtClean="0">
                <a:latin typeface="Times New Roman" panose="02020603050405020304" pitchFamily="18" charset="0"/>
                <a:cs typeface="Times New Roman" panose="02020603050405020304" pitchFamily="18" charset="0"/>
              </a:rPr>
              <a:t>Class </a:t>
            </a:r>
            <a:r>
              <a:rPr lang="en-IN" b="1" u="heavy" dirty="0">
                <a:latin typeface="Times New Roman" panose="02020603050405020304" pitchFamily="18" charset="0"/>
                <a:cs typeface="Times New Roman" panose="02020603050405020304" pitchFamily="18" charset="0"/>
              </a:rPr>
              <a:t>Teacher</a:t>
            </a:r>
            <a:endParaRPr lang="en-IN" dirty="0">
              <a:latin typeface="Times New Roman" panose="02020603050405020304" pitchFamily="18" charset="0"/>
              <a:cs typeface="Times New Roman" panose="02020603050405020304" pitchFamily="18" charset="0"/>
            </a:endParaRPr>
          </a:p>
          <a:p>
            <a:pPr marL="0" indent="0" algn="ctr">
              <a:buNone/>
            </a:pPr>
            <a:r>
              <a:rPr lang="en-IN" sz="1600" b="1" dirty="0" smtClean="0">
                <a:latin typeface="Times New Roman" panose="02020603050405020304" pitchFamily="18" charset="0"/>
                <a:cs typeface="Times New Roman" panose="02020603050405020304" pitchFamily="18" charset="0"/>
              </a:rPr>
              <a:t>                 </a:t>
            </a:r>
            <a:r>
              <a:rPr lang="en-IN" sz="1600" b="1" dirty="0" err="1" smtClean="0">
                <a:latin typeface="Times New Roman" panose="02020603050405020304" pitchFamily="18" charset="0"/>
                <a:cs typeface="Times New Roman" panose="02020603050405020304" pitchFamily="18" charset="0"/>
              </a:rPr>
              <a:t>Dr.</a:t>
            </a:r>
            <a:r>
              <a:rPr lang="en-IN" sz="1600" b="1" dirty="0" smtClean="0">
                <a:latin typeface="Times New Roman" panose="02020603050405020304" pitchFamily="18" charset="0"/>
                <a:cs typeface="Times New Roman" panose="02020603050405020304" pitchFamily="18" charset="0"/>
              </a:rPr>
              <a:t> </a:t>
            </a:r>
            <a:r>
              <a:rPr lang="en-IN" sz="1600" b="1" dirty="0" err="1" smtClean="0">
                <a:latin typeface="Times New Roman" panose="02020603050405020304" pitchFamily="18" charset="0"/>
                <a:cs typeface="Times New Roman" panose="02020603050405020304" pitchFamily="18" charset="0"/>
              </a:rPr>
              <a:t>Riffat</a:t>
            </a:r>
            <a:r>
              <a:rPr lang="en-IN" sz="1600" b="1" dirty="0" smtClean="0">
                <a:latin typeface="Times New Roman" panose="02020603050405020304" pitchFamily="18" charset="0"/>
                <a:cs typeface="Times New Roman" panose="02020603050405020304" pitchFamily="18" charset="0"/>
              </a:rPr>
              <a:t> Siddique</a:t>
            </a:r>
          </a:p>
          <a:p>
            <a:pPr marL="0" indent="0" algn="ctr">
              <a:buNone/>
            </a:pPr>
            <a:r>
              <a:rPr lang="en-IN" sz="1600" b="1" dirty="0" smtClean="0">
                <a:latin typeface="Times New Roman" panose="02020603050405020304" pitchFamily="18" charset="0"/>
                <a:cs typeface="Times New Roman" panose="02020603050405020304" pitchFamily="18" charset="0"/>
              </a:rPr>
              <a:t>	                       Assistant Professor (BPS-19)</a:t>
            </a:r>
          </a:p>
          <a:p>
            <a:pPr marL="0" indent="0" algn="ctr">
              <a:buNone/>
            </a:pPr>
            <a:r>
              <a:rPr lang="en-IN" sz="1600" b="1" dirty="0" smtClean="0">
                <a:latin typeface="Times New Roman" panose="02020603050405020304" pitchFamily="18" charset="0"/>
                <a:cs typeface="Times New Roman" panose="02020603050405020304" pitchFamily="18" charset="0"/>
              </a:rPr>
              <a:t>		     Department of Botany</a:t>
            </a:r>
          </a:p>
          <a:p>
            <a:pPr marL="0" indent="0" algn="ctr">
              <a:buNone/>
            </a:pPr>
            <a:r>
              <a:rPr lang="en-IN" sz="1600" b="1" dirty="0" smtClean="0">
                <a:latin typeface="Times New Roman" panose="02020603050405020304" pitchFamily="18" charset="0"/>
                <a:cs typeface="Times New Roman" panose="02020603050405020304" pitchFamily="18" charset="0"/>
              </a:rPr>
              <a:t>                                Lahore College for Women</a:t>
            </a:r>
          </a:p>
          <a:p>
            <a:pPr marL="0" indent="0" algn="ctr">
              <a:buNone/>
            </a:pPr>
            <a:r>
              <a:rPr lang="en-IN" sz="1600" b="1" dirty="0" smtClean="0">
                <a:latin typeface="Times New Roman" panose="02020603050405020304" pitchFamily="18" charset="0"/>
                <a:cs typeface="Times New Roman" panose="02020603050405020304" pitchFamily="18" charset="0"/>
              </a:rPr>
              <a:t>                                   University, Lahore, Pakistan</a:t>
            </a:r>
            <a:endParaRPr lang="en-IN" b="1" u="heavy"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b="1" u="heavy" dirty="0" smtClean="0">
                <a:latin typeface="Times New Roman" panose="02020603050405020304" pitchFamily="18" charset="0"/>
                <a:cs typeface="Times New Roman" panose="02020603050405020304" pitchFamily="18" charset="0"/>
              </a:rPr>
              <a:t>Course Description</a:t>
            </a:r>
          </a:p>
          <a:p>
            <a:pPr lvl="4" algn="just"/>
            <a:endParaRPr lang="en-IN" b="1" dirty="0">
              <a:latin typeface="Times New Roman" panose="02020603050405020304" pitchFamily="18" charset="0"/>
              <a:cs typeface="Times New Roman" panose="02020603050405020304" pitchFamily="18" charset="0"/>
            </a:endParaRPr>
          </a:p>
          <a:p>
            <a:pPr marL="1828800" lvl="4" indent="0" algn="just">
              <a:buNone/>
            </a:pPr>
            <a:r>
              <a:rPr lang="en-IN" b="1" dirty="0" smtClean="0">
                <a:latin typeface="Times New Roman" panose="02020603050405020304" pitchFamily="18" charset="0"/>
                <a:cs typeface="Times New Roman" panose="02020603050405020304" pitchFamily="18" charset="0"/>
              </a:rPr>
              <a:t>                                                         </a:t>
            </a:r>
            <a:r>
              <a:rPr lang="en-IN" sz="1600" b="1" dirty="0" smtClean="0">
                <a:latin typeface="Times New Roman" panose="02020603050405020304" pitchFamily="18" charset="0"/>
                <a:cs typeface="Times New Roman" panose="02020603050405020304" pitchFamily="18" charset="0"/>
              </a:rPr>
              <a:t>Course </a:t>
            </a:r>
            <a:r>
              <a:rPr lang="en-IN" sz="1600" b="1" dirty="0">
                <a:latin typeface="Times New Roman" panose="02020603050405020304" pitchFamily="18" charset="0"/>
                <a:cs typeface="Times New Roman" panose="02020603050405020304" pitchFamily="18" charset="0"/>
              </a:rPr>
              <a:t>Title: </a:t>
            </a:r>
            <a:r>
              <a:rPr lang="en-IN" sz="1600" b="1" dirty="0" smtClean="0">
                <a:latin typeface="Times New Roman" panose="02020603050405020304" pitchFamily="18" charset="0"/>
                <a:cs typeface="Times New Roman" panose="02020603050405020304" pitchFamily="18" charset="0"/>
              </a:rPr>
              <a:t>PLANT </a:t>
            </a:r>
            <a:r>
              <a:rPr lang="en-IN" sz="1600" b="1" dirty="0">
                <a:latin typeface="Times New Roman" panose="02020603050405020304" pitchFamily="18" charset="0"/>
                <a:cs typeface="Times New Roman" panose="02020603050405020304" pitchFamily="18" charset="0"/>
              </a:rPr>
              <a:t>ANATOMY</a:t>
            </a:r>
          </a:p>
          <a:p>
            <a:pPr marL="1828800" lvl="4" indent="0" algn="just">
              <a:buNone/>
            </a:pPr>
            <a:r>
              <a:rPr lang="en-US" sz="1600" b="1" dirty="0" smtClean="0">
                <a:latin typeface="Times New Roman" panose="02020603050405020304" pitchFamily="18" charset="0"/>
                <a:cs typeface="Times New Roman" panose="02020603050405020304" pitchFamily="18" charset="0"/>
              </a:rPr>
              <a:t>                                           Course </a:t>
            </a:r>
            <a:r>
              <a:rPr lang="en-US" sz="1600" b="1" dirty="0">
                <a:latin typeface="Times New Roman" panose="02020603050405020304" pitchFamily="18" charset="0"/>
                <a:cs typeface="Times New Roman" panose="02020603050405020304" pitchFamily="18" charset="0"/>
              </a:rPr>
              <a:t>code:	Maj/Bot-306 </a:t>
            </a:r>
          </a:p>
          <a:p>
            <a:pPr marL="1828800" lvl="4" indent="0" algn="just">
              <a:buNone/>
            </a:pPr>
            <a:r>
              <a:rPr lang="en-US" sz="1600" b="1" dirty="0" smtClean="0">
                <a:latin typeface="Times New Roman" panose="02020603050405020304" pitchFamily="18" charset="0"/>
                <a:cs typeface="Times New Roman" panose="02020603050405020304" pitchFamily="18" charset="0"/>
              </a:rPr>
              <a:t>                                           Credit </a:t>
            </a:r>
            <a:r>
              <a:rPr lang="en-US" sz="1600" b="1" dirty="0">
                <a:latin typeface="Times New Roman" panose="02020603050405020304" pitchFamily="18" charset="0"/>
                <a:cs typeface="Times New Roman" panose="02020603050405020304" pitchFamily="18" charset="0"/>
              </a:rPr>
              <a:t>hours:	4 (3+1)</a:t>
            </a:r>
            <a:endParaRPr lang="en-IN" sz="16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b="1" u="heavy" dirty="0" smtClean="0">
                <a:latin typeface="Times New Roman" panose="02020603050405020304" pitchFamily="18" charset="0"/>
                <a:cs typeface="Times New Roman" panose="02020603050405020304" pitchFamily="18" charset="0"/>
              </a:rPr>
              <a:t>Class </a:t>
            </a:r>
            <a:endParaRPr lang="en-IN" b="1" u="heavy" dirty="0">
              <a:latin typeface="Times New Roman" panose="02020603050405020304" pitchFamily="18" charset="0"/>
              <a:cs typeface="Times New Roman" panose="02020603050405020304" pitchFamily="18" charset="0"/>
            </a:endParaRPr>
          </a:p>
          <a:p>
            <a:pPr marL="1828800" lvl="4" indent="0" algn="just">
              <a:buNone/>
            </a:pPr>
            <a:r>
              <a:rPr lang="en-IN" b="1" dirty="0" smtClean="0">
                <a:latin typeface="Times New Roman" panose="02020603050405020304" pitchFamily="18" charset="0"/>
                <a:cs typeface="Times New Roman" panose="02020603050405020304" pitchFamily="18" charset="0"/>
              </a:rPr>
              <a:t>                                                          </a:t>
            </a:r>
            <a:r>
              <a:rPr lang="en-IN" sz="1600" b="1" dirty="0" smtClean="0">
                <a:latin typeface="Times New Roman" panose="02020603050405020304" pitchFamily="18" charset="0"/>
                <a:cs typeface="Times New Roman" panose="02020603050405020304" pitchFamily="18" charset="0"/>
              </a:rPr>
              <a:t>Course </a:t>
            </a:r>
            <a:r>
              <a:rPr lang="en-IN" sz="1600" b="1" dirty="0">
                <a:latin typeface="Times New Roman" panose="02020603050405020304" pitchFamily="18" charset="0"/>
                <a:cs typeface="Times New Roman" panose="02020603050405020304" pitchFamily="18" charset="0"/>
              </a:rPr>
              <a:t>: </a:t>
            </a:r>
            <a:r>
              <a:rPr lang="en-IN" sz="1600" b="1" dirty="0" smtClean="0">
                <a:latin typeface="Times New Roman" panose="02020603050405020304" pitchFamily="18" charset="0"/>
                <a:cs typeface="Times New Roman" panose="02020603050405020304" pitchFamily="18" charset="0"/>
              </a:rPr>
              <a:t>BS </a:t>
            </a:r>
            <a:r>
              <a:rPr lang="en-IN" sz="1600" b="1" dirty="0">
                <a:latin typeface="Times New Roman" panose="02020603050405020304" pitchFamily="18" charset="0"/>
                <a:cs typeface="Times New Roman" panose="02020603050405020304" pitchFamily="18" charset="0"/>
              </a:rPr>
              <a:t>III, 6th Semester</a:t>
            </a:r>
          </a:p>
          <a:p>
            <a:pPr marL="1828800" lvl="4" indent="0" algn="just">
              <a:buNone/>
            </a:pPr>
            <a:r>
              <a:rPr lang="en-US" sz="1600" b="1" dirty="0" smtClean="0">
                <a:latin typeface="Times New Roman" panose="02020603050405020304" pitchFamily="18" charset="0"/>
                <a:cs typeface="Times New Roman" panose="02020603050405020304" pitchFamily="18" charset="0"/>
              </a:rPr>
              <a:t>                                            Major:    Botany </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965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Botany for Master Gardeners - ppt video onlin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107" y="192411"/>
            <a:ext cx="8423812" cy="631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41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67425"/>
            <a:ext cx="8915400" cy="5743797"/>
          </a:xfrm>
        </p:spPr>
        <p:txBody>
          <a:bodyPr>
            <a:noAutofit/>
          </a:bodyPr>
          <a:lstStyle/>
          <a:p>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Endosperm</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Food storage tissue, triploid (3n), result of double fertilization, 2/3 of the genome is of maternal origin.</a:t>
            </a:r>
          </a:p>
          <a:p>
            <a:r>
              <a:rPr lang="en-US" sz="2000" b="1" dirty="0" err="1" smtClean="0">
                <a:latin typeface="Times New Roman" panose="02020603050405020304" pitchFamily="18" charset="0"/>
                <a:cs typeface="Times New Roman" panose="02020603050405020304" pitchFamily="18" charset="0"/>
              </a:rPr>
              <a:t>Perisperm</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Diploid maternal food storage tissue originates from the </a:t>
            </a:r>
            <a:r>
              <a:rPr lang="en-US" sz="2000" dirty="0" err="1">
                <a:latin typeface="Times New Roman" panose="02020603050405020304" pitchFamily="18" charset="0"/>
                <a:cs typeface="Times New Roman" panose="02020603050405020304" pitchFamily="18" charset="0"/>
              </a:rPr>
              <a:t>nucellus</a:t>
            </a:r>
            <a:r>
              <a:rPr lang="en-US" sz="2000" dirty="0">
                <a:latin typeface="Times New Roman" panose="02020603050405020304" pitchFamily="18" charset="0"/>
                <a:cs typeface="Times New Roman" panose="02020603050405020304" pitchFamily="18" charset="0"/>
              </a:rPr>
              <a:t>. Only in some species, e.g. </a:t>
            </a:r>
            <a:r>
              <a:rPr lang="en-US" sz="2000" i="1" dirty="0">
                <a:latin typeface="Times New Roman" panose="02020603050405020304" pitchFamily="18" charset="0"/>
                <a:cs typeface="Times New Roman" panose="02020603050405020304" pitchFamily="18" charset="0"/>
              </a:rPr>
              <a:t>Beta vulgaris, Piper </a:t>
            </a:r>
            <a:r>
              <a:rPr lang="en-US" sz="2000" i="1" dirty="0" err="1">
                <a:latin typeface="Times New Roman" panose="02020603050405020304" pitchFamily="18" charset="0"/>
                <a:cs typeface="Times New Roman" panose="02020603050405020304" pitchFamily="18" charset="0"/>
              </a:rPr>
              <a:t>nigrum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Coffea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arabica</a:t>
            </a:r>
            <a:r>
              <a:rPr lang="en-US" sz="2000" dirty="0">
                <a:latin typeface="Times New Roman" panose="02020603050405020304" pitchFamily="18" charset="0"/>
                <a:cs typeface="Times New Roman" panose="02020603050405020304" pitchFamily="18" charset="0"/>
              </a:rPr>
              <a:t>, many </a:t>
            </a:r>
            <a:r>
              <a:rPr lang="en-US" sz="2000" dirty="0" err="1">
                <a:latin typeface="Times New Roman" panose="02020603050405020304" pitchFamily="18" charset="0"/>
                <a:cs typeface="Times New Roman" panose="02020603050405020304" pitchFamily="18" charset="0"/>
              </a:rPr>
              <a:t>Caryophyllales</a:t>
            </a:r>
            <a:r>
              <a:rPr lang="en-US" sz="2000"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Endospermic seeds:</a:t>
            </a:r>
            <a:r>
              <a:rPr lang="en-US" sz="2000" dirty="0">
                <a:latin typeface="Times New Roman" panose="02020603050405020304" pitchFamily="18" charset="0"/>
                <a:cs typeface="Times New Roman" panose="02020603050405020304" pitchFamily="18" charset="0"/>
              </a:rPr>
              <a:t> The endosperm is present in the mature seed and serves as food storage organ. </a:t>
            </a:r>
            <a:r>
              <a:rPr lang="en-US" sz="2000" dirty="0" err="1">
                <a:latin typeface="Times New Roman" panose="02020603050405020304" pitchFamily="18" charset="0"/>
                <a:cs typeface="Times New Roman" panose="02020603050405020304" pitchFamily="18" charset="0"/>
              </a:rPr>
              <a:t>Testa</a:t>
            </a:r>
            <a:r>
              <a:rPr lang="en-US" sz="2000" dirty="0">
                <a:latin typeface="Times New Roman" panose="02020603050405020304" pitchFamily="18" charset="0"/>
                <a:cs typeface="Times New Roman" panose="02020603050405020304" pitchFamily="18" charset="0"/>
              </a:rPr>
              <a:t> and endosperm are the two covering layers of the embryo. The amount of endosperm in mature seeds is highly species-dependent and varies from an abundant endosperm layer (</a:t>
            </a:r>
            <a:r>
              <a:rPr lang="en-US" sz="2000" i="1" dirty="0" err="1">
                <a:latin typeface="Times New Roman" panose="02020603050405020304" pitchFamily="18" charset="0"/>
                <a:cs typeface="Times New Roman" panose="02020603050405020304" pitchFamily="18" charset="0"/>
              </a:rPr>
              <a:t>Nicotiana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tabaccum</a:t>
            </a:r>
            <a:r>
              <a:rPr lang="en-US" sz="2000" dirty="0">
                <a:latin typeface="Times New Roman" panose="02020603050405020304" pitchFamily="18" charset="0"/>
                <a:cs typeface="Times New Roman" panose="02020603050405020304" pitchFamily="18" charset="0"/>
              </a:rPr>
              <a:t>) to a single layer (</a:t>
            </a:r>
            <a:r>
              <a:rPr lang="en-US" sz="2000" i="1" dirty="0">
                <a:latin typeface="Times New Roman" panose="02020603050405020304" pitchFamily="18" charset="0"/>
                <a:cs typeface="Times New Roman" panose="02020603050405020304" pitchFamily="18" charset="0"/>
              </a:rPr>
              <a:t>Arabidopsis thaliana</a:t>
            </a:r>
            <a:r>
              <a:rPr lang="en-US" sz="2000"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Non-endospermic seeds:</a:t>
            </a:r>
            <a:r>
              <a:rPr lang="en-US" sz="2000" dirty="0">
                <a:latin typeface="Times New Roman" panose="02020603050405020304" pitchFamily="18" charset="0"/>
                <a:cs typeface="Times New Roman" panose="02020603050405020304" pitchFamily="18" charset="0"/>
              </a:rPr>
              <a:t> The cotyledons serve as sole food storage organs as in the case of pea (</a:t>
            </a:r>
            <a:r>
              <a:rPr lang="en-US" sz="2000" i="1" dirty="0" err="1">
                <a:latin typeface="Times New Roman" panose="02020603050405020304" pitchFamily="18" charset="0"/>
                <a:cs typeface="Times New Roman" panose="02020603050405020304" pitchFamily="18" charset="0"/>
              </a:rPr>
              <a:t>Pisum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sativum</a:t>
            </a:r>
            <a:r>
              <a:rPr lang="en-US" sz="2000" dirty="0">
                <a:latin typeface="Times New Roman" panose="02020603050405020304" pitchFamily="18" charset="0"/>
                <a:cs typeface="Times New Roman" panose="02020603050405020304" pitchFamily="18" charset="0"/>
              </a:rPr>
              <a:t>). During embryo development the cotyledons absorb the food reserves from the endosperm. The endosperm is almost degraded in the mature seed and the embryo is enclosed by the </a:t>
            </a:r>
            <a:r>
              <a:rPr lang="en-US" sz="2000" dirty="0" err="1">
                <a:latin typeface="Times New Roman" panose="02020603050405020304" pitchFamily="18" charset="0"/>
                <a:cs typeface="Times New Roman" panose="02020603050405020304" pitchFamily="18" charset="0"/>
              </a:rPr>
              <a:t>testa</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77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Endospermic and </a:t>
            </a:r>
            <a:r>
              <a:rPr lang="en-US" b="1" dirty="0">
                <a:latin typeface="Times New Roman" panose="02020603050405020304" pitchFamily="18" charset="0"/>
                <a:cs typeface="Times New Roman" panose="02020603050405020304" pitchFamily="18" charset="0"/>
              </a:rPr>
              <a:t>Non-endospermic seeds</a:t>
            </a:r>
            <a:endParaRPr lang="en-US" dirty="0"/>
          </a:p>
        </p:txBody>
      </p:sp>
      <p:pic>
        <p:nvPicPr>
          <p:cNvPr id="4" name="Content Placeholder 3"/>
          <p:cNvPicPr>
            <a:picLocks noGrp="1" noChangeAspect="1"/>
          </p:cNvPicPr>
          <p:nvPr>
            <p:ph idx="1"/>
          </p:nvPr>
        </p:nvPicPr>
        <p:blipFill>
          <a:blip r:embed="rId2"/>
          <a:stretch>
            <a:fillRect/>
          </a:stretch>
        </p:blipFill>
        <p:spPr>
          <a:xfrm>
            <a:off x="3509617" y="1582658"/>
            <a:ext cx="5037666" cy="3778250"/>
          </a:xfrm>
          <a:prstGeom prst="rect">
            <a:avLst/>
          </a:prstGeom>
        </p:spPr>
      </p:pic>
      <p:sp>
        <p:nvSpPr>
          <p:cNvPr id="5" name="Rectangle 4"/>
          <p:cNvSpPr/>
          <p:nvPr/>
        </p:nvSpPr>
        <p:spPr>
          <a:xfrm>
            <a:off x="4411134" y="5598240"/>
            <a:ext cx="3007097" cy="646331"/>
          </a:xfrm>
          <a:prstGeom prst="rect">
            <a:avLst/>
          </a:prstGeom>
        </p:spPr>
        <p:txBody>
          <a:bodyPr wrap="square">
            <a:spAutoFit/>
          </a:bodyPr>
          <a:lstStyle/>
          <a:p>
            <a:r>
              <a:rPr lang="en-US" b="1" dirty="0" err="1" smtClean="0">
                <a:hlinkClick r:id="rId3"/>
              </a:rPr>
              <a:t>Source:</a:t>
            </a:r>
            <a:r>
              <a:rPr lang="en-US" dirty="0" err="1" smtClean="0">
                <a:hlinkClick r:id="rId3"/>
              </a:rPr>
              <a:t>https</a:t>
            </a:r>
            <a:r>
              <a:rPr lang="en-US" dirty="0">
                <a:hlinkClick r:id="rId3"/>
              </a:rPr>
              <a:t>://slideplayer.com/slide/5661383/</a:t>
            </a:r>
            <a:endParaRPr lang="en-US" dirty="0"/>
          </a:p>
        </p:txBody>
      </p:sp>
    </p:spTree>
    <p:extLst>
      <p:ext uri="{BB962C8B-B14F-4D97-AF65-F5344CB8AC3E}">
        <p14:creationId xmlns:p14="http://schemas.microsoft.com/office/powerpoint/2010/main" val="42988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70" y="193182"/>
            <a:ext cx="10937941" cy="5344733"/>
          </a:xfrm>
        </p:spPr>
        <p:txBody>
          <a:bodyPr>
            <a:noAutofit/>
          </a:bodyPr>
          <a:lstStyle/>
          <a:p>
            <a:r>
              <a:rPr lang="en-US" sz="2000" b="1" dirty="0" smtClean="0">
                <a:latin typeface="Times New Roman" panose="02020603050405020304" pitchFamily="18" charset="0"/>
                <a:cs typeface="Times New Roman" panose="02020603050405020304" pitchFamily="18" charset="0"/>
              </a:rPr>
              <a:t>Chalaza</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Non-</a:t>
            </a:r>
            <a:r>
              <a:rPr lang="en-US" sz="2000" dirty="0" err="1">
                <a:latin typeface="Times New Roman" panose="02020603050405020304" pitchFamily="18" charset="0"/>
                <a:cs typeface="Times New Roman" panose="02020603050405020304" pitchFamily="18" charset="0"/>
              </a:rPr>
              <a:t>micropylar</a:t>
            </a:r>
            <a:r>
              <a:rPr lang="en-US" sz="2000" dirty="0">
                <a:latin typeface="Times New Roman" panose="02020603050405020304" pitchFamily="18" charset="0"/>
                <a:cs typeface="Times New Roman" panose="02020603050405020304" pitchFamily="18" charset="0"/>
              </a:rPr>
              <a:t> end of the seed. The base of an ovule, bearing an embryo sac surrounded by integuments</a:t>
            </a:r>
            <a:r>
              <a:rPr lang="en-US" sz="2000" dirty="0" smtClean="0">
                <a:latin typeface="Times New Roman" panose="02020603050405020304" pitchFamily="18" charset="0"/>
                <a:cs typeface="Times New Roman" panose="02020603050405020304" pitchFamily="18" charset="0"/>
              </a:rPr>
              <a:t>. Located opposite to </a:t>
            </a:r>
            <a:r>
              <a:rPr lang="en-US" sz="2000" dirty="0" err="1" smtClean="0">
                <a:latin typeface="Times New Roman" panose="02020603050405020304" pitchFamily="18" charset="0"/>
                <a:cs typeface="Times New Roman" panose="02020603050405020304" pitchFamily="18" charset="0"/>
              </a:rPr>
              <a:t>micropyler</a:t>
            </a:r>
            <a:r>
              <a:rPr lang="en-US" sz="2000" smtClean="0">
                <a:latin typeface="Times New Roman" panose="02020603050405020304" pitchFamily="18" charset="0"/>
                <a:cs typeface="Times New Roman" panose="02020603050405020304" pitchFamily="18" charset="0"/>
              </a:rPr>
              <a:t> end.</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Raphe:</a:t>
            </a:r>
            <a:r>
              <a:rPr lang="en-US" sz="2000" dirty="0">
                <a:latin typeface="Times New Roman" panose="02020603050405020304" pitchFamily="18" charset="0"/>
                <a:cs typeface="Times New Roman" panose="02020603050405020304" pitchFamily="18" charset="0"/>
              </a:rPr>
              <a:t> Ridge on seed coat formed from adnate funiculus.</a:t>
            </a:r>
          </a:p>
          <a:p>
            <a:r>
              <a:rPr lang="en-US" sz="2000" b="1" dirty="0" smtClean="0">
                <a:latin typeface="Times New Roman" panose="02020603050405020304" pitchFamily="18" charset="0"/>
                <a:cs typeface="Times New Roman" panose="02020603050405020304" pitchFamily="18" charset="0"/>
              </a:rPr>
              <a:t>Aril</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Outgrowth of funiculus, raphe, or integuments; or fleshy integuments or seed coat, a </a:t>
            </a:r>
            <a:r>
              <a:rPr lang="en-US" sz="2000" dirty="0" err="1">
                <a:latin typeface="Times New Roman" panose="02020603050405020304" pitchFamily="18" charset="0"/>
                <a:cs typeface="Times New Roman" panose="02020603050405020304" pitchFamily="18" charset="0"/>
              </a:rPr>
              <a:t>sarcotesta</a:t>
            </a:r>
            <a:r>
              <a:rPr lang="en-US" sz="2000" dirty="0">
                <a:latin typeface="Times New Roman" panose="02020603050405020304" pitchFamily="18" charset="0"/>
                <a:cs typeface="Times New Roman" panose="02020603050405020304" pitchFamily="18" charset="0"/>
              </a:rPr>
              <a:t>. Arils probably often aid seed dispersal, by drawing attention to the seed after the fruit has dehisced, and by providing food as an attractant reward to the disperser. The red flesh surrounding each </a:t>
            </a:r>
            <a:r>
              <a:rPr lang="en-US" sz="2000" dirty="0">
                <a:latin typeface="Times New Roman" panose="02020603050405020304" pitchFamily="18" charset="0"/>
                <a:cs typeface="Times New Roman" panose="02020603050405020304" pitchFamily="18" charset="0"/>
                <a:hlinkClick r:id="rId2"/>
              </a:rPr>
              <a:t>pomegranate</a:t>
            </a:r>
            <a:r>
              <a:rPr lang="en-US" sz="2000" dirty="0">
                <a:latin typeface="Times New Roman" panose="02020603050405020304" pitchFamily="18" charset="0"/>
                <a:cs typeface="Times New Roman" panose="02020603050405020304" pitchFamily="18" charset="0"/>
              </a:rPr>
              <a:t> seed is an edible aril, as is the white flesh of </a:t>
            </a:r>
            <a:r>
              <a:rPr lang="en-US" sz="2000" dirty="0" err="1">
                <a:latin typeface="Times New Roman" panose="02020603050405020304" pitchFamily="18" charset="0"/>
                <a:cs typeface="Times New Roman" panose="02020603050405020304" pitchFamily="18" charset="0"/>
                <a:hlinkClick r:id="rId3"/>
              </a:rPr>
              <a:t>ackee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hlinkClick r:id="rId4"/>
              </a:rPr>
              <a:t>lychee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Strophiole</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Outgrowth of the hilum region which restricts water movement into and out of some seeds. In some hard-coated legume seeds, e.g. </a:t>
            </a:r>
            <a:r>
              <a:rPr lang="en-US" sz="2000" i="1" dirty="0" err="1">
                <a:latin typeface="Times New Roman" panose="02020603050405020304" pitchFamily="18" charset="0"/>
                <a:cs typeface="Times New Roman" panose="02020603050405020304" pitchFamily="18" charset="0"/>
              </a:rPr>
              <a:t>Melilotus</a:t>
            </a:r>
            <a:r>
              <a:rPr lang="en-US" sz="2000" i="1" dirty="0">
                <a:latin typeface="Times New Roman" panose="02020603050405020304" pitchFamily="18" charset="0"/>
                <a:cs typeface="Times New Roman" panose="02020603050405020304" pitchFamily="18" charset="0"/>
              </a:rPr>
              <a:t> alba</a:t>
            </a:r>
            <a:r>
              <a:rPr lang="en-US" sz="2000" dirty="0">
                <a:latin typeface="Times New Roman" panose="02020603050405020304" pitchFamily="18" charset="0"/>
                <a:cs typeface="Times New Roman" panose="02020603050405020304" pitchFamily="18" charset="0"/>
              </a:rPr>
              <a:t> and </a:t>
            </a:r>
            <a:r>
              <a:rPr lang="en-US" sz="2000" i="1" dirty="0" err="1">
                <a:latin typeface="Times New Roman" panose="02020603050405020304" pitchFamily="18" charset="0"/>
                <a:cs typeface="Times New Roman" panose="02020603050405020304" pitchFamily="18" charset="0"/>
              </a:rPr>
              <a:t>Trigonella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arabica</a:t>
            </a:r>
            <a:r>
              <a:rPr lang="en-US" sz="2000" dirty="0">
                <a:latin typeface="Times New Roman" panose="02020603050405020304" pitchFamily="18" charset="0"/>
                <a:cs typeface="Times New Roman" panose="02020603050405020304" pitchFamily="18" charset="0"/>
              </a:rPr>
              <a:t>, a plug covering a special opening - the </a:t>
            </a:r>
            <a:r>
              <a:rPr lang="en-US" sz="2000" dirty="0" err="1">
                <a:latin typeface="Times New Roman" panose="02020603050405020304" pitchFamily="18" charset="0"/>
                <a:cs typeface="Times New Roman" panose="02020603050405020304" pitchFamily="18" charset="0"/>
              </a:rPr>
              <a:t>strophiolar</a:t>
            </a:r>
            <a:r>
              <a:rPr lang="en-US" sz="2000" dirty="0">
                <a:latin typeface="Times New Roman" panose="02020603050405020304" pitchFamily="18" charset="0"/>
                <a:cs typeface="Times New Roman" panose="02020603050405020304" pitchFamily="18" charset="0"/>
              </a:rPr>
              <a:t> cleft - must be loosened or removed before water can enter, and then only through this region.</a:t>
            </a:r>
          </a:p>
          <a:p>
            <a:r>
              <a:rPr lang="en-US" sz="2000" b="1" dirty="0">
                <a:latin typeface="Times New Roman" panose="02020603050405020304" pitchFamily="18" charset="0"/>
                <a:cs typeface="Times New Roman" panose="02020603050405020304" pitchFamily="18" charset="0"/>
              </a:rPr>
              <a:t>Operculum:</a:t>
            </a:r>
            <a:r>
              <a:rPr lang="en-US" sz="2000" dirty="0">
                <a:latin typeface="Times New Roman" panose="02020603050405020304" pitchFamily="18" charset="0"/>
                <a:cs typeface="Times New Roman" panose="02020603050405020304" pitchFamily="18" charset="0"/>
              </a:rPr>
              <a:t> A little seed lid. It refers to a dehiscent cap of a seed or a fruit that opens during germination.</a:t>
            </a:r>
          </a:p>
          <a:p>
            <a:r>
              <a:rPr lang="en-US" sz="2000" b="1" dirty="0" err="1">
                <a:latin typeface="Times New Roman" panose="02020603050405020304" pitchFamily="18" charset="0"/>
                <a:cs typeface="Times New Roman" panose="02020603050405020304" pitchFamily="18" charset="0"/>
              </a:rPr>
              <a:t>Carunculate</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Seed with an excrescent outgrowth from integuments near the hilum, as in Euphorbia.</a:t>
            </a:r>
          </a:p>
          <a:p>
            <a:r>
              <a:rPr lang="en-US" sz="2000" b="1" dirty="0">
                <a:latin typeface="Times New Roman" panose="02020603050405020304" pitchFamily="18" charset="0"/>
                <a:cs typeface="Times New Roman" panose="02020603050405020304" pitchFamily="18" charset="0"/>
              </a:rPr>
              <a:t>Fibrous:</a:t>
            </a:r>
            <a:r>
              <a:rPr lang="en-US" sz="2000" dirty="0">
                <a:latin typeface="Times New Roman" panose="02020603050405020304" pitchFamily="18" charset="0"/>
                <a:cs typeface="Times New Roman" panose="02020603050405020304" pitchFamily="18" charset="0"/>
              </a:rPr>
              <a:t> Seed with stringy or cord-like seed coat, as mace in </a:t>
            </a:r>
            <a:r>
              <a:rPr lang="en-US" sz="2000" dirty="0" err="1">
                <a:latin typeface="Times New Roman" panose="02020603050405020304" pitchFamily="18" charset="0"/>
                <a:cs typeface="Times New Roman" panose="02020603050405020304" pitchFamily="18" charset="0"/>
              </a:rPr>
              <a:t>Myristica</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52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Seeds: Meaning and Types (With Diagram) | Plant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7818" b="19587"/>
          <a:stretch/>
        </p:blipFill>
        <p:spPr bwMode="auto">
          <a:xfrm>
            <a:off x="5656552" y="2395802"/>
            <a:ext cx="1954862" cy="20304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178239" y="2068825"/>
            <a:ext cx="4275785" cy="3663116"/>
          </a:xfrm>
          <a:prstGeom prst="rect">
            <a:avLst/>
          </a:prstGeom>
        </p:spPr>
      </p:pic>
      <p:pic>
        <p:nvPicPr>
          <p:cNvPr id="5" name="Picture 4"/>
          <p:cNvPicPr>
            <a:picLocks noChangeAspect="1"/>
          </p:cNvPicPr>
          <p:nvPr/>
        </p:nvPicPr>
        <p:blipFill rotWithShape="1">
          <a:blip r:embed="rId4"/>
          <a:srcRect l="-1" r="44045" b="24724"/>
          <a:stretch/>
        </p:blipFill>
        <p:spPr>
          <a:xfrm>
            <a:off x="8066965" y="2185674"/>
            <a:ext cx="2728011" cy="2450720"/>
          </a:xfrm>
          <a:prstGeom prst="rect">
            <a:avLst/>
          </a:prstGeom>
        </p:spPr>
      </p:pic>
      <p:pic>
        <p:nvPicPr>
          <p:cNvPr id="6" name="Picture 5"/>
          <p:cNvPicPr>
            <a:picLocks noChangeAspect="1"/>
          </p:cNvPicPr>
          <p:nvPr/>
        </p:nvPicPr>
        <p:blipFill rotWithShape="1">
          <a:blip r:embed="rId5"/>
          <a:srcRect l="8392" r="54460" b="55546"/>
          <a:stretch/>
        </p:blipFill>
        <p:spPr>
          <a:xfrm>
            <a:off x="8214893" y="4636394"/>
            <a:ext cx="2717442" cy="2709930"/>
          </a:xfrm>
          <a:prstGeom prst="rect">
            <a:avLst/>
          </a:prstGeom>
        </p:spPr>
      </p:pic>
      <p:pic>
        <p:nvPicPr>
          <p:cNvPr id="7" name="Picture 6"/>
          <p:cNvPicPr>
            <a:picLocks noChangeAspect="1"/>
          </p:cNvPicPr>
          <p:nvPr/>
        </p:nvPicPr>
        <p:blipFill rotWithShape="1">
          <a:blip r:embed="rId6"/>
          <a:srcRect l="26958" t="31220" r="36535" b="16856"/>
          <a:stretch/>
        </p:blipFill>
        <p:spPr>
          <a:xfrm>
            <a:off x="5369576" y="4722790"/>
            <a:ext cx="2781837" cy="2537138"/>
          </a:xfrm>
          <a:prstGeom prst="rect">
            <a:avLst/>
          </a:prstGeom>
        </p:spPr>
      </p:pic>
      <p:sp>
        <p:nvSpPr>
          <p:cNvPr id="8" name="TextBox 7"/>
          <p:cNvSpPr txBox="1"/>
          <p:nvPr/>
        </p:nvSpPr>
        <p:spPr>
          <a:xfrm>
            <a:off x="5971574" y="5203066"/>
            <a:ext cx="1725769"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Fibrous</a:t>
            </a:r>
            <a:endParaRPr lang="en-US" dirty="0">
              <a:solidFill>
                <a:schemeClr val="bg1"/>
              </a:solidFill>
            </a:endParaRPr>
          </a:p>
        </p:txBody>
      </p:sp>
    </p:spTree>
    <p:extLst>
      <p:ext uri="{BB962C8B-B14F-4D97-AF65-F5344CB8AC3E}">
        <p14:creationId xmlns:p14="http://schemas.microsoft.com/office/powerpoint/2010/main" val="114130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94704"/>
            <a:ext cx="8915400" cy="4816518"/>
          </a:xfrm>
        </p:spPr>
        <p:txBody>
          <a:bodyPr/>
          <a:lstStyle/>
          <a:p>
            <a:endParaRPr lang="en-US" b="1" dirty="0" smtClean="0">
              <a:hlinkClick r:id="rId2"/>
            </a:endParaRPr>
          </a:p>
          <a:p>
            <a:r>
              <a:rPr lang="en-US" b="1" dirty="0" smtClean="0">
                <a:hlinkClick r:id="rId2"/>
              </a:rPr>
              <a:t>Source</a:t>
            </a:r>
            <a:r>
              <a:rPr lang="en-US" dirty="0" smtClean="0">
                <a:hlinkClick r:id="rId2"/>
              </a:rPr>
              <a:t>: https</a:t>
            </a:r>
            <a:r>
              <a:rPr lang="en-US" dirty="0">
                <a:hlinkClick r:id="rId2"/>
              </a:rPr>
              <a:t>://</a:t>
            </a:r>
            <a:r>
              <a:rPr lang="en-US" dirty="0" smtClean="0">
                <a:hlinkClick r:id="rId2"/>
              </a:rPr>
              <a:t>www.britannica.com/science/aril</a:t>
            </a:r>
            <a:endParaRPr lang="en-US" dirty="0" smtClean="0"/>
          </a:p>
          <a:p>
            <a:r>
              <a:rPr lang="en-US" dirty="0">
                <a:hlinkClick r:id="rId3"/>
              </a:rPr>
              <a:t>https://www.flickr.com/photos/ophis/3234997141</a:t>
            </a:r>
            <a:endParaRPr lang="en-US" dirty="0"/>
          </a:p>
        </p:txBody>
      </p:sp>
      <p:pic>
        <p:nvPicPr>
          <p:cNvPr id="4" name="Picture 3"/>
          <p:cNvPicPr>
            <a:picLocks noChangeAspect="1"/>
          </p:cNvPicPr>
          <p:nvPr/>
        </p:nvPicPr>
        <p:blipFill>
          <a:blip r:embed="rId4"/>
          <a:stretch>
            <a:fillRect/>
          </a:stretch>
        </p:blipFill>
        <p:spPr>
          <a:xfrm>
            <a:off x="4389415" y="2284098"/>
            <a:ext cx="1714500" cy="3863172"/>
          </a:xfrm>
          <a:prstGeom prst="rect">
            <a:avLst/>
          </a:prstGeom>
        </p:spPr>
      </p:pic>
      <p:pic>
        <p:nvPicPr>
          <p:cNvPr id="6" name="Picture 5"/>
          <p:cNvPicPr>
            <a:picLocks noChangeAspect="1"/>
          </p:cNvPicPr>
          <p:nvPr/>
        </p:nvPicPr>
        <p:blipFill>
          <a:blip r:embed="rId5"/>
          <a:stretch>
            <a:fillRect/>
          </a:stretch>
        </p:blipFill>
        <p:spPr>
          <a:xfrm>
            <a:off x="6142384" y="2284098"/>
            <a:ext cx="3169041" cy="3989921"/>
          </a:xfrm>
          <a:prstGeom prst="rect">
            <a:avLst/>
          </a:prstGeom>
        </p:spPr>
      </p:pic>
      <p:pic>
        <p:nvPicPr>
          <p:cNvPr id="7" name="Picture 6"/>
          <p:cNvPicPr>
            <a:picLocks noChangeAspect="1"/>
          </p:cNvPicPr>
          <p:nvPr/>
        </p:nvPicPr>
        <p:blipFill>
          <a:blip r:embed="rId6"/>
          <a:stretch>
            <a:fillRect/>
          </a:stretch>
        </p:blipFill>
        <p:spPr>
          <a:xfrm>
            <a:off x="1326706" y="2284098"/>
            <a:ext cx="3024240" cy="3863172"/>
          </a:xfrm>
          <a:prstGeom prst="rect">
            <a:avLst/>
          </a:prstGeom>
        </p:spPr>
      </p:pic>
      <p:sp>
        <p:nvSpPr>
          <p:cNvPr id="8" name="TextBox 7"/>
          <p:cNvSpPr txBox="1"/>
          <p:nvPr/>
        </p:nvSpPr>
        <p:spPr>
          <a:xfrm>
            <a:off x="1983346" y="2859110"/>
            <a:ext cx="1352282" cy="369332"/>
          </a:xfrm>
          <a:prstGeom prst="rect">
            <a:avLst/>
          </a:prstGeom>
          <a:noFill/>
        </p:spPr>
        <p:txBody>
          <a:bodyPr wrap="square" rtlCol="0">
            <a:spAutoFit/>
          </a:bodyPr>
          <a:lstStyle/>
          <a:p>
            <a:r>
              <a:rPr lang="en-US" b="1" dirty="0" err="1">
                <a:solidFill>
                  <a:schemeClr val="bg1"/>
                </a:solidFill>
                <a:latin typeface="Times New Roman" panose="02020603050405020304" pitchFamily="18" charset="0"/>
                <a:cs typeface="Times New Roman" panose="02020603050405020304" pitchFamily="18" charset="0"/>
              </a:rPr>
              <a:t>Arillate</a:t>
            </a:r>
            <a:endParaRPr lang="en-US" dirty="0">
              <a:solidFill>
                <a:schemeClr val="bg1"/>
              </a:solidFill>
            </a:endParaRPr>
          </a:p>
        </p:txBody>
      </p:sp>
    </p:spTree>
    <p:extLst>
      <p:ext uri="{BB962C8B-B14F-4D97-AF65-F5344CB8AC3E}">
        <p14:creationId xmlns:p14="http://schemas.microsoft.com/office/powerpoint/2010/main" val="57111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59" y="817293"/>
            <a:ext cx="8911687" cy="869839"/>
          </a:xfrm>
        </p:spPr>
        <p:txBody>
          <a:bodyPr>
            <a:normAutofit/>
          </a:bodyPr>
          <a:lstStyle/>
          <a:p>
            <a:pPr algn="ctr"/>
            <a:r>
              <a:rPr lang="en-US" b="1" dirty="0">
                <a:latin typeface="Times New Roman" pitchFamily="18" charset="0"/>
                <a:cs typeface="Times New Roman" pitchFamily="18" charset="0"/>
              </a:rPr>
              <a:t>Anatomy Of Fruit</a:t>
            </a:r>
            <a:endParaRPr lang="en-US" dirty="0"/>
          </a:p>
        </p:txBody>
      </p:sp>
      <p:sp>
        <p:nvSpPr>
          <p:cNvPr id="3" name="Content Placeholder 2"/>
          <p:cNvSpPr>
            <a:spLocks noGrp="1"/>
          </p:cNvSpPr>
          <p:nvPr>
            <p:ph idx="1"/>
          </p:nvPr>
        </p:nvSpPr>
        <p:spPr>
          <a:xfrm>
            <a:off x="1739207" y="1644203"/>
            <a:ext cx="8915400" cy="4885386"/>
          </a:xfrm>
        </p:spPr>
        <p:txBody>
          <a:bodyPr/>
          <a:lstStyle/>
          <a:p>
            <a:pPr marL="285750" indent="-285750" algn="just">
              <a:buFont typeface="Arial" pitchFamily="34" charset="0"/>
              <a:buChar char="•"/>
            </a:pPr>
            <a:r>
              <a:rPr lang="en-US" dirty="0">
                <a:latin typeface="Times New Roman" pitchFamily="18" charset="0"/>
                <a:cs typeface="Times New Roman" pitchFamily="18" charset="0"/>
              </a:rPr>
              <a:t>Fruits are mature </a:t>
            </a:r>
            <a:r>
              <a:rPr lang="en-US" b="1" dirty="0">
                <a:latin typeface="Times New Roman" pitchFamily="18" charset="0"/>
                <a:cs typeface="Times New Roman" pitchFamily="18" charset="0"/>
              </a:rPr>
              <a:t>ovary</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ovaries</a:t>
            </a:r>
            <a:r>
              <a:rPr lang="en-US" dirty="0">
                <a:latin typeface="Times New Roman" pitchFamily="18" charset="0"/>
                <a:cs typeface="Times New Roman" pitchFamily="18" charset="0"/>
              </a:rPr>
              <a:t> of one and more flowers.</a:t>
            </a:r>
          </a:p>
          <a:p>
            <a:pPr marL="285750" indent="-285750" algn="just">
              <a:buFont typeface="Arial" pitchFamily="34" charset="0"/>
              <a:buChar char="•"/>
            </a:pPr>
            <a:r>
              <a:rPr lang="en-US" dirty="0">
                <a:latin typeface="Times New Roman" pitchFamily="18" charset="0"/>
                <a:cs typeface="Times New Roman" pitchFamily="18" charset="0"/>
              </a:rPr>
              <a:t>Its primary function is to distribute seeds to new areas where the plant might grow ( seed dispersal vehicle )</a:t>
            </a:r>
          </a:p>
          <a:p>
            <a:pPr algn="just"/>
            <a:r>
              <a:rPr lang="en-US" b="1" dirty="0">
                <a:latin typeface="Times New Roman" pitchFamily="18" charset="0"/>
                <a:cs typeface="Times New Roman" pitchFamily="18" charset="0"/>
              </a:rPr>
              <a:t>Structure:</a:t>
            </a:r>
          </a:p>
          <a:p>
            <a:pPr algn="just"/>
            <a:r>
              <a:rPr lang="en-US" dirty="0">
                <a:latin typeface="Times New Roman" pitchFamily="18" charset="0"/>
                <a:cs typeface="Times New Roman" pitchFamily="18" charset="0"/>
              </a:rPr>
              <a:t>A fruit is composed of the </a:t>
            </a:r>
            <a:r>
              <a:rPr lang="en-US" b="1" dirty="0">
                <a:latin typeface="Times New Roman" pitchFamily="18" charset="0"/>
                <a:cs typeface="Times New Roman" pitchFamily="18" charset="0"/>
              </a:rPr>
              <a:t>pericarp</a:t>
            </a:r>
            <a:r>
              <a:rPr lang="en-US" dirty="0">
                <a:latin typeface="Times New Roman" pitchFamily="18" charset="0"/>
                <a:cs typeface="Times New Roman" pitchFamily="18" charset="0"/>
              </a:rPr>
              <a:t> and the </a:t>
            </a:r>
            <a:r>
              <a:rPr lang="en-US" b="1" dirty="0">
                <a:latin typeface="Times New Roman" pitchFamily="18" charset="0"/>
                <a:cs typeface="Times New Roman" pitchFamily="18" charset="0"/>
              </a:rPr>
              <a:t>seeds</a:t>
            </a:r>
            <a:r>
              <a:rPr lang="en-US" dirty="0">
                <a:latin typeface="Times New Roman" pitchFamily="18" charset="0"/>
                <a:cs typeface="Times New Roman" pitchFamily="18" charset="0"/>
              </a:rPr>
              <a:t>.</a:t>
            </a:r>
          </a:p>
          <a:p>
            <a:pPr algn="just"/>
            <a:r>
              <a:rPr lang="en-US" b="1" dirty="0">
                <a:latin typeface="Times New Roman" pitchFamily="18" charset="0"/>
                <a:cs typeface="Times New Roman" pitchFamily="18" charset="0"/>
              </a:rPr>
              <a:t>STRUCTURE OF PERICARP:</a:t>
            </a:r>
          </a:p>
          <a:p>
            <a:pPr algn="just"/>
            <a:r>
              <a:rPr lang="en-US" dirty="0">
                <a:latin typeface="Times New Roman" pitchFamily="18" charset="0"/>
                <a:cs typeface="Times New Roman" pitchFamily="18" charset="0"/>
              </a:rPr>
              <a:t>In fruits outer layer is the pericarp which is the tissue </a:t>
            </a:r>
          </a:p>
          <a:p>
            <a:pPr algn="just"/>
            <a:r>
              <a:rPr lang="en-US" dirty="0">
                <a:latin typeface="Times New Roman" pitchFamily="18" charset="0"/>
                <a:cs typeface="Times New Roman" pitchFamily="18" charset="0"/>
              </a:rPr>
              <a:t>that develops from the ovary wall of flowers </a:t>
            </a:r>
          </a:p>
          <a:p>
            <a:pPr algn="just"/>
            <a:r>
              <a:rPr lang="en-US" dirty="0">
                <a:latin typeface="Times New Roman" pitchFamily="18" charset="0"/>
                <a:cs typeface="Times New Roman" pitchFamily="18" charset="0"/>
              </a:rPr>
              <a:t>and surrounds the seed.</a:t>
            </a:r>
          </a:p>
          <a:p>
            <a:endParaRPr lang="en-US" dirty="0">
              <a:latin typeface="Times New Roman" pitchFamily="18" charset="0"/>
              <a:cs typeface="Times New Roman" pitchFamily="18" charset="0"/>
            </a:endParaRP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852" y="2907976"/>
            <a:ext cx="2457918" cy="163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852" y="4710962"/>
            <a:ext cx="2457918" cy="184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589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801" y="843051"/>
            <a:ext cx="8911687" cy="818324"/>
          </a:xfrm>
        </p:spPr>
        <p:txBody>
          <a:bodyPr/>
          <a:lstStyle/>
          <a:p>
            <a:pPr algn="ctr"/>
            <a:r>
              <a:rPr lang="en-US" b="1" dirty="0">
                <a:latin typeface="Times New Roman" pitchFamily="18" charset="0"/>
                <a:cs typeface="Times New Roman" pitchFamily="18" charset="0"/>
              </a:rPr>
              <a:t>Layers of pericarp</a:t>
            </a:r>
            <a:endParaRPr lang="en-US" dirty="0"/>
          </a:p>
        </p:txBody>
      </p:sp>
      <p:sp>
        <p:nvSpPr>
          <p:cNvPr id="3" name="Content Placeholder 2"/>
          <p:cNvSpPr>
            <a:spLocks noGrp="1"/>
          </p:cNvSpPr>
          <p:nvPr>
            <p:ph idx="1"/>
          </p:nvPr>
        </p:nvSpPr>
        <p:spPr>
          <a:xfrm>
            <a:off x="1893753" y="1850265"/>
            <a:ext cx="8915400" cy="4653566"/>
          </a:xfrm>
        </p:spPr>
        <p:txBody>
          <a:bodyPr/>
          <a:lstStyle/>
          <a:p>
            <a:pPr>
              <a:buFont typeface="+mj-lt"/>
              <a:buAutoNum type="arabicPeriod"/>
            </a:pPr>
            <a:r>
              <a:rPr lang="en-US" b="1" dirty="0" err="1">
                <a:latin typeface="Times New Roman" pitchFamily="18" charset="0"/>
                <a:cs typeface="Times New Roman" pitchFamily="18" charset="0"/>
              </a:rPr>
              <a:t>Epicarpic</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exocarpic</a:t>
            </a:r>
            <a:r>
              <a:rPr lang="en-US" b="1" dirty="0">
                <a:latin typeface="Times New Roman" pitchFamily="18" charset="0"/>
                <a:cs typeface="Times New Roman" pitchFamily="18" charset="0"/>
              </a:rPr>
              <a:t>:</a:t>
            </a:r>
          </a:p>
          <a:p>
            <a:r>
              <a:rPr lang="en-US" dirty="0">
                <a:latin typeface="Times New Roman" pitchFamily="18" charset="0"/>
                <a:cs typeface="Times New Roman" pitchFamily="18" charset="0"/>
              </a:rPr>
              <a:t>Outermost layer of the pericarp, form the tough outer skin of the fruit, if there is one.</a:t>
            </a:r>
          </a:p>
          <a:p>
            <a:r>
              <a:rPr lang="en-US" dirty="0">
                <a:latin typeface="Times New Roman" pitchFamily="18" charset="0"/>
                <a:cs typeface="Times New Roman" pitchFamily="18" charset="0"/>
              </a:rPr>
              <a:t>Pericarp sometimes called </a:t>
            </a:r>
            <a:r>
              <a:rPr lang="en-US" b="1" dirty="0" err="1">
                <a:latin typeface="Times New Roman" pitchFamily="18" charset="0"/>
                <a:cs typeface="Times New Roman" pitchFamily="18" charset="0"/>
              </a:rPr>
              <a:t>exocarp</a:t>
            </a:r>
            <a:r>
              <a:rPr lang="en-US" dirty="0">
                <a:latin typeface="Times New Roman" pitchFamily="18" charset="0"/>
                <a:cs typeface="Times New Roman" pitchFamily="18" charset="0"/>
              </a:rPr>
              <a:t>, especially in </a:t>
            </a:r>
            <a:r>
              <a:rPr lang="en-US" b="1" dirty="0">
                <a:latin typeface="Times New Roman" pitchFamily="18" charset="0"/>
                <a:cs typeface="Times New Roman" pitchFamily="18" charset="0"/>
              </a:rPr>
              <a:t>Citrus</a:t>
            </a:r>
            <a:r>
              <a:rPr lang="en-US" dirty="0">
                <a:latin typeface="Times New Roman" pitchFamily="18" charset="0"/>
                <a:cs typeface="Times New Roman" pitchFamily="18" charset="0"/>
              </a:rPr>
              <a:t>, the </a:t>
            </a:r>
            <a:r>
              <a:rPr lang="en-US" b="1" dirty="0" err="1">
                <a:latin typeface="Times New Roman" pitchFamily="18" charset="0"/>
                <a:cs typeface="Times New Roman" pitchFamily="18" charset="0"/>
              </a:rPr>
              <a:t>flavedo</a:t>
            </a:r>
            <a:r>
              <a:rPr lang="en-US" dirty="0">
                <a:latin typeface="Times New Roman" pitchFamily="18" charset="0"/>
                <a:cs typeface="Times New Roman" pitchFamily="18" charset="0"/>
              </a:rPr>
              <a:t>.</a:t>
            </a:r>
          </a:p>
          <a:p>
            <a:pPr marL="0" indent="0">
              <a:buNone/>
            </a:pPr>
            <a:r>
              <a:rPr lang="en-US" b="1" dirty="0" err="1">
                <a:latin typeface="Times New Roman" pitchFamily="18" charset="0"/>
                <a:cs typeface="Times New Roman" pitchFamily="18" charset="0"/>
              </a:rPr>
              <a:t>Flavedo</a:t>
            </a:r>
            <a:r>
              <a:rPr lang="en-US" b="1" dirty="0">
                <a:latin typeface="Times New Roman" pitchFamily="18" charset="0"/>
                <a:cs typeface="Times New Roman" pitchFamily="18" charset="0"/>
              </a:rPr>
              <a:t>:</a:t>
            </a:r>
          </a:p>
          <a:p>
            <a:r>
              <a:rPr lang="en-US" dirty="0">
                <a:latin typeface="Times New Roman" pitchFamily="18" charset="0"/>
                <a:cs typeface="Times New Roman" pitchFamily="18" charset="0"/>
              </a:rPr>
              <a:t>It is mostly composed of </a:t>
            </a:r>
            <a:r>
              <a:rPr lang="en-US" b="1" dirty="0">
                <a:latin typeface="Times New Roman" pitchFamily="18" charset="0"/>
                <a:cs typeface="Times New Roman" pitchFamily="18" charset="0"/>
              </a:rPr>
              <a:t>cellulosic</a:t>
            </a:r>
            <a:r>
              <a:rPr lang="en-US" dirty="0">
                <a:latin typeface="Times New Roman" pitchFamily="18" charset="0"/>
                <a:cs typeface="Times New Roman" pitchFamily="18" charset="0"/>
              </a:rPr>
              <a:t> material but also contain other components, such as essential oils, </a:t>
            </a:r>
            <a:r>
              <a:rPr lang="en-US" b="1" dirty="0">
                <a:latin typeface="Times New Roman" pitchFamily="18" charset="0"/>
                <a:cs typeface="Times New Roman" pitchFamily="18" charset="0"/>
              </a:rPr>
              <a:t>steroids</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fatty</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acids</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pigments</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enzymes</a:t>
            </a:r>
            <a:r>
              <a:rPr lang="en-US" dirty="0">
                <a:latin typeface="Times New Roman" pitchFamily="18" charset="0"/>
                <a:cs typeface="Times New Roman" pitchFamily="18" charset="0"/>
              </a:rPr>
              <a:t> etc.</a:t>
            </a:r>
          </a:p>
          <a:p>
            <a:r>
              <a:rPr lang="en-US" dirty="0">
                <a:latin typeface="Times New Roman" pitchFamily="18" charset="0"/>
                <a:cs typeface="Times New Roman" pitchFamily="18" charset="0"/>
              </a:rPr>
              <a:t>In Citrus fruits, the </a:t>
            </a:r>
            <a:r>
              <a:rPr lang="en-US" dirty="0" err="1">
                <a:latin typeface="Times New Roman" pitchFamily="18" charset="0"/>
                <a:cs typeface="Times New Roman" pitchFamily="18" charset="0"/>
              </a:rPr>
              <a:t>flavedo</a:t>
            </a:r>
            <a:r>
              <a:rPr lang="en-US" dirty="0">
                <a:latin typeface="Times New Roman" pitchFamily="18" charset="0"/>
                <a:cs typeface="Times New Roman" pitchFamily="18" charset="0"/>
              </a:rPr>
              <a:t> constitutes the peripheral surface of the pericarp.</a:t>
            </a:r>
          </a:p>
          <a:p>
            <a:pPr marL="0" indent="0">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endParaRPr lang="en-US" dirty="0"/>
          </a:p>
        </p:txBody>
      </p:sp>
      <p:pic>
        <p:nvPicPr>
          <p:cNvPr id="4" name="mwMg" descr="https://ipfs.io/ipfs/QmXoypizjW3WknFiJnKLwHCnL72vedxjQkDDP1mXWo6uco/I/m/Drupe_fruit_diagram-en.svg.png"/>
          <p:cNvPicPr/>
          <p:nvPr/>
        </p:nvPicPr>
        <p:blipFill>
          <a:blip r:embed="rId2">
            <a:extLst>
              <a:ext uri="{28A0092B-C50C-407E-A947-70E740481C1C}">
                <a14:useLocalDpi xmlns:a14="http://schemas.microsoft.com/office/drawing/2010/main" val="0"/>
              </a:ext>
            </a:extLst>
          </a:blip>
          <a:srcRect/>
          <a:stretch>
            <a:fillRect/>
          </a:stretch>
        </p:blipFill>
        <p:spPr bwMode="auto">
          <a:xfrm>
            <a:off x="8205397" y="4615419"/>
            <a:ext cx="2861945" cy="2137410"/>
          </a:xfrm>
          <a:prstGeom prst="rect">
            <a:avLst/>
          </a:prstGeom>
          <a:noFill/>
          <a:ln>
            <a:noFill/>
          </a:ln>
        </p:spPr>
      </p:pic>
      <p:pic>
        <p:nvPicPr>
          <p:cNvPr id="5" name="Picture 4"/>
          <p:cNvPicPr>
            <a:picLocks noChangeAspect="1"/>
          </p:cNvPicPr>
          <p:nvPr/>
        </p:nvPicPr>
        <p:blipFill>
          <a:blip r:embed="rId3"/>
          <a:stretch>
            <a:fillRect/>
          </a:stretch>
        </p:blipFill>
        <p:spPr>
          <a:xfrm>
            <a:off x="3759625" y="4444137"/>
            <a:ext cx="3375272" cy="2479974"/>
          </a:xfrm>
          <a:prstGeom prst="rect">
            <a:avLst/>
          </a:prstGeom>
        </p:spPr>
      </p:pic>
    </p:spTree>
    <p:extLst>
      <p:ext uri="{BB962C8B-B14F-4D97-AF65-F5344CB8AC3E}">
        <p14:creationId xmlns:p14="http://schemas.microsoft.com/office/powerpoint/2010/main" val="623772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4057" y="927279"/>
            <a:ext cx="8915400" cy="4971064"/>
          </a:xfrm>
        </p:spPr>
        <p:txBody>
          <a:bodyPr>
            <a:normAutofit lnSpcReduction="10000"/>
          </a:bodyPr>
          <a:lstStyle/>
          <a:p>
            <a:pPr marL="0" indent="0" algn="just">
              <a:buNone/>
            </a:pPr>
            <a:r>
              <a:rPr lang="en-US" b="1" dirty="0" err="1">
                <a:latin typeface="Times New Roman" pitchFamily="18" charset="0"/>
                <a:cs typeface="Times New Roman" pitchFamily="18" charset="0"/>
              </a:rPr>
              <a:t>Mesocarp</a:t>
            </a:r>
            <a:r>
              <a:rPr lang="en-US" b="1"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It is the fleshy </a:t>
            </a:r>
            <a:r>
              <a:rPr lang="en-US" b="1" dirty="0">
                <a:latin typeface="Times New Roman" pitchFamily="18" charset="0"/>
                <a:cs typeface="Times New Roman" pitchFamily="18" charset="0"/>
              </a:rPr>
              <a:t>middle</a:t>
            </a:r>
            <a:r>
              <a:rPr lang="en-US" dirty="0">
                <a:latin typeface="Times New Roman" pitchFamily="18" charset="0"/>
                <a:cs typeface="Times New Roman" pitchFamily="18" charset="0"/>
              </a:rPr>
              <a:t> layer of the pericarp of a fruit; it is found between </a:t>
            </a:r>
            <a:r>
              <a:rPr lang="en-US" dirty="0" err="1">
                <a:latin typeface="Times New Roman" pitchFamily="18" charset="0"/>
                <a:cs typeface="Times New Roman" pitchFamily="18" charset="0"/>
              </a:rPr>
              <a:t>epicarp</a:t>
            </a:r>
            <a:r>
              <a:rPr lang="en-US" dirty="0">
                <a:latin typeface="Times New Roman" pitchFamily="18" charset="0"/>
                <a:cs typeface="Times New Roman" pitchFamily="18" charset="0"/>
              </a:rPr>
              <a:t> and endocarp.</a:t>
            </a:r>
          </a:p>
          <a:p>
            <a:pPr algn="just"/>
            <a:r>
              <a:rPr lang="en-US" dirty="0">
                <a:latin typeface="Times New Roman" pitchFamily="18" charset="0"/>
                <a:cs typeface="Times New Roman" pitchFamily="18" charset="0"/>
              </a:rPr>
              <a:t>It is eatable part of fruit. It may also </a:t>
            </a:r>
            <a:r>
              <a:rPr lang="en-US" dirty="0" err="1">
                <a:latin typeface="Times New Roman" pitchFamily="18" charset="0"/>
                <a:cs typeface="Times New Roman" pitchFamily="18" charset="0"/>
              </a:rPr>
              <a:t>refere</a:t>
            </a:r>
            <a:r>
              <a:rPr lang="en-US" dirty="0">
                <a:latin typeface="Times New Roman" pitchFamily="18" charset="0"/>
                <a:cs typeface="Times New Roman" pitchFamily="18" charset="0"/>
              </a:rPr>
              <a:t> to any fruit that is fleshy throughout.</a:t>
            </a:r>
          </a:p>
          <a:p>
            <a:pPr algn="just"/>
            <a:r>
              <a:rPr lang="en-US" dirty="0">
                <a:latin typeface="Times New Roman" pitchFamily="18" charset="0"/>
                <a:cs typeface="Times New Roman" pitchFamily="18" charset="0"/>
              </a:rPr>
              <a:t>EXAMPLES: Edible part of Peach , Tomato.</a:t>
            </a:r>
          </a:p>
          <a:p>
            <a:pPr algn="just"/>
            <a:r>
              <a:rPr lang="en-US" dirty="0">
                <a:latin typeface="Times New Roman" pitchFamily="18" charset="0"/>
                <a:cs typeface="Times New Roman" pitchFamily="18" charset="0"/>
              </a:rPr>
              <a:t>In hesperidium, as is found in citrus fruit, the </a:t>
            </a:r>
            <a:r>
              <a:rPr lang="en-US" dirty="0" err="1">
                <a:latin typeface="Times New Roman" pitchFamily="18" charset="0"/>
                <a:cs typeface="Times New Roman" pitchFamily="18" charset="0"/>
              </a:rPr>
              <a:t>mesocarp</a:t>
            </a:r>
            <a:r>
              <a:rPr lang="en-US" dirty="0">
                <a:latin typeface="Times New Roman" pitchFamily="18" charset="0"/>
                <a:cs typeface="Times New Roman" pitchFamily="18" charset="0"/>
              </a:rPr>
              <a:t> is also referred as albedo or  pith.</a:t>
            </a:r>
          </a:p>
          <a:p>
            <a:pPr marL="0" indent="0" algn="just">
              <a:buNone/>
            </a:pPr>
            <a:r>
              <a:rPr lang="en-US" b="1" dirty="0">
                <a:latin typeface="Times New Roman" pitchFamily="18" charset="0"/>
                <a:cs typeface="Times New Roman" pitchFamily="18" charset="0"/>
              </a:rPr>
              <a:t>3. Endocarp:</a:t>
            </a:r>
          </a:p>
          <a:p>
            <a:pPr algn="just"/>
            <a:r>
              <a:rPr lang="en-US" dirty="0">
                <a:latin typeface="Times New Roman" pitchFamily="18" charset="0"/>
                <a:cs typeface="Times New Roman" pitchFamily="18" charset="0"/>
              </a:rPr>
              <a:t>It is the </a:t>
            </a:r>
            <a:r>
              <a:rPr lang="en-US" b="1" dirty="0">
                <a:latin typeface="Times New Roman" pitchFamily="18" charset="0"/>
                <a:cs typeface="Times New Roman" pitchFamily="18" charset="0"/>
              </a:rPr>
              <a:t>inside</a:t>
            </a:r>
            <a:r>
              <a:rPr lang="en-US" dirty="0">
                <a:latin typeface="Times New Roman" pitchFamily="18" charset="0"/>
                <a:cs typeface="Times New Roman" pitchFamily="18" charset="0"/>
              </a:rPr>
              <a:t> layer of the pericarp, which directly surrounds the seeds.</a:t>
            </a:r>
          </a:p>
          <a:p>
            <a:pPr algn="just"/>
            <a:r>
              <a:rPr lang="en-US" dirty="0">
                <a:latin typeface="Times New Roman" pitchFamily="18" charset="0"/>
                <a:cs typeface="Times New Roman" pitchFamily="18" charset="0"/>
              </a:rPr>
              <a:t>It may be membranous as in citrus or thick and hard in stone fruits of the family </a:t>
            </a:r>
            <a:r>
              <a:rPr lang="en-US" dirty="0" err="1">
                <a:latin typeface="Times New Roman" pitchFamily="18" charset="0"/>
                <a:cs typeface="Times New Roman" pitchFamily="18" charset="0"/>
              </a:rPr>
              <a:t>Rosaceae</a:t>
            </a:r>
            <a:r>
              <a:rPr lang="en-US" dirty="0">
                <a:latin typeface="Times New Roman" pitchFamily="18" charset="0"/>
                <a:cs typeface="Times New Roman" pitchFamily="18" charset="0"/>
              </a:rPr>
              <a:t> such as Peaches, Apricots etc.</a:t>
            </a:r>
          </a:p>
          <a:p>
            <a:pPr algn="just"/>
            <a:r>
              <a:rPr lang="en-US" dirty="0">
                <a:latin typeface="Times New Roman" pitchFamily="18" charset="0"/>
                <a:cs typeface="Times New Roman" pitchFamily="18" charset="0"/>
              </a:rPr>
              <a:t>In Nuts, it is the stony layer that surrounds the kernel of walnuts etc. and that is removed prior to consumption.</a:t>
            </a:r>
          </a:p>
          <a:p>
            <a:pPr algn="just"/>
            <a:r>
              <a:rPr lang="en-US" dirty="0">
                <a:latin typeface="Times New Roman" pitchFamily="18" charset="0"/>
                <a:cs typeface="Times New Roman" pitchFamily="18" charset="0"/>
              </a:rPr>
              <a:t>In Citrus fruits, the endocarp is separated into sections, which are called segments. These segments are filled with Juice vesicles, which contain the juice of the fruit.</a:t>
            </a:r>
          </a:p>
          <a:p>
            <a:endParaRPr lang="en-US" dirty="0"/>
          </a:p>
          <a:p>
            <a:endParaRPr lang="en-US" dirty="0"/>
          </a:p>
        </p:txBody>
      </p:sp>
    </p:spTree>
    <p:extLst>
      <p:ext uri="{BB962C8B-B14F-4D97-AF65-F5344CB8AC3E}">
        <p14:creationId xmlns:p14="http://schemas.microsoft.com/office/powerpoint/2010/main" val="1001840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015" y="5577110"/>
            <a:ext cx="8911687" cy="1280890"/>
          </a:xfrm>
        </p:spPr>
        <p:txBody>
          <a:bodyPr>
            <a:normAutofit/>
          </a:bodyPr>
          <a:lstStyle/>
          <a:p>
            <a:r>
              <a:rPr lang="en-US" sz="2000" b="1" dirty="0" err="1" smtClean="0">
                <a:hlinkClick r:id="rId2"/>
              </a:rPr>
              <a:t>Source:</a:t>
            </a:r>
            <a:r>
              <a:rPr lang="en-US" sz="2000" dirty="0" err="1" smtClean="0">
                <a:hlinkClick r:id="rId2"/>
              </a:rPr>
              <a:t>https</a:t>
            </a:r>
            <a:r>
              <a:rPr lang="en-US" sz="2000" dirty="0">
                <a:hlinkClick r:id="rId2"/>
              </a:rPr>
              <a:t>://favpng.com/</a:t>
            </a:r>
            <a:r>
              <a:rPr lang="en-US" sz="2000" dirty="0" err="1">
                <a:hlinkClick r:id="rId2"/>
              </a:rPr>
              <a:t>png_view</a:t>
            </a:r>
            <a:r>
              <a:rPr lang="en-US" sz="2000" dirty="0">
                <a:hlinkClick r:id="rId2"/>
              </a:rPr>
              <a:t>/fruit-anatomy-lime-</a:t>
            </a:r>
            <a:r>
              <a:rPr lang="en-US" sz="2000" dirty="0" err="1">
                <a:hlinkClick r:id="rId2"/>
              </a:rPr>
              <a:t>oplodie</a:t>
            </a:r>
            <a:r>
              <a:rPr lang="en-US" sz="2000" dirty="0">
                <a:hlinkClick r:id="rId2"/>
              </a:rPr>
              <a:t>-</a:t>
            </a:r>
            <a:r>
              <a:rPr lang="en-US" sz="2000" dirty="0" err="1">
                <a:hlinkClick r:id="rId2"/>
              </a:rPr>
              <a:t>egzokarp</a:t>
            </a:r>
            <a:r>
              <a:rPr lang="en-US" sz="2000" dirty="0">
                <a:hlinkClick r:id="rId2"/>
              </a:rPr>
              <a:t>-grape-berry-</a:t>
            </a:r>
            <a:r>
              <a:rPr lang="en-US" sz="2000" dirty="0" err="1">
                <a:hlinkClick r:id="rId2"/>
              </a:rPr>
              <a:t>png</a:t>
            </a:r>
            <a:r>
              <a:rPr lang="en-US" sz="2000" dirty="0">
                <a:hlinkClick r:id="rId2"/>
              </a:rPr>
              <a:t>/siu0ErHj</a:t>
            </a:r>
            <a:endParaRPr lang="en-US" sz="2000" dirty="0"/>
          </a:p>
        </p:txBody>
      </p:sp>
      <p:pic>
        <p:nvPicPr>
          <p:cNvPr id="6" name="Content Placeholder 5"/>
          <p:cNvPicPr>
            <a:picLocks noGrp="1" noChangeAspect="1"/>
          </p:cNvPicPr>
          <p:nvPr>
            <p:ph idx="1"/>
          </p:nvPr>
        </p:nvPicPr>
        <p:blipFill>
          <a:blip r:embed="rId3"/>
          <a:stretch>
            <a:fillRect/>
          </a:stretch>
        </p:blipFill>
        <p:spPr>
          <a:xfrm>
            <a:off x="6444289" y="2129261"/>
            <a:ext cx="4038600" cy="3344259"/>
          </a:xfrm>
          <a:prstGeom prst="rect">
            <a:avLst/>
          </a:prstGeom>
        </p:spPr>
      </p:pic>
      <p:pic>
        <p:nvPicPr>
          <p:cNvPr id="7" name="Picture 6"/>
          <p:cNvPicPr>
            <a:picLocks noChangeAspect="1"/>
          </p:cNvPicPr>
          <p:nvPr/>
        </p:nvPicPr>
        <p:blipFill>
          <a:blip r:embed="rId4"/>
          <a:stretch>
            <a:fillRect/>
          </a:stretch>
        </p:blipFill>
        <p:spPr>
          <a:xfrm>
            <a:off x="1815921" y="2129262"/>
            <a:ext cx="4628368" cy="3434412"/>
          </a:xfrm>
          <a:prstGeom prst="rect">
            <a:avLst/>
          </a:prstGeom>
        </p:spPr>
      </p:pic>
    </p:spTree>
    <p:extLst>
      <p:ext uri="{BB962C8B-B14F-4D97-AF65-F5344CB8AC3E}">
        <p14:creationId xmlns:p14="http://schemas.microsoft.com/office/powerpoint/2010/main" val="307783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2901"/>
            <a:ext cx="9144000" cy="952500"/>
          </a:xfrm>
        </p:spPr>
        <p:txBody>
          <a:bodyPr>
            <a:normAutofit/>
          </a:bodyPr>
          <a:lstStyle/>
          <a:p>
            <a:r>
              <a:rPr lang="en-US" sz="3200"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Reproductive Parts of Plants</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1295401"/>
            <a:ext cx="9923780" cy="5460998"/>
          </a:xfrm>
        </p:spPr>
        <p:txBody>
          <a:bodyPr>
            <a:normAutofit/>
          </a:bodyPr>
          <a:lstStyle/>
          <a:p>
            <a:pPr algn="just"/>
            <a:endParaRPr lang="en-US" sz="1600" dirty="0" smtClean="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p:txBody>
      </p:sp>
      <p:sp>
        <p:nvSpPr>
          <p:cNvPr id="4" name="Rectangle 3"/>
          <p:cNvSpPr/>
          <p:nvPr/>
        </p:nvSpPr>
        <p:spPr>
          <a:xfrm>
            <a:off x="1524000" y="1952065"/>
            <a:ext cx="9588500" cy="4524315"/>
          </a:xfrm>
          <a:prstGeom prst="rect">
            <a:avLst/>
          </a:prstGeom>
        </p:spPr>
        <p:txBody>
          <a:bodyPr wrap="square">
            <a:spAutoFit/>
          </a:bodyPr>
          <a:lstStyle/>
          <a:p>
            <a:r>
              <a:rPr lang="en-US" sz="2000" b="1" dirty="0" smtClean="0">
                <a:effectLst/>
                <a:latin typeface="Times New Roman" panose="02020603050405020304" pitchFamily="18" charset="0"/>
                <a:ea typeface="Arial" panose="020B0604020202020204" pitchFamily="34" charset="0"/>
                <a:cs typeface="Times New Roman" panose="02020603050405020304" pitchFamily="18" charset="0"/>
              </a:rPr>
              <a:t>Seed:</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r>
            <a:b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b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Seeds are the dispersal and propagation units of most plants. </a:t>
            </a:r>
            <a:b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br>
            <a:endParaRPr lang="en-US" sz="2000" dirty="0" smtClean="0">
              <a:effectLst/>
              <a:latin typeface="Times New Roman" panose="02020603050405020304" pitchFamily="18" charset="0"/>
              <a:ea typeface="Arial" panose="020B0604020202020204" pitchFamily="34" charset="0"/>
              <a:cs typeface="Times New Roman" panose="02020603050405020304" pitchFamily="18" charset="0"/>
            </a:endParaRPr>
          </a:p>
          <a:p>
            <a:r>
              <a:rPr lang="en-US" sz="2000" b="1" dirty="0" smtClean="0">
                <a:effectLst/>
                <a:latin typeface="Times New Roman" panose="02020603050405020304" pitchFamily="18" charset="0"/>
                <a:ea typeface="Arial" panose="020B0604020202020204" pitchFamily="34" charset="0"/>
                <a:cs typeface="Times New Roman" panose="02020603050405020304" pitchFamily="18" charset="0"/>
              </a:rPr>
              <a:t>Flower:</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r>
            <a:b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b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A flower, sometimes known as a bloom or blossom, is the reproductive structure found in flowering plants. The biological function of a flower is to effect reproduction, usually by providing a mechanism for the union of sperm with eggs. Flowers may facilitate outcrossing or allow </a:t>
            </a:r>
            <a:r>
              <a:rPr lang="en-US" sz="2000" dirty="0" err="1" smtClean="0">
                <a:effectLst/>
                <a:latin typeface="Times New Roman" panose="02020603050405020304" pitchFamily="18" charset="0"/>
                <a:ea typeface="Arial" panose="020B0604020202020204" pitchFamily="34" charset="0"/>
                <a:cs typeface="Times New Roman" panose="02020603050405020304" pitchFamily="18" charset="0"/>
              </a:rPr>
              <a:t>selfing</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t>
            </a:r>
          </a:p>
          <a:p>
            <a:endParaRPr lang="en-US" sz="20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r>
              <a:rPr lang="en-US" sz="2000" b="1" dirty="0" smtClean="0">
                <a:effectLst/>
                <a:latin typeface="Times New Roman" panose="02020603050405020304" pitchFamily="18" charset="0"/>
                <a:ea typeface="Arial" panose="020B0604020202020204" pitchFamily="34" charset="0"/>
                <a:cs typeface="Times New Roman" panose="02020603050405020304" pitchFamily="18" charset="0"/>
              </a:rPr>
              <a:t>Fruit:</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r>
            <a:b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br>
            <a:r>
              <a:rPr lang="en-US" sz="2000" dirty="0" smtClean="0">
                <a:solidFill>
                  <a:schemeClr val="tx1">
                    <a:lumMod val="85000"/>
                    <a:lumOff val="15000"/>
                  </a:schemeClr>
                </a:solidFill>
                <a:effectLst/>
                <a:latin typeface="Times New Roman" panose="02020603050405020304" pitchFamily="18" charset="0"/>
                <a:ea typeface="Arial" panose="020B0604020202020204" pitchFamily="34" charset="0"/>
                <a:cs typeface="Times New Roman" panose="02020603050405020304" pitchFamily="18" charset="0"/>
              </a:rPr>
              <a:t>fruit is the seed-bearing structure in flowering plants formed from the ovary after flowering. Fruits are the means by which angiosperms disseminate seeds.</a:t>
            </a: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r>
            <a:b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br>
            <a: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t/>
            </a:r>
            <a:br>
              <a:rPr lang="en-US" sz="2000" dirty="0" smtClean="0">
                <a:effectLst/>
                <a:latin typeface="Times New Roman" panose="02020603050405020304" pitchFamily="18" charset="0"/>
                <a:ea typeface="Arial" panose="020B0604020202020204" pitchFamily="34"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931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194" y="491354"/>
            <a:ext cx="8840220" cy="775191"/>
          </a:xfrm>
        </p:spPr>
        <p:txBody>
          <a:bodyPr/>
          <a:lstStyle/>
          <a:p>
            <a:r>
              <a:rPr lang="en-US" sz="32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Anatomy of Flower</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91866" y="1371416"/>
            <a:ext cx="11090365" cy="5394960"/>
          </a:xfrm>
        </p:spPr>
        <p:txBody>
          <a:bodyPr>
            <a:normAutofit/>
          </a:bodyPr>
          <a:lstStyle/>
          <a:p>
            <a:pPr marL="0" indent="0">
              <a:buNone/>
            </a:pPr>
            <a:r>
              <a:rPr lang="en-US" sz="20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Peduncle:</a:t>
            </a:r>
            <a:r>
              <a:rPr 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r>
            <a:br>
              <a:rPr 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This is the stalk of the flower.</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Receptacle:</a:t>
            </a:r>
            <a:r>
              <a:rPr 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r>
            <a:br>
              <a:rPr lang="en-US" sz="2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It is that part of the flower to which the stalk is attached to. It is small and found at the </a:t>
            </a: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center </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of the base of the flower.</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Sepals:</a:t>
            </a:r>
            <a:br>
              <a:rPr lang="en-US" sz="20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These are the small, leaf-like parts growing at the base of the petals. They form the outermost whorl of the flower. Collectively, sepals are known as the calyx. The main function of the calyx and its sepals is to protect the flower before it blossoms(in the bud stage</a:t>
            </a: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p>
          <a:p>
            <a:pPr marL="0" indent="0">
              <a:buNone/>
            </a:pPr>
            <a:r>
              <a:rPr lang="en-US" sz="2000" b="1" dirty="0">
                <a:solidFill>
                  <a:schemeClr val="tx1">
                    <a:lumMod val="85000"/>
                    <a:lumOff val="15000"/>
                  </a:schemeClr>
                </a:solidFill>
                <a:latin typeface="Times New Roman" panose="02020603050405020304" pitchFamily="18" charset="0"/>
                <a:ea typeface="Arial" panose="020B0604020202020204" pitchFamily="34" charset="0"/>
                <a:cs typeface="Times New Roman" panose="02020603050405020304" pitchFamily="18" charset="0"/>
              </a:rPr>
              <a:t>Petals</a:t>
            </a:r>
            <a:r>
              <a:rPr lang="en-US" sz="2000" dirty="0">
                <a:solidFill>
                  <a:schemeClr val="tx1">
                    <a:lumMod val="85000"/>
                    <a:lumOff val="15000"/>
                  </a:schemeClr>
                </a:solidFill>
                <a:latin typeface="Times New Roman" panose="02020603050405020304" pitchFamily="18" charset="0"/>
                <a:ea typeface="Arial" panose="020B0604020202020204" pitchFamily="34" charset="0"/>
                <a:cs typeface="Times New Roman" panose="02020603050405020304" pitchFamily="18" charset="0"/>
              </a:rPr>
              <a:t>:</a:t>
            </a:r>
            <a:r>
              <a:rPr lang="en-US" sz="2000" dirty="0">
                <a:latin typeface="Times New Roman" panose="02020603050405020304" pitchFamily="18" charset="0"/>
                <a:ea typeface="Arial" panose="020B0604020202020204" pitchFamily="34" charset="0"/>
                <a:cs typeface="Times New Roman" panose="02020603050405020304" pitchFamily="18" charset="0"/>
              </a:rPr>
              <a:t/>
            </a:r>
            <a:br>
              <a:rPr lang="en-US" sz="2000" dirty="0">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This layer lies just above the sepal layer. They are often bright in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colour</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as their main function is to attract pollinators such as insects, butterflies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etc</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to the flower. The petals are collectively known as the corolla.</a:t>
            </a:r>
            <a:r>
              <a:rPr lang="en-US" sz="2000" dirty="0">
                <a:latin typeface="Times New Roman" panose="02020603050405020304" pitchFamily="18" charset="0"/>
                <a:ea typeface="Arial" panose="020B0604020202020204" pitchFamily="34" charset="0"/>
                <a:cs typeface="Times New Roman" panose="02020603050405020304" pitchFamily="18" charset="0"/>
              </a:rPr>
              <a:t/>
            </a:r>
            <a:br>
              <a:rPr lang="en-US" sz="2000" dirty="0">
                <a:latin typeface="Times New Roman" panose="02020603050405020304" pitchFamily="18" charset="0"/>
                <a:ea typeface="Arial" panose="020B0604020202020204" pitchFamily="34" charset="0"/>
                <a:cs typeface="Times New Roman" panose="02020603050405020304" pitchFamily="18" charset="0"/>
              </a:rPr>
            </a:br>
            <a:r>
              <a:rPr lang="en-US" sz="2000" b="1" dirty="0">
                <a:solidFill>
                  <a:schemeClr val="tx1">
                    <a:lumMod val="95000"/>
                    <a:lumOff val="5000"/>
                  </a:schemeClr>
                </a:solidFill>
                <a:latin typeface="Times New Roman" panose="02020603050405020304" pitchFamily="18" charset="0"/>
                <a:ea typeface="Arial" panose="020B0604020202020204" pitchFamily="34" charset="0"/>
                <a:cs typeface="Times New Roman" panose="02020603050405020304" pitchFamily="18" charset="0"/>
              </a:rPr>
              <a:t>Stamens: </a:t>
            </a:r>
            <a:r>
              <a:rPr lang="en-US" sz="2000" dirty="0">
                <a:latin typeface="Times New Roman" panose="02020603050405020304" pitchFamily="18" charset="0"/>
                <a:ea typeface="Arial" panose="020B0604020202020204" pitchFamily="34" charset="0"/>
                <a:cs typeface="Times New Roman" panose="02020603050405020304" pitchFamily="18" charset="0"/>
              </a:rPr>
              <a:t/>
            </a:r>
            <a:br>
              <a:rPr lang="en-US" sz="2000" dirty="0">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These are the male parts of a flower. Many stamens are collectively known as the androecium. They are structurally divided into two parts:</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endPar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791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4297" y="287383"/>
            <a:ext cx="10136777" cy="6479177"/>
          </a:xfrm>
        </p:spPr>
        <p:txBody>
          <a:bodyPr>
            <a:normAutofit/>
          </a:bodyPr>
          <a:lstStyle/>
          <a:p>
            <a:pPr marL="0" indent="0">
              <a:buNone/>
            </a:pPr>
            <a:r>
              <a:rPr lang="en-US" sz="2000" b="1" dirty="0">
                <a:latin typeface="Times New Roman" panose="02020603050405020304" pitchFamily="18" charset="0"/>
                <a:ea typeface="Arial" panose="020B0604020202020204" pitchFamily="34" charset="0"/>
                <a:cs typeface="Times New Roman" panose="02020603050405020304" pitchFamily="18" charset="0"/>
              </a:rPr>
              <a:t>Filament</a:t>
            </a:r>
            <a:r>
              <a:rPr lang="en-US" sz="2000" dirty="0" smtClean="0">
                <a:latin typeface="Times New Roman" panose="02020603050405020304" pitchFamily="18" charset="0"/>
                <a:ea typeface="Arial" panose="020B0604020202020204" pitchFamily="34" charset="0"/>
                <a:cs typeface="Times New Roman" panose="02020603050405020304" pitchFamily="18" charset="0"/>
              </a:rPr>
              <a:t>:</a:t>
            </a:r>
          </a:p>
          <a:p>
            <a:pPr marL="0" indent="0" algn="just">
              <a:buNone/>
            </a:pPr>
            <a:r>
              <a:rPr lang="en-US" sz="20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The </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part that is long and slender and attached the anther to the flower.</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Anthers: It is the head of the stamen and is responsible for producing the pollen which is transferred to the pistil or female parts of the same or another flower to bring about fertilization.</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Pistil</a:t>
            </a:r>
            <a:r>
              <a:rPr lang="en-US" sz="20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p>
          <a:p>
            <a:pPr marL="0" indent="0" algn="just">
              <a:buNone/>
            </a:pP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This forms the female parts of a flower. A collection of pistils is called </a:t>
            </a: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the gynoecium.</a:t>
            </a:r>
          </a:p>
          <a:p>
            <a:pPr marL="0" indent="0" algn="just">
              <a:buNone/>
            </a:pPr>
            <a:endParaRPr lang="en-US" sz="2000" dirty="0" smtClean="0">
              <a:latin typeface="Times New Roman" panose="02020603050405020304" pitchFamily="18" charset="0"/>
              <a:ea typeface="Arial" panose="020B0604020202020204" pitchFamily="34" charset="0"/>
              <a:cs typeface="Times New Roman" panose="02020603050405020304" pitchFamily="18" charset="0"/>
            </a:endParaRPr>
          </a:p>
          <a:p>
            <a:pPr marL="0" indent="0">
              <a:buNone/>
            </a:pPr>
            <a:r>
              <a:rPr lang="en-US" sz="2000" dirty="0">
                <a:latin typeface="Times New Roman" panose="02020603050405020304" pitchFamily="18" charset="0"/>
                <a:ea typeface="Arial" panose="020B0604020202020204" pitchFamily="34" charset="0"/>
                <a:cs typeface="Times New Roman" panose="02020603050405020304" pitchFamily="18" charset="0"/>
              </a:rPr>
              <a:t/>
            </a:r>
            <a:br>
              <a:rPr lang="en-US" sz="2000" dirty="0">
                <a:latin typeface="Times New Roman" panose="02020603050405020304" pitchFamily="18" charset="0"/>
                <a:ea typeface="Arial" panose="020B0604020202020204" pitchFamily="34"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943" y="2714555"/>
            <a:ext cx="4963886" cy="33953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408" y="3259727"/>
            <a:ext cx="4217291" cy="2305049"/>
          </a:xfrm>
          <a:prstGeom prst="rect">
            <a:avLst/>
          </a:prstGeom>
        </p:spPr>
      </p:pic>
    </p:spTree>
    <p:extLst>
      <p:ext uri="{BB962C8B-B14F-4D97-AF65-F5344CB8AC3E}">
        <p14:creationId xmlns:p14="http://schemas.microsoft.com/office/powerpoint/2010/main" val="2974446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1233" y="734096"/>
            <a:ext cx="10189029" cy="5810394"/>
          </a:xfrm>
        </p:spPr>
        <p:txBody>
          <a:bodyPr>
            <a:normAutofit/>
          </a:bodyPr>
          <a:lstStyle/>
          <a:p>
            <a:pPr marL="0" indent="0">
              <a:lnSpc>
                <a:spcPct val="115000"/>
              </a:lnSpc>
              <a:spcBef>
                <a:spcPts val="0"/>
              </a:spcBef>
              <a:buNone/>
            </a:pPr>
            <a:r>
              <a:rPr lang="en-US" sz="2000" dirty="0">
                <a:solidFill>
                  <a:schemeClr val="tx1">
                    <a:lumMod val="85000"/>
                    <a:lumOff val="15000"/>
                  </a:schemeClr>
                </a:solidFill>
                <a:latin typeface="Times New Roman" panose="02020603050405020304" pitchFamily="18" charset="0"/>
                <a:ea typeface="Arial" panose="020B0604020202020204" pitchFamily="34" charset="0"/>
                <a:cs typeface="Times New Roman" panose="02020603050405020304" pitchFamily="18" charset="0"/>
              </a:rPr>
              <a:t>Pistil consists of four parts</a:t>
            </a:r>
            <a:br>
              <a:rPr lang="en-US" sz="2000" dirty="0">
                <a:solidFill>
                  <a:schemeClr val="tx1">
                    <a:lumMod val="85000"/>
                    <a:lumOff val="15000"/>
                  </a:schemeClr>
                </a:solidFill>
                <a:latin typeface="Times New Roman" panose="02020603050405020304" pitchFamily="18" charset="0"/>
                <a:ea typeface="Arial" panose="020B0604020202020204" pitchFamily="34" charset="0"/>
                <a:cs typeface="Times New Roman" panose="02020603050405020304" pitchFamily="18" charset="0"/>
              </a:rPr>
            </a:br>
            <a:r>
              <a:rPr lang="en-US" sz="2000" b="1" dirty="0" smtClean="0">
                <a:solidFill>
                  <a:schemeClr val="tx1">
                    <a:lumMod val="85000"/>
                    <a:lumOff val="15000"/>
                  </a:schemeClr>
                </a:solidFill>
                <a:latin typeface="Times New Roman" panose="02020603050405020304" pitchFamily="18" charset="0"/>
                <a:ea typeface="Arial" panose="020B0604020202020204" pitchFamily="34" charset="0"/>
                <a:cs typeface="Times New Roman" panose="02020603050405020304" pitchFamily="18" charset="0"/>
              </a:rPr>
              <a:t>Style </a:t>
            </a:r>
            <a:r>
              <a:rPr lang="en-US" sz="2000" b="1" dirty="0">
                <a:solidFill>
                  <a:schemeClr val="tx1">
                    <a:lumMod val="85000"/>
                    <a:lumOff val="15000"/>
                  </a:schemeClr>
                </a:solidFill>
                <a:latin typeface="Times New Roman" panose="02020603050405020304" pitchFamily="18" charset="0"/>
                <a:ea typeface="Arial" panose="020B0604020202020204" pitchFamily="34" charset="0"/>
                <a:cs typeface="Times New Roman" panose="02020603050405020304" pitchFamily="18" charset="0"/>
              </a:rPr>
              <a:t>:</a:t>
            </a:r>
            <a:br>
              <a:rPr lang="en-US" sz="2000" b="1" dirty="0">
                <a:solidFill>
                  <a:schemeClr val="tx1">
                    <a:lumMod val="85000"/>
                    <a:lumOff val="15000"/>
                  </a:schemeClr>
                </a:solidFill>
                <a:latin typeface="Times New Roman" panose="02020603050405020304" pitchFamily="18" charset="0"/>
                <a:ea typeface="Arial" panose="020B0604020202020204" pitchFamily="34" charset="0"/>
                <a:cs typeface="Times New Roman" panose="02020603050405020304" pitchFamily="18" charset="0"/>
              </a:rPr>
            </a:br>
            <a:r>
              <a:rPr lang="en-US" sz="20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is a </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long slender stalk that holds the stigma. Once the pollen reaches the stigma, the style starts to </a:t>
            </a: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become </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hollow and forms a tube called the pollen tube which takes the pollen to the ovaries to enable fertilization.</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Stigma</a:t>
            </a: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This is found at the tip of the style. It forms the head of the pistil. The stigma contains a sticky substance whose job is to catch pollen grains from different pollinators or those dispersed through the wind. They are responsible to begin the process of </a:t>
            </a: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fertilization</a:t>
            </a:r>
          </a:p>
          <a:p>
            <a:pPr marL="0" indent="0">
              <a:lnSpc>
                <a:spcPct val="115000"/>
              </a:lnSpc>
              <a:spcBef>
                <a:spcPts val="0"/>
              </a:spcBef>
              <a:buNone/>
            </a:pPr>
            <a:r>
              <a:rPr lang="en-US" sz="2000"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Ovary</a:t>
            </a: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They form the base of the pistil. The ovary holds the ovules.</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Ovules:</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These are the egg cells of a flower. They are contained in the ovary. In the event of a favorable pollination where a compatible pollen reaches the stigma and eventually reaches the ovary to fuse with the ovules, this fertilized product forms the fruit and the ovules become the seeds of the fruit.</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539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Anatomy of Seed</a:t>
            </a:r>
            <a:endParaRPr lang="en-US" dirty="0"/>
          </a:p>
        </p:txBody>
      </p:sp>
      <p:sp>
        <p:nvSpPr>
          <p:cNvPr id="3" name="Content Placeholder 2"/>
          <p:cNvSpPr>
            <a:spLocks noGrp="1"/>
          </p:cNvSpPr>
          <p:nvPr>
            <p:ph idx="1"/>
          </p:nvPr>
        </p:nvSpPr>
        <p:spPr>
          <a:xfrm>
            <a:off x="2589212" y="1365161"/>
            <a:ext cx="8915400" cy="4546061"/>
          </a:xfrm>
        </p:spPr>
        <p:txBody>
          <a:bodyPr>
            <a:normAutofit/>
          </a:bodyPr>
          <a:lstStyle/>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Seeds </a:t>
            </a:r>
            <a:r>
              <a:rPr lang="en-US" sz="2000" dirty="0">
                <a:latin typeface="Times New Roman" panose="02020603050405020304" pitchFamily="18" charset="0"/>
                <a:cs typeface="Times New Roman" panose="02020603050405020304" pitchFamily="18" charset="0"/>
              </a:rPr>
              <a:t>are the dispersal and propagation units of the </a:t>
            </a:r>
            <a:r>
              <a:rPr lang="en-US" sz="2000" b="1" dirty="0" err="1">
                <a:latin typeface="Times New Roman" panose="02020603050405020304" pitchFamily="18" charset="0"/>
                <a:cs typeface="Times New Roman" panose="02020603050405020304" pitchFamily="18" charset="0"/>
              </a:rPr>
              <a:t>Spermatophyta</a:t>
            </a:r>
            <a:r>
              <a:rPr lang="en-US" sz="2000" b="1" dirty="0">
                <a:latin typeface="Times New Roman" panose="02020603050405020304" pitchFamily="18" charset="0"/>
                <a:cs typeface="Times New Roman" panose="02020603050405020304" pitchFamily="18" charset="0"/>
              </a:rPr>
              <a:t> (seed plants)</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Gymnosperms</a:t>
            </a:r>
            <a:r>
              <a:rPr lang="en-US" sz="2000" dirty="0">
                <a:latin typeface="Times New Roman" panose="02020603050405020304" pitchFamily="18" charset="0"/>
                <a:cs typeface="Times New Roman" panose="02020603050405020304" pitchFamily="18" charset="0"/>
              </a:rPr>
              <a:t> (conifers and related clades) and </a:t>
            </a:r>
            <a:r>
              <a:rPr lang="en-US" sz="2000" b="1" dirty="0">
                <a:latin typeface="Times New Roman" panose="02020603050405020304" pitchFamily="18" charset="0"/>
                <a:cs typeface="Times New Roman" panose="02020603050405020304" pitchFamily="18" charset="0"/>
              </a:rPr>
              <a:t>Angiosperms</a:t>
            </a:r>
            <a:r>
              <a:rPr lang="en-US" sz="2000" dirty="0">
                <a:latin typeface="Times New Roman" panose="02020603050405020304" pitchFamily="18" charset="0"/>
                <a:cs typeface="Times New Roman" panose="02020603050405020304" pitchFamily="18" charset="0"/>
              </a:rPr>
              <a:t> (flowering plants</a:t>
            </a:r>
            <a:r>
              <a:rPr lang="en-US" sz="2000" dirty="0" smtClean="0">
                <a:latin typeface="Times New Roman" panose="02020603050405020304" pitchFamily="18" charset="0"/>
                <a:cs typeface="Times New Roman" panose="02020603050405020304" pitchFamily="18" charset="0"/>
              </a:rPr>
              <a:t>).</a:t>
            </a:r>
          </a:p>
          <a:p>
            <a:pPr algn="just"/>
            <a:r>
              <a:rPr lang="en-US" sz="2000" b="1" dirty="0">
                <a:latin typeface="Times New Roman" panose="02020603050405020304" pitchFamily="18" charset="0"/>
                <a:cs typeface="Times New Roman" panose="02020603050405020304" pitchFamily="18" charset="0"/>
              </a:rPr>
              <a:t>Seeds are mature, fertilized ovules.</a:t>
            </a:r>
            <a:r>
              <a:rPr lang="en-US" sz="2000" dirty="0">
                <a:latin typeface="Times New Roman" panose="02020603050405020304" pitchFamily="18" charset="0"/>
                <a:cs typeface="Times New Roman" panose="02020603050405020304" pitchFamily="18" charset="0"/>
              </a:rPr>
              <a:t> Ovules are structures of seed plants containing the female gametophyte with the egg cell, all being surrounded by the </a:t>
            </a:r>
            <a:r>
              <a:rPr lang="en-US" sz="2000" dirty="0" err="1">
                <a:latin typeface="Times New Roman" panose="02020603050405020304" pitchFamily="18" charset="0"/>
                <a:cs typeface="Times New Roman" panose="02020603050405020304" pitchFamily="18" charset="0"/>
              </a:rPr>
              <a:t>nucellus</a:t>
            </a:r>
            <a:r>
              <a:rPr lang="en-US" sz="2000" dirty="0">
                <a:latin typeface="Times New Roman" panose="02020603050405020304" pitchFamily="18" charset="0"/>
                <a:cs typeface="Times New Roman" panose="02020603050405020304" pitchFamily="18" charset="0"/>
              </a:rPr>
              <a:t> and 1-2 integuments. In angiosperms the </a:t>
            </a:r>
            <a:r>
              <a:rPr lang="en-US" sz="2000" b="1" dirty="0">
                <a:latin typeface="Times New Roman" panose="02020603050405020304" pitchFamily="18" charset="0"/>
                <a:cs typeface="Times New Roman" panose="02020603050405020304" pitchFamily="18" charset="0"/>
              </a:rPr>
              <a:t>double fertilization</a:t>
            </a:r>
            <a:r>
              <a:rPr lang="en-US" sz="2000" dirty="0">
                <a:latin typeface="Times New Roman" panose="02020603050405020304" pitchFamily="18" charset="0"/>
                <a:cs typeface="Times New Roman" panose="02020603050405020304" pitchFamily="18" charset="0"/>
              </a:rPr>
              <a:t> results in formation of the diploid embryo and the triploid endosperm.</a:t>
            </a:r>
          </a:p>
          <a:p>
            <a:pPr algn="just"/>
            <a:r>
              <a:rPr lang="en-US" sz="2000" b="1" dirty="0">
                <a:latin typeface="Times New Roman" panose="02020603050405020304" pitchFamily="18" charset="0"/>
                <a:cs typeface="Times New Roman" panose="02020603050405020304" pitchFamily="18" charset="0"/>
              </a:rPr>
              <a:t>Embryo:</a:t>
            </a:r>
            <a:r>
              <a:rPr lang="en-US" sz="2000" dirty="0">
                <a:latin typeface="Times New Roman" panose="02020603050405020304" pitchFamily="18" charset="0"/>
                <a:cs typeface="Times New Roman" panose="02020603050405020304" pitchFamily="18" charset="0"/>
              </a:rPr>
              <a:t> Young </a:t>
            </a:r>
            <a:r>
              <a:rPr lang="en-US" sz="2000" dirty="0" err="1">
                <a:latin typeface="Times New Roman" panose="02020603050405020304" pitchFamily="18" charset="0"/>
                <a:cs typeface="Times New Roman" panose="02020603050405020304" pitchFamily="18" charset="0"/>
              </a:rPr>
              <a:t>sporophyt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dipoid</a:t>
            </a:r>
            <a:r>
              <a:rPr lang="en-US" sz="2000" dirty="0">
                <a:latin typeface="Times New Roman" panose="02020603050405020304" pitchFamily="18" charset="0"/>
                <a:cs typeface="Times New Roman" panose="02020603050405020304" pitchFamily="18" charset="0"/>
              </a:rPr>
              <a:t> (2n), result of fertilization. The mature embryo consists of </a:t>
            </a:r>
            <a:r>
              <a:rPr lang="en-US" sz="2000" b="1" dirty="0">
                <a:latin typeface="Times New Roman" panose="02020603050405020304" pitchFamily="18" charset="0"/>
                <a:cs typeface="Times New Roman" panose="02020603050405020304" pitchFamily="18" charset="0"/>
              </a:rPr>
              <a:t>cotyledons (seed leaves), hypocotyl </a:t>
            </a:r>
            <a:r>
              <a:rPr lang="en-US" sz="2000" dirty="0">
                <a:latin typeface="Times New Roman" panose="02020603050405020304" pitchFamily="18" charset="0"/>
                <a:cs typeface="Times New Roman" panose="02020603050405020304" pitchFamily="18" charset="0"/>
              </a:rPr>
              <a:t>(stem-like embryonic axis below the cotyledons), </a:t>
            </a:r>
            <a:r>
              <a:rPr lang="en-US" sz="2000" b="1" dirty="0">
                <a:latin typeface="Times New Roman" panose="02020603050405020304" pitchFamily="18" charset="0"/>
                <a:cs typeface="Times New Roman" panose="02020603050405020304" pitchFamily="18" charset="0"/>
              </a:rPr>
              <a:t>radicle (embryonic root)</a:t>
            </a:r>
            <a:r>
              <a:rPr lang="en-US" sz="20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23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134713"/>
            <a:ext cx="6293498" cy="747490"/>
          </a:xfrm>
        </p:spPr>
        <p:txBody>
          <a:bodyPr/>
          <a:lstStyle/>
          <a:p>
            <a:r>
              <a:rPr lang="en-US" b="1"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Anatomy of Seed</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759852" y="508458"/>
            <a:ext cx="10354615" cy="5898523"/>
          </a:xfrm>
        </p:spPr>
        <p:txBody>
          <a:bodyPr>
            <a:noAutofit/>
          </a:bodyPr>
          <a:lstStyle/>
          <a:p>
            <a:pPr marL="0" indent="0">
              <a:lnSpc>
                <a:spcPct val="115000"/>
              </a:lnSpc>
              <a:spcBef>
                <a:spcPts val="0"/>
              </a:spcBef>
              <a:buNone/>
            </a:pPr>
            <a:endParaRPr lang="en-US" sz="2000" b="1" dirty="0" smtClean="0">
              <a:solidFill>
                <a:schemeClr val="tx1"/>
              </a:solidFill>
              <a:latin typeface="Times New Roman" panose="02020603050405020304" pitchFamily="18" charset="0"/>
              <a:ea typeface="Arial" panose="020B0604020202020204" pitchFamily="34" charset="0"/>
              <a:cs typeface="Times New Roman" pitchFamily="18" charset="0"/>
            </a:endParaRPr>
          </a:p>
          <a:p>
            <a:pPr marL="0" indent="0">
              <a:lnSpc>
                <a:spcPct val="115000"/>
              </a:lnSpc>
              <a:spcBef>
                <a:spcPts val="0"/>
              </a:spcBef>
              <a:buNone/>
            </a:pPr>
            <a:r>
              <a:rPr lang="en-US" sz="2000" b="1" dirty="0" err="1" smtClean="0">
                <a:solidFill>
                  <a:schemeClr val="tx1"/>
                </a:solidFill>
                <a:latin typeface="Times New Roman" pitchFamily="18" charset="0"/>
                <a:ea typeface="Arial" panose="020B0604020202020204" pitchFamily="34" charset="0"/>
                <a:cs typeface="Times New Roman" pitchFamily="18" charset="0"/>
              </a:rPr>
              <a:t>Plumule</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The </a:t>
            </a:r>
            <a:r>
              <a:rPr lang="en-US" sz="2000"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plumule</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is the embryonic shoot. In it two or more leaves are usually visible, with a growing point enclosed between </a:t>
            </a: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them.</a:t>
            </a:r>
          </a:p>
          <a:p>
            <a:pPr marL="0" indent="0">
              <a:lnSpc>
                <a:spcPct val="115000"/>
              </a:lnSpc>
              <a:spcBef>
                <a:spcPts val="0"/>
              </a:spcBef>
              <a:buNone/>
            </a:pPr>
            <a:r>
              <a:rPr lang="en-US" sz="2000" b="1" dirty="0" smtClean="0">
                <a:solidFill>
                  <a:schemeClr val="tx1"/>
                </a:solidFill>
                <a:latin typeface="Times New Roman" pitchFamily="18" charset="0"/>
                <a:ea typeface="Arial" panose="020B0604020202020204" pitchFamily="34" charset="0"/>
                <a:cs typeface="Times New Roman" pitchFamily="18" charset="0"/>
              </a:rPr>
              <a:t>Hypocotyl</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The part of a plant embryo or seedling plant that is between the cotyledons and the radicle or root. In a seedling it is the sprout structure above ground that supports the Cotyledon (first leaves).</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b="1" dirty="0" smtClean="0">
                <a:solidFill>
                  <a:schemeClr val="tx1"/>
                </a:solidFill>
                <a:latin typeface="Times New Roman" pitchFamily="18" charset="0"/>
                <a:ea typeface="Arial" panose="020B0604020202020204" pitchFamily="34" charset="0"/>
                <a:cs typeface="Times New Roman" pitchFamily="18" charset="0"/>
              </a:rPr>
              <a:t>Radicle </a:t>
            </a:r>
            <a:r>
              <a:rPr lang="en-US" sz="2000" b="1" dirty="0">
                <a:solidFill>
                  <a:schemeClr val="tx1"/>
                </a:solidFill>
                <a:latin typeface="Times New Roman" pitchFamily="18" charset="0"/>
                <a:ea typeface="Arial" panose="020B0604020202020204" pitchFamily="34" charset="0"/>
                <a:cs typeface="Times New Roman" pitchFamily="18" charset="0"/>
              </a:rPr>
              <a:t>(Tap Root)</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The radicle is the embryonic root which grows and develops into the root system of the plant</a:t>
            </a: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p>
          <a:p>
            <a:pPr marL="0" indent="0">
              <a:lnSpc>
                <a:spcPct val="115000"/>
              </a:lnSpc>
              <a:spcBef>
                <a:spcPts val="0"/>
              </a:spcBef>
              <a:buNone/>
            </a:pPr>
            <a:r>
              <a:rPr lang="en-US" sz="20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Epicotyl</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The epicotyl is the embryonic shoot above the cotyledons. In most plants the epicotyl will eventually develop into the leaves of the plant. In dicots, the hypocotyl </a:t>
            </a:r>
          </a:p>
          <a:p>
            <a:pPr marL="0" indent="0">
              <a:lnSpc>
                <a:spcPct val="115000"/>
              </a:lnSpc>
              <a:spcBef>
                <a:spcPts val="0"/>
              </a:spcBef>
              <a:buNone/>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is what appears to be the base stem under the spent withered </a:t>
            </a:r>
          </a:p>
          <a:p>
            <a:pPr marL="0" indent="0">
              <a:lnSpc>
                <a:spcPct val="115000"/>
              </a:lnSpc>
              <a:spcBef>
                <a:spcPts val="0"/>
              </a:spcBef>
              <a:buNone/>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cotyledons, and the shoot just above that is the epicotyl. </a:t>
            </a:r>
          </a:p>
          <a:p>
            <a:pPr marL="0" indent="0">
              <a:lnSpc>
                <a:spcPct val="115000"/>
              </a:lnSpc>
              <a:spcBef>
                <a:spcPts val="0"/>
              </a:spcBef>
              <a:buNone/>
            </a:pP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r>
              <a:rPr lang="en-US" sz="2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Source: </a:t>
            </a:r>
            <a:r>
              <a:rPr lang="en-US" sz="2000" dirty="0" smtClean="0">
                <a:hlinkClick r:id="rId2"/>
              </a:rPr>
              <a:t>http</a:t>
            </a:r>
            <a:r>
              <a:rPr lang="en-US" sz="2000" dirty="0">
                <a:hlinkClick r:id="rId2"/>
              </a:rPr>
              <a:t>://www.seedbiology.de/structure.asp</a:t>
            </a:r>
            <a: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r>
            <a:br>
              <a:rPr lang="en-US" sz="20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br>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73060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834" y="433136"/>
            <a:ext cx="9676270" cy="6225241"/>
          </a:xfrm>
        </p:spPr>
        <p:txBody>
          <a:bodyPr>
            <a:normAutofit/>
          </a:bodyPr>
          <a:lstStyle/>
          <a:p>
            <a:pPr marL="0" indent="0">
              <a:lnSpc>
                <a:spcPct val="115000"/>
              </a:lnSpc>
              <a:spcBef>
                <a:spcPts val="0"/>
              </a:spcBef>
              <a:buNone/>
            </a:pPr>
            <a:r>
              <a:rPr lang="en-US" b="1"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Cotyledon</a:t>
            </a:r>
            <a:r>
              <a:rPr lang="en-US" dirty="0">
                <a:latin typeface="Times New Roman" panose="02020603050405020304" pitchFamily="18" charset="0"/>
                <a:ea typeface="Arial" panose="020B0604020202020204" pitchFamily="34" charset="0"/>
                <a:cs typeface="Times New Roman" panose="02020603050405020304" pitchFamily="18" charset="0"/>
              </a:rPr>
              <a:t/>
            </a:r>
            <a:br>
              <a:rPr lang="en-US" dirty="0">
                <a:latin typeface="Times New Roman" panose="02020603050405020304" pitchFamily="18" charset="0"/>
                <a:ea typeface="Arial" panose="020B0604020202020204" pitchFamily="34" charset="0"/>
                <a:cs typeface="Times New Roman" panose="02020603050405020304" pitchFamily="18" charset="0"/>
              </a:rPr>
            </a:b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The grasses and narrow-leaved plants like the iris and bluebell have seeds with only one cotyledon. The other flowering plants all have two cotyledons. They are leaves attached to the </a:t>
            </a:r>
            <a:r>
              <a:rPr lang="en-US"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plumule</a:t>
            </a: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and radicle by short stalks, and they often contain food reserves which are used during the early stages of germination. In most plants the cotyledons are brought out of the </a:t>
            </a:r>
            <a:r>
              <a:rPr lang="en-US"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testa</a:t>
            </a: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and above the ground where they become green and make food by photosynthesis. The cotyledons eventually fall off, usually after the first foliage leaves have been formed. The cotyledon leaves bear no resemblance to the foliage leaf, the shape of which is first apparent when the </a:t>
            </a:r>
            <a:r>
              <a:rPr lang="en-US" dirty="0" err="1">
                <a:solidFill>
                  <a:schemeClr val="tx1"/>
                </a:solidFill>
                <a:latin typeface="Times New Roman" panose="02020603050405020304" pitchFamily="18" charset="0"/>
                <a:ea typeface="Arial" panose="020B0604020202020204" pitchFamily="34" charset="0"/>
                <a:cs typeface="Times New Roman" panose="02020603050405020304" pitchFamily="18" charset="0"/>
              </a:rPr>
              <a:t>plumule</a:t>
            </a: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leaves open and grow.</a:t>
            </a:r>
          </a:p>
          <a:p>
            <a:pPr marL="0" indent="0">
              <a:buNone/>
            </a:pPr>
            <a:r>
              <a:rPr lang="en-US" dirty="0" err="1" smtClean="0">
                <a:hlinkClick r:id="rId2"/>
              </a:rPr>
              <a:t>Source:http</a:t>
            </a:r>
            <a:r>
              <a:rPr lang="en-US" dirty="0">
                <a:hlinkClick r:id="rId2"/>
              </a:rPr>
              <a:t>://</a:t>
            </a:r>
            <a:r>
              <a:rPr lang="en-US" dirty="0" smtClean="0">
                <a:hlinkClick r:id="rId2"/>
              </a:rPr>
              <a:t>www.seedbiology.de/structure.asp</a:t>
            </a:r>
            <a:endParaRPr lang="en-US" dirty="0" smtClean="0"/>
          </a:p>
          <a:p>
            <a:pPr marL="0" indent="0">
              <a:buNone/>
            </a:pPr>
            <a:r>
              <a:rPr lang="en-US" dirty="0">
                <a:hlinkClick r:id="rId3"/>
              </a:rPr>
              <a:t>https://www.google.com/search?q=hilum+and+micropyle+ppt&amp;tbm=isch&amp;ved=2ahUKEwiOpPKil6DpAhUJKhoKHe8_CDQQ2-cCegQIABAA&amp;oq=hilum+and+micropyle+ppt&amp;gs_lcp=CgNpbWcQA1C8sBVYxeEVYPjjFWgAcAB4AIABAIgBAJIBAJgBAaABAaoBC2d3cy13aXotaW1n&amp;sclient=img&amp;ei=JSyzXs79E4nUaO__oKAD&amp;bih=657&amp;biw=1366&amp;safe=active&amp;hl=en#imgrc=3Cge11Q5zoxZSM</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344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0007" y="657563"/>
            <a:ext cx="9195514" cy="5189113"/>
          </a:xfrm>
          <a:prstGeom prst="rect">
            <a:avLst/>
          </a:prstGeom>
        </p:spPr>
        <p:txBody>
          <a:bodyPr wrap="square">
            <a:spAutoFit/>
          </a:bodyPr>
          <a:lstStyle/>
          <a:p>
            <a:pPr>
              <a:lnSpc>
                <a:spcPct val="115000"/>
              </a:lnSpc>
            </a:pPr>
            <a:r>
              <a:rPr lang="en-US" b="1" dirty="0" smtClean="0">
                <a:latin typeface="Times New Roman" panose="02020603050405020304" pitchFamily="18" charset="0"/>
                <a:ea typeface="Arial" panose="020B0604020202020204" pitchFamily="34" charset="0"/>
                <a:cs typeface="Times New Roman" pitchFamily="18" charset="0"/>
              </a:rPr>
              <a:t>Seed </a:t>
            </a:r>
            <a:r>
              <a:rPr lang="en-US" b="1" dirty="0">
                <a:latin typeface="Times New Roman" panose="02020603050405020304" pitchFamily="18" charset="0"/>
                <a:ea typeface="Arial" panose="020B0604020202020204" pitchFamily="34" charset="0"/>
                <a:cs typeface="Times New Roman" pitchFamily="18" charset="0"/>
              </a:rPr>
              <a:t>Coat (</a:t>
            </a:r>
            <a:r>
              <a:rPr lang="en-US" b="1" dirty="0" err="1">
                <a:latin typeface="Times New Roman" panose="02020603050405020304" pitchFamily="18" charset="0"/>
                <a:ea typeface="Arial" panose="020B0604020202020204" pitchFamily="34" charset="0"/>
                <a:cs typeface="Times New Roman" pitchFamily="18" charset="0"/>
              </a:rPr>
              <a:t>Testa</a:t>
            </a:r>
            <a:r>
              <a:rPr lang="en-US" b="1" dirty="0">
                <a:latin typeface="Times New Roman" panose="02020603050405020304" pitchFamily="18" charset="0"/>
                <a:ea typeface="Arial" panose="020B0604020202020204" pitchFamily="34" charset="0"/>
                <a:cs typeface="Times New Roman" pitchFamily="18" charset="0"/>
              </a:rPr>
              <a:t>)</a:t>
            </a:r>
            <a:r>
              <a:rPr lang="en-US" dirty="0">
                <a:latin typeface="Times New Roman" panose="02020603050405020304" pitchFamily="18" charset="0"/>
                <a:ea typeface="Arial" panose="020B0604020202020204" pitchFamily="34" charset="0"/>
                <a:cs typeface="Times New Roman" panose="02020603050405020304" pitchFamily="18" charset="0"/>
              </a:rPr>
              <a:t/>
            </a:r>
            <a:br>
              <a:rPr lang="en-US" dirty="0">
                <a:latin typeface="Times New Roman" panose="02020603050405020304" pitchFamily="18" charset="0"/>
                <a:ea typeface="Arial" panose="020B0604020202020204" pitchFamily="34" charset="0"/>
                <a:cs typeface="Times New Roman" panose="02020603050405020304" pitchFamily="18" charset="0"/>
              </a:rPr>
            </a:br>
            <a:r>
              <a:rPr lang="en-US" dirty="0">
                <a:latin typeface="Times New Roman" panose="02020603050405020304" pitchFamily="18" charset="0"/>
                <a:ea typeface="Arial" panose="020B0604020202020204" pitchFamily="34" charset="0"/>
                <a:cs typeface="Times New Roman" panose="02020603050405020304" pitchFamily="18" charset="0"/>
              </a:rPr>
              <a:t>A tough, hard, outer coat, the </a:t>
            </a:r>
            <a:r>
              <a:rPr lang="en-US" dirty="0" err="1">
                <a:latin typeface="Times New Roman" panose="02020603050405020304" pitchFamily="18" charset="0"/>
                <a:ea typeface="Arial" panose="020B0604020202020204" pitchFamily="34" charset="0"/>
                <a:cs typeface="Times New Roman" panose="02020603050405020304" pitchFamily="18" charset="0"/>
              </a:rPr>
              <a:t>testa</a:t>
            </a:r>
            <a:r>
              <a:rPr lang="en-US" dirty="0">
                <a:latin typeface="Times New Roman" panose="02020603050405020304" pitchFamily="18" charset="0"/>
                <a:ea typeface="Arial" panose="020B0604020202020204" pitchFamily="34" charset="0"/>
                <a:cs typeface="Times New Roman" panose="02020603050405020304" pitchFamily="18" charset="0"/>
              </a:rPr>
              <a:t> protects the seed from fungi, bacteria and insects. It has to be split open by the radicle before germination can proceed. It </a:t>
            </a:r>
            <a:r>
              <a:rPr lang="en-US" dirty="0">
                <a:latin typeface="Times New Roman" panose="02020603050405020304" pitchFamily="18" charset="0"/>
                <a:cs typeface="Times New Roman" panose="02020603050405020304" pitchFamily="18" charset="0"/>
              </a:rPr>
              <a:t>developed from the integuments of the ovule, diploid maternal tissue.</a:t>
            </a:r>
            <a:r>
              <a:rPr lang="en-US" dirty="0">
                <a:latin typeface="Times New Roman" panose="02020603050405020304" pitchFamily="18" charset="0"/>
                <a:ea typeface="Arial" panose="020B0604020202020204" pitchFamily="34" charset="0"/>
                <a:cs typeface="Times New Roman" panose="02020603050405020304" pitchFamily="18" charset="0"/>
              </a:rPr>
              <a:t> The </a:t>
            </a:r>
            <a:r>
              <a:rPr lang="en-US" dirty="0" err="1">
                <a:latin typeface="Times New Roman" panose="02020603050405020304" pitchFamily="18" charset="0"/>
                <a:ea typeface="Arial" panose="020B0604020202020204" pitchFamily="34" charset="0"/>
                <a:cs typeface="Times New Roman" panose="02020603050405020304" pitchFamily="18" charset="0"/>
              </a:rPr>
              <a:t>testa</a:t>
            </a:r>
            <a:r>
              <a:rPr lang="en-US" dirty="0">
                <a:latin typeface="Times New Roman" panose="02020603050405020304" pitchFamily="18" charset="0"/>
                <a:ea typeface="Arial" panose="020B0604020202020204" pitchFamily="34" charset="0"/>
                <a:cs typeface="Times New Roman" panose="02020603050405020304" pitchFamily="18" charset="0"/>
              </a:rPr>
              <a:t> also has two anatomical features that might be a little harder to identify: </a:t>
            </a:r>
          </a:p>
          <a:p>
            <a:pPr marL="514350" indent="-514350">
              <a:lnSpc>
                <a:spcPct val="115000"/>
              </a:lnSpc>
              <a:spcBef>
                <a:spcPts val="0"/>
              </a:spcBef>
              <a:buAutoNum type="romanLcPeriod"/>
            </a:pPr>
            <a:r>
              <a:rPr lang="en-US" b="1" dirty="0">
                <a:latin typeface="Times New Roman" panose="02020603050405020304" pitchFamily="18" charset="0"/>
                <a:ea typeface="Arial" panose="020B0604020202020204" pitchFamily="34" charset="0"/>
                <a:cs typeface="Times New Roman" panose="02020603050405020304" pitchFamily="18" charset="0"/>
              </a:rPr>
              <a:t>Hilum: </a:t>
            </a:r>
            <a:r>
              <a:rPr lang="en-US" dirty="0">
                <a:latin typeface="Times New Roman" panose="02020603050405020304" pitchFamily="18" charset="0"/>
                <a:ea typeface="Arial" panose="020B0604020202020204" pitchFamily="34" charset="0"/>
                <a:cs typeface="Times New Roman" panose="02020603050405020304" pitchFamily="18" charset="0"/>
              </a:rPr>
              <a:t>The </a:t>
            </a:r>
            <a:r>
              <a:rPr lang="en-US" b="1" dirty="0">
                <a:latin typeface="Times New Roman" panose="02020603050405020304" pitchFamily="18" charset="0"/>
                <a:ea typeface="Arial" panose="020B0604020202020204" pitchFamily="34" charset="0"/>
                <a:cs typeface="Times New Roman" panose="02020603050405020304" pitchFamily="18" charset="0"/>
              </a:rPr>
              <a:t>hilum i</a:t>
            </a:r>
            <a:r>
              <a:rPr lang="en-US" dirty="0">
                <a:latin typeface="Times New Roman" panose="02020603050405020304" pitchFamily="18" charset="0"/>
                <a:ea typeface="Arial" panose="020B0604020202020204" pitchFamily="34" charset="0"/>
                <a:cs typeface="Times New Roman" panose="02020603050405020304" pitchFamily="18" charset="0"/>
              </a:rPr>
              <a:t>s a scar left by the stalk which attached the ovule to the ovary wall. </a:t>
            </a:r>
          </a:p>
          <a:p>
            <a:pPr marL="514350" indent="-514350">
              <a:lnSpc>
                <a:spcPct val="115000"/>
              </a:lnSpc>
              <a:spcBef>
                <a:spcPts val="0"/>
              </a:spcBef>
              <a:buAutoNum type="romanLcPeriod"/>
            </a:pPr>
            <a:r>
              <a:rPr lang="en-US" b="1" dirty="0" err="1">
                <a:latin typeface="Times New Roman" panose="02020603050405020304" pitchFamily="18" charset="0"/>
                <a:cs typeface="Times New Roman" panose="02020603050405020304" pitchFamily="18" charset="0"/>
              </a:rPr>
              <a:t>Micropyle</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Micropyle</a:t>
            </a:r>
            <a:r>
              <a:rPr lang="en-US" dirty="0">
                <a:latin typeface="Times New Roman" panose="02020603050405020304" pitchFamily="18" charset="0"/>
                <a:cs typeface="Times New Roman" panose="02020603050405020304" pitchFamily="18" charset="0"/>
              </a:rPr>
              <a:t> is a canal or hole in the coverings (seed coat) of the </a:t>
            </a:r>
            <a:r>
              <a:rPr lang="en-US" dirty="0" err="1">
                <a:latin typeface="Times New Roman" panose="02020603050405020304" pitchFamily="18" charset="0"/>
                <a:cs typeface="Times New Roman" panose="02020603050405020304" pitchFamily="18" charset="0"/>
              </a:rPr>
              <a:t>nucellus</a:t>
            </a:r>
            <a:r>
              <a:rPr lang="en-US" dirty="0">
                <a:latin typeface="Times New Roman" panose="02020603050405020304" pitchFamily="18" charset="0"/>
                <a:cs typeface="Times New Roman" panose="02020603050405020304" pitchFamily="18" charset="0"/>
              </a:rPr>
              <a:t> through which the pollen tube usually passes during fertilization. Later, when the seed matures and starts to germinate, the </a:t>
            </a:r>
            <a:r>
              <a:rPr lang="en-US" dirty="0" err="1">
                <a:latin typeface="Times New Roman" panose="02020603050405020304" pitchFamily="18" charset="0"/>
                <a:cs typeface="Times New Roman" panose="02020603050405020304" pitchFamily="18" charset="0"/>
              </a:rPr>
              <a:t>micropyle</a:t>
            </a:r>
            <a:r>
              <a:rPr lang="en-US" dirty="0">
                <a:latin typeface="Times New Roman" panose="02020603050405020304" pitchFamily="18" charset="0"/>
                <a:cs typeface="Times New Roman" panose="02020603050405020304" pitchFamily="18" charset="0"/>
              </a:rPr>
              <a:t> serves as a minute pore through which water enters. The </a:t>
            </a:r>
            <a:r>
              <a:rPr lang="en-US" dirty="0" err="1">
                <a:latin typeface="Times New Roman" panose="02020603050405020304" pitchFamily="18" charset="0"/>
                <a:cs typeface="Times New Roman" panose="02020603050405020304" pitchFamily="18" charset="0"/>
              </a:rPr>
              <a:t>micropylar</a:t>
            </a:r>
            <a:r>
              <a:rPr lang="en-US" dirty="0">
                <a:latin typeface="Times New Roman" panose="02020603050405020304" pitchFamily="18" charset="0"/>
                <a:cs typeface="Times New Roman" panose="02020603050405020304" pitchFamily="18" charset="0"/>
              </a:rPr>
              <a:t> seed end has been demonstrated to be the major entry point for water during tobacco seed imbibition and germination. During germination the tobacco </a:t>
            </a:r>
            <a:r>
              <a:rPr lang="en-US" dirty="0" err="1">
                <a:latin typeface="Times New Roman" panose="02020603050405020304" pitchFamily="18" charset="0"/>
                <a:cs typeface="Times New Roman" panose="02020603050405020304" pitchFamily="18" charset="0"/>
              </a:rPr>
              <a:t>testa</a:t>
            </a:r>
            <a:r>
              <a:rPr lang="en-US" dirty="0">
                <a:latin typeface="Times New Roman" panose="02020603050405020304" pitchFamily="18" charset="0"/>
                <a:cs typeface="Times New Roman" panose="02020603050405020304" pitchFamily="18" charset="0"/>
              </a:rPr>
              <a:t> ruptures at the </a:t>
            </a:r>
            <a:r>
              <a:rPr lang="en-US" dirty="0" err="1">
                <a:latin typeface="Times New Roman" panose="02020603050405020304" pitchFamily="18" charset="0"/>
                <a:cs typeface="Times New Roman" panose="02020603050405020304" pitchFamily="18" charset="0"/>
              </a:rPr>
              <a:t>micropylar</a:t>
            </a:r>
            <a:r>
              <a:rPr lang="en-US" dirty="0">
                <a:latin typeface="Times New Roman" panose="02020603050405020304" pitchFamily="18" charset="0"/>
                <a:cs typeface="Times New Roman" panose="02020603050405020304" pitchFamily="18" charset="0"/>
              </a:rPr>
              <a:t> end and the radicle protrudes through the </a:t>
            </a:r>
            <a:r>
              <a:rPr lang="en-US" dirty="0" err="1">
                <a:latin typeface="Times New Roman" panose="02020603050405020304" pitchFamily="18" charset="0"/>
                <a:cs typeface="Times New Roman" panose="02020603050405020304" pitchFamily="18" charset="0"/>
              </a:rPr>
              <a:t>micropylar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endosperm</a:t>
            </a:r>
          </a:p>
          <a:p>
            <a:pPr marL="514350" indent="-514350">
              <a:lnSpc>
                <a:spcPct val="115000"/>
              </a:lnSpc>
              <a:spcBef>
                <a:spcPts val="0"/>
              </a:spcBef>
              <a:buAutoNum type="romanLcPeriod"/>
            </a:pPr>
            <a:endParaRPr lang="en-US" dirty="0">
              <a:latin typeface="Times New Roman" panose="02020603050405020304" pitchFamily="18" charset="0"/>
              <a:cs typeface="Times New Roman" panose="02020603050405020304" pitchFamily="18" charset="0"/>
            </a:endParaRPr>
          </a:p>
          <a:p>
            <a:pPr marL="514350" indent="-514350">
              <a:lnSpc>
                <a:spcPct val="115000"/>
              </a:lnSpc>
              <a:spcBef>
                <a:spcPts val="0"/>
              </a:spcBef>
              <a:buAutoNum type="romanLcPeriod"/>
            </a:pPr>
            <a:endParaRPr lang="en-US" dirty="0" smtClean="0">
              <a:latin typeface="Times New Roman" panose="02020603050405020304" pitchFamily="18" charset="0"/>
              <a:cs typeface="Times New Roman" panose="02020603050405020304" pitchFamily="18" charset="0"/>
            </a:endParaRPr>
          </a:p>
          <a:p>
            <a:pPr marL="514350" indent="-514350">
              <a:lnSpc>
                <a:spcPct val="115000"/>
              </a:lnSpc>
              <a:spcBef>
                <a:spcPts val="0"/>
              </a:spcBef>
              <a:buAutoNum type="romanLcPeriod"/>
            </a:pPr>
            <a:endParaRPr lang="en-US" dirty="0" smtClean="0">
              <a:latin typeface="Times New Roman" panose="02020603050405020304" pitchFamily="18" charset="0"/>
              <a:cs typeface="Times New Roman" panose="02020603050405020304" pitchFamily="18" charset="0"/>
            </a:endParaRPr>
          </a:p>
          <a:p>
            <a:pPr marL="514350" indent="-514350">
              <a:lnSpc>
                <a:spcPct val="115000"/>
              </a:lnSpc>
              <a:spcBef>
                <a:spcPts val="0"/>
              </a:spcBef>
              <a:buAutoNum type="romanL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0764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1813</TotalTime>
  <Words>425</Words>
  <Application>Microsoft Office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Times New Roman</vt:lpstr>
      <vt:lpstr>Wingdings 3</vt:lpstr>
      <vt:lpstr>Wisp</vt:lpstr>
      <vt:lpstr>PowerPoint Presentation</vt:lpstr>
      <vt:lpstr>                Reproductive Parts of Plants</vt:lpstr>
      <vt:lpstr>                       Anatomy of Flower</vt:lpstr>
      <vt:lpstr>PowerPoint Presentation</vt:lpstr>
      <vt:lpstr>PowerPoint Presentation</vt:lpstr>
      <vt:lpstr>Anatomy of Seed</vt:lpstr>
      <vt:lpstr>              Anatomy of Seed</vt:lpstr>
      <vt:lpstr>PowerPoint Presentation</vt:lpstr>
      <vt:lpstr>PowerPoint Presentation</vt:lpstr>
      <vt:lpstr>PowerPoint Presentation</vt:lpstr>
      <vt:lpstr>PowerPoint Presentation</vt:lpstr>
      <vt:lpstr>Endospermic and Non-endospermic seeds</vt:lpstr>
      <vt:lpstr>PowerPoint Presentation</vt:lpstr>
      <vt:lpstr>PowerPoint Presentation</vt:lpstr>
      <vt:lpstr>PowerPoint Presentation</vt:lpstr>
      <vt:lpstr>Anatomy Of Fruit</vt:lpstr>
      <vt:lpstr>Layers of pericarp</vt:lpstr>
      <vt:lpstr>PowerPoint Presentation</vt:lpstr>
      <vt:lpstr>Source:https://favpng.com/png_view/fruit-anatomy-lime-oplodie-egzokarp-grape-berry-png/siu0ErHj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parts of plants</dc:title>
  <dc:creator>Tech</dc:creator>
  <cp:lastModifiedBy>Moorche</cp:lastModifiedBy>
  <cp:revision>36</cp:revision>
  <dcterms:created xsi:type="dcterms:W3CDTF">2019-02-19T13:43:00Z</dcterms:created>
  <dcterms:modified xsi:type="dcterms:W3CDTF">2020-05-10T19:22:28Z</dcterms:modified>
</cp:coreProperties>
</file>