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DF0D0AC-E276-4411-B7F5-3991327FB53E}" type="datetimeFigureOut">
              <a:rPr lang="en-PK" smtClean="0"/>
              <a:t>12/05/2020</a:t>
            </a:fld>
            <a:endParaRPr lang="en-PK"/>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PK"/>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08A3E45-D932-4B56-AC4B-C3278F149A89}" type="slidenum">
              <a:rPr lang="en-PK" smtClean="0"/>
              <a:t>‹#›</a:t>
            </a:fld>
            <a:endParaRPr lang="en-PK"/>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088842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0D0AC-E276-4411-B7F5-3991327FB53E}"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38960601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DF0D0AC-E276-4411-B7F5-3991327FB53E}" type="datetimeFigureOut">
              <a:rPr lang="en-PK" smtClean="0"/>
              <a:t>12/05/2020</a:t>
            </a:fld>
            <a:endParaRPr lang="en-PK"/>
          </a:p>
        </p:txBody>
      </p:sp>
      <p:sp>
        <p:nvSpPr>
          <p:cNvPr id="5" name="Footer Placeholder 4"/>
          <p:cNvSpPr>
            <a:spLocks noGrp="1"/>
          </p:cNvSpPr>
          <p:nvPr>
            <p:ph type="ftr" sz="quarter" idx="11"/>
          </p:nvPr>
        </p:nvSpPr>
        <p:spPr>
          <a:xfrm>
            <a:off x="2933699" y="6296615"/>
            <a:ext cx="5959577" cy="365125"/>
          </a:xfrm>
        </p:spPr>
        <p:txBody>
          <a:bodyPr/>
          <a:lstStyle/>
          <a:p>
            <a:endParaRPr lang="en-PK"/>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08A3E45-D932-4B56-AC4B-C3278F149A89}" type="slidenum">
              <a:rPr lang="en-PK" smtClean="0"/>
              <a:t>‹#›</a:t>
            </a:fld>
            <a:endParaRPr lang="en-PK"/>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2919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0D0AC-E276-4411-B7F5-3991327FB53E}"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5784982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DF0D0AC-E276-4411-B7F5-3991327FB53E}" type="datetimeFigureOut">
              <a:rPr lang="en-PK" smtClean="0"/>
              <a:t>12/05/2020</a:t>
            </a:fld>
            <a:endParaRPr lang="en-PK"/>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PK"/>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08A3E45-D932-4B56-AC4B-C3278F149A89}" type="slidenum">
              <a:rPr lang="en-PK" smtClean="0"/>
              <a:t>‹#›</a:t>
            </a:fld>
            <a:endParaRPr lang="en-PK"/>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432185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F0D0AC-E276-4411-B7F5-3991327FB53E}" type="datetimeFigureOut">
              <a:rPr lang="en-PK" smtClean="0"/>
              <a:t>12/05/2020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27625154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F0D0AC-E276-4411-B7F5-3991327FB53E}" type="datetimeFigureOut">
              <a:rPr lang="en-PK" smtClean="0"/>
              <a:t>12/05/2020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28120760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F0D0AC-E276-4411-B7F5-3991327FB53E}" type="datetimeFigureOut">
              <a:rPr lang="en-PK" smtClean="0"/>
              <a:t>12/05/2020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29082357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9DF0D0AC-E276-4411-B7F5-3991327FB53E}" type="datetimeFigureOut">
              <a:rPr lang="en-PK" smtClean="0"/>
              <a:t>12/05/2020</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708A3E45-D932-4B56-AC4B-C3278F149A89}" type="slidenum">
              <a:rPr lang="en-PK" smtClean="0"/>
              <a:t>‹#›</a:t>
            </a:fld>
            <a:endParaRPr lang="en-PK"/>
          </a:p>
        </p:txBody>
      </p:sp>
    </p:spTree>
    <p:extLst>
      <p:ext uri="{BB962C8B-B14F-4D97-AF65-F5344CB8AC3E}">
        <p14:creationId xmlns:p14="http://schemas.microsoft.com/office/powerpoint/2010/main" val="5899783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DF0D0AC-E276-4411-B7F5-3991327FB53E}" type="datetimeFigureOut">
              <a:rPr lang="en-PK" smtClean="0"/>
              <a:t>12/05/2020</a:t>
            </a:fld>
            <a:endParaRPr lang="en-PK"/>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PK"/>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08A3E45-D932-4B56-AC4B-C3278F149A89}" type="slidenum">
              <a:rPr lang="en-PK" smtClean="0"/>
              <a:t>‹#›</a:t>
            </a:fld>
            <a:endParaRPr lang="en-PK"/>
          </a:p>
        </p:txBody>
      </p:sp>
    </p:spTree>
    <p:extLst>
      <p:ext uri="{BB962C8B-B14F-4D97-AF65-F5344CB8AC3E}">
        <p14:creationId xmlns:p14="http://schemas.microsoft.com/office/powerpoint/2010/main" val="22098882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DF0D0AC-E276-4411-B7F5-3991327FB53E}" type="datetimeFigureOut">
              <a:rPr lang="en-PK" smtClean="0"/>
              <a:t>12/05/2020</a:t>
            </a:fld>
            <a:endParaRPr lang="en-PK"/>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PK"/>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08A3E45-D932-4B56-AC4B-C3278F149A89}" type="slidenum">
              <a:rPr lang="en-PK" smtClean="0"/>
              <a:t>‹#›</a:t>
            </a:fld>
            <a:endParaRPr lang="en-PK"/>
          </a:p>
        </p:txBody>
      </p:sp>
    </p:spTree>
    <p:extLst>
      <p:ext uri="{BB962C8B-B14F-4D97-AF65-F5344CB8AC3E}">
        <p14:creationId xmlns:p14="http://schemas.microsoft.com/office/powerpoint/2010/main" val="18923114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DF0D0AC-E276-4411-B7F5-3991327FB53E}" type="datetimeFigureOut">
              <a:rPr lang="en-PK" smtClean="0"/>
              <a:t>12/05/2020</a:t>
            </a:fld>
            <a:endParaRPr lang="en-PK"/>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PK"/>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08A3E45-D932-4B56-AC4B-C3278F149A89}" type="slidenum">
              <a:rPr lang="en-PK" smtClean="0"/>
              <a:t>‹#›</a:t>
            </a:fld>
            <a:endParaRPr lang="en-PK"/>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7937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7605-C56A-4346-9619-E25FFBE6FE37}"/>
              </a:ext>
            </a:extLst>
          </p:cNvPr>
          <p:cNvSpPr>
            <a:spLocks noGrp="1"/>
          </p:cNvSpPr>
          <p:nvPr>
            <p:ph type="ctrTitle"/>
          </p:nvPr>
        </p:nvSpPr>
        <p:spPr/>
        <p:txBody>
          <a:bodyPr/>
          <a:lstStyle/>
          <a:p>
            <a:r>
              <a:rPr lang="en-US" b="1" dirty="0">
                <a:latin typeface="Arial" panose="020B0604020202020204" pitchFamily="34" charset="0"/>
                <a:cs typeface="Arial" panose="020B0604020202020204" pitchFamily="34" charset="0"/>
              </a:rPr>
              <a:t>GMOs and Pakistan</a:t>
            </a:r>
            <a:endParaRPr lang="en-PK"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8115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991D-9B4E-4EBE-9A19-EDFA5140EEDD}"/>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ADVANTAGES OF GMOs</a:t>
            </a:r>
            <a:endParaRPr lang="en-PK"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E85F11E-2312-41B5-B366-E4A8838A5F7D}"/>
              </a:ext>
            </a:extLst>
          </p:cNvPr>
          <p:cNvSpPr>
            <a:spLocks noGrp="1"/>
          </p:cNvSpPr>
          <p:nvPr>
            <p:ph idx="1"/>
          </p:nvPr>
        </p:nvSpPr>
        <p:spPr>
          <a:xfrm>
            <a:off x="2601833" y="2814329"/>
            <a:ext cx="9102438" cy="3475326"/>
          </a:xfrm>
        </p:spPr>
        <p:txBody>
          <a:bodyPr/>
          <a:lstStyle/>
          <a:p>
            <a:r>
              <a:rPr lang="en-US" dirty="0">
                <a:latin typeface="Arial" panose="020B0604020202020204" pitchFamily="34" charset="0"/>
                <a:cs typeface="Arial" panose="020B0604020202020204" pitchFamily="34" charset="0"/>
              </a:rPr>
              <a:t>There are certain benefits associated with growing GM crops as compared to the traditional crops.</a:t>
            </a:r>
          </a:p>
          <a:p>
            <a:r>
              <a:rPr lang="en-US" dirty="0">
                <a:latin typeface="Arial" panose="020B0604020202020204" pitchFamily="34" charset="0"/>
                <a:cs typeface="Arial" panose="020B0604020202020204" pitchFamily="34" charset="0"/>
              </a:rPr>
              <a:t>Herbicide tolerance</a:t>
            </a:r>
          </a:p>
          <a:p>
            <a:r>
              <a:rPr lang="en-US" dirty="0">
                <a:latin typeface="Arial" panose="020B0604020202020204" pitchFamily="34" charset="0"/>
                <a:cs typeface="Arial" panose="020B0604020202020204" pitchFamily="34" charset="0"/>
              </a:rPr>
              <a:t>Disease resistance</a:t>
            </a:r>
          </a:p>
          <a:p>
            <a:r>
              <a:rPr lang="en-US" dirty="0">
                <a:latin typeface="Arial" panose="020B0604020202020204" pitchFamily="34" charset="0"/>
                <a:cs typeface="Arial" panose="020B0604020202020204" pitchFamily="34" charset="0"/>
              </a:rPr>
              <a:t>Drought tolerance/ salinity tolerance</a:t>
            </a:r>
          </a:p>
          <a:p>
            <a:r>
              <a:rPr lang="en-US" dirty="0">
                <a:latin typeface="Arial" panose="020B0604020202020204" pitchFamily="34" charset="0"/>
                <a:cs typeface="Arial" panose="020B0604020202020204" pitchFamily="34" charset="0"/>
              </a:rPr>
              <a:t>Overcoming malnutrition</a:t>
            </a:r>
          </a:p>
          <a:p>
            <a:r>
              <a:rPr lang="en-US" dirty="0">
                <a:latin typeface="Arial" panose="020B0604020202020204" pitchFamily="34" charset="0"/>
                <a:cs typeface="Arial" panose="020B0604020202020204" pitchFamily="34" charset="0"/>
              </a:rPr>
              <a:t>Carbon sink and climate change</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79637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083EB-5D22-4290-BB67-9FA477AC83E9}"/>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DISADVANTAGES OF GMOs</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76F90C3-FFE9-4F14-8463-5649EBAE5FBE}"/>
              </a:ext>
            </a:extLst>
          </p:cNvPr>
          <p:cNvSpPr>
            <a:spLocks noGrp="1"/>
          </p:cNvSpPr>
          <p:nvPr>
            <p:ph idx="1"/>
          </p:nvPr>
        </p:nvSpPr>
        <p:spPr>
          <a:xfrm>
            <a:off x="3172690" y="2436012"/>
            <a:ext cx="8728364" cy="4585855"/>
          </a:xfrm>
        </p:spPr>
        <p:txBody>
          <a:bodyPr>
            <a:normAutofit fontScale="92500" lnSpcReduction="10000"/>
          </a:bodyPr>
          <a:lstStyle/>
          <a:p>
            <a:r>
              <a:rPr lang="en-US" dirty="0">
                <a:latin typeface="Arial" panose="020B0604020202020204" pitchFamily="34" charset="0"/>
                <a:cs typeface="Arial" panose="020B0604020202020204" pitchFamily="34" charset="0"/>
              </a:rPr>
              <a:t>There are a number of risks associated with biotechnology:</a:t>
            </a:r>
          </a:p>
          <a:p>
            <a:pPr marL="514350" indent="-514350">
              <a:buFont typeface="+mj-lt"/>
              <a:buAutoNum type="alphaLcParenR"/>
            </a:pPr>
            <a:r>
              <a:rPr lang="en-US" dirty="0">
                <a:latin typeface="Arial" panose="020B0604020202020204" pitchFamily="34" charset="0"/>
                <a:cs typeface="Arial" panose="020B0604020202020204" pitchFamily="34" charset="0"/>
              </a:rPr>
              <a:t> Allergenicity</a:t>
            </a:r>
          </a:p>
          <a:p>
            <a:pPr marL="514350" indent="-514350">
              <a:buFont typeface="+mj-lt"/>
              <a:buAutoNum type="alphaLcParenR"/>
            </a:pPr>
            <a:r>
              <a:rPr lang="en-US" dirty="0">
                <a:latin typeface="Arial" panose="020B0604020202020204" pitchFamily="34" charset="0"/>
                <a:cs typeface="Arial" panose="020B0604020202020204" pitchFamily="34" charset="0"/>
              </a:rPr>
              <a:t>Unintended harm to other organisms</a:t>
            </a:r>
          </a:p>
          <a:p>
            <a:pPr marL="514350" indent="-514350">
              <a:buFont typeface="+mj-lt"/>
              <a:buAutoNum type="alphaLcParenR"/>
            </a:pPr>
            <a:r>
              <a:rPr lang="en-US" dirty="0">
                <a:latin typeface="Arial" panose="020B0604020202020204" pitchFamily="34" charset="0"/>
                <a:cs typeface="Arial" panose="020B0604020202020204" pitchFamily="34" charset="0"/>
              </a:rPr>
              <a:t>Gene transfer to non-target species</a:t>
            </a:r>
          </a:p>
          <a:p>
            <a:pPr marL="514350" indent="-514350">
              <a:buFont typeface="+mj-lt"/>
              <a:buAutoNum type="alphaLcParenR"/>
            </a:pPr>
            <a:r>
              <a:rPr lang="en-US" dirty="0">
                <a:latin typeface="Arial" panose="020B0604020202020204" pitchFamily="34" charset="0"/>
                <a:cs typeface="Arial" panose="020B0604020202020204" pitchFamily="34" charset="0"/>
              </a:rPr>
              <a:t>Effect on population and ecosystem</a:t>
            </a:r>
          </a:p>
          <a:p>
            <a:pPr marL="514350" indent="-514350">
              <a:buFont typeface="+mj-lt"/>
              <a:buAutoNum type="alphaLcParenR"/>
            </a:pPr>
            <a:r>
              <a:rPr lang="en-US" dirty="0">
                <a:latin typeface="Arial" panose="020B0604020202020204" pitchFamily="34" charset="0"/>
                <a:cs typeface="Arial" panose="020B0604020202020204" pitchFamily="34" charset="0"/>
              </a:rPr>
              <a:t>Interaction with non-alien (natural) species</a:t>
            </a:r>
          </a:p>
          <a:p>
            <a:pPr marL="514350" indent="-514350">
              <a:buFont typeface="+mj-lt"/>
              <a:buAutoNum type="alphaLcParenR"/>
            </a:pPr>
            <a:r>
              <a:rPr lang="en-US" dirty="0">
                <a:latin typeface="Arial" panose="020B0604020202020204" pitchFamily="34" charset="0"/>
                <a:cs typeface="Arial" panose="020B0604020202020204" pitchFamily="34" charset="0"/>
              </a:rPr>
              <a:t>Loss of ecosystem services</a:t>
            </a:r>
          </a:p>
          <a:p>
            <a:pPr marL="514350" indent="-514350">
              <a:buFont typeface="+mj-lt"/>
              <a:buAutoNum type="alphaLcParenR"/>
            </a:pPr>
            <a:r>
              <a:rPr lang="en-US" dirty="0">
                <a:latin typeface="Arial" panose="020B0604020202020204" pitchFamily="34" charset="0"/>
                <a:cs typeface="Arial" panose="020B0604020202020204" pitchFamily="34" charset="0"/>
              </a:rPr>
              <a:t>Impact on agro industry production system</a:t>
            </a:r>
          </a:p>
          <a:p>
            <a:pPr marL="514350" indent="-514350">
              <a:buFont typeface="+mj-lt"/>
              <a:buAutoNum type="alphaLcParenR"/>
            </a:pPr>
            <a:r>
              <a:rPr lang="en-US" dirty="0">
                <a:latin typeface="Arial" panose="020B0604020202020204" pitchFamily="34" charset="0"/>
                <a:cs typeface="Arial" panose="020B0604020202020204" pitchFamily="34" charset="0"/>
              </a:rPr>
              <a:t>Market based dependency and food security</a:t>
            </a:r>
          </a:p>
          <a:p>
            <a:pPr marL="514350" indent="-514350">
              <a:buFont typeface="+mj-lt"/>
              <a:buAutoNum type="alphaLcParenR"/>
            </a:pPr>
            <a:r>
              <a:rPr lang="en-US" dirty="0">
                <a:latin typeface="Arial" panose="020B0604020202020204" pitchFamily="34" charset="0"/>
                <a:cs typeface="Arial" panose="020B0604020202020204" pitchFamily="34" charset="0"/>
              </a:rPr>
              <a:t>Economic / export loss concerns</a:t>
            </a:r>
          </a:p>
          <a:p>
            <a:pPr marL="514350" indent="-514350">
              <a:buFont typeface="+mj-lt"/>
              <a:buAutoNum type="alphaLcParenR"/>
            </a:pPr>
            <a:r>
              <a:rPr lang="en-US" dirty="0">
                <a:latin typeface="Arial" panose="020B0604020202020204" pitchFamily="34" charset="0"/>
                <a:cs typeface="Arial" panose="020B0604020202020204" pitchFamily="34" charset="0"/>
              </a:rPr>
              <a:t>Religious and ethical values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545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21D4-2C75-41B8-ADD8-C3054A64BDCA}"/>
              </a:ext>
            </a:extLst>
          </p:cNvPr>
          <p:cNvSpPr>
            <a:spLocks noGrp="1"/>
          </p:cNvSpPr>
          <p:nvPr>
            <p:ph type="title"/>
          </p:nvPr>
        </p:nvSpPr>
        <p:spPr>
          <a:xfrm>
            <a:off x="838200" y="886691"/>
            <a:ext cx="10515600" cy="554182"/>
          </a:xfrm>
        </p:spPr>
        <p:txBody>
          <a:bodyPr>
            <a:normAutofit fontScale="90000"/>
          </a:bodyPr>
          <a:lstStyle/>
          <a:p>
            <a:pPr algn="ctr"/>
            <a:r>
              <a:rPr lang="en-US" b="1" dirty="0">
                <a:latin typeface="Arial" panose="020B0604020202020204" pitchFamily="34" charset="0"/>
                <a:cs typeface="Arial" panose="020B0604020202020204" pitchFamily="34" charset="0"/>
              </a:rPr>
              <a:t>CONCLUSION</a:t>
            </a:r>
            <a:br>
              <a:rPr lang="en-US" dirty="0"/>
            </a:br>
            <a:endParaRPr lang="en-PK" dirty="0"/>
          </a:p>
        </p:txBody>
      </p:sp>
      <p:sp>
        <p:nvSpPr>
          <p:cNvPr id="3" name="Content Placeholder 2">
            <a:extLst>
              <a:ext uri="{FF2B5EF4-FFF2-40B4-BE49-F238E27FC236}">
                <a16:creationId xmlns:a16="http://schemas.microsoft.com/office/drawing/2014/main" id="{49ADD085-6822-421A-BC58-542FB4AB5CF3}"/>
              </a:ext>
            </a:extLst>
          </p:cNvPr>
          <p:cNvSpPr>
            <a:spLocks noGrp="1"/>
          </p:cNvSpPr>
          <p:nvPr>
            <p:ph idx="1"/>
          </p:nvPr>
        </p:nvSpPr>
        <p:spPr>
          <a:xfrm>
            <a:off x="2535382" y="2341418"/>
            <a:ext cx="9327572" cy="4516582"/>
          </a:xfrm>
        </p:spPr>
        <p:txBody>
          <a:bodyPr>
            <a:normAutofit/>
          </a:bodyPr>
          <a:lstStyle/>
          <a:p>
            <a:r>
              <a:rPr lang="en-US" dirty="0">
                <a:latin typeface="Arial" panose="020B0604020202020204" pitchFamily="34" charset="0"/>
                <a:cs typeface="Arial" panose="020B0604020202020204" pitchFamily="34" charset="0"/>
              </a:rPr>
              <a:t>The genetically modified organisms can help in food production, drought resistance, climate change mitigation and disease resistance, but in addition it may produce number of threats at gene, individual, population and ecosystem level.</a:t>
            </a:r>
          </a:p>
          <a:p>
            <a:r>
              <a:rPr lang="en-US" dirty="0">
                <a:latin typeface="Arial" panose="020B0604020202020204" pitchFamily="34" charset="0"/>
                <a:cs typeface="Arial" panose="020B0604020202020204" pitchFamily="34" charset="0"/>
              </a:rPr>
              <a:t>They can also have an impact on the agro industry of developing countries.</a:t>
            </a:r>
          </a:p>
          <a:p>
            <a:r>
              <a:rPr lang="en-US" dirty="0">
                <a:latin typeface="Arial" panose="020B0604020202020204" pitchFamily="34" charset="0"/>
                <a:cs typeface="Arial" panose="020B0604020202020204" pitchFamily="34" charset="0"/>
              </a:rPr>
              <a:t>The GMOs can be complementary to the traditional crops but by no means can they replace the traditional crops. </a:t>
            </a:r>
          </a:p>
          <a:p>
            <a:r>
              <a:rPr lang="en-US" dirty="0">
                <a:latin typeface="Arial" panose="020B0604020202020204" pitchFamily="34" charset="0"/>
                <a:cs typeface="Arial" panose="020B0604020202020204" pitchFamily="34" charset="0"/>
              </a:rPr>
              <a:t>The world must ensure that the standards are followed in using the GMOs</a:t>
            </a:r>
          </a:p>
          <a:p>
            <a:pPr marL="179388" indent="0">
              <a:buNone/>
            </a:pPr>
            <a:r>
              <a:rPr lang="en-US" dirty="0">
                <a:latin typeface="Arial" panose="020B0604020202020204" pitchFamily="34" charset="0"/>
                <a:cs typeface="Arial" panose="020B0604020202020204" pitchFamily="34" charset="0"/>
              </a:rPr>
              <a:t>and are being continuously monitored.</a:t>
            </a:r>
          </a:p>
          <a:p>
            <a:r>
              <a:rPr lang="en-US" dirty="0">
                <a:latin typeface="Arial" panose="020B0604020202020204" pitchFamily="34" charset="0"/>
                <a:cs typeface="Arial" panose="020B0604020202020204" pitchFamily="34" charset="0"/>
              </a:rPr>
              <a:t>The developing countries like Pakistan should ensure strong scientific capacity and research based approach in the field of genetically modified organisms</a:t>
            </a:r>
            <a:r>
              <a:rPr lang="en-US" dirty="0"/>
              <a:t>.</a:t>
            </a:r>
            <a:endParaRPr lang="en-PK" dirty="0"/>
          </a:p>
        </p:txBody>
      </p:sp>
    </p:spTree>
    <p:extLst>
      <p:ext uri="{BB962C8B-B14F-4D97-AF65-F5344CB8AC3E}">
        <p14:creationId xmlns:p14="http://schemas.microsoft.com/office/powerpoint/2010/main" val="14329197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E1A8B-E163-4156-B8E7-3D74B735D4DB}"/>
              </a:ext>
            </a:extLst>
          </p:cNvPr>
          <p:cNvSpPr>
            <a:spLocks noGrp="1"/>
          </p:cNvSpPr>
          <p:nvPr>
            <p:ph idx="1"/>
          </p:nvPr>
        </p:nvSpPr>
        <p:spPr>
          <a:xfrm>
            <a:off x="2757054" y="2563089"/>
            <a:ext cx="9206345" cy="3780127"/>
          </a:xfrm>
        </p:spPr>
        <p:txBody>
          <a:bodyPr>
            <a:normAutofit/>
          </a:bodyPr>
          <a:lstStyle/>
          <a:p>
            <a:pPr algn="just"/>
            <a:r>
              <a:rPr lang="en-US" dirty="0">
                <a:latin typeface="Arial" panose="020B0604020202020204" pitchFamily="34" charset="0"/>
                <a:cs typeface="Arial" panose="020B0604020202020204" pitchFamily="34" charset="0"/>
              </a:rPr>
              <a:t>The Pakistan Environmental Protection Agency should fully concentrate and equip their manpower in growing emerging technology (biotechnology), and they must completely analyze risk assessment before introducing GM from other countries.</a:t>
            </a:r>
          </a:p>
          <a:p>
            <a:pPr algn="just"/>
            <a:r>
              <a:rPr lang="en-US" dirty="0">
                <a:latin typeface="Arial" panose="020B0604020202020204" pitchFamily="34" charset="0"/>
                <a:cs typeface="Arial" panose="020B0604020202020204" pitchFamily="34" charset="0"/>
              </a:rPr>
              <a:t>Furthermore, Pakistan must concentrate on synthetic biology as an alternative to the emerging field of biotechnology, as it poses 	least risk as compared to traditional biotechnology.</a:t>
            </a:r>
          </a:p>
          <a:p>
            <a:pPr algn="just"/>
            <a:r>
              <a:rPr lang="en-US" dirty="0">
                <a:latin typeface="Arial" panose="020B0604020202020204" pitchFamily="34" charset="0"/>
                <a:cs typeface="Arial" panose="020B0604020202020204" pitchFamily="34" charset="0"/>
              </a:rPr>
              <a:t>The European Union and USA also promote its expertise in synthetic biology. Therefore, it is need of the hour to promote the research in this area in Pakistan as a powerful replacement to traditional biotechnology.</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3698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83F41-13BE-47E2-AED0-A59D152D562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CURRENTLY AVAILABLE GMOs</a:t>
            </a:r>
            <a:endParaRPr lang="en-PK"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9D418F6-78D0-4B22-837F-3988AD0B80E4}"/>
              </a:ext>
            </a:extLst>
          </p:cNvPr>
          <p:cNvSpPr>
            <a:spLocks noGrp="1"/>
          </p:cNvSpPr>
          <p:nvPr>
            <p:ph idx="1"/>
          </p:nvPr>
        </p:nvSpPr>
        <p:spPr>
          <a:xfrm>
            <a:off x="3151909" y="2877770"/>
            <a:ext cx="8679873" cy="3702340"/>
          </a:xfrm>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Few multinational biotech companies holding the GM market (Monsanto, Novartis, Syngenta, Dupont, Bayer)</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Main producers: USA, Argentina, Canada, Brazil</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35 GMOs on market in European Union</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GM food: tomato, potato, soybean, corn,</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wheat</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40640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1873C-5520-4305-A49E-34FB88086F6B}"/>
              </a:ext>
            </a:extLst>
          </p:cNvPr>
          <p:cNvSpPr>
            <a:spLocks noGrp="1"/>
          </p:cNvSpPr>
          <p:nvPr>
            <p:ph type="title"/>
          </p:nvPr>
        </p:nvSpPr>
        <p:spPr/>
        <p:txBody>
          <a:bodyPr/>
          <a:lstStyle/>
          <a:p>
            <a:r>
              <a:rPr lang="en-US" b="1" dirty="0"/>
              <a:t>GMOs IN PAKISTAN</a:t>
            </a:r>
            <a:endParaRPr lang="en-PK" dirty="0"/>
          </a:p>
        </p:txBody>
      </p:sp>
      <p:sp>
        <p:nvSpPr>
          <p:cNvPr id="3" name="Content Placeholder 2">
            <a:extLst>
              <a:ext uri="{FF2B5EF4-FFF2-40B4-BE49-F238E27FC236}">
                <a16:creationId xmlns:a16="http://schemas.microsoft.com/office/drawing/2014/main" id="{B60315F3-E0FD-45E0-A810-C4A142A7A0C2}"/>
              </a:ext>
            </a:extLst>
          </p:cNvPr>
          <p:cNvSpPr>
            <a:spLocks noGrp="1"/>
          </p:cNvSpPr>
          <p:nvPr>
            <p:ph idx="1"/>
          </p:nvPr>
        </p:nvSpPr>
        <p:spPr>
          <a:xfrm>
            <a:off x="2729345" y="2687474"/>
            <a:ext cx="9157855" cy="3602181"/>
          </a:xfrm>
        </p:spPr>
        <p:txBody>
          <a:bodyPr>
            <a:normAutofit/>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GMOs prepared in Pakistan: Tomato, sugarcane, soybean, cotton.</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No standards for GM food in Pakistan</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Insufficient scientific certainty about safety of GM food</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GM food mixed with non-GM food</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No government policy for labeling</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Presently, no government initiative for awareness on GMOs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3000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2409-8C4E-4309-A0B3-65A14BC66683}"/>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AGRICULTURE BASED COUNTRY</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6312E3B-2253-456C-884A-354DAC9EA124}"/>
              </a:ext>
            </a:extLst>
          </p:cNvPr>
          <p:cNvSpPr>
            <a:spLocks noGrp="1"/>
          </p:cNvSpPr>
          <p:nvPr>
            <p:ph idx="1"/>
          </p:nvPr>
        </p:nvSpPr>
        <p:spPr>
          <a:xfrm>
            <a:off x="1805198" y="2489279"/>
            <a:ext cx="9899073" cy="4230174"/>
          </a:xfrm>
        </p:spPr>
        <p:txBody>
          <a:bodyPr>
            <a:normAutofit fontScale="92500" lnSpcReduction="10000"/>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Pakistan is an agriculture based country with more than 47% of its population dependent on agriculture as a means of livelihood.</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This sector contributes 24% to gross domestic product (GDP). Agriculture alone contributes about 70% of its foreign exchange. Unless it maintains stable growth rates, its economy will suffer immensely.</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Pakistan is an agricultural supplier that not only meets its requirements but also exports crop to few countries which involves our neighbor countries, as well as the Middle East and several Central Asian Republics.</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However, over the recent years, Pakistan is facing some serious challenges on the horizon of which drought, salinity, stress and climate changes are the most important ones.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9457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ADC5-1B22-4820-B573-3257E2EE686D}"/>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AGRICULTURE BASED COUNTRY</a:t>
            </a:r>
            <a:endParaRPr lang="en-PK" dirty="0"/>
          </a:p>
        </p:txBody>
      </p:sp>
      <p:sp>
        <p:nvSpPr>
          <p:cNvPr id="3" name="Content Placeholder 2">
            <a:extLst>
              <a:ext uri="{FF2B5EF4-FFF2-40B4-BE49-F238E27FC236}">
                <a16:creationId xmlns:a16="http://schemas.microsoft.com/office/drawing/2014/main" id="{F028CBF1-30DF-439D-BDB7-B486E00D8E87}"/>
              </a:ext>
            </a:extLst>
          </p:cNvPr>
          <p:cNvSpPr>
            <a:spLocks noGrp="1"/>
          </p:cNvSpPr>
          <p:nvPr>
            <p:ph idx="1"/>
          </p:nvPr>
        </p:nvSpPr>
        <p:spPr>
          <a:xfrm>
            <a:off x="2299854" y="2646217"/>
            <a:ext cx="9053945" cy="3530745"/>
          </a:xfrm>
        </p:spPr>
        <p:txBody>
          <a:bodyPr/>
          <a:lstStyle/>
          <a:p>
            <a:pPr algn="just"/>
            <a:r>
              <a:rPr lang="en-US" dirty="0">
                <a:latin typeface="Arial" panose="020B0604020202020204" pitchFamily="34" charset="0"/>
                <a:cs typeface="Arial" panose="020B0604020202020204" pitchFamily="34" charset="0"/>
              </a:rPr>
              <a:t>All these issues have raised questions over the food security issues in Pakistan and other parts of the world.</a:t>
            </a:r>
          </a:p>
          <a:p>
            <a:pPr algn="just"/>
            <a:r>
              <a:rPr lang="en-US" dirty="0">
                <a:latin typeface="Arial" panose="020B0604020202020204" pitchFamily="34" charset="0"/>
                <a:cs typeface="Arial" panose="020B0604020202020204" pitchFamily="34" charset="0"/>
              </a:rPr>
              <a:t>The population of Pakistan is about 180 million which is estimated to rise to 240 million by the year 2035. </a:t>
            </a:r>
          </a:p>
          <a:p>
            <a:pPr algn="just"/>
            <a:r>
              <a:rPr lang="en-US" dirty="0">
                <a:latin typeface="Arial" panose="020B0604020202020204" pitchFamily="34" charset="0"/>
                <a:cs typeface="Arial" panose="020B0604020202020204" pitchFamily="34" charset="0"/>
              </a:rPr>
              <a:t>To tackle these challenges, one approach that has been used in the world and to some extent in Pakistan is the genetically modified organisms.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885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5BB0C-77B7-4102-936C-76B8B76A7F5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STATUS OF GMOs IN PAKISTAN</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EB87919-A322-459F-8713-3457F3B81B3C}"/>
              </a:ext>
            </a:extLst>
          </p:cNvPr>
          <p:cNvSpPr>
            <a:spLocks noGrp="1"/>
          </p:cNvSpPr>
          <p:nvPr>
            <p:ph idx="1"/>
          </p:nvPr>
        </p:nvSpPr>
        <p:spPr>
          <a:xfrm>
            <a:off x="1593272" y="2286000"/>
            <a:ext cx="9760527" cy="4572000"/>
          </a:xfrm>
        </p:spPr>
        <p:txBody>
          <a:bodyPr>
            <a:normAutofit fontScale="92500" lnSpcReduction="10000"/>
          </a:bodyPr>
          <a:lstStyle/>
          <a:p>
            <a:r>
              <a:rPr lang="en-US" sz="2400" dirty="0">
                <a:latin typeface="Arial" panose="020B0604020202020204" pitchFamily="34" charset="0"/>
                <a:cs typeface="Arial" panose="020B0604020202020204" pitchFamily="34" charset="0"/>
              </a:rPr>
              <a:t>The only GM crop approved and grown in Pakistan is the </a:t>
            </a:r>
            <a:r>
              <a:rPr lang="en-US" sz="2400" i="1" dirty="0">
                <a:latin typeface="Arial" panose="020B0604020202020204" pitchFamily="34" charset="0"/>
                <a:cs typeface="Arial" panose="020B0604020202020204" pitchFamily="34" charset="0"/>
              </a:rPr>
              <a:t>Bacillus thuringiensis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Bt</a:t>
            </a:r>
            <a:r>
              <a:rPr lang="en-US" sz="2400" dirty="0">
                <a:latin typeface="Arial" panose="020B0604020202020204" pitchFamily="34" charset="0"/>
                <a:cs typeface="Arial" panose="020B0604020202020204" pitchFamily="34" charset="0"/>
              </a:rPr>
              <a:t>) cotton.</a:t>
            </a:r>
          </a:p>
          <a:p>
            <a:r>
              <a:rPr lang="en-US" sz="2400" dirty="0">
                <a:latin typeface="Arial" panose="020B0604020202020204" pitchFamily="34" charset="0"/>
                <a:cs typeface="Arial" panose="020B0604020202020204" pitchFamily="34" charset="0"/>
              </a:rPr>
              <a:t>The regions in which </a:t>
            </a:r>
            <a:r>
              <a:rPr lang="en-US" sz="2400" dirty="0" err="1">
                <a:latin typeface="Arial" panose="020B0604020202020204" pitchFamily="34" charset="0"/>
                <a:cs typeface="Arial" panose="020B0604020202020204" pitchFamily="34" charset="0"/>
              </a:rPr>
              <a:t>Bt</a:t>
            </a:r>
            <a:r>
              <a:rPr lang="en-US" sz="2400" dirty="0">
                <a:latin typeface="Arial" panose="020B0604020202020204" pitchFamily="34" charset="0"/>
                <a:cs typeface="Arial" panose="020B0604020202020204" pitchFamily="34" charset="0"/>
              </a:rPr>
              <a:t> cotton was grown included Bahawalpur, Multan, </a:t>
            </a:r>
            <a:r>
              <a:rPr lang="en-US" sz="2400" dirty="0" err="1">
                <a:latin typeface="Arial" panose="020B0604020202020204" pitchFamily="34" charset="0"/>
                <a:cs typeface="Arial" panose="020B0604020202020204" pitchFamily="34" charset="0"/>
              </a:rPr>
              <a:t>Muzaffergarh</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Karor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Pakka</a:t>
            </a:r>
            <a:r>
              <a:rPr lang="en-US" sz="2400" dirty="0">
                <a:latin typeface="Arial" panose="020B0604020202020204" pitchFamily="34" charset="0"/>
                <a:cs typeface="Arial" panose="020B0604020202020204" pitchFamily="34" charset="0"/>
              </a:rPr>
              <a:t>, and the farmers tested these crops against its resistance</a:t>
            </a:r>
          </a:p>
          <a:p>
            <a:pPr marL="179388" indent="0">
              <a:buNone/>
            </a:pPr>
            <a:r>
              <a:rPr lang="en-US" sz="2400" dirty="0">
                <a:latin typeface="Arial" panose="020B0604020202020204" pitchFamily="34" charset="0"/>
                <a:cs typeface="Arial" panose="020B0604020202020204" pitchFamily="34" charset="0"/>
              </a:rPr>
              <a:t>and susceptibility to different insects high temperature, drought and yield and then compared it with traditional</a:t>
            </a:r>
          </a:p>
          <a:p>
            <a:r>
              <a:rPr lang="en-US" sz="2400" dirty="0">
                <a:latin typeface="Arial" panose="020B0604020202020204" pitchFamily="34" charset="0"/>
                <a:cs typeface="Arial" panose="020B0604020202020204" pitchFamily="34" charset="0"/>
              </a:rPr>
              <a:t>cotton varieties grown in similar areas. There have been few benefits observed by the farmers of these regions and it could be concluded from the results that the GM crops may solve a few issues of Pakistan, such as enhanced production and disease resistance. cotton mainly grown in the southern Punjab.</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6803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05E41-98A7-4687-9DD2-1795E759DAEE}"/>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GENETICALLY MODIFIED RICE</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6ED4EAB-CB03-41D7-A6EB-7AE8C82E69BD}"/>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it-IT" dirty="0"/>
              <a:t>Recently a Pakistani scientist, Dr. Fida Abbasi has </a:t>
            </a:r>
            <a:r>
              <a:rPr lang="en-US" dirty="0"/>
              <a:t>developed a new rice strains which is able to increase the</a:t>
            </a:r>
          </a:p>
          <a:p>
            <a:pPr marL="720725" indent="-457200">
              <a:buFont typeface="Wingdings" panose="05000000000000000000" pitchFamily="2" charset="2"/>
              <a:buChar char="Ø"/>
            </a:pPr>
            <a:r>
              <a:rPr lang="en-US" dirty="0"/>
              <a:t>rice production of the country.</a:t>
            </a:r>
          </a:p>
          <a:p>
            <a:pPr>
              <a:buFont typeface="Wingdings" panose="05000000000000000000" pitchFamily="2" charset="2"/>
              <a:buChar char="Ø"/>
            </a:pPr>
            <a:r>
              <a:rPr lang="en-US" dirty="0"/>
              <a:t>By applying this technology the number of grains per panicle of rice plant had been increased from 250 to 700.</a:t>
            </a:r>
          </a:p>
          <a:p>
            <a:pPr>
              <a:buFont typeface="Wingdings" panose="05000000000000000000" pitchFamily="2" charset="2"/>
              <a:buChar char="Ø"/>
            </a:pPr>
            <a:r>
              <a:rPr lang="en-US" dirty="0"/>
              <a:t>According to him, the production had been increased from 5 tons per hectare to 15 tons per hectare, while new strains of rice was 6 feet tall with a thick stem, large and heavy panicle of 50 centimeters and would bear 700 grains.</a:t>
            </a:r>
          </a:p>
          <a:p>
            <a:pPr>
              <a:buFont typeface="Wingdings" panose="05000000000000000000" pitchFamily="2" charset="2"/>
              <a:buChar char="Ø"/>
            </a:pPr>
            <a:r>
              <a:rPr lang="en-US" dirty="0"/>
              <a:t>He claimed such kind of rice does not exist in the world and this rice could be grown by using less water. It is to be mentioned here that Pakistan is the world’s fourth largest producer of rice after china, India and Indonesia</a:t>
            </a:r>
            <a:endParaRPr lang="en-PK" dirty="0"/>
          </a:p>
        </p:txBody>
      </p:sp>
    </p:spTree>
    <p:extLst>
      <p:ext uri="{BB962C8B-B14F-4D97-AF65-F5344CB8AC3E}">
        <p14:creationId xmlns:p14="http://schemas.microsoft.com/office/powerpoint/2010/main" val="39060700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FDE9-530C-4C85-BDB4-9C018C179B53}"/>
              </a:ext>
            </a:extLst>
          </p:cNvPr>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CONVENTIONS AND PROTOCOL</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2E93F84-DB1E-4EA6-8EF7-E49395FE52EF}"/>
              </a:ext>
            </a:extLst>
          </p:cNvPr>
          <p:cNvSpPr>
            <a:spLocks noGrp="1"/>
          </p:cNvSpPr>
          <p:nvPr>
            <p:ph idx="1"/>
          </p:nvPr>
        </p:nvSpPr>
        <p:spPr>
          <a:xfrm>
            <a:off x="1417271" y="2466108"/>
            <a:ext cx="10287000" cy="4253345"/>
          </a:xfrm>
        </p:spPr>
        <p:txBody>
          <a:bodyPr>
            <a:normAutofit fontScale="92500"/>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National Bio-safety guidelines in Pakistan prepared in November 1999 by National Biosafety Committee</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Only one consultative meeting held in January 2001</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 Executive meeting held in January 2005 chaired by the</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Prime Minister Pakistan has also notified the Pakistan Biosafety rules on</a:t>
            </a:r>
          </a:p>
          <a:p>
            <a:pPr marL="263525" indent="0">
              <a:buNone/>
            </a:pPr>
            <a:r>
              <a:rPr lang="en-US" sz="2400" dirty="0">
                <a:latin typeface="Arial" panose="020B0604020202020204" pitchFamily="34" charset="0"/>
                <a:cs typeface="Arial" panose="020B0604020202020204" pitchFamily="34" charset="0"/>
              </a:rPr>
              <a:t>21st April, 2005 in order to get the maximum benefits from the GMO technology but at the same time ensuring the safety of humans and the environment.</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These rules are responsible to govern the manufacture, import and storage of genetically modified organisms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39294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DB59-F988-48BD-8799-4016A76142D5}"/>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CONVENTIONS AND PROTOCOL</a:t>
            </a:r>
            <a:endParaRPr lang="en-PK" dirty="0"/>
          </a:p>
        </p:txBody>
      </p:sp>
      <p:sp>
        <p:nvSpPr>
          <p:cNvPr id="3" name="Content Placeholder 2">
            <a:extLst>
              <a:ext uri="{FF2B5EF4-FFF2-40B4-BE49-F238E27FC236}">
                <a16:creationId xmlns:a16="http://schemas.microsoft.com/office/drawing/2014/main" id="{F0F301B7-EB40-43F3-AFED-8D084BE1EDBA}"/>
              </a:ext>
            </a:extLst>
          </p:cNvPr>
          <p:cNvSpPr>
            <a:spLocks noGrp="1"/>
          </p:cNvSpPr>
          <p:nvPr>
            <p:ph idx="1"/>
          </p:nvPr>
        </p:nvSpPr>
        <p:spPr>
          <a:xfrm>
            <a:off x="2230582" y="2629976"/>
            <a:ext cx="9712036" cy="4197928"/>
          </a:xfrm>
        </p:spPr>
        <p:txBody>
          <a:bodyPr>
            <a:normAutofit fontScale="92500" lnSpcReduction="20000"/>
          </a:bodyPr>
          <a:lstStyle/>
          <a:p>
            <a:r>
              <a:rPr lang="en-US" dirty="0">
                <a:latin typeface="Arial" panose="020B0604020202020204" pitchFamily="34" charset="0"/>
                <a:cs typeface="Arial" panose="020B0604020202020204" pitchFamily="34" charset="0"/>
              </a:rPr>
              <a:t>National Biosafety Guidelines is built on the following three tiers;</a:t>
            </a:r>
          </a:p>
          <a:p>
            <a:pPr marL="0" indent="0">
              <a:buNone/>
            </a:pPr>
            <a:r>
              <a:rPr lang="en-US" dirty="0">
                <a:latin typeface="Arial" panose="020B0604020202020204" pitchFamily="34" charset="0"/>
                <a:cs typeface="Arial" panose="020B0604020202020204" pitchFamily="34" charset="0"/>
              </a:rPr>
              <a:t>	 (1) National Biosafety Committee (NBC)</a:t>
            </a:r>
          </a:p>
          <a:p>
            <a:pPr marL="0" indent="0">
              <a:buNone/>
            </a:pPr>
            <a:r>
              <a:rPr lang="en-US" dirty="0">
                <a:latin typeface="Arial" panose="020B0604020202020204" pitchFamily="34" charset="0"/>
                <a:cs typeface="Arial" panose="020B0604020202020204" pitchFamily="34" charset="0"/>
              </a:rPr>
              <a:t>	(2) Technical Advisory Committee (TAC)</a:t>
            </a:r>
          </a:p>
          <a:p>
            <a:pPr marL="0" indent="0">
              <a:buNone/>
            </a:pPr>
            <a:r>
              <a:rPr lang="en-US" dirty="0">
                <a:latin typeface="Arial" panose="020B0604020202020204" pitchFamily="34" charset="0"/>
                <a:cs typeface="Arial" panose="020B0604020202020204" pitchFamily="34" charset="0"/>
              </a:rPr>
              <a:t>	 (3) Institutional Biosafety Committee (IBC)</a:t>
            </a:r>
          </a:p>
          <a:p>
            <a:r>
              <a:rPr lang="en-US" dirty="0">
                <a:latin typeface="Arial" panose="020B0604020202020204" pitchFamily="34" charset="0"/>
                <a:cs typeface="Arial" panose="020B0604020202020204" pitchFamily="34" charset="0"/>
              </a:rPr>
              <a:t>The secretary, Ministry of Environment, is responsible to head the National Biosafety Center and looks after the laboratory work, field trial, commercial release, export, import, sale and purchase of GMOs and their products.</a:t>
            </a:r>
          </a:p>
          <a:p>
            <a:r>
              <a:rPr lang="en-US" dirty="0">
                <a:latin typeface="Arial" panose="020B0604020202020204" pitchFamily="34" charset="0"/>
                <a:cs typeface="Arial" panose="020B0604020202020204" pitchFamily="34" charset="0"/>
              </a:rPr>
              <a:t> Pakistan has fulfilled all the documentation procedure at the perspectives of Cartagena protocol. </a:t>
            </a:r>
          </a:p>
          <a:p>
            <a:r>
              <a:rPr lang="en-US" dirty="0">
                <a:latin typeface="Arial" panose="020B0604020202020204" pitchFamily="34" charset="0"/>
                <a:cs typeface="Arial" panose="020B0604020202020204" pitchFamily="34" charset="0"/>
              </a:rPr>
              <a:t>The Ministry of Environment developed the guidelines for GMOs in May 2005 to organize laboratory research, field studies and commercial release of GMOs and their products.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4399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122</TotalTime>
  <Words>1104</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Schoolbook</vt:lpstr>
      <vt:lpstr>Corbel</vt:lpstr>
      <vt:lpstr>Wingdings</vt:lpstr>
      <vt:lpstr>Feathered</vt:lpstr>
      <vt:lpstr>GMOs and Pakistan</vt:lpstr>
      <vt:lpstr>CURRENTLY AVAILABLE GMOs</vt:lpstr>
      <vt:lpstr>GMOs IN PAKISTAN</vt:lpstr>
      <vt:lpstr>AGRICULTURE BASED COUNTRY</vt:lpstr>
      <vt:lpstr>AGRICULTURE BASED COUNTRY</vt:lpstr>
      <vt:lpstr>STATUS OF GMOs IN PAKISTAN</vt:lpstr>
      <vt:lpstr>GENETICALLY MODIFIED RICE</vt:lpstr>
      <vt:lpstr>CONVENTIONS AND PROTOCOL</vt:lpstr>
      <vt:lpstr>CONVENTIONS AND PROTOCOL</vt:lpstr>
      <vt:lpstr>ADVANTAGES OF GMOs</vt:lpstr>
      <vt:lpstr>DISADVANTAGES OF GMOs</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wajahat waji</dc:creator>
  <cp:lastModifiedBy>wajahat waji</cp:lastModifiedBy>
  <cp:revision>7</cp:revision>
  <dcterms:created xsi:type="dcterms:W3CDTF">2020-05-12T08:35:42Z</dcterms:created>
  <dcterms:modified xsi:type="dcterms:W3CDTF">2020-05-12T10:38:11Z</dcterms:modified>
</cp:coreProperties>
</file>