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256" r:id="rId2"/>
    <p:sldId id="258" r:id="rId3"/>
    <p:sldId id="259" r:id="rId4"/>
    <p:sldId id="260" r:id="rId5"/>
    <p:sldId id="261" r:id="rId6"/>
    <p:sldId id="267" r:id="rId7"/>
    <p:sldId id="268" r:id="rId8"/>
    <p:sldId id="269" r:id="rId9"/>
    <p:sldId id="270" r:id="rId10"/>
    <p:sldId id="271" r:id="rId11"/>
    <p:sldId id="272" r:id="rId12"/>
    <p:sldId id="273" r:id="rId13"/>
    <p:sldId id="262" r:id="rId14"/>
    <p:sldId id="274" r:id="rId15"/>
    <p:sldId id="263" r:id="rId16"/>
    <p:sldId id="264" r:id="rId17"/>
    <p:sldId id="265" r:id="rId18"/>
    <p:sldId id="266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258340-1171-4B6B-A157-7C3F4A12AA0B}" type="datetimeFigureOut">
              <a:rPr lang="en-US" smtClean="0"/>
              <a:pPr/>
              <a:t>5/13/2020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233A9B-9E8B-48DE-8304-8F60412F19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372907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FA6EE5C1-046E-4636-A519-7CCB1825D984}" type="slidenum">
              <a:rPr lang="en-US" smtClean="0"/>
              <a:pPr/>
              <a:t>6</a:t>
            </a:fld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AFF794F4-A6D5-4FE2-8D2B-5CBA1AA12E20}" type="slidenum">
              <a:rPr lang="en-US"/>
              <a:pPr/>
              <a:t>16</a:t>
            </a:fld>
            <a:endParaRPr lang="en-US"/>
          </a:p>
        </p:txBody>
      </p:sp>
      <p:sp>
        <p:nvSpPr>
          <p:cNvPr id="6041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3738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6361" y="4342535"/>
            <a:ext cx="5483879" cy="411162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D6B4A39D-A397-4422-9064-766B438FC699}" type="slidenum">
              <a:rPr lang="en-US"/>
              <a:pPr/>
              <a:t>17</a:t>
            </a:fld>
            <a:endParaRPr lang="en-US"/>
          </a:p>
        </p:txBody>
      </p:sp>
      <p:sp>
        <p:nvSpPr>
          <p:cNvPr id="6144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4588" y="693738"/>
            <a:ext cx="4565650" cy="34258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6361" y="4342534"/>
            <a:ext cx="5483879" cy="4029364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76F57F2-5421-4465-8B20-FA0773FD4AA9}" type="slidenum">
              <a:rPr lang="en-US"/>
              <a:pPr/>
              <a:t>18</a:t>
            </a:fld>
            <a:endParaRPr lang="en-US"/>
          </a:p>
        </p:txBody>
      </p:sp>
      <p:sp>
        <p:nvSpPr>
          <p:cNvPr id="6246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4588" y="693738"/>
            <a:ext cx="4565650" cy="34258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6361" y="4342534"/>
            <a:ext cx="5483879" cy="4029364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91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A07A3677-8399-46C9-87C6-EBB8AD124E00}" type="slidenum">
              <a:rPr lang="en-US" smtClean="0"/>
              <a:pPr/>
              <a:t>7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D2DA2FAA-328D-46DF-945A-320CC9875BFF}" type="slidenum">
              <a:rPr lang="en-US" smtClean="0"/>
              <a:pPr/>
              <a:t>8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F0ED97B7-BBD8-4BEF-B8C0-36AB21FAC129}" type="slidenum">
              <a:rPr lang="en-US" smtClean="0"/>
              <a:pPr/>
              <a:t>9</a:t>
            </a:fld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C26E20E6-1DB0-4502-AD9A-68526629FC58}" type="slidenum">
              <a:rPr lang="en-US" smtClean="0"/>
              <a:pPr/>
              <a:t>10</a:t>
            </a:fld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552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53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A44AD406-6029-4947-962A-B4D41833FA85}" type="slidenum">
              <a:rPr lang="en-US" smtClean="0"/>
              <a:pPr/>
              <a:t>11</a:t>
            </a:fld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675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675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38C2FBD0-AC08-451E-A253-D1077C891002}" type="slidenum">
              <a:rPr lang="en-US" smtClean="0"/>
              <a:pPr/>
              <a:t>12</a:t>
            </a:fld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737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737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6E9BEC26-FE67-4722-8BBD-9B9F97B9F08A}" type="slidenum">
              <a:rPr lang="en-US" smtClean="0"/>
              <a:pPr/>
              <a:t>14</a:t>
            </a:fld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9751CD6-A73B-4FB0-B6CD-81FF13F422EA}" type="slidenum">
              <a:rPr lang="en-US"/>
              <a:pPr/>
              <a:t>15</a:t>
            </a:fld>
            <a:endParaRPr lang="en-US"/>
          </a:p>
        </p:txBody>
      </p:sp>
      <p:sp>
        <p:nvSpPr>
          <p:cNvPr id="5939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3738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6361" y="4342535"/>
            <a:ext cx="5483879" cy="411162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92DC703F-7821-41E1-A660-34F651D6CBF0}" type="datetimeFigureOut">
              <a:rPr lang="en-US" smtClean="0"/>
              <a:pPr/>
              <a:t>5/13/2020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42CCCD41-759D-4FA6-AA6E-1134929B3C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DC703F-7821-41E1-A660-34F651D6CBF0}" type="datetimeFigureOut">
              <a:rPr lang="en-US" smtClean="0"/>
              <a:pPr/>
              <a:t>5/13/2020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CCCD41-759D-4FA6-AA6E-1134929B3C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92DC703F-7821-41E1-A660-34F651D6CBF0}" type="datetimeFigureOut">
              <a:rPr lang="en-US" smtClean="0"/>
              <a:pPr/>
              <a:t>5/13/2020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42CCCD41-759D-4FA6-AA6E-1134929B3C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DC703F-7821-41E1-A660-34F651D6CBF0}" type="datetimeFigureOut">
              <a:rPr lang="en-US" smtClean="0"/>
              <a:pPr/>
              <a:t>5/13/2020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CCCD41-759D-4FA6-AA6E-1134929B3C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2DC703F-7821-41E1-A660-34F651D6CBF0}" type="datetimeFigureOut">
              <a:rPr lang="en-US" smtClean="0"/>
              <a:pPr/>
              <a:t>5/13/2020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42CCCD41-759D-4FA6-AA6E-1134929B3C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DC703F-7821-41E1-A660-34F651D6CBF0}" type="datetimeFigureOut">
              <a:rPr lang="en-US" smtClean="0"/>
              <a:pPr/>
              <a:t>5/13/2020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CCCD41-759D-4FA6-AA6E-1134929B3C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DC703F-7821-41E1-A660-34F651D6CBF0}" type="datetimeFigureOut">
              <a:rPr lang="en-US" smtClean="0"/>
              <a:pPr/>
              <a:t>5/13/2020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CCCD41-759D-4FA6-AA6E-1134929B3C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DC703F-7821-41E1-A660-34F651D6CBF0}" type="datetimeFigureOut">
              <a:rPr lang="en-US" smtClean="0"/>
              <a:pPr/>
              <a:t>5/13/2020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CCCD41-759D-4FA6-AA6E-1134929B3C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2DC703F-7821-41E1-A660-34F651D6CBF0}" type="datetimeFigureOut">
              <a:rPr lang="en-US" smtClean="0"/>
              <a:pPr/>
              <a:t>5/13/2020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CCCD41-759D-4FA6-AA6E-1134929B3C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DC703F-7821-41E1-A660-34F651D6CBF0}" type="datetimeFigureOut">
              <a:rPr lang="en-US" smtClean="0"/>
              <a:pPr/>
              <a:t>5/13/2020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CCCD41-759D-4FA6-AA6E-1134929B3C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DC703F-7821-41E1-A660-34F651D6CBF0}" type="datetimeFigureOut">
              <a:rPr lang="en-US" smtClean="0"/>
              <a:pPr/>
              <a:t>5/13/2020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CCCD41-759D-4FA6-AA6E-1134929B3C6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92DC703F-7821-41E1-A660-34F651D6CBF0}" type="datetimeFigureOut">
              <a:rPr lang="en-US" smtClean="0"/>
              <a:pPr/>
              <a:t>5/13/2020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42CCCD41-759D-4FA6-AA6E-1134929B3C6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Hiring of Man Power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3354442" y="3962400"/>
            <a:ext cx="5114778" cy="1066800"/>
          </a:xfrm>
        </p:spPr>
        <p:txBody>
          <a:bodyPr/>
          <a:lstStyle/>
          <a:p>
            <a:pPr algn="ctr"/>
            <a:r>
              <a:rPr lang="en-US" b="1" dirty="0" smtClean="0"/>
              <a:t>By: Dr. </a:t>
            </a:r>
            <a:r>
              <a:rPr lang="en-US" b="1" dirty="0" err="1" smtClean="0"/>
              <a:t>Shabnum</a:t>
            </a:r>
            <a:r>
              <a:rPr lang="en-US" b="1" dirty="0" smtClean="0"/>
              <a:t> </a:t>
            </a:r>
            <a:r>
              <a:rPr lang="en-US" b="1" dirty="0" err="1" smtClean="0"/>
              <a:t>Shaheen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xmlns="" val="3010508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Forecasting  demand 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800" dirty="0" smtClean="0"/>
          </a:p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The demand is closely tied to the strategic direction that the organization has decided to take. – are we engaged in reengineering?, technological changes? that will shrink/change the workforce in the coming years</a:t>
            </a:r>
          </a:p>
          <a:p>
            <a:pPr eaLnBrk="1" hangingPunct="1">
              <a:lnSpc>
                <a:spcPct val="80000"/>
              </a:lnSpc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xmlns="" val="15965846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2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67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 Forecasting supply</a:t>
            </a:r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r>
              <a:rPr lang="en-US" sz="2400" b="1" dirty="0" smtClean="0"/>
              <a:t>INTERNAL SUPPLY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The main task is to determining which current employees might be qualified for the projected openings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This determines how many, and what kind of employees are currently available in terms of skills and training  necessary for the future. 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The major tool used to assess the current supply of employees is the </a:t>
            </a:r>
            <a:r>
              <a:rPr lang="en-US" sz="2400" i="1" dirty="0" smtClean="0"/>
              <a:t>skills inventory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In some organizations, there is a separate inventory just for managers called a</a:t>
            </a:r>
            <a:r>
              <a:rPr lang="en-US" sz="2400" i="1" dirty="0" smtClean="0"/>
              <a:t> management inventory</a:t>
            </a:r>
          </a:p>
        </p:txBody>
      </p:sp>
    </p:spTree>
    <p:extLst>
      <p:ext uri="{BB962C8B-B14F-4D97-AF65-F5344CB8AC3E}">
        <p14:creationId xmlns:p14="http://schemas.microsoft.com/office/powerpoint/2010/main" xmlns="" val="9080909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6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6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6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60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860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19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lnSpc>
                <a:spcPct val="90000"/>
              </a:lnSpc>
              <a:buNone/>
            </a:pPr>
            <a:r>
              <a:rPr lang="en-US" b="1" dirty="0" smtClean="0"/>
              <a:t>EXTERNAL SUPPLY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From the </a:t>
            </a:r>
            <a:r>
              <a:rPr lang="en-US" dirty="0" err="1" smtClean="0"/>
              <a:t>labour</a:t>
            </a:r>
            <a:r>
              <a:rPr lang="en-US" dirty="0" smtClean="0"/>
              <a:t> market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 Consider: economic indicators – competition and wage levels, cost of living, education levels, unemployment levels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Forecast on the availability of potential job candidates in specific occupation e.g. IT, HR, Finance  etc. - is there an under or over supply. </a:t>
            </a:r>
          </a:p>
          <a:p>
            <a:pPr eaLnBrk="1" hangingPunct="1">
              <a:lnSpc>
                <a:spcPct val="90000"/>
              </a:lnSpc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1017088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400" dirty="0">
                <a:solidFill>
                  <a:schemeClr val="accent2"/>
                </a:solidFill>
              </a:rPr>
              <a:t>Importance of Manpower Planning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981200"/>
            <a:ext cx="8458200" cy="4038600"/>
          </a:xfrm>
        </p:spPr>
        <p:txBody>
          <a:bodyPr/>
          <a:lstStyle/>
          <a:p>
            <a:r>
              <a:rPr lang="en-US"/>
              <a:t>Provide information of Manpower needs</a:t>
            </a:r>
          </a:p>
          <a:p>
            <a:r>
              <a:rPr lang="en-US"/>
              <a:t>To reduce Labour costs</a:t>
            </a:r>
          </a:p>
          <a:p>
            <a:r>
              <a:rPr lang="en-US"/>
              <a:t>To provide basis for Training </a:t>
            </a:r>
          </a:p>
          <a:p>
            <a:r>
              <a:rPr lang="en-US"/>
              <a:t>To facilitate the expansion of Business</a:t>
            </a:r>
          </a:p>
          <a:p>
            <a:r>
              <a:rPr lang="en-US"/>
              <a:t>To make possible the Optimum Utilization of Manpower.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86330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hangingPunct="1"/>
            <a:r>
              <a:rPr lang="en-US" smtClean="0"/>
              <a:t>Plan to meet Human Resource need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812800" indent="-812800" eaLnBrk="1" hangingPunct="1">
              <a:buFont typeface="Wingdings" pitchFamily="2" charset="2"/>
              <a:buNone/>
            </a:pPr>
            <a:r>
              <a:rPr lang="en-US" smtClean="0"/>
              <a:t>Develop operational plans for each of the above actions: e.g. </a:t>
            </a:r>
          </a:p>
          <a:p>
            <a:pPr marL="812800" indent="-812800" eaLnBrk="1" hangingPunct="1">
              <a:buFont typeface="Wingdings" pitchFamily="2" charset="2"/>
              <a:buAutoNum type="romanUcPeriod"/>
            </a:pPr>
            <a:r>
              <a:rPr lang="en-US" smtClean="0"/>
              <a:t>Training and development plans</a:t>
            </a:r>
          </a:p>
          <a:p>
            <a:pPr marL="812800" indent="-812800" eaLnBrk="1" hangingPunct="1">
              <a:buFont typeface="Wingdings" pitchFamily="2" charset="2"/>
              <a:buAutoNum type="romanUcPeriod"/>
            </a:pPr>
            <a:r>
              <a:rPr lang="en-US" smtClean="0"/>
              <a:t>Recruitment and selection plans</a:t>
            </a:r>
          </a:p>
          <a:p>
            <a:pPr marL="812800" indent="-812800" eaLnBrk="1" hangingPunct="1">
              <a:buFont typeface="Wingdings" pitchFamily="2" charset="2"/>
              <a:buAutoNum type="romanUcPeriod"/>
            </a:pPr>
            <a:r>
              <a:rPr lang="en-US" smtClean="0"/>
              <a:t>Retirement/right sizing plans </a:t>
            </a:r>
          </a:p>
          <a:p>
            <a:pPr marL="812800" indent="-812800" eaLnBrk="1" hangingPunct="1">
              <a:buFont typeface="Wingdings" pitchFamily="2" charset="2"/>
              <a:buAutoNum type="romanUcPeriod"/>
            </a:pPr>
            <a:r>
              <a:rPr lang="en-US" smtClean="0"/>
              <a:t>Transfer plans </a:t>
            </a:r>
          </a:p>
        </p:txBody>
      </p:sp>
    </p:spTree>
    <p:extLst>
      <p:ext uri="{BB962C8B-B14F-4D97-AF65-F5344CB8AC3E}">
        <p14:creationId xmlns:p14="http://schemas.microsoft.com/office/powerpoint/2010/main" xmlns="" val="8241678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4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4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4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45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15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Grp="1" noChangeArrowheads="1"/>
          </p:cNvSpPr>
          <p:nvPr>
            <p:ph type="title"/>
          </p:nvPr>
        </p:nvSpPr>
        <p:spPr>
          <a:xfrm>
            <a:off x="450273" y="458498"/>
            <a:ext cx="8229600" cy="719138"/>
          </a:xfrm>
          <a:ln/>
        </p:spPr>
        <p:txBody>
          <a:bodyPr/>
          <a:lstStyle/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800" b="1" dirty="0">
                <a:latin typeface="Arial" charset="0"/>
              </a:rPr>
              <a:t>FACTORS AFFECTING HRP</a:t>
            </a:r>
          </a:p>
        </p:txBody>
      </p:sp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27709" y="1524000"/>
            <a:ext cx="8686800" cy="6845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tIns="91440"/>
          <a:lstStyle/>
          <a:p>
            <a:pPr marL="741363" lvl="1" indent="-284163" hangingPunct="1">
              <a:lnSpc>
                <a:spcPct val="100000"/>
              </a:lnSpc>
              <a:spcAft>
                <a:spcPts val="1425"/>
              </a:spcAft>
              <a:tabLst>
                <a:tab pos="741363" algn="l"/>
                <a:tab pos="1198563" algn="l"/>
                <a:tab pos="1655763" algn="l"/>
                <a:tab pos="2112963" algn="l"/>
                <a:tab pos="2570163" algn="l"/>
                <a:tab pos="3027363" algn="l"/>
                <a:tab pos="3484563" algn="l"/>
                <a:tab pos="3941763" algn="l"/>
                <a:tab pos="4398963" algn="l"/>
                <a:tab pos="4856163" algn="l"/>
                <a:tab pos="5313363" algn="l"/>
                <a:tab pos="5770563" algn="l"/>
                <a:tab pos="6227763" algn="l"/>
                <a:tab pos="6684963" algn="l"/>
                <a:tab pos="7142163" algn="l"/>
                <a:tab pos="7599363" algn="l"/>
                <a:tab pos="8056563" algn="l"/>
                <a:tab pos="8513763" algn="l"/>
                <a:tab pos="8970963" algn="l"/>
                <a:tab pos="9428163" algn="l"/>
                <a:tab pos="9885363" algn="l"/>
              </a:tabLst>
            </a:pPr>
            <a:r>
              <a:rPr lang="en-US" sz="2400" b="1" dirty="0">
                <a:solidFill>
                  <a:srgbClr val="000000"/>
                </a:solidFill>
              </a:rPr>
              <a:t>1	</a:t>
            </a:r>
            <a:r>
              <a:rPr lang="en-US" sz="2400" b="1" dirty="0" smtClean="0">
                <a:solidFill>
                  <a:srgbClr val="000000"/>
                </a:solidFill>
              </a:rPr>
              <a:t>	Type </a:t>
            </a:r>
            <a:r>
              <a:rPr lang="en-US" sz="2400" b="1" dirty="0">
                <a:solidFill>
                  <a:srgbClr val="000000"/>
                </a:solidFill>
              </a:rPr>
              <a:t>and strategy of an organization</a:t>
            </a:r>
          </a:p>
          <a:p>
            <a:pPr marL="341313" indent="-338138" hangingPunct="1">
              <a:lnSpc>
                <a:spcPct val="100000"/>
              </a:lnSpc>
              <a:spcAft>
                <a:spcPts val="1425"/>
              </a:spcAft>
              <a:buClrTx/>
              <a:buSzTx/>
              <a:buFontTx/>
              <a:buNone/>
              <a:tabLst>
                <a:tab pos="741363" algn="l"/>
                <a:tab pos="1198563" algn="l"/>
                <a:tab pos="1655763" algn="l"/>
                <a:tab pos="2112963" algn="l"/>
                <a:tab pos="2570163" algn="l"/>
                <a:tab pos="3027363" algn="l"/>
                <a:tab pos="3484563" algn="l"/>
                <a:tab pos="3941763" algn="l"/>
                <a:tab pos="4398963" algn="l"/>
                <a:tab pos="4856163" algn="l"/>
                <a:tab pos="5313363" algn="l"/>
                <a:tab pos="5770563" algn="l"/>
                <a:tab pos="6227763" algn="l"/>
                <a:tab pos="6684963" algn="l"/>
                <a:tab pos="7142163" algn="l"/>
                <a:tab pos="7599363" algn="l"/>
                <a:tab pos="8056563" algn="l"/>
                <a:tab pos="8513763" algn="l"/>
                <a:tab pos="8970963" algn="l"/>
                <a:tab pos="9428163" algn="l"/>
                <a:tab pos="9885363" algn="l"/>
              </a:tabLst>
            </a:pPr>
            <a:r>
              <a:rPr lang="en-US" sz="2400" b="1" dirty="0">
                <a:solidFill>
                  <a:srgbClr val="000000"/>
                </a:solidFill>
              </a:rPr>
              <a:t>	  </a:t>
            </a:r>
            <a:r>
              <a:rPr lang="en-US" sz="2400" b="1" dirty="0" smtClean="0">
                <a:solidFill>
                  <a:srgbClr val="000000"/>
                </a:solidFill>
              </a:rPr>
              <a:t>2    	Organizational </a:t>
            </a:r>
            <a:r>
              <a:rPr lang="en-US" sz="2400" b="1" dirty="0">
                <a:solidFill>
                  <a:srgbClr val="000000"/>
                </a:solidFill>
              </a:rPr>
              <a:t>growth cycle and planning</a:t>
            </a:r>
          </a:p>
          <a:p>
            <a:pPr marL="741363" lvl="1" indent="-284163" hangingPunct="1">
              <a:lnSpc>
                <a:spcPct val="100000"/>
              </a:lnSpc>
              <a:spcAft>
                <a:spcPts val="1425"/>
              </a:spcAft>
              <a:tabLst>
                <a:tab pos="741363" algn="l"/>
                <a:tab pos="1198563" algn="l"/>
                <a:tab pos="1655763" algn="l"/>
                <a:tab pos="2112963" algn="l"/>
                <a:tab pos="2570163" algn="l"/>
                <a:tab pos="3027363" algn="l"/>
                <a:tab pos="3484563" algn="l"/>
                <a:tab pos="3941763" algn="l"/>
                <a:tab pos="4398963" algn="l"/>
                <a:tab pos="4856163" algn="l"/>
                <a:tab pos="5313363" algn="l"/>
                <a:tab pos="5770563" algn="l"/>
                <a:tab pos="6227763" algn="l"/>
                <a:tab pos="6684963" algn="l"/>
                <a:tab pos="7142163" algn="l"/>
                <a:tab pos="7599363" algn="l"/>
                <a:tab pos="8056563" algn="l"/>
                <a:tab pos="8513763" algn="l"/>
                <a:tab pos="8970963" algn="l"/>
                <a:tab pos="9428163" algn="l"/>
                <a:tab pos="9885363" algn="l"/>
              </a:tabLst>
            </a:pPr>
            <a:r>
              <a:rPr lang="en-US" sz="2400" b="1" dirty="0">
                <a:solidFill>
                  <a:srgbClr val="000000"/>
                </a:solidFill>
              </a:rPr>
              <a:t>3    </a:t>
            </a:r>
            <a:r>
              <a:rPr lang="en-US" sz="2400" b="1" dirty="0" smtClean="0">
                <a:solidFill>
                  <a:srgbClr val="000000"/>
                </a:solidFill>
              </a:rPr>
              <a:t>	Environmental </a:t>
            </a:r>
            <a:r>
              <a:rPr lang="en-US" sz="2400" b="1" dirty="0">
                <a:solidFill>
                  <a:srgbClr val="000000"/>
                </a:solidFill>
              </a:rPr>
              <a:t>uncertainties</a:t>
            </a:r>
          </a:p>
          <a:p>
            <a:pPr marL="741363" lvl="1" indent="-284163" hangingPunct="1">
              <a:lnSpc>
                <a:spcPct val="100000"/>
              </a:lnSpc>
              <a:spcAft>
                <a:spcPts val="1425"/>
              </a:spcAft>
              <a:tabLst>
                <a:tab pos="741363" algn="l"/>
                <a:tab pos="1198563" algn="l"/>
                <a:tab pos="1655763" algn="l"/>
                <a:tab pos="2112963" algn="l"/>
                <a:tab pos="2570163" algn="l"/>
                <a:tab pos="3027363" algn="l"/>
                <a:tab pos="3484563" algn="l"/>
                <a:tab pos="3941763" algn="l"/>
                <a:tab pos="4398963" algn="l"/>
                <a:tab pos="4856163" algn="l"/>
                <a:tab pos="5313363" algn="l"/>
                <a:tab pos="5770563" algn="l"/>
                <a:tab pos="6227763" algn="l"/>
                <a:tab pos="6684963" algn="l"/>
                <a:tab pos="7142163" algn="l"/>
                <a:tab pos="7599363" algn="l"/>
                <a:tab pos="8056563" algn="l"/>
                <a:tab pos="8513763" algn="l"/>
                <a:tab pos="8970963" algn="l"/>
                <a:tab pos="9428163" algn="l"/>
                <a:tab pos="9885363" algn="l"/>
              </a:tabLst>
            </a:pPr>
            <a:r>
              <a:rPr lang="en-US" sz="2400" b="1" dirty="0">
                <a:solidFill>
                  <a:srgbClr val="000000"/>
                </a:solidFill>
              </a:rPr>
              <a:t>4	</a:t>
            </a:r>
            <a:r>
              <a:rPr lang="en-US" sz="2400" b="1" dirty="0" smtClean="0">
                <a:solidFill>
                  <a:srgbClr val="000000"/>
                </a:solidFill>
              </a:rPr>
              <a:t>	Time </a:t>
            </a:r>
            <a:r>
              <a:rPr lang="en-US" sz="2400" b="1" dirty="0">
                <a:solidFill>
                  <a:srgbClr val="000000"/>
                </a:solidFill>
              </a:rPr>
              <a:t>horizon</a:t>
            </a:r>
          </a:p>
          <a:p>
            <a:pPr marL="741363" lvl="1" indent="-284163" hangingPunct="1">
              <a:lnSpc>
                <a:spcPct val="100000"/>
              </a:lnSpc>
              <a:spcAft>
                <a:spcPts val="1425"/>
              </a:spcAft>
              <a:tabLst>
                <a:tab pos="741363" algn="l"/>
                <a:tab pos="1198563" algn="l"/>
                <a:tab pos="1655763" algn="l"/>
                <a:tab pos="2112963" algn="l"/>
                <a:tab pos="2570163" algn="l"/>
                <a:tab pos="3027363" algn="l"/>
                <a:tab pos="3484563" algn="l"/>
                <a:tab pos="3941763" algn="l"/>
                <a:tab pos="4398963" algn="l"/>
                <a:tab pos="4856163" algn="l"/>
                <a:tab pos="5313363" algn="l"/>
                <a:tab pos="5770563" algn="l"/>
                <a:tab pos="6227763" algn="l"/>
                <a:tab pos="6684963" algn="l"/>
                <a:tab pos="7142163" algn="l"/>
                <a:tab pos="7599363" algn="l"/>
                <a:tab pos="8056563" algn="l"/>
                <a:tab pos="8513763" algn="l"/>
                <a:tab pos="8970963" algn="l"/>
                <a:tab pos="9428163" algn="l"/>
                <a:tab pos="9885363" algn="l"/>
              </a:tabLst>
            </a:pPr>
            <a:r>
              <a:rPr lang="en-US" sz="2400" b="1" dirty="0">
                <a:solidFill>
                  <a:srgbClr val="000000"/>
                </a:solidFill>
              </a:rPr>
              <a:t>5	</a:t>
            </a:r>
            <a:r>
              <a:rPr lang="en-US" sz="2400" b="1" dirty="0" smtClean="0">
                <a:solidFill>
                  <a:srgbClr val="000000"/>
                </a:solidFill>
              </a:rPr>
              <a:t>	Type </a:t>
            </a:r>
            <a:r>
              <a:rPr lang="en-US" sz="2400" b="1" dirty="0">
                <a:solidFill>
                  <a:srgbClr val="000000"/>
                </a:solidFill>
              </a:rPr>
              <a:t>and quality of forecasting information</a:t>
            </a:r>
          </a:p>
          <a:p>
            <a:pPr marL="741363" lvl="1" indent="-284163" hangingPunct="1">
              <a:lnSpc>
                <a:spcPct val="100000"/>
              </a:lnSpc>
              <a:spcAft>
                <a:spcPts val="1425"/>
              </a:spcAft>
              <a:tabLst>
                <a:tab pos="741363" algn="l"/>
                <a:tab pos="1198563" algn="l"/>
                <a:tab pos="1655763" algn="l"/>
                <a:tab pos="2112963" algn="l"/>
                <a:tab pos="2570163" algn="l"/>
                <a:tab pos="3027363" algn="l"/>
                <a:tab pos="3484563" algn="l"/>
                <a:tab pos="3941763" algn="l"/>
                <a:tab pos="4398963" algn="l"/>
                <a:tab pos="4856163" algn="l"/>
                <a:tab pos="5313363" algn="l"/>
                <a:tab pos="5770563" algn="l"/>
                <a:tab pos="6227763" algn="l"/>
                <a:tab pos="6684963" algn="l"/>
                <a:tab pos="7142163" algn="l"/>
                <a:tab pos="7599363" algn="l"/>
                <a:tab pos="8056563" algn="l"/>
                <a:tab pos="8513763" algn="l"/>
                <a:tab pos="8970963" algn="l"/>
                <a:tab pos="9428163" algn="l"/>
                <a:tab pos="9885363" algn="l"/>
              </a:tabLst>
            </a:pPr>
            <a:r>
              <a:rPr lang="en-US" sz="2400" b="1" dirty="0">
                <a:solidFill>
                  <a:srgbClr val="000000"/>
                </a:solidFill>
              </a:rPr>
              <a:t>6	</a:t>
            </a:r>
            <a:r>
              <a:rPr lang="en-US" sz="2400" b="1" dirty="0" smtClean="0">
                <a:solidFill>
                  <a:srgbClr val="000000"/>
                </a:solidFill>
              </a:rPr>
              <a:t>	Nature </a:t>
            </a:r>
            <a:r>
              <a:rPr lang="en-US" sz="2400" b="1" dirty="0">
                <a:solidFill>
                  <a:srgbClr val="000000"/>
                </a:solidFill>
              </a:rPr>
              <a:t>of job being filled</a:t>
            </a:r>
          </a:p>
          <a:p>
            <a:pPr marL="741363" lvl="1" indent="-284163" hangingPunct="1">
              <a:lnSpc>
                <a:spcPct val="100000"/>
              </a:lnSpc>
              <a:spcAft>
                <a:spcPts val="1425"/>
              </a:spcAft>
              <a:tabLst>
                <a:tab pos="741363" algn="l"/>
                <a:tab pos="1198563" algn="l"/>
                <a:tab pos="1655763" algn="l"/>
                <a:tab pos="2112963" algn="l"/>
                <a:tab pos="2570163" algn="l"/>
                <a:tab pos="3027363" algn="l"/>
                <a:tab pos="3484563" algn="l"/>
                <a:tab pos="3941763" algn="l"/>
                <a:tab pos="4398963" algn="l"/>
                <a:tab pos="4856163" algn="l"/>
                <a:tab pos="5313363" algn="l"/>
                <a:tab pos="5770563" algn="l"/>
                <a:tab pos="6227763" algn="l"/>
                <a:tab pos="6684963" algn="l"/>
                <a:tab pos="7142163" algn="l"/>
                <a:tab pos="7599363" algn="l"/>
                <a:tab pos="8056563" algn="l"/>
                <a:tab pos="8513763" algn="l"/>
                <a:tab pos="8970963" algn="l"/>
                <a:tab pos="9428163" algn="l"/>
                <a:tab pos="9885363" algn="l"/>
              </a:tabLst>
            </a:pPr>
            <a:r>
              <a:rPr lang="en-US" sz="2400" b="1" dirty="0">
                <a:solidFill>
                  <a:srgbClr val="000000"/>
                </a:solidFill>
              </a:rPr>
              <a:t>7	</a:t>
            </a:r>
            <a:r>
              <a:rPr lang="en-US" sz="2400" b="1" dirty="0" smtClean="0">
                <a:solidFill>
                  <a:srgbClr val="000000"/>
                </a:solidFill>
              </a:rPr>
              <a:t>	Outsourcing</a:t>
            </a:r>
            <a:endParaRPr lang="en-US" sz="2400" b="1" dirty="0">
              <a:solidFill>
                <a:srgbClr val="000000"/>
              </a:solidFill>
            </a:endParaRPr>
          </a:p>
          <a:p>
            <a:pPr marL="341313" indent="-338138" hangingPunct="1">
              <a:lnSpc>
                <a:spcPct val="100000"/>
              </a:lnSpc>
              <a:spcAft>
                <a:spcPts val="1425"/>
              </a:spcAft>
              <a:buClrTx/>
              <a:buFontTx/>
              <a:buNone/>
              <a:tabLst>
                <a:tab pos="741363" algn="l"/>
                <a:tab pos="1198563" algn="l"/>
                <a:tab pos="1655763" algn="l"/>
                <a:tab pos="2112963" algn="l"/>
                <a:tab pos="2570163" algn="l"/>
                <a:tab pos="3027363" algn="l"/>
                <a:tab pos="3484563" algn="l"/>
                <a:tab pos="3941763" algn="l"/>
                <a:tab pos="4398963" algn="l"/>
                <a:tab pos="4856163" algn="l"/>
                <a:tab pos="5313363" algn="l"/>
                <a:tab pos="5770563" algn="l"/>
                <a:tab pos="6227763" algn="l"/>
                <a:tab pos="6684963" algn="l"/>
                <a:tab pos="7142163" algn="l"/>
                <a:tab pos="7599363" algn="l"/>
                <a:tab pos="8056563" algn="l"/>
                <a:tab pos="8513763" algn="l"/>
                <a:tab pos="8970963" algn="l"/>
                <a:tab pos="9428163" algn="l"/>
                <a:tab pos="9885363" algn="l"/>
              </a:tabLst>
            </a:pPr>
            <a:endParaRPr lang="en-US" sz="2400" b="1" dirty="0">
              <a:solidFill>
                <a:srgbClr val="000000"/>
              </a:solidFill>
            </a:endParaRPr>
          </a:p>
          <a:p>
            <a:pPr marL="341313" indent="-338138" hangingPunct="1">
              <a:lnSpc>
                <a:spcPct val="100000"/>
              </a:lnSpc>
              <a:spcAft>
                <a:spcPts val="1425"/>
              </a:spcAft>
              <a:buClrTx/>
              <a:buFontTx/>
              <a:buNone/>
              <a:tabLst>
                <a:tab pos="741363" algn="l"/>
                <a:tab pos="1198563" algn="l"/>
                <a:tab pos="1655763" algn="l"/>
                <a:tab pos="2112963" algn="l"/>
                <a:tab pos="2570163" algn="l"/>
                <a:tab pos="3027363" algn="l"/>
                <a:tab pos="3484563" algn="l"/>
                <a:tab pos="3941763" algn="l"/>
                <a:tab pos="4398963" algn="l"/>
                <a:tab pos="4856163" algn="l"/>
                <a:tab pos="5313363" algn="l"/>
                <a:tab pos="5770563" algn="l"/>
                <a:tab pos="6227763" algn="l"/>
                <a:tab pos="6684963" algn="l"/>
                <a:tab pos="7142163" algn="l"/>
                <a:tab pos="7599363" algn="l"/>
                <a:tab pos="8056563" algn="l"/>
                <a:tab pos="8513763" algn="l"/>
                <a:tab pos="8970963" algn="l"/>
                <a:tab pos="9428163" algn="l"/>
                <a:tab pos="9885363" algn="l"/>
              </a:tabLst>
            </a:pPr>
            <a:endParaRPr lang="en-US" sz="24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860218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229600" cy="901700"/>
          </a:xfrm>
          <a:ln/>
        </p:spPr>
        <p:txBody>
          <a:bodyPr/>
          <a:lstStyle/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800" b="1" dirty="0">
                <a:latin typeface="Arial" charset="0"/>
              </a:rPr>
              <a:t>FACTORS EFFECTING HRP</a:t>
            </a:r>
          </a:p>
        </p:txBody>
      </p:sp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304800" y="1122218"/>
            <a:ext cx="8686800" cy="62357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tIns="91440"/>
          <a:lstStyle/>
          <a:p>
            <a:pPr marL="741363" lvl="1" indent="-284163" hangingPunct="1">
              <a:lnSpc>
                <a:spcPct val="100000"/>
              </a:lnSpc>
              <a:spcAft>
                <a:spcPts val="1425"/>
              </a:spcAft>
              <a:tabLst>
                <a:tab pos="741363" algn="l"/>
                <a:tab pos="1198563" algn="l"/>
                <a:tab pos="1655763" algn="l"/>
                <a:tab pos="2112963" algn="l"/>
                <a:tab pos="2570163" algn="l"/>
                <a:tab pos="3027363" algn="l"/>
                <a:tab pos="3484563" algn="l"/>
                <a:tab pos="3941763" algn="l"/>
                <a:tab pos="4398963" algn="l"/>
                <a:tab pos="4856163" algn="l"/>
                <a:tab pos="5313363" algn="l"/>
                <a:tab pos="5770563" algn="l"/>
                <a:tab pos="6227763" algn="l"/>
                <a:tab pos="6684963" algn="l"/>
                <a:tab pos="7142163" algn="l"/>
                <a:tab pos="7599363" algn="l"/>
                <a:tab pos="8056563" algn="l"/>
                <a:tab pos="8513763" algn="l"/>
                <a:tab pos="8970963" algn="l"/>
                <a:tab pos="9428163" algn="l"/>
                <a:tab pos="9885363" algn="l"/>
              </a:tabLst>
            </a:pPr>
            <a:r>
              <a:rPr lang="en-US" sz="2400" b="1" u="sng" dirty="0">
                <a:solidFill>
                  <a:srgbClr val="000000"/>
                </a:solidFill>
              </a:rPr>
              <a:t>1	Type and strategy of an organization</a:t>
            </a:r>
          </a:p>
          <a:p>
            <a:pPr marL="341313" indent="-338138" hangingPunct="1">
              <a:lnSpc>
                <a:spcPct val="100000"/>
              </a:lnSpc>
              <a:spcAft>
                <a:spcPts val="1425"/>
              </a:spcAft>
              <a:buClrTx/>
              <a:buSzTx/>
              <a:buFont typeface="Arial" pitchFamily="34" charset="0"/>
              <a:buChar char="•"/>
              <a:tabLst>
                <a:tab pos="741363" algn="l"/>
                <a:tab pos="1198563" algn="l"/>
                <a:tab pos="1655763" algn="l"/>
                <a:tab pos="2112963" algn="l"/>
                <a:tab pos="2570163" algn="l"/>
                <a:tab pos="3027363" algn="l"/>
                <a:tab pos="3484563" algn="l"/>
                <a:tab pos="3941763" algn="l"/>
                <a:tab pos="4398963" algn="l"/>
                <a:tab pos="4856163" algn="l"/>
                <a:tab pos="5313363" algn="l"/>
                <a:tab pos="5770563" algn="l"/>
                <a:tab pos="6227763" algn="l"/>
                <a:tab pos="6684963" algn="l"/>
                <a:tab pos="7142163" algn="l"/>
                <a:tab pos="7599363" algn="l"/>
                <a:tab pos="8056563" algn="l"/>
                <a:tab pos="8513763" algn="l"/>
                <a:tab pos="8970963" algn="l"/>
                <a:tab pos="9428163" algn="l"/>
                <a:tab pos="9885363" algn="l"/>
              </a:tabLst>
            </a:pPr>
            <a:r>
              <a:rPr lang="en-US" sz="2400" b="1" dirty="0" smtClean="0">
                <a:solidFill>
                  <a:srgbClr val="000000"/>
                </a:solidFill>
              </a:rPr>
              <a:t>Global </a:t>
            </a:r>
            <a:r>
              <a:rPr lang="en-US" sz="2400" b="1" dirty="0">
                <a:solidFill>
                  <a:srgbClr val="000000"/>
                </a:solidFill>
              </a:rPr>
              <a:t>expansion strategy mean hiring of </a:t>
            </a:r>
            <a:r>
              <a:rPr lang="en-US" sz="2400" b="1" dirty="0" smtClean="0">
                <a:solidFill>
                  <a:srgbClr val="000000"/>
                </a:solidFill>
              </a:rPr>
              <a:t>employees whereas </a:t>
            </a:r>
            <a:r>
              <a:rPr lang="en-US" sz="2400" b="1" dirty="0">
                <a:solidFill>
                  <a:srgbClr val="000000"/>
                </a:solidFill>
              </a:rPr>
              <a:t>mergers and acquisition strategy means 		   downsizing/layoff</a:t>
            </a:r>
          </a:p>
          <a:p>
            <a:pPr marL="341313" indent="-338138" hangingPunct="1">
              <a:lnSpc>
                <a:spcPct val="100000"/>
              </a:lnSpc>
              <a:spcAft>
                <a:spcPts val="1425"/>
              </a:spcAft>
              <a:buClrTx/>
              <a:buSzTx/>
              <a:buFont typeface="Arial" pitchFamily="34" charset="0"/>
              <a:buChar char="•"/>
              <a:tabLst>
                <a:tab pos="741363" algn="l"/>
                <a:tab pos="1198563" algn="l"/>
                <a:tab pos="1655763" algn="l"/>
                <a:tab pos="2112963" algn="l"/>
                <a:tab pos="2570163" algn="l"/>
                <a:tab pos="3027363" algn="l"/>
                <a:tab pos="3484563" algn="l"/>
                <a:tab pos="3941763" algn="l"/>
                <a:tab pos="4398963" algn="l"/>
                <a:tab pos="4856163" algn="l"/>
                <a:tab pos="5313363" algn="l"/>
                <a:tab pos="5770563" algn="l"/>
                <a:tab pos="6227763" algn="l"/>
                <a:tab pos="6684963" algn="l"/>
                <a:tab pos="7142163" algn="l"/>
                <a:tab pos="7599363" algn="l"/>
                <a:tab pos="8056563" algn="l"/>
                <a:tab pos="8513763" algn="l"/>
                <a:tab pos="8970963" algn="l"/>
                <a:tab pos="9428163" algn="l"/>
                <a:tab pos="9885363" algn="l"/>
              </a:tabLst>
            </a:pPr>
            <a:r>
              <a:rPr lang="en-US" sz="2400" b="1" dirty="0" smtClean="0">
                <a:solidFill>
                  <a:srgbClr val="000000"/>
                </a:solidFill>
              </a:rPr>
              <a:t>The </a:t>
            </a:r>
            <a:r>
              <a:rPr lang="en-US" sz="2400" b="1" dirty="0">
                <a:solidFill>
                  <a:srgbClr val="000000"/>
                </a:solidFill>
              </a:rPr>
              <a:t>decision whether to be proactive or reactive in 	   HRP</a:t>
            </a:r>
          </a:p>
          <a:p>
            <a:pPr marL="341313" indent="-338138" hangingPunct="1">
              <a:lnSpc>
                <a:spcPct val="100000"/>
              </a:lnSpc>
              <a:spcAft>
                <a:spcPts val="1425"/>
              </a:spcAft>
              <a:buClrTx/>
              <a:buSzTx/>
              <a:buFontTx/>
              <a:buNone/>
              <a:tabLst>
                <a:tab pos="741363" algn="l"/>
                <a:tab pos="1198563" algn="l"/>
                <a:tab pos="1655763" algn="l"/>
                <a:tab pos="2112963" algn="l"/>
                <a:tab pos="2570163" algn="l"/>
                <a:tab pos="3027363" algn="l"/>
                <a:tab pos="3484563" algn="l"/>
                <a:tab pos="3941763" algn="l"/>
                <a:tab pos="4398963" algn="l"/>
                <a:tab pos="4856163" algn="l"/>
                <a:tab pos="5313363" algn="l"/>
                <a:tab pos="5770563" algn="l"/>
                <a:tab pos="6227763" algn="l"/>
                <a:tab pos="6684963" algn="l"/>
                <a:tab pos="7142163" algn="l"/>
                <a:tab pos="7599363" algn="l"/>
                <a:tab pos="8056563" algn="l"/>
                <a:tab pos="8513763" algn="l"/>
                <a:tab pos="8970963" algn="l"/>
                <a:tab pos="9428163" algn="l"/>
                <a:tab pos="9885363" algn="l"/>
              </a:tabLst>
            </a:pPr>
            <a:r>
              <a:rPr lang="en-US" sz="2400" b="1" dirty="0">
                <a:solidFill>
                  <a:srgbClr val="000000"/>
                </a:solidFill>
              </a:rPr>
              <a:t>	   </a:t>
            </a:r>
            <a:r>
              <a:rPr lang="en-US" sz="2400" b="1" u="sng" dirty="0" smtClean="0">
                <a:solidFill>
                  <a:srgbClr val="000000"/>
                </a:solidFill>
              </a:rPr>
              <a:t>2</a:t>
            </a:r>
            <a:r>
              <a:rPr lang="en-US" sz="2400" b="1" u="sng" dirty="0">
                <a:solidFill>
                  <a:srgbClr val="000000"/>
                </a:solidFill>
              </a:rPr>
              <a:t> </a:t>
            </a:r>
            <a:r>
              <a:rPr lang="en-US" sz="2400" b="1" u="sng" dirty="0" smtClean="0">
                <a:solidFill>
                  <a:srgbClr val="000000"/>
                </a:solidFill>
              </a:rPr>
              <a:t> Organizational </a:t>
            </a:r>
            <a:r>
              <a:rPr lang="en-US" sz="2400" b="1" u="sng" dirty="0">
                <a:solidFill>
                  <a:srgbClr val="000000"/>
                </a:solidFill>
              </a:rPr>
              <a:t>Growth Cycle</a:t>
            </a:r>
          </a:p>
          <a:p>
            <a:pPr marL="341313" indent="-338138" hangingPunct="1">
              <a:lnSpc>
                <a:spcPct val="100000"/>
              </a:lnSpc>
              <a:spcAft>
                <a:spcPts val="1425"/>
              </a:spcAft>
              <a:buClrTx/>
              <a:buSzTx/>
              <a:buFont typeface="Arial" pitchFamily="34" charset="0"/>
              <a:buChar char="•"/>
              <a:tabLst>
                <a:tab pos="741363" algn="l"/>
                <a:tab pos="1198563" algn="l"/>
                <a:tab pos="1655763" algn="l"/>
                <a:tab pos="2112963" algn="l"/>
                <a:tab pos="2570163" algn="l"/>
                <a:tab pos="3027363" algn="l"/>
                <a:tab pos="3484563" algn="l"/>
                <a:tab pos="3941763" algn="l"/>
                <a:tab pos="4398963" algn="l"/>
                <a:tab pos="4856163" algn="l"/>
                <a:tab pos="5313363" algn="l"/>
                <a:tab pos="5770563" algn="l"/>
                <a:tab pos="6227763" algn="l"/>
                <a:tab pos="6684963" algn="l"/>
                <a:tab pos="7142163" algn="l"/>
                <a:tab pos="7599363" algn="l"/>
                <a:tab pos="8056563" algn="l"/>
                <a:tab pos="8513763" algn="l"/>
                <a:tab pos="8970963" algn="l"/>
                <a:tab pos="9428163" algn="l"/>
                <a:tab pos="9885363" algn="l"/>
              </a:tabLst>
            </a:pPr>
            <a:r>
              <a:rPr lang="en-US" sz="2400" b="1" dirty="0" smtClean="0">
                <a:solidFill>
                  <a:srgbClr val="000000"/>
                </a:solidFill>
              </a:rPr>
              <a:t>Small </a:t>
            </a:r>
            <a:r>
              <a:rPr lang="en-US" sz="2400" b="1" dirty="0">
                <a:solidFill>
                  <a:srgbClr val="000000"/>
                </a:solidFill>
              </a:rPr>
              <a:t>organization at the start of business </a:t>
            </a:r>
            <a:r>
              <a:rPr lang="en-US" sz="2400" b="1" dirty="0" smtClean="0">
                <a:solidFill>
                  <a:srgbClr val="000000"/>
                </a:solidFill>
              </a:rPr>
              <a:t>may </a:t>
            </a:r>
            <a:r>
              <a:rPr lang="en-US" sz="2400" b="1" dirty="0">
                <a:solidFill>
                  <a:srgbClr val="000000"/>
                </a:solidFill>
              </a:rPr>
              <a:t>not 	   have HRP</a:t>
            </a:r>
          </a:p>
          <a:p>
            <a:pPr marL="341313" indent="-338138" hangingPunct="1">
              <a:lnSpc>
                <a:spcPct val="100000"/>
              </a:lnSpc>
              <a:spcAft>
                <a:spcPts val="1425"/>
              </a:spcAft>
              <a:buClrTx/>
              <a:buSzTx/>
              <a:buFont typeface="Arial" pitchFamily="34" charset="0"/>
              <a:buChar char="•"/>
              <a:tabLst>
                <a:tab pos="741363" algn="l"/>
                <a:tab pos="1198563" algn="l"/>
                <a:tab pos="1655763" algn="l"/>
                <a:tab pos="2112963" algn="l"/>
                <a:tab pos="2570163" algn="l"/>
                <a:tab pos="3027363" algn="l"/>
                <a:tab pos="3484563" algn="l"/>
                <a:tab pos="3941763" algn="l"/>
                <a:tab pos="4398963" algn="l"/>
                <a:tab pos="4856163" algn="l"/>
                <a:tab pos="5313363" algn="l"/>
                <a:tab pos="5770563" algn="l"/>
                <a:tab pos="6227763" algn="l"/>
                <a:tab pos="6684963" algn="l"/>
                <a:tab pos="7142163" algn="l"/>
                <a:tab pos="7599363" algn="l"/>
                <a:tab pos="8056563" algn="l"/>
                <a:tab pos="8513763" algn="l"/>
                <a:tab pos="8970963" algn="l"/>
                <a:tab pos="9428163" algn="l"/>
                <a:tab pos="9885363" algn="l"/>
              </a:tabLst>
            </a:pPr>
            <a:r>
              <a:rPr lang="en-US" sz="2400" b="1" dirty="0" smtClean="0">
                <a:solidFill>
                  <a:srgbClr val="000000"/>
                </a:solidFill>
              </a:rPr>
              <a:t>In </a:t>
            </a:r>
            <a:r>
              <a:rPr lang="en-US" sz="2400" b="1" dirty="0">
                <a:solidFill>
                  <a:srgbClr val="000000"/>
                </a:solidFill>
              </a:rPr>
              <a:t>growth stage focus is on recruitment</a:t>
            </a:r>
          </a:p>
          <a:p>
            <a:pPr marL="341313" indent="-338138" hangingPunct="1">
              <a:lnSpc>
                <a:spcPct val="100000"/>
              </a:lnSpc>
              <a:spcAft>
                <a:spcPts val="1425"/>
              </a:spcAft>
              <a:buClrTx/>
              <a:buSzTx/>
              <a:buFont typeface="Arial" pitchFamily="34" charset="0"/>
              <a:buChar char="•"/>
              <a:tabLst>
                <a:tab pos="741363" algn="l"/>
                <a:tab pos="1198563" algn="l"/>
                <a:tab pos="1655763" algn="l"/>
                <a:tab pos="2112963" algn="l"/>
                <a:tab pos="2570163" algn="l"/>
                <a:tab pos="3027363" algn="l"/>
                <a:tab pos="3484563" algn="l"/>
                <a:tab pos="3941763" algn="l"/>
                <a:tab pos="4398963" algn="l"/>
                <a:tab pos="4856163" algn="l"/>
                <a:tab pos="5313363" algn="l"/>
                <a:tab pos="5770563" algn="l"/>
                <a:tab pos="6227763" algn="l"/>
                <a:tab pos="6684963" algn="l"/>
                <a:tab pos="7142163" algn="l"/>
                <a:tab pos="7599363" algn="l"/>
                <a:tab pos="8056563" algn="l"/>
                <a:tab pos="8513763" algn="l"/>
                <a:tab pos="8970963" algn="l"/>
                <a:tab pos="9428163" algn="l"/>
                <a:tab pos="9885363" algn="l"/>
              </a:tabLst>
            </a:pPr>
            <a:r>
              <a:rPr lang="en-US" sz="2400" b="1" dirty="0" smtClean="0">
                <a:solidFill>
                  <a:srgbClr val="000000"/>
                </a:solidFill>
              </a:rPr>
              <a:t>In </a:t>
            </a:r>
            <a:r>
              <a:rPr lang="en-US" sz="2400" b="1" dirty="0">
                <a:solidFill>
                  <a:srgbClr val="000000"/>
                </a:solidFill>
              </a:rPr>
              <a:t>declining phase HRP is reactive in nature and focus </a:t>
            </a:r>
            <a:r>
              <a:rPr lang="en-US" sz="2400" b="1" dirty="0" smtClean="0">
                <a:solidFill>
                  <a:srgbClr val="000000"/>
                </a:solidFill>
              </a:rPr>
              <a:t>  </a:t>
            </a:r>
            <a:r>
              <a:rPr lang="en-US" sz="2400" b="1" dirty="0">
                <a:solidFill>
                  <a:srgbClr val="000000"/>
                </a:solidFill>
              </a:rPr>
              <a:t>is on retirement, and layoff</a:t>
            </a:r>
          </a:p>
          <a:p>
            <a:pPr marL="341313" indent="-338138" hangingPunct="1">
              <a:lnSpc>
                <a:spcPct val="100000"/>
              </a:lnSpc>
              <a:spcAft>
                <a:spcPts val="1425"/>
              </a:spcAft>
              <a:buClrTx/>
              <a:buSzTx/>
              <a:buFontTx/>
              <a:buNone/>
              <a:tabLst>
                <a:tab pos="741363" algn="l"/>
                <a:tab pos="1198563" algn="l"/>
                <a:tab pos="1655763" algn="l"/>
                <a:tab pos="2112963" algn="l"/>
                <a:tab pos="2570163" algn="l"/>
                <a:tab pos="3027363" algn="l"/>
                <a:tab pos="3484563" algn="l"/>
                <a:tab pos="3941763" algn="l"/>
                <a:tab pos="4398963" algn="l"/>
                <a:tab pos="4856163" algn="l"/>
                <a:tab pos="5313363" algn="l"/>
                <a:tab pos="5770563" algn="l"/>
                <a:tab pos="6227763" algn="l"/>
                <a:tab pos="6684963" algn="l"/>
                <a:tab pos="7142163" algn="l"/>
                <a:tab pos="7599363" algn="l"/>
                <a:tab pos="8056563" algn="l"/>
                <a:tab pos="8513763" algn="l"/>
                <a:tab pos="8970963" algn="l"/>
                <a:tab pos="9428163" algn="l"/>
                <a:tab pos="9885363" algn="l"/>
              </a:tabLst>
            </a:pPr>
            <a:r>
              <a:rPr lang="en-US" sz="2400" b="1" dirty="0">
                <a:solidFill>
                  <a:srgbClr val="000000"/>
                </a:solidFill>
              </a:rPr>
              <a:t>	</a:t>
            </a:r>
          </a:p>
          <a:p>
            <a:pPr marL="741363" lvl="1" indent="-284163" hangingPunct="1">
              <a:lnSpc>
                <a:spcPct val="100000"/>
              </a:lnSpc>
              <a:spcAft>
                <a:spcPts val="1425"/>
              </a:spcAft>
              <a:tabLst>
                <a:tab pos="741363" algn="l"/>
                <a:tab pos="1198563" algn="l"/>
                <a:tab pos="1655763" algn="l"/>
                <a:tab pos="2112963" algn="l"/>
                <a:tab pos="2570163" algn="l"/>
                <a:tab pos="3027363" algn="l"/>
                <a:tab pos="3484563" algn="l"/>
                <a:tab pos="3941763" algn="l"/>
                <a:tab pos="4398963" algn="l"/>
                <a:tab pos="4856163" algn="l"/>
                <a:tab pos="5313363" algn="l"/>
                <a:tab pos="5770563" algn="l"/>
                <a:tab pos="6227763" algn="l"/>
                <a:tab pos="6684963" algn="l"/>
                <a:tab pos="7142163" algn="l"/>
                <a:tab pos="7599363" algn="l"/>
                <a:tab pos="8056563" algn="l"/>
                <a:tab pos="8513763" algn="l"/>
                <a:tab pos="8970963" algn="l"/>
                <a:tab pos="9428163" algn="l"/>
                <a:tab pos="9885363" algn="l"/>
              </a:tabLst>
            </a:pPr>
            <a:r>
              <a:rPr lang="en-US" sz="2400" b="1" dirty="0">
                <a:solidFill>
                  <a:srgbClr val="000000"/>
                </a:solidFill>
              </a:rPr>
              <a:t> </a:t>
            </a:r>
          </a:p>
          <a:p>
            <a:pPr marL="341313" indent="-338138" hangingPunct="1">
              <a:lnSpc>
                <a:spcPct val="100000"/>
              </a:lnSpc>
              <a:spcAft>
                <a:spcPts val="1425"/>
              </a:spcAft>
              <a:buClrTx/>
              <a:buSzTx/>
              <a:buFontTx/>
              <a:buNone/>
              <a:tabLst>
                <a:tab pos="741363" algn="l"/>
                <a:tab pos="1198563" algn="l"/>
                <a:tab pos="1655763" algn="l"/>
                <a:tab pos="2112963" algn="l"/>
                <a:tab pos="2570163" algn="l"/>
                <a:tab pos="3027363" algn="l"/>
                <a:tab pos="3484563" algn="l"/>
                <a:tab pos="3941763" algn="l"/>
                <a:tab pos="4398963" algn="l"/>
                <a:tab pos="4856163" algn="l"/>
                <a:tab pos="5313363" algn="l"/>
                <a:tab pos="5770563" algn="l"/>
                <a:tab pos="6227763" algn="l"/>
                <a:tab pos="6684963" algn="l"/>
                <a:tab pos="7142163" algn="l"/>
                <a:tab pos="7599363" algn="l"/>
                <a:tab pos="8056563" algn="l"/>
                <a:tab pos="8513763" algn="l"/>
                <a:tab pos="8970963" algn="l"/>
                <a:tab pos="9428163" algn="l"/>
                <a:tab pos="9885363" algn="l"/>
              </a:tabLst>
            </a:pPr>
            <a:r>
              <a:rPr lang="en-US" sz="2400" b="1" dirty="0">
                <a:solidFill>
                  <a:srgbClr val="000000"/>
                </a:solidFill>
              </a:rPr>
              <a:t>	   </a:t>
            </a:r>
          </a:p>
          <a:p>
            <a:pPr marL="341313" indent="-338138" hangingPunct="1">
              <a:lnSpc>
                <a:spcPct val="100000"/>
              </a:lnSpc>
              <a:spcAft>
                <a:spcPts val="1425"/>
              </a:spcAft>
              <a:buClrTx/>
              <a:buFontTx/>
              <a:buNone/>
              <a:tabLst>
                <a:tab pos="741363" algn="l"/>
                <a:tab pos="1198563" algn="l"/>
                <a:tab pos="1655763" algn="l"/>
                <a:tab pos="2112963" algn="l"/>
                <a:tab pos="2570163" algn="l"/>
                <a:tab pos="3027363" algn="l"/>
                <a:tab pos="3484563" algn="l"/>
                <a:tab pos="3941763" algn="l"/>
                <a:tab pos="4398963" algn="l"/>
                <a:tab pos="4856163" algn="l"/>
                <a:tab pos="5313363" algn="l"/>
                <a:tab pos="5770563" algn="l"/>
                <a:tab pos="6227763" algn="l"/>
                <a:tab pos="6684963" algn="l"/>
                <a:tab pos="7142163" algn="l"/>
                <a:tab pos="7599363" algn="l"/>
                <a:tab pos="8056563" algn="l"/>
                <a:tab pos="8513763" algn="l"/>
                <a:tab pos="8970963" algn="l"/>
                <a:tab pos="9428163" algn="l"/>
                <a:tab pos="9885363" algn="l"/>
              </a:tabLst>
            </a:pPr>
            <a:endParaRPr lang="en-US" sz="2400" b="1" dirty="0">
              <a:solidFill>
                <a:srgbClr val="000000"/>
              </a:solidFill>
            </a:endParaRPr>
          </a:p>
          <a:p>
            <a:pPr marL="341313" indent="-338138" hangingPunct="1">
              <a:lnSpc>
                <a:spcPct val="100000"/>
              </a:lnSpc>
              <a:spcAft>
                <a:spcPts val="1425"/>
              </a:spcAft>
              <a:buClrTx/>
              <a:buFontTx/>
              <a:buNone/>
              <a:tabLst>
                <a:tab pos="741363" algn="l"/>
                <a:tab pos="1198563" algn="l"/>
                <a:tab pos="1655763" algn="l"/>
                <a:tab pos="2112963" algn="l"/>
                <a:tab pos="2570163" algn="l"/>
                <a:tab pos="3027363" algn="l"/>
                <a:tab pos="3484563" algn="l"/>
                <a:tab pos="3941763" algn="l"/>
                <a:tab pos="4398963" algn="l"/>
                <a:tab pos="4856163" algn="l"/>
                <a:tab pos="5313363" algn="l"/>
                <a:tab pos="5770563" algn="l"/>
                <a:tab pos="6227763" algn="l"/>
                <a:tab pos="6684963" algn="l"/>
                <a:tab pos="7142163" algn="l"/>
                <a:tab pos="7599363" algn="l"/>
                <a:tab pos="8056563" algn="l"/>
                <a:tab pos="8513763" algn="l"/>
                <a:tab pos="8970963" algn="l"/>
                <a:tab pos="9428163" algn="l"/>
                <a:tab pos="9885363" algn="l"/>
              </a:tabLst>
            </a:pPr>
            <a:endParaRPr lang="en-US" sz="24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092515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46162"/>
            <a:ext cx="8226425" cy="6650038"/>
          </a:xfrm>
          <a:ln/>
        </p:spPr>
        <p:txBody>
          <a:bodyPr/>
          <a:lstStyle/>
          <a:p>
            <a:pPr indent="-341313">
              <a:buClrTx/>
              <a:buFontTx/>
              <a:buNone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2400" b="1" u="sng" dirty="0" smtClean="0">
                <a:latin typeface="Arial   " pitchFamily="32" charset="0"/>
              </a:rPr>
              <a:t>3	Environmental </a:t>
            </a:r>
            <a:r>
              <a:rPr lang="en-US" sz="2400" b="1" u="sng" dirty="0">
                <a:latin typeface="Arial   " pitchFamily="32" charset="0"/>
              </a:rPr>
              <a:t>Uncertainties</a:t>
            </a:r>
          </a:p>
          <a:p>
            <a:pPr lvl="1" indent="-284163">
              <a:lnSpc>
                <a:spcPct val="100000"/>
              </a:lnSpc>
              <a:spcAft>
                <a:spcPts val="288"/>
              </a:spcAft>
              <a:buClrTx/>
              <a:buFontTx/>
              <a:buNone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b="1" dirty="0">
                <a:solidFill>
                  <a:schemeClr val="tx1"/>
                </a:solidFill>
                <a:latin typeface="Arial   " pitchFamily="32" charset="0"/>
              </a:rPr>
              <a:t>Degree of uncertainty determines focus and time</a:t>
            </a:r>
          </a:p>
          <a:p>
            <a:pPr lvl="1" indent="-284163">
              <a:lnSpc>
                <a:spcPct val="100000"/>
              </a:lnSpc>
              <a:spcAft>
                <a:spcPts val="288"/>
              </a:spcAft>
              <a:buClrTx/>
              <a:buFontTx/>
              <a:buNone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b="1" dirty="0">
                <a:solidFill>
                  <a:schemeClr val="tx1"/>
                </a:solidFill>
                <a:latin typeface="Arial   " pitchFamily="32" charset="0"/>
              </a:rPr>
              <a:t>span of HRP</a:t>
            </a:r>
          </a:p>
          <a:p>
            <a:pPr indent="-341313">
              <a:buClrTx/>
              <a:buFontTx/>
              <a:buNone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endParaRPr lang="en-US" sz="2400" b="1" dirty="0">
              <a:latin typeface="Arial   " pitchFamily="32" charset="0"/>
            </a:endParaRPr>
          </a:p>
          <a:p>
            <a:pPr indent="-341313">
              <a:buClrTx/>
              <a:buFontTx/>
              <a:buNone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2400" b="1" u="sng" dirty="0" smtClean="0">
                <a:latin typeface="Arial   " pitchFamily="32" charset="0"/>
              </a:rPr>
              <a:t>4	Time </a:t>
            </a:r>
            <a:r>
              <a:rPr lang="en-US" sz="2400" b="1" u="sng" dirty="0">
                <a:latin typeface="Arial   " pitchFamily="32" charset="0"/>
              </a:rPr>
              <a:t>Horizon</a:t>
            </a:r>
          </a:p>
          <a:p>
            <a:pPr lvl="1" indent="-284163">
              <a:lnSpc>
                <a:spcPct val="100000"/>
              </a:lnSpc>
              <a:spcAft>
                <a:spcPts val="288"/>
              </a:spcAft>
              <a:buClrTx/>
              <a:buFontTx/>
              <a:buNone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b="1" dirty="0">
                <a:solidFill>
                  <a:schemeClr val="tx1"/>
                </a:solidFill>
                <a:latin typeface="Arial   " pitchFamily="32" charset="0"/>
              </a:rPr>
              <a:t>Short term and long term personnel plans depend</a:t>
            </a:r>
          </a:p>
          <a:p>
            <a:pPr lvl="1" indent="-284163">
              <a:lnSpc>
                <a:spcPct val="100000"/>
              </a:lnSpc>
              <a:spcAft>
                <a:spcPts val="288"/>
              </a:spcAft>
              <a:buClrTx/>
              <a:buFontTx/>
              <a:buNone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b="1" dirty="0">
                <a:solidFill>
                  <a:schemeClr val="tx1"/>
                </a:solidFill>
                <a:latin typeface="Arial   " pitchFamily="32" charset="0"/>
              </a:rPr>
              <a:t>upon level of </a:t>
            </a:r>
            <a:r>
              <a:rPr lang="en-US" b="1" dirty="0" smtClean="0">
                <a:solidFill>
                  <a:schemeClr val="tx1"/>
                </a:solidFill>
                <a:latin typeface="Arial   " pitchFamily="32" charset="0"/>
              </a:rPr>
              <a:t>uncertainty</a:t>
            </a:r>
          </a:p>
          <a:p>
            <a:pPr lvl="1" indent="-284163">
              <a:lnSpc>
                <a:spcPct val="100000"/>
              </a:lnSpc>
              <a:spcAft>
                <a:spcPts val="288"/>
              </a:spcAft>
              <a:buClrTx/>
              <a:buFontTx/>
              <a:buNone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endParaRPr lang="en-US" b="1" dirty="0" smtClean="0">
              <a:solidFill>
                <a:schemeClr val="tx1"/>
              </a:solidFill>
              <a:latin typeface="Arial   " pitchFamily="32" charset="0"/>
            </a:endParaRPr>
          </a:p>
          <a:p>
            <a:pPr marL="1587" lvl="1" indent="0">
              <a:spcAft>
                <a:spcPts val="1425"/>
              </a:spcAft>
              <a:buClrTx/>
              <a:buNone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b="1" u="sng" dirty="0">
                <a:solidFill>
                  <a:schemeClr val="tx1"/>
                </a:solidFill>
                <a:latin typeface="Arial   " pitchFamily="32" charset="0"/>
                <a:cs typeface="+mn-cs"/>
              </a:rPr>
              <a:t>5	Quality of Information</a:t>
            </a:r>
          </a:p>
          <a:p>
            <a:pPr lvl="1" indent="-284163">
              <a:lnSpc>
                <a:spcPct val="100000"/>
              </a:lnSpc>
              <a:spcAft>
                <a:spcPts val="288"/>
              </a:spcAft>
              <a:buClrTx/>
              <a:buFontTx/>
              <a:buNone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b="1" dirty="0">
                <a:solidFill>
                  <a:schemeClr val="tx1"/>
                </a:solidFill>
                <a:latin typeface="Arial   " pitchFamily="32" charset="0"/>
              </a:rPr>
              <a:t>   </a:t>
            </a:r>
            <a:r>
              <a:rPr lang="en-US" b="1" dirty="0" smtClean="0">
                <a:solidFill>
                  <a:schemeClr val="tx1"/>
                </a:solidFill>
                <a:latin typeface="Arial   " pitchFamily="32" charset="0"/>
              </a:rPr>
              <a:t>Job </a:t>
            </a:r>
            <a:r>
              <a:rPr lang="en-US" b="1" dirty="0">
                <a:solidFill>
                  <a:schemeClr val="tx1"/>
                </a:solidFill>
                <a:latin typeface="Arial   " pitchFamily="32" charset="0"/>
              </a:rPr>
              <a:t>analysis information need to be in place that provide accurate and timely data for HRP </a:t>
            </a:r>
          </a:p>
          <a:p>
            <a:pPr lvl="1" indent="-284163">
              <a:lnSpc>
                <a:spcPct val="100000"/>
              </a:lnSpc>
              <a:spcAft>
                <a:spcPts val="288"/>
              </a:spcAft>
              <a:buClrTx/>
              <a:buFontTx/>
              <a:buNone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endParaRPr lang="en-US" b="1" dirty="0">
              <a:solidFill>
                <a:schemeClr val="tx1"/>
              </a:solidFill>
              <a:latin typeface="Arial   " pitchFamily="32" charset="0"/>
            </a:endParaRPr>
          </a:p>
          <a:p>
            <a:pPr lvl="1" indent="-284163">
              <a:lnSpc>
                <a:spcPct val="100000"/>
              </a:lnSpc>
              <a:spcAft>
                <a:spcPts val="288"/>
              </a:spcAft>
              <a:buClrTx/>
              <a:buFontTx/>
              <a:buNone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endParaRPr lang="en-US" b="1" dirty="0">
              <a:solidFill>
                <a:schemeClr val="tx1"/>
              </a:solidFill>
              <a:latin typeface="Arial   " pitchFamily="32" charset="0"/>
            </a:endParaRPr>
          </a:p>
          <a:p>
            <a:pPr indent="-341313">
              <a:buClrTx/>
              <a:buFontTx/>
              <a:buNone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endParaRPr lang="en-US" dirty="0"/>
          </a:p>
        </p:txBody>
      </p:sp>
      <p:sp>
        <p:nvSpPr>
          <p:cNvPr id="4" name="Rectangle 1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229600" cy="901700"/>
          </a:xfrm>
          <a:ln/>
        </p:spPr>
        <p:txBody>
          <a:bodyPr/>
          <a:lstStyle/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800" b="1" dirty="0">
                <a:latin typeface="Arial" charset="0"/>
              </a:rPr>
              <a:t>FACTORS EFFECTING HRP</a:t>
            </a:r>
          </a:p>
        </p:txBody>
      </p:sp>
    </p:spTree>
    <p:extLst>
      <p:ext uri="{BB962C8B-B14F-4D97-AF65-F5344CB8AC3E}">
        <p14:creationId xmlns:p14="http://schemas.microsoft.com/office/powerpoint/2010/main" xmlns="" val="239226708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60375" y="1600200"/>
            <a:ext cx="8226425" cy="4770438"/>
          </a:xfrm>
          <a:ln/>
        </p:spPr>
        <p:txBody>
          <a:bodyPr/>
          <a:lstStyle/>
          <a:p>
            <a:pPr indent="-341313">
              <a:buClrTx/>
              <a:buFontTx/>
              <a:buNone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2400" b="1" u="sng" dirty="0" smtClean="0">
                <a:latin typeface="Arial" charset="0"/>
              </a:rPr>
              <a:t>6	Nature </a:t>
            </a:r>
            <a:r>
              <a:rPr lang="en-US" sz="2400" b="1" u="sng" dirty="0">
                <a:latin typeface="Arial" charset="0"/>
              </a:rPr>
              <a:t>of Jobs being filled</a:t>
            </a:r>
          </a:p>
          <a:p>
            <a:pPr indent="-341313">
              <a:buClrTx/>
              <a:buFontTx/>
              <a:buNone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2400" b="1" dirty="0" smtClean="0">
                <a:latin typeface="Arial" charset="0"/>
              </a:rPr>
              <a:t>	Job </a:t>
            </a:r>
            <a:r>
              <a:rPr lang="en-US" sz="2400" b="1" dirty="0">
                <a:latin typeface="Arial" charset="0"/>
              </a:rPr>
              <a:t>vacancies exist due to retirement, separation, job hoping, promotion, and growth</a:t>
            </a:r>
          </a:p>
          <a:p>
            <a:pPr indent="-341313">
              <a:buClrTx/>
              <a:buFontTx/>
              <a:buNone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2400" b="1" dirty="0" smtClean="0">
                <a:latin typeface="Arial" charset="0"/>
              </a:rPr>
              <a:t>	Managerial </a:t>
            </a:r>
            <a:r>
              <a:rPr lang="en-US" sz="2400" b="1" dirty="0">
                <a:latin typeface="Arial" charset="0"/>
              </a:rPr>
              <a:t>and technical positions are difficult to fill in </a:t>
            </a:r>
          </a:p>
          <a:p>
            <a:pPr indent="-341313">
              <a:buClrTx/>
              <a:buFontTx/>
              <a:buNone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2400" b="1" dirty="0">
                <a:latin typeface="Arial" charset="0"/>
              </a:rPr>
              <a:t>	</a:t>
            </a:r>
            <a:r>
              <a:rPr lang="en-US" sz="2400" b="1" dirty="0" smtClean="0">
                <a:latin typeface="Arial" charset="0"/>
              </a:rPr>
              <a:t>Sufficient </a:t>
            </a:r>
            <a:r>
              <a:rPr lang="en-US" sz="2400" b="1" dirty="0">
                <a:latin typeface="Arial" charset="0"/>
              </a:rPr>
              <a:t>lead time is required to hire suitable candidates of vacant position</a:t>
            </a:r>
          </a:p>
          <a:p>
            <a:pPr indent="-341313">
              <a:buClrTx/>
              <a:buFontTx/>
              <a:buNone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2400" b="1" u="sng" dirty="0" smtClean="0">
                <a:latin typeface="Arial" charset="0"/>
              </a:rPr>
              <a:t>7	Outsourcing</a:t>
            </a:r>
            <a:endParaRPr lang="en-US" sz="2400" b="1" u="sng" dirty="0">
              <a:latin typeface="Arial" charset="0"/>
            </a:endParaRPr>
          </a:p>
          <a:p>
            <a:pPr indent="-341313">
              <a:buClrTx/>
              <a:buFontTx/>
              <a:buNone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2400" b="1" dirty="0" smtClean="0">
                <a:latin typeface="Arial" charset="0"/>
              </a:rPr>
              <a:t>	Sub </a:t>
            </a:r>
            <a:r>
              <a:rPr lang="en-US" sz="2400" b="1" dirty="0">
                <a:latin typeface="Arial" charset="0"/>
              </a:rPr>
              <a:t>contracting or outsourcing critical business activities limits new hiring in this case HRP is not much required </a:t>
            </a:r>
          </a:p>
        </p:txBody>
      </p:sp>
      <p:sp>
        <p:nvSpPr>
          <p:cNvPr id="5" name="Rectangle 1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229600" cy="901700"/>
          </a:xfrm>
          <a:ln/>
        </p:spPr>
        <p:txBody>
          <a:bodyPr/>
          <a:lstStyle/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800" b="1" dirty="0">
                <a:latin typeface="Arial" charset="0"/>
              </a:rPr>
              <a:t>FACTORS EFFECTING HRP</a:t>
            </a:r>
          </a:p>
        </p:txBody>
      </p:sp>
    </p:spTree>
    <p:extLst>
      <p:ext uri="{BB962C8B-B14F-4D97-AF65-F5344CB8AC3E}">
        <p14:creationId xmlns:p14="http://schemas.microsoft.com/office/powerpoint/2010/main" xmlns="" val="69341534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AC4C6-EB7E-47EB-A288-1069467FAA6E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219200" y="645441"/>
            <a:ext cx="502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u="sng" dirty="0" smtClean="0"/>
              <a:t>Hiring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62000" y="1447799"/>
            <a:ext cx="7391400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800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800" dirty="0" smtClean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2000" dirty="0" smtClean="0"/>
              <a:t>Have a consistent interview outline and set of questions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D</a:t>
            </a:r>
            <a:r>
              <a:rPr lang="en-US" sz="2000" dirty="0" smtClean="0"/>
              <a:t>efine your question based on your criteria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Involve a team member to help interview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800" dirty="0" smtClean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2000" dirty="0"/>
              <a:t>What to look </a:t>
            </a:r>
            <a:r>
              <a:rPr lang="en-US" sz="2000" dirty="0" smtClean="0"/>
              <a:t>for </a:t>
            </a:r>
            <a:endParaRPr lang="en-US" sz="20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D</a:t>
            </a:r>
            <a:r>
              <a:rPr lang="en-US" sz="2000" dirty="0" smtClean="0"/>
              <a:t>o they have the skills that you are looking for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W</a:t>
            </a:r>
            <a:r>
              <a:rPr lang="en-US" sz="2000" dirty="0" smtClean="0"/>
              <a:t>ould they fit into your organization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14400" y="5627132"/>
            <a:ext cx="6934200" cy="369332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What are your experiences or challenges with hiring?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06338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AC4C6-EB7E-47EB-A288-1069467FAA6E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85800" y="533400"/>
            <a:ext cx="6324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u="sng" dirty="0" smtClean="0"/>
              <a:t>Internships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09600" y="1600200"/>
            <a:ext cx="82296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u="sng" dirty="0" smtClean="0"/>
              <a:t>Usages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General support for Model Makers (assign a mentor)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Smaller independent project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research project </a:t>
            </a:r>
            <a:endParaRPr lang="en-U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shop improvement project that they have design input.</a:t>
            </a:r>
          </a:p>
          <a:p>
            <a:pPr lvl="1"/>
            <a:endParaRPr lang="en-US" sz="900" dirty="0"/>
          </a:p>
          <a:p>
            <a:r>
              <a:rPr lang="en-US" sz="2000" i="1" u="sng" dirty="0" smtClean="0"/>
              <a:t>Advantage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Added resources for projects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Coverage for summer vacations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New and fresh ideas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Potential permanent employee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Provides a great opportunity for inspiring Model Makers</a:t>
            </a:r>
          </a:p>
          <a:p>
            <a:pPr lvl="1"/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xmlns="" val="1872020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AC4C6-EB7E-47EB-A288-1069467FAA6E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33400" y="1034659"/>
            <a:ext cx="6324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u="sng" dirty="0" smtClean="0"/>
              <a:t>Internships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21731" y="2057400"/>
            <a:ext cx="8229600" cy="25083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endParaRPr lang="en-US" sz="900" dirty="0"/>
          </a:p>
          <a:p>
            <a:r>
              <a:rPr lang="en-US" sz="2000" i="1" u="sng" dirty="0" smtClean="0"/>
              <a:t>Challenges: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Finding </a:t>
            </a:r>
            <a:r>
              <a:rPr lang="en-US" dirty="0"/>
              <a:t>Students that are willing to leave home /college </a:t>
            </a:r>
            <a:r>
              <a:rPr lang="en-US" dirty="0" smtClean="0"/>
              <a:t>town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Finding a meaningful projects (ownership)</a:t>
            </a:r>
          </a:p>
          <a:p>
            <a:pPr lvl="1"/>
            <a:endParaRPr lang="en-US" sz="900" dirty="0"/>
          </a:p>
          <a:p>
            <a:r>
              <a:rPr lang="en-US" sz="2000" i="1" u="sng" dirty="0"/>
              <a:t>Making Internships </a:t>
            </a:r>
            <a:r>
              <a:rPr lang="en-US" sz="2000" i="1" u="sng" dirty="0" smtClean="0"/>
              <a:t>attractive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Offer competitive wages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Offer weekly housing stipend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For larger companies have intern events</a:t>
            </a:r>
          </a:p>
          <a:p>
            <a:pPr lvl="1"/>
            <a:endParaRPr lang="en-US" sz="900" dirty="0"/>
          </a:p>
        </p:txBody>
      </p:sp>
      <p:sp>
        <p:nvSpPr>
          <p:cNvPr id="4" name="TextBox 3"/>
          <p:cNvSpPr txBox="1"/>
          <p:nvPr/>
        </p:nvSpPr>
        <p:spPr>
          <a:xfrm>
            <a:off x="914400" y="5105400"/>
            <a:ext cx="5943600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What are your experience using interns?  Good/Bad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80761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AC4C6-EB7E-47EB-A288-1069467FAA6E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914400" y="466635"/>
            <a:ext cx="6400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Temporary Staffing Support</a:t>
            </a:r>
            <a:endParaRPr lang="en-US" sz="36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990600" y="1905000"/>
            <a:ext cx="65532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Long Term and Short Term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Temp agency </a:t>
            </a:r>
            <a:r>
              <a:rPr lang="en-US" u="sng" dirty="0" smtClean="0"/>
              <a:t>vs</a:t>
            </a:r>
            <a:r>
              <a:rPr lang="en-US" dirty="0" smtClean="0"/>
              <a:t>. local model shop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 smtClean="0"/>
              <a:t>i.e. Manpower manages our long term temp staff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 smtClean="0"/>
              <a:t>We use a couple local shop for short term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/>
          </a:p>
          <a:p>
            <a:r>
              <a:rPr lang="en-US" dirty="0" smtClean="0"/>
              <a:t>Benefits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S</a:t>
            </a:r>
            <a:r>
              <a:rPr lang="en-US" dirty="0" smtClean="0"/>
              <a:t>upport for spikes in your work loads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Help to meet your project dates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Minimize layoff of permanent staff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Provides opportunity to evaluate for permanent employment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Reduce stress by  the addition resources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485900" y="5580965"/>
            <a:ext cx="4724400" cy="6463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Who uses temporary staff?  </a:t>
            </a:r>
          </a:p>
          <a:p>
            <a:r>
              <a:rPr lang="en-US" dirty="0" smtClean="0"/>
              <a:t>      How has it worked out for you?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29031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Process of HR planning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Review your current organizational strategic plan</a:t>
            </a:r>
          </a:p>
          <a:p>
            <a:pPr eaLnBrk="1" hangingPunct="1"/>
            <a:r>
              <a:rPr lang="en-US" sz="2800" smtClean="0"/>
              <a:t>Review  the current human resources situation </a:t>
            </a:r>
          </a:p>
          <a:p>
            <a:pPr eaLnBrk="1" hangingPunct="1"/>
            <a:r>
              <a:rPr lang="en-US" sz="2800" smtClean="0"/>
              <a:t>Forecast on the future HR needs  ( supply and demands) </a:t>
            </a:r>
          </a:p>
          <a:p>
            <a:pPr eaLnBrk="1" hangingPunct="1"/>
            <a:r>
              <a:rPr lang="en-US" sz="2800" smtClean="0"/>
              <a:t>Planning on meeting HR needs </a:t>
            </a:r>
          </a:p>
          <a:p>
            <a:pPr eaLnBrk="1" hangingPunct="1"/>
            <a:r>
              <a:rPr lang="en-US" sz="2800" smtClean="0"/>
              <a:t>Implement the plan – recruit, select, training , downsizing </a:t>
            </a:r>
          </a:p>
        </p:txBody>
      </p:sp>
    </p:spTree>
    <p:extLst>
      <p:ext uri="{BB962C8B-B14F-4D97-AF65-F5344CB8AC3E}">
        <p14:creationId xmlns:p14="http://schemas.microsoft.com/office/powerpoint/2010/main" xmlns="" val="38630221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3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3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39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39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839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71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hangingPunct="1"/>
            <a:r>
              <a:rPr lang="en-US" sz="3800" smtClean="0"/>
              <a:t>1. Reviewing the current strategic plan 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smtClean="0"/>
              <a:t>HR planning goes hand in hand with the organizational </a:t>
            </a:r>
            <a:r>
              <a:rPr lang="en-US" sz="2400" i="1" smtClean="0"/>
              <a:t>strategic planning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i="1" smtClean="0"/>
              <a:t>Strategic planning </a:t>
            </a:r>
            <a:r>
              <a:rPr lang="en-US" sz="2400" smtClean="0"/>
              <a:t> refers to the organizational decision about how it wants to accomplish its mission and strategies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The first stage of HR planning is the point at which HRM and strategic planning initially interact.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What is the future direction of the company and what are the implications of HR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Future direction in terms of technology, markets,  organizational structures, etc</a:t>
            </a:r>
          </a:p>
        </p:txBody>
      </p:sp>
    </p:spTree>
    <p:extLst>
      <p:ext uri="{BB962C8B-B14F-4D97-AF65-F5344CB8AC3E}">
        <p14:creationId xmlns:p14="http://schemas.microsoft.com/office/powerpoint/2010/main" xmlns="" val="1393362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0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This is done by studying HR records to determine:</a:t>
            </a:r>
          </a:p>
          <a:p>
            <a:pPr lvl="1" eaLnBrk="1" hangingPunct="1"/>
            <a:r>
              <a:rPr lang="en-US" dirty="0" smtClean="0">
                <a:solidFill>
                  <a:schemeClr val="tx1"/>
                </a:solidFill>
              </a:rPr>
              <a:t>How many do we have in what category? Quality and quantity </a:t>
            </a:r>
          </a:p>
          <a:p>
            <a:pPr lvl="1" eaLnBrk="1" hangingPunct="1"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</a:rPr>
              <a:t>Who is leaving the organization and when ( project turnover as result of resignation and termination)</a:t>
            </a:r>
          </a:p>
          <a:p>
            <a:pPr lvl="1" eaLnBrk="1" hangingPunct="1">
              <a:buFont typeface="Wingdings" pitchFamily="2" charset="2"/>
              <a:buChar char="§"/>
            </a:pPr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hangingPunct="1"/>
            <a:r>
              <a:rPr lang="en-US" sz="3800" dirty="0" smtClean="0"/>
              <a:t/>
            </a:r>
            <a:br>
              <a:rPr lang="en-US" sz="3800" dirty="0" smtClean="0"/>
            </a:br>
            <a:r>
              <a:rPr lang="en-US" sz="3800" dirty="0" smtClean="0"/>
              <a:t/>
            </a:r>
            <a:br>
              <a:rPr lang="en-US" sz="3800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3800" dirty="0" smtClean="0"/>
              <a:t>2. Review the current human Resource situation</a:t>
            </a:r>
          </a:p>
        </p:txBody>
      </p:sp>
    </p:spTree>
    <p:extLst>
      <p:ext uri="{BB962C8B-B14F-4D97-AF65-F5344CB8AC3E}">
        <p14:creationId xmlns:p14="http://schemas.microsoft.com/office/powerpoint/2010/main" xmlns="" val="33787744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914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914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914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1490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hangingPunct="1"/>
            <a:r>
              <a:rPr lang="en-US" dirty="0" smtClean="0"/>
              <a:t>3. Forecasting Future Human Resource Needs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812800" indent="-812800" eaLnBrk="1" hangingPunct="1">
              <a:buFont typeface="Wingdings" pitchFamily="2" charset="2"/>
              <a:buNone/>
            </a:pPr>
            <a:endParaRPr lang="en-US" smtClean="0"/>
          </a:p>
          <a:p>
            <a:pPr marL="812800" indent="-812800" eaLnBrk="1" hangingPunct="1">
              <a:buFont typeface="Wingdings" pitchFamily="2" charset="2"/>
              <a:buAutoNum type="romanUcPeriod"/>
            </a:pPr>
            <a:endParaRPr lang="en-US" smtClean="0"/>
          </a:p>
          <a:p>
            <a:pPr marL="812800" indent="-812800" eaLnBrk="1" hangingPunct="1">
              <a:buFont typeface="Wingdings" pitchFamily="2" charset="2"/>
              <a:buAutoNum type="romanUcPeriod"/>
            </a:pPr>
            <a:r>
              <a:rPr lang="en-US" smtClean="0"/>
              <a:t>Forecast Staff demand</a:t>
            </a:r>
          </a:p>
          <a:p>
            <a:pPr marL="812800" indent="-812800" eaLnBrk="1" hangingPunct="1">
              <a:buFont typeface="Wingdings" pitchFamily="2" charset="2"/>
              <a:buAutoNum type="romanUcPeriod"/>
            </a:pPr>
            <a:r>
              <a:rPr lang="en-US" smtClean="0"/>
              <a:t>Forecast Staff supply </a:t>
            </a:r>
          </a:p>
          <a:p>
            <a:pPr marL="812800" indent="-812800" eaLnBrk="1" hangingPunct="1">
              <a:buFont typeface="Wingdings" pitchFamily="2" charset="2"/>
              <a:buAutoNum type="romanUcPeriod"/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2309337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1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14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3" grpId="0" build="p" autoUpdateAnimBg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519</TotalTime>
  <Words>678</Words>
  <Application>Microsoft Office PowerPoint</Application>
  <PresentationFormat>On-screen Show (4:3)</PresentationFormat>
  <Paragraphs>153</Paragraphs>
  <Slides>18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Opulent</vt:lpstr>
      <vt:lpstr>Hiring of Man Power</vt:lpstr>
      <vt:lpstr>Slide 2</vt:lpstr>
      <vt:lpstr>Slide 3</vt:lpstr>
      <vt:lpstr>Slide 4</vt:lpstr>
      <vt:lpstr>Slide 5</vt:lpstr>
      <vt:lpstr>Process of HR planning</vt:lpstr>
      <vt:lpstr>1. Reviewing the current strategic plan </vt:lpstr>
      <vt:lpstr>    2. Review the current human Resource situation</vt:lpstr>
      <vt:lpstr>3. Forecasting Future Human Resource Needs</vt:lpstr>
      <vt:lpstr>Forecasting  demand </vt:lpstr>
      <vt:lpstr> Forecasting supply</vt:lpstr>
      <vt:lpstr>Slide 12</vt:lpstr>
      <vt:lpstr>Importance of Manpower Planning</vt:lpstr>
      <vt:lpstr>Plan to meet Human Resource need</vt:lpstr>
      <vt:lpstr>FACTORS AFFECTING HRP</vt:lpstr>
      <vt:lpstr>FACTORS EFFECTING HRP</vt:lpstr>
      <vt:lpstr>FACTORS EFFECTING HRP</vt:lpstr>
      <vt:lpstr>FACTORS EFFECTING HRP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Hiring of Man Power</dc:title>
  <dc:creator>ismail - [2010]</dc:creator>
  <cp:lastModifiedBy>hp</cp:lastModifiedBy>
  <cp:revision>22</cp:revision>
  <dcterms:created xsi:type="dcterms:W3CDTF">2018-01-18T07:26:24Z</dcterms:created>
  <dcterms:modified xsi:type="dcterms:W3CDTF">2020-05-13T13:19:15Z</dcterms:modified>
</cp:coreProperties>
</file>