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CCAEB-E757-4812-9884-7B2166207E24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3A8C8-4EBE-4540-92F2-CCDD66DC7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23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3A8C8-4EBE-4540-92F2-CCDD66DC7B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49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877033"/>
            <a:ext cx="1299300" cy="5772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454351"/>
            <a:ext cx="8847502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7" y="5704465"/>
            <a:ext cx="5480829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454333"/>
            <a:ext cx="5367900" cy="39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316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3514025"/>
            <a:ext cx="889200" cy="395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3899768"/>
            <a:ext cx="6589087" cy="2703024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3828197"/>
            <a:ext cx="40944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5300599"/>
            <a:ext cx="4094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xmlns="" val="57865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4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44" name="Google Shape;44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45" name="Google Shape;45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46" name="Google Shape;46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48" name="Google Shape;48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49" name="Google Shape;49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51" name="Google Shape;51;p4"/>
          <p:cNvSpPr/>
          <p:nvPr/>
        </p:nvSpPr>
        <p:spPr>
          <a:xfrm>
            <a:off x="7544483" y="877033"/>
            <a:ext cx="1299300" cy="5772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53" name="Google Shape;53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4" name="Google Shape;54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55" name="Google Shape;55;p4"/>
          <p:cNvGrpSpPr/>
          <p:nvPr/>
        </p:nvGrpSpPr>
        <p:grpSpPr>
          <a:xfrm rot="10800000" flipH="1">
            <a:off x="1" y="1454351"/>
            <a:ext cx="8847502" cy="3949300"/>
            <a:chOff x="-8178042" y="-4493254"/>
            <a:chExt cx="19483598" cy="6522736"/>
          </a:xfrm>
        </p:grpSpPr>
        <p:sp>
          <p:nvSpPr>
            <p:cNvPr id="56" name="Google Shape;56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8" name="Google Shape;58;p4"/>
          <p:cNvSpPr txBox="1">
            <a:spLocks noGrp="1"/>
          </p:cNvSpPr>
          <p:nvPr>
            <p:ph type="body" idx="1"/>
          </p:nvPr>
        </p:nvSpPr>
        <p:spPr>
          <a:xfrm>
            <a:off x="829775" y="1602667"/>
            <a:ext cx="5090700" cy="36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Google Shape;59;p4"/>
          <p:cNvSpPr txBox="1"/>
          <p:nvPr/>
        </p:nvSpPr>
        <p:spPr>
          <a:xfrm>
            <a:off x="286600" y="1352767"/>
            <a:ext cx="6765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accent5"/>
                </a:solidFill>
              </a:rPr>
              <a:t>“</a:t>
            </a:r>
            <a:endParaRPr sz="7200" b="1">
              <a:solidFill>
                <a:schemeClr val="accent5"/>
              </a:solidFill>
            </a:endParaRPr>
          </a:p>
        </p:txBody>
      </p: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01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07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782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6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79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9" y="5963632"/>
            <a:ext cx="6686825" cy="894393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12580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22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40326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4046" y="1219200"/>
            <a:ext cx="62049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Technology in Research 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pPr algn="ctr"/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By: Dr.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Shabnum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Shaheen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80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7724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Technology Transfer Plan:  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technology transfer plan is to describe items and contents of technology to be transferred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procedures of transfer and transfer schedule</a:t>
            </a:r>
            <a:endParaRPr lang="en-US" sz="3000" dirty="0"/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5. Technology Transfer Report: 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to report the completion of technology transfer after data of action taken according to the technology plan is evaluated.</a:t>
            </a:r>
          </a:p>
          <a:p>
            <a:pPr algn="just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6. Verification of Results of Technology Transfer: 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completion of technology party should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verify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records and results. </a:t>
            </a:r>
          </a:p>
        </p:txBody>
      </p:sp>
    </p:spTree>
    <p:extLst>
      <p:ext uri="{BB962C8B-B14F-4D97-AF65-F5344CB8AC3E}">
        <p14:creationId xmlns:p14="http://schemas.microsoft.com/office/powerpoint/2010/main" xmlns="" val="184034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27820"/>
            <a:ext cx="8077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consistency in product quality, in this competitive environment require the transfer of skills and the transfer of process too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technology is beneficial for making life more easier and for new inventions in technology and science as well.</a:t>
            </a:r>
          </a:p>
        </p:txBody>
      </p:sp>
    </p:spTree>
    <p:extLst>
      <p:ext uri="{BB962C8B-B14F-4D97-AF65-F5344CB8AC3E}">
        <p14:creationId xmlns:p14="http://schemas.microsoft.com/office/powerpoint/2010/main" xmlns="" val="119720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33400"/>
            <a:ext cx="6553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Barriers of Internal Technology Transfer 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838200" y="1595021"/>
            <a:ext cx="7162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 &amp; D goals are not known to Production Department.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Difficulties in stopping current production to test new products / processes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R&amp;D Department does not understand needs &amp; capability of Production Department.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In general, Production Department is resistant to innovation and is bound by routine.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Non-linkage of new technologies to marketing / customer needs. </a:t>
            </a:r>
          </a:p>
        </p:txBody>
      </p:sp>
    </p:spTree>
    <p:extLst>
      <p:ext uri="{BB962C8B-B14F-4D97-AF65-F5344CB8AC3E}">
        <p14:creationId xmlns:p14="http://schemas.microsoft.com/office/powerpoint/2010/main" xmlns="" val="1728183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0370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Why External Technology Transfer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859340"/>
            <a:ext cx="7543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Technology already developed saves time &amp; efforts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Sometimes Growth objectives or competitive goals cannot be reached through internal development .</a:t>
            </a:r>
            <a:r>
              <a:rPr lang="en-US" sz="2400" dirty="0" smtClean="0"/>
              <a:t>Lack </a:t>
            </a:r>
            <a:r>
              <a:rPr lang="en-US" sz="2400" dirty="0"/>
              <a:t>of risk taking ability for innovations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Lack of internal resources (physical &amp; human) for innovation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Firm </a:t>
            </a:r>
            <a:r>
              <a:rPr lang="en-US" sz="2400" dirty="0"/>
              <a:t>does not have core competencies to deal with complex technological developments.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Need </a:t>
            </a:r>
            <a:r>
              <a:rPr lang="en-US" sz="2400" dirty="0"/>
              <a:t>to keep up with competitors 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Need to cope up with acceleration of technological change </a:t>
            </a:r>
          </a:p>
        </p:txBody>
      </p:sp>
    </p:spTree>
    <p:extLst>
      <p:ext uri="{BB962C8B-B14F-4D97-AF65-F5344CB8AC3E}">
        <p14:creationId xmlns:p14="http://schemas.microsoft.com/office/powerpoint/2010/main" xmlns="" val="653036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85800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Barriers To External Technology Transfer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09600" y="1582341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Associated costs – usually high prices are required to be paid in the form of </a:t>
            </a:r>
            <a:r>
              <a:rPr lang="en-US" sz="2400" dirty="0" smtClean="0"/>
              <a:t>royalties, </a:t>
            </a:r>
            <a:r>
              <a:rPr lang="en-US" sz="2400" dirty="0"/>
              <a:t>technical &amp; knowhow fees </a:t>
            </a:r>
            <a:r>
              <a:rPr lang="en-US" sz="2400" dirty="0" smtClean="0"/>
              <a:t>etc. </a:t>
            </a:r>
            <a:r>
              <a:rPr lang="en-US" sz="2400" dirty="0"/>
              <a:t>over medium to long term period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 Appropriateness </a:t>
            </a:r>
            <a:r>
              <a:rPr lang="en-US" sz="2400" dirty="0"/>
              <a:t>of technology i.e. its suitability to core competencies and market needs is always a point of discussion and investigation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Heavy reliance's </a:t>
            </a:r>
            <a:r>
              <a:rPr lang="en-US" sz="2400" dirty="0"/>
              <a:t>on foreign technology- may make transferee / recipient technologically dependent on external technology providers / transferors even for small issues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Lack </a:t>
            </a:r>
            <a:r>
              <a:rPr lang="en-US" sz="2400" dirty="0"/>
              <a:t>of mutual trust between two parties may hinder full &amp; timely transfer </a:t>
            </a:r>
          </a:p>
        </p:txBody>
      </p:sp>
    </p:spTree>
    <p:extLst>
      <p:ext uri="{BB962C8B-B14F-4D97-AF65-F5344CB8AC3E}">
        <p14:creationId xmlns:p14="http://schemas.microsoft.com/office/powerpoint/2010/main" xmlns="" val="2639532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1067072">
            <a:off x="2090906" y="2919604"/>
            <a:ext cx="43188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Thank u so much!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7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61722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</a:p>
          <a:p>
            <a:endParaRPr lang="en-US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is application of science to solve a problem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is human knowledge which involves tools, materials and systems.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 use technology at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use it to , extract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materials, for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transportation, learning, manufacturing, creating artifacts, securing data, scaling businesses and so much more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0" y="990600"/>
            <a:ext cx="29718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86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295" y="609600"/>
            <a:ext cx="624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of 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Technology</a:t>
            </a:r>
          </a:p>
          <a:p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transfer is the process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sharing: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skills, knowledge, technologies, methods of manufacturing, samples of manufacturing and facilities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do further develop and exploit the technology into new products, processes, applications, materials or services.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closely related to knowledge transfer.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828800"/>
            <a:ext cx="26384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390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90600"/>
            <a:ext cx="6705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Technology Transfer </a:t>
            </a:r>
          </a:p>
          <a:p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Formal Technology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</a:t>
            </a: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Technology Transfer  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 Technology Transfer</a:t>
            </a:r>
          </a:p>
        </p:txBody>
      </p:sp>
    </p:spTree>
    <p:extLst>
      <p:ext uri="{BB962C8B-B14F-4D97-AF65-F5344CB8AC3E}">
        <p14:creationId xmlns:p14="http://schemas.microsoft.com/office/powerpoint/2010/main" xmlns="" val="4217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153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latin typeface="Times New Roman" pitchFamily="18" charset="0"/>
                <a:cs typeface="Times New Roman" panose="02020603050405020304" pitchFamily="18" charset="0"/>
              </a:rPr>
              <a:t>Formal technology </a:t>
            </a:r>
            <a:r>
              <a:rPr lang="en-US" sz="3200" b="1" dirty="0" smtClean="0">
                <a:latin typeface="Times New Roman" pitchFamily="18" charset="0"/>
                <a:cs typeface="Times New Roman" panose="02020603050405020304" pitchFamily="18" charset="0"/>
              </a:rPr>
              <a:t>transfer: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involves a legal contract on a collaborative research activities </a:t>
            </a: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transfer: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channels refer to personal contacts of knowledge transfer</a:t>
            </a:r>
          </a:p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Technology Transfer 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Transfer refer to such technology transfers/investments where control on the ownership resides with the transferor. It is a complex process involving following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decisions: </a:t>
            </a:r>
          </a:p>
          <a:p>
            <a:pPr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Timing: When to introduce new technology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Location: Where to transfer new technology / products?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56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754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Multi-functional teams --Which staff members should be involved in transfer process ?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methods &amp; procedures – What type of Communication methods &amp; procedures be adopted to facilitate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?</a:t>
            </a:r>
          </a:p>
          <a:p>
            <a:pPr algn="just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Technology Transfer</a:t>
            </a:r>
            <a:endParaRPr lang="en-US" sz="3200" dirty="0" smtClean="0"/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transfers, control on the ownership &amp; usage of technology usually does not remain with transferor and it passes on to the license, agreement etc.</a:t>
            </a:r>
          </a:p>
        </p:txBody>
      </p:sp>
    </p:spTree>
    <p:extLst>
      <p:ext uri="{BB962C8B-B14F-4D97-AF65-F5344CB8AC3E}">
        <p14:creationId xmlns:p14="http://schemas.microsoft.com/office/powerpoint/2010/main" xmlns="" val="30611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85800"/>
            <a:ext cx="8229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Successful external technology transfer depends upon following factors: </a:t>
            </a:r>
            <a:endParaRPr lang="en-US" sz="3200" dirty="0">
              <a:sym typeface="Symbol" panose="05050102010706020507" pitchFamily="18" charset="2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the technology being transferred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Complexity of the technology being transferred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mechanism selected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 between the parties – building of mutual trust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culture of the parties &amp; mutual understanding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9919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2296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transfer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transfer documentation are indicated as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follows: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Organization for Technology Transfer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Research and Development Report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Product Specification File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Technology Transfer Plan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Technology Transfer Report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Verification of Results of Technology Transfer</a:t>
            </a:r>
          </a:p>
        </p:txBody>
      </p:sp>
    </p:spTree>
    <p:extLst>
      <p:ext uri="{BB962C8B-B14F-4D97-AF65-F5344CB8AC3E}">
        <p14:creationId xmlns:p14="http://schemas.microsoft.com/office/powerpoint/2010/main" xmlns="" val="34909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7924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Organization for Technology Transfer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for technology transfer should be established and composed of both party members, roles, scope of responsibilities of each party should be clarified.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Research and Development Report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research and development report (development report) is a file of technical development, and the research and development department is in charge of its documentation.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Product Specification File: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 specification is to compile information about specification and quality of product.</a:t>
            </a:r>
          </a:p>
        </p:txBody>
      </p:sp>
    </p:spTree>
    <p:extLst>
      <p:ext uri="{BB962C8B-B14F-4D97-AF65-F5344CB8AC3E}">
        <p14:creationId xmlns:p14="http://schemas.microsoft.com/office/powerpoint/2010/main" xmlns="" val="138367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F3F3F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Salerio · SlidesCarnival</Template>
  <TotalTime>156</TotalTime>
  <Words>782</Words>
  <Application>Microsoft Office PowerPoint</Application>
  <PresentationFormat>On-screen Show (4:3)</PresentationFormat>
  <Paragraphs>90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Salerio 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33</cp:revision>
  <dcterms:created xsi:type="dcterms:W3CDTF">2006-08-16T00:00:00Z</dcterms:created>
  <dcterms:modified xsi:type="dcterms:W3CDTF">2020-05-13T13:15:49Z</dcterms:modified>
</cp:coreProperties>
</file>