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5" d="100"/>
          <a:sy n="95" d="100"/>
        </p:scale>
        <p:origin x="-608" y="-1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64464" y="1371600"/>
            <a:ext cx="10863072" cy="1344168"/>
          </a:xfrm>
        </p:spPr>
        <p:txBody>
          <a:bodyPr vert="horz" lIns="91440" tIns="45720" rIns="91440" bIns="45720" rtlCol="0" anchor="b" anchorCtr="0">
            <a:normAutofit/>
            <a:scene3d>
              <a:camera prst="orthographicFront"/>
              <a:lightRig rig="threePt" dir="t">
                <a:rot lat="0" lon="0" rev="10800000"/>
              </a:lightRig>
            </a:scene3d>
            <a:sp3d extrusionH="57150">
              <a:bevelT w="38100" h="38100" prst="relaxedInset"/>
              <a:bevelB w="38100" h="38100" prst="relaxedInset"/>
            </a:sp3d>
          </a:bodyPr>
          <a:lstStyle>
            <a:lvl1pPr algn="ctr" defTabSz="914400" rtl="0" eaLnBrk="1" latinLnBrk="0" hangingPunct="1">
              <a:lnSpc>
                <a:spcPts val="6400"/>
              </a:lnSpc>
              <a:spcBef>
                <a:spcPct val="0"/>
              </a:spcBef>
              <a:buNone/>
              <a:defRPr sz="6000" kern="1200">
                <a:solidFill>
                  <a:schemeClr val="bg1"/>
                </a:solidFill>
                <a:effectLst>
                  <a:outerShdw blurRad="25400" dist="19050" dir="4200000" algn="ctr" rotWithShape="0">
                    <a:schemeClr val="tx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664464" y="2715767"/>
            <a:ext cx="10863072" cy="667512"/>
          </a:xfrm>
        </p:spPr>
        <p:txBody>
          <a:bodyPr vert="horz" lIns="91440" tIns="45720" rIns="91440" bIns="45720" rtlCol="0">
            <a:normAutofit/>
            <a:scene3d>
              <a:camera prst="orthographicFront"/>
              <a:lightRig rig="threePt" dir="t"/>
            </a:scene3d>
            <a:sp3d extrusionH="57150">
              <a:bevelT w="38100" h="38100" prst="relaxedInset"/>
              <a:bevelB w="38100" h="38100" prst="relaxedInset"/>
            </a:sp3d>
          </a:bodyPr>
          <a:lstStyle>
            <a:lvl1pPr marL="0" indent="0" algn="ctr" defTabSz="914400" rtl="0" eaLnBrk="1" latinLnBrk="0" hangingPunct="1">
              <a:spcBef>
                <a:spcPts val="0"/>
              </a:spcBef>
              <a:buClr>
                <a:schemeClr val="tx1">
                  <a:lumMod val="75000"/>
                  <a:lumOff val="25000"/>
                </a:schemeClr>
              </a:buClr>
              <a:buSzPct val="75000"/>
              <a:buFont typeface="Wingdings 2" pitchFamily="18" charset="2"/>
              <a:buNone/>
              <a:defRPr sz="2200" b="0" kern="1200" baseline="0">
                <a:solidFill>
                  <a:schemeClr val="bg1"/>
                </a:solidFill>
                <a:effectLst>
                  <a:outerShdw blurRad="25400" dist="25400" dir="4200000" algn="ctr" rotWithShape="0">
                    <a:schemeClr val="tx1">
                      <a:alpha val="4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vert="horz" lIns="91440" tIns="45720" rIns="91440" bIns="45720" rtlCol="0" anchor="ctr"/>
          <a:lstStyle>
            <a:lvl1pPr marL="0" algn="l"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5927FA0E-033F-4CCB-BAB6-9806220181AA}" type="datetimeFigureOut">
              <a:rPr lang="en-US" smtClean="0"/>
              <a:t>13/05/20</a:t>
            </a:fld>
            <a:endParaRPr lang="en-US"/>
          </a:p>
        </p:txBody>
      </p:sp>
      <p:sp>
        <p:nvSpPr>
          <p:cNvPr id="5" name="Footer Placeholder 4"/>
          <p:cNvSpPr>
            <a:spLocks noGrp="1"/>
          </p:cNvSpPr>
          <p:nvPr>
            <p:ph type="ftr" sz="quarter" idx="11"/>
          </p:nvPr>
        </p:nvSpPr>
        <p:spPr/>
        <p:txBody>
          <a:bodyPr vert="horz" lIns="91440" tIns="45720" rIns="91440" bIns="45720" rtlCol="0" anchor="ctr"/>
          <a:lstStyle>
            <a:lvl1pPr marL="0" algn="ctr"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endParaRPr lang="en-US"/>
          </a:p>
        </p:txBody>
      </p:sp>
      <p:sp>
        <p:nvSpPr>
          <p:cNvPr id="6" name="Slide Number Placeholder 5"/>
          <p:cNvSpPr>
            <a:spLocks noGrp="1"/>
          </p:cNvSpPr>
          <p:nvPr>
            <p:ph type="sldNum" sz="quarter" idx="12"/>
          </p:nvPr>
        </p:nvSpPr>
        <p:spPr/>
        <p:txBody>
          <a:bodyPr vert="horz" lIns="91440" tIns="45720" rIns="91440" bIns="45720" rtlCol="0" anchor="ctr"/>
          <a:lstStyle>
            <a:lvl1pPr marL="0" algn="r"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D6CC888B-D9F9-4E54-B722-F151A9F45E95}"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3387" y="416862"/>
            <a:ext cx="5120640" cy="1994647"/>
          </a:xfrm>
        </p:spPr>
        <p:txBody>
          <a:bodyPr anchor="b"/>
          <a:lstStyle>
            <a:lvl1pPr algn="ctr">
              <a:defRPr sz="4400" b="0"/>
            </a:lvl1pPr>
          </a:lstStyle>
          <a:p>
            <a:r>
              <a:rPr lang="en-US" smtClean="0"/>
              <a:t>Click to edit Master title style</a:t>
            </a:r>
            <a:endParaRPr/>
          </a:p>
        </p:txBody>
      </p:sp>
      <p:sp>
        <p:nvSpPr>
          <p:cNvPr id="4" name="Text Placeholder 3"/>
          <p:cNvSpPr>
            <a:spLocks noGrp="1"/>
          </p:cNvSpPr>
          <p:nvPr>
            <p:ph type="body" sz="half" idx="2"/>
          </p:nvPr>
        </p:nvSpPr>
        <p:spPr>
          <a:xfrm>
            <a:off x="663387" y="2438400"/>
            <a:ext cx="5120640" cy="3316942"/>
          </a:xfrm>
        </p:spPr>
        <p:txBody>
          <a:bodyPr>
            <a:normAutofit/>
          </a:bodyPr>
          <a:lstStyle>
            <a:lvl1pPr marL="0" indent="0" algn="ctr">
              <a:spcBef>
                <a:spcPts val="6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27FA0E-033F-4CCB-BAB6-9806220181AA}" type="datetimeFigureOut">
              <a:rPr lang="en-US" smtClean="0"/>
              <a:t>13/05/20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42566E-FF20-4386-9C62-EB6856E3A570}" type="slidenum">
              <a:rPr lang="en-US" smtClean="0"/>
              <a:t>‹#›</a:t>
            </a:fld>
            <a:endParaRPr lang="en-US"/>
          </a:p>
        </p:txBody>
      </p:sp>
      <p:sp>
        <p:nvSpPr>
          <p:cNvPr id="8" name="Picture Placeholder 2"/>
          <p:cNvSpPr>
            <a:spLocks noGrp="1"/>
          </p:cNvSpPr>
          <p:nvPr>
            <p:ph type="pic" idx="1"/>
          </p:nvPr>
        </p:nvSpPr>
        <p:spPr>
          <a:xfrm>
            <a:off x="6406727" y="430306"/>
            <a:ext cx="5120640" cy="5432612"/>
          </a:xfrm>
          <a:solidFill>
            <a:schemeClr val="bg1">
              <a:lumMod val="85000"/>
            </a:schemeClr>
          </a:solidFill>
          <a:ln w="127000" cap="sq">
            <a:solidFill>
              <a:schemeClr val="bg1"/>
            </a:solidFill>
            <a:miter lim="800000"/>
          </a:ln>
          <a:effectLst>
            <a:outerShdw blurRad="76200" dist="12700" dir="5400000" sx="100500" sy="100500" rotWithShape="0">
              <a:prstClr val="black">
                <a:alpha val="30000"/>
              </a:prstClr>
            </a:outerShdw>
          </a:effectLst>
          <a:scene3d>
            <a:camera prst="orthographicFront"/>
            <a:lightRig rig="threePt" dir="t"/>
          </a:scene3d>
          <a:sp3d extrusionH="50800">
            <a:extrusionClr>
              <a:schemeClr val="tx1"/>
            </a:extrusionClr>
            <a:contourClr>
              <a:schemeClr val="tx1"/>
            </a:contourClr>
          </a:sp3d>
        </p:spPr>
        <p:txBody>
          <a:bodyPr vert="horz" lIns="91440" tIns="45720" rIns="91440" bIns="45720" rtlCol="0">
            <a:normAutofit/>
          </a:bodyPr>
          <a:lstStyle>
            <a:lvl1pPr marL="457200" indent="-457200" algn="l" defTabSz="914400" rtl="0" eaLnBrk="1" latinLnBrk="0" hangingPunct="1">
              <a:spcBef>
                <a:spcPts val="2000"/>
              </a:spcBef>
              <a:buClr>
                <a:schemeClr val="accent2">
                  <a:lumMod val="50000"/>
                  <a:lumOff val="50000"/>
                </a:schemeClr>
              </a:buClr>
              <a:buSzPct val="75000"/>
              <a:buFont typeface="Wingdings 2" pitchFamily="18" charset="2"/>
              <a:buNone/>
              <a:defRPr sz="2200" kern="1200">
                <a:solidFill>
                  <a:schemeClr val="tx1">
                    <a:lumMod val="75000"/>
                    <a:lumOff val="2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7pPr marL="2743200" indent="-457200">
              <a:defRPr/>
            </a:lvl7pPr>
            <a:lvl8pPr marL="2743200" indent="-457200">
              <a:defRPr/>
            </a:lvl8pPr>
            <a:lvl9pPr marL="2743200" indent="-4572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5927FA0E-033F-4CCB-BAB6-9806220181AA}" type="datetimeFigureOut">
              <a:rPr lang="en-US" smtClean="0"/>
              <a:t>13/05/20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42566E-FF20-4386-9C62-EB6856E3A57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81883" y="417513"/>
            <a:ext cx="2133600" cy="570865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1568" y="417513"/>
            <a:ext cx="8665633" cy="570865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5927FA0E-033F-4CCB-BAB6-9806220181AA}" type="datetimeFigureOut">
              <a:rPr lang="en-US" smtClean="0"/>
              <a:t>13/05/20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42566E-FF20-4386-9C62-EB6856E3A570}"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losing">
    <p:bg>
      <p:bgRef idx="1003">
        <a:schemeClr val="bg2"/>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vert="horz" lIns="91440" tIns="45720" rIns="91440" bIns="45720" rtlCol="0" anchor="ctr"/>
          <a:lstStyle>
            <a:lvl1pPr marL="0" algn="l"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5927FA0E-033F-4CCB-BAB6-9806220181AA}" type="datetimeFigureOut">
              <a:rPr lang="en-US" smtClean="0"/>
              <a:t>13/05/20</a:t>
            </a:fld>
            <a:endParaRPr lang="en-US"/>
          </a:p>
        </p:txBody>
      </p:sp>
      <p:sp>
        <p:nvSpPr>
          <p:cNvPr id="4" name="Footer Placeholder 3"/>
          <p:cNvSpPr>
            <a:spLocks noGrp="1"/>
          </p:cNvSpPr>
          <p:nvPr>
            <p:ph type="ftr" sz="quarter" idx="11"/>
          </p:nvPr>
        </p:nvSpPr>
        <p:spPr/>
        <p:txBody>
          <a:bodyPr vert="horz" lIns="91440" tIns="45720" rIns="91440" bIns="45720" rtlCol="0" anchor="ctr"/>
          <a:lstStyle>
            <a:lvl1pPr marL="0" algn="ctr"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endParaRPr lang="en-US"/>
          </a:p>
        </p:txBody>
      </p:sp>
      <p:sp>
        <p:nvSpPr>
          <p:cNvPr id="5" name="Slide Number Placeholder 4"/>
          <p:cNvSpPr>
            <a:spLocks noGrp="1"/>
          </p:cNvSpPr>
          <p:nvPr>
            <p:ph type="sldNum" sz="quarter" idx="12"/>
          </p:nvPr>
        </p:nvSpPr>
        <p:spPr/>
        <p:txBody>
          <a:bodyPr vert="horz" lIns="91440" tIns="45720" rIns="91440" bIns="45720" rtlCol="0" anchor="ctr"/>
          <a:lstStyle>
            <a:lvl1pPr marL="0" algn="r"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2E42566E-FF20-4386-9C62-EB6856E3A570}"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5927FA0E-033F-4CCB-BAB6-9806220181AA}" type="datetimeFigureOut">
              <a:rPr lang="en-US" smtClean="0"/>
              <a:t>13/05/20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42566E-FF20-4386-9C62-EB6856E3A57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64635" y="4343401"/>
            <a:ext cx="10862732" cy="1346013"/>
          </a:xfrm>
        </p:spPr>
        <p:txBody>
          <a:bodyPr>
            <a:normAutofit/>
            <a:scene3d>
              <a:camera prst="orthographicFront"/>
              <a:lightRig rig="threePt" dir="t">
                <a:rot lat="0" lon="0" rev="10800000"/>
              </a:lightRig>
            </a:scene3d>
            <a:sp3d extrusionH="57150">
              <a:bevelT w="38100" h="38100" prst="relaxedInset"/>
              <a:bevelB w="38100" h="38100" prst="relaxedInset"/>
            </a:sp3d>
          </a:bodyPr>
          <a:lstStyle>
            <a:lvl1pPr>
              <a:lnSpc>
                <a:spcPts val="6400"/>
              </a:lnSpc>
              <a:defRPr sz="6000">
                <a:solidFill>
                  <a:schemeClr val="bg1"/>
                </a:solidFill>
                <a:effectLst>
                  <a:outerShdw blurRad="25400" dist="19050" dir="4200000" algn="ctr" rotWithShape="0">
                    <a:schemeClr val="tx1">
                      <a:alpha val="40000"/>
                    </a:schemeClr>
                  </a:outerShdw>
                </a:effectLst>
              </a:defRPr>
            </a:lvl1pPr>
          </a:lstStyle>
          <a:p>
            <a:r>
              <a:rPr lang="en-US" smtClean="0"/>
              <a:t>Click to edit Master title style</a:t>
            </a:r>
            <a:endParaRPr/>
          </a:p>
        </p:txBody>
      </p:sp>
      <p:sp>
        <p:nvSpPr>
          <p:cNvPr id="3" name="Subtitle 2"/>
          <p:cNvSpPr>
            <a:spLocks noGrp="1"/>
          </p:cNvSpPr>
          <p:nvPr>
            <p:ph type="subTitle" idx="1"/>
          </p:nvPr>
        </p:nvSpPr>
        <p:spPr>
          <a:xfrm>
            <a:off x="664635" y="5688108"/>
            <a:ext cx="10862733" cy="663387"/>
          </a:xfrm>
        </p:spPr>
        <p:txBody>
          <a:bodyPr>
            <a:scene3d>
              <a:camera prst="orthographicFront"/>
              <a:lightRig rig="threePt" dir="t"/>
            </a:scene3d>
            <a:sp3d extrusionH="57150">
              <a:bevelT w="38100" h="38100" prst="relaxedInset"/>
              <a:bevelB w="38100" h="38100" prst="relaxedInset"/>
            </a:sp3d>
          </a:bodyPr>
          <a:lstStyle>
            <a:lvl1pPr marL="0" indent="0" algn="ctr">
              <a:spcBef>
                <a:spcPts val="0"/>
              </a:spcBef>
              <a:buNone/>
              <a:defRPr b="0" baseline="0">
                <a:solidFill>
                  <a:schemeClr val="bg1"/>
                </a:solidFill>
                <a:effectLst>
                  <a:outerShdw blurRad="25400" dist="25400" dir="4200000" algn="ctr"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lvl1pPr>
              <a:defRPr>
                <a:solidFill>
                  <a:schemeClr val="bg1">
                    <a:lumMod val="75000"/>
                    <a:lumOff val="25000"/>
                  </a:schemeClr>
                </a:solidFill>
                <a:effectLst>
                  <a:outerShdw blurRad="25400" dist="12700" dir="4200000" algn="ctr" rotWithShape="0">
                    <a:schemeClr val="tx1">
                      <a:alpha val="40000"/>
                    </a:schemeClr>
                  </a:outerShdw>
                </a:effectLst>
              </a:defRPr>
            </a:lvl1pPr>
          </a:lstStyle>
          <a:p>
            <a:fld id="{5927FA0E-033F-4CCB-BAB6-9806220181AA}" type="datetimeFigureOut">
              <a:rPr lang="en-US" smtClean="0"/>
              <a:t>13/05/20</a:t>
            </a:fld>
            <a:endParaRPr lang="en-US"/>
          </a:p>
        </p:txBody>
      </p:sp>
      <p:sp>
        <p:nvSpPr>
          <p:cNvPr id="5" name="Footer Placeholder 4"/>
          <p:cNvSpPr>
            <a:spLocks noGrp="1"/>
          </p:cNvSpPr>
          <p:nvPr>
            <p:ph type="ftr" sz="quarter" idx="11"/>
          </p:nvPr>
        </p:nvSpPr>
        <p:spPr/>
        <p:txBody>
          <a:bodyPr/>
          <a:lstStyle>
            <a:lvl1pPr>
              <a:defRPr>
                <a:solidFill>
                  <a:schemeClr val="bg1">
                    <a:lumMod val="75000"/>
                    <a:lumOff val="25000"/>
                  </a:schemeClr>
                </a:solidFill>
                <a:effectLst>
                  <a:outerShdw blurRad="25400" dist="12700" dir="4200000" algn="ctr" rotWithShape="0">
                    <a:schemeClr val="tx1">
                      <a:alpha val="40000"/>
                    </a:schemeClr>
                  </a:outerShdw>
                </a:effectLst>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lumMod val="75000"/>
                    <a:lumOff val="25000"/>
                  </a:schemeClr>
                </a:solidFill>
                <a:effectLst>
                  <a:outerShdw blurRad="25400" dist="12700" dir="4200000" algn="ctr" rotWithShape="0">
                    <a:schemeClr val="tx1">
                      <a:alpha val="40000"/>
                    </a:schemeClr>
                  </a:outerShdw>
                </a:effectLst>
              </a:defRPr>
            </a:lvl1pPr>
          </a:lstStyle>
          <a:p>
            <a:fld id="{2E42566E-FF20-4386-9C62-EB6856E3A570}" type="slidenum">
              <a:rPr lang="en-US" smtClean="0"/>
              <a:t>‹#›</a:t>
            </a:fld>
            <a:endParaRPr lang="en-US"/>
          </a:p>
        </p:txBody>
      </p:sp>
      <p:sp>
        <p:nvSpPr>
          <p:cNvPr id="8" name="Picture Placeholder 7"/>
          <p:cNvSpPr>
            <a:spLocks noGrp="1"/>
          </p:cNvSpPr>
          <p:nvPr>
            <p:ph type="pic" sz="quarter" idx="13"/>
          </p:nvPr>
        </p:nvSpPr>
        <p:spPr>
          <a:xfrm>
            <a:off x="2641600" y="685800"/>
            <a:ext cx="6908800" cy="3352800"/>
          </a:xfrm>
          <a:solidFill>
            <a:schemeClr val="tx1">
              <a:lumMod val="75000"/>
            </a:schemeClr>
          </a:solidFill>
          <a:ln w="127000" cap="sq">
            <a:solidFill>
              <a:schemeClr val="tx1"/>
            </a:solidFill>
            <a:miter lim="800000"/>
          </a:ln>
          <a:effectLst>
            <a:outerShdw blurRad="63500" sx="101000" sy="101000" algn="ctr" rotWithShape="0">
              <a:schemeClr val="bg2">
                <a:lumMod val="20000"/>
                <a:lumOff val="80000"/>
                <a:alpha val="40000"/>
              </a:schemeClr>
            </a:outerShdw>
          </a:effectLst>
          <a:scene3d>
            <a:camera prst="orthographicFront"/>
            <a:lightRig rig="twoPt" dir="t">
              <a:rot lat="0" lon="0" rev="9000000"/>
            </a:lightRig>
          </a:scene3d>
          <a:sp3d prstMaterial="matte">
            <a:bevelT w="12700" prst="relaxedInset"/>
            <a:bevelB w="38100" h="127000" prst="relaxedInset"/>
            <a:extrusionClr>
              <a:schemeClr val="tx1"/>
            </a:extrusionClr>
            <a:contourClr>
              <a:schemeClr val="tx1"/>
            </a:contourClr>
          </a:sp3d>
        </p:spPr>
        <p:txBody>
          <a:bodyPr/>
          <a:lstStyle>
            <a:lvl1pPr>
              <a:buNone/>
              <a:defRPr/>
            </a:lvl1pPr>
          </a:lstStyle>
          <a:p>
            <a:r>
              <a:rPr lang="en-US" smtClean="0"/>
              <a:t>Drag picture to placeholder or click icon to add</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64635" y="1774826"/>
            <a:ext cx="10862733" cy="1873250"/>
          </a:xfrm>
        </p:spPr>
        <p:txBody>
          <a:bodyPr anchor="b" anchorCtr="0"/>
          <a:lstStyle>
            <a:lvl1pPr algn="ctr">
              <a:defRPr sz="6000" b="0" cap="none" baseline="0"/>
            </a:lvl1pPr>
          </a:lstStyle>
          <a:p>
            <a:r>
              <a:rPr lang="en-US" smtClean="0"/>
              <a:t>Click to edit Master title style</a:t>
            </a:r>
            <a:endParaRPr/>
          </a:p>
        </p:txBody>
      </p:sp>
      <p:sp>
        <p:nvSpPr>
          <p:cNvPr id="3" name="Text Placeholder 2"/>
          <p:cNvSpPr>
            <a:spLocks noGrp="1"/>
          </p:cNvSpPr>
          <p:nvPr>
            <p:ph type="body" idx="1"/>
          </p:nvPr>
        </p:nvSpPr>
        <p:spPr>
          <a:xfrm>
            <a:off x="664635" y="3654522"/>
            <a:ext cx="10862733" cy="1500187"/>
          </a:xfrm>
        </p:spPr>
        <p:txBody>
          <a:bodyPr anchor="t" anchorCtr="0">
            <a:normAutofit/>
          </a:bodyPr>
          <a:lstStyle>
            <a:lvl1pPr marL="0" indent="0" algn="ctr">
              <a:spcBef>
                <a:spcPts val="0"/>
              </a:spcBef>
              <a:buNone/>
              <a:defRPr sz="22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27FA0E-033F-4CCB-BAB6-9806220181AA}" type="datetimeFigureOut">
              <a:rPr lang="en-US" smtClean="0"/>
              <a:t>13/05/20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42566E-FF20-4386-9C62-EB6856E3A57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64635" y="94132"/>
            <a:ext cx="10862735" cy="1452283"/>
          </a:xfrm>
        </p:spPr>
        <p:txBody>
          <a:bodyPr/>
          <a:lstStyle/>
          <a:p>
            <a:r>
              <a:rPr lang="en-US" smtClean="0"/>
              <a:t>Click to edit Master title style</a:t>
            </a:r>
            <a:endParaRPr/>
          </a:p>
        </p:txBody>
      </p:sp>
      <p:sp>
        <p:nvSpPr>
          <p:cNvPr id="3" name="Content Placeholder 2"/>
          <p:cNvSpPr>
            <a:spLocks noGrp="1"/>
          </p:cNvSpPr>
          <p:nvPr>
            <p:ph sz="half" idx="1"/>
          </p:nvPr>
        </p:nvSpPr>
        <p:spPr>
          <a:xfrm>
            <a:off x="664633" y="1762125"/>
            <a:ext cx="5120640" cy="4364038"/>
          </a:xfrm>
        </p:spPr>
        <p:txBody>
          <a:bodyPr>
            <a:normAutofit/>
          </a:bodyPr>
          <a:lstStyle>
            <a:lvl1pPr>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6406728" y="1762125"/>
            <a:ext cx="5120640" cy="4364038"/>
          </a:xfrm>
        </p:spPr>
        <p:txBody>
          <a:bodyPr>
            <a:normAutofit/>
          </a:bodyPr>
          <a:lstStyle>
            <a:lvl1pPr>
              <a:defRPr sz="2000"/>
            </a:lvl1pPr>
            <a:lvl2pPr>
              <a:defRPr sz="1800"/>
            </a:lvl2pPr>
            <a:lvl3pPr>
              <a:defRPr sz="1800"/>
            </a:lvl3pPr>
            <a:lvl4pPr>
              <a:defRPr sz="1800"/>
            </a:lvl4pPr>
            <a:lvl5pPr marL="2290763" indent="-461963">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5927FA0E-033F-4CCB-BAB6-9806220181AA}" type="datetimeFigureOut">
              <a:rPr lang="en-US" smtClean="0"/>
              <a:t>13/05/20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42566E-FF20-4386-9C62-EB6856E3A57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64635" y="94132"/>
            <a:ext cx="10862735" cy="1452283"/>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64633" y="1550894"/>
            <a:ext cx="5120640" cy="715962"/>
          </a:xfrm>
        </p:spPr>
        <p:txBody>
          <a:bodyPr anchor="b"/>
          <a:lstStyle>
            <a:lvl1pPr marL="0" indent="0" algn="ctr">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4633" y="2541494"/>
            <a:ext cx="5120640" cy="3584668"/>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6406728" y="1550894"/>
            <a:ext cx="5120640" cy="715962"/>
          </a:xfrm>
        </p:spPr>
        <p:txBody>
          <a:bodyPr anchor="b"/>
          <a:lstStyle>
            <a:lvl1pPr marL="0" indent="0" algn="ctr">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406728" y="2541494"/>
            <a:ext cx="5120640" cy="3584668"/>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5927FA0E-033F-4CCB-BAB6-9806220181AA}" type="datetimeFigureOut">
              <a:rPr lang="en-US" smtClean="0"/>
              <a:t>13/05/20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42566E-FF20-4386-9C62-EB6856E3A570}" type="slidenum">
              <a:rPr lang="en-US" smtClean="0"/>
              <a:t>‹#›</a:t>
            </a:fld>
            <a:endParaRPr lang="en-US"/>
          </a:p>
        </p:txBody>
      </p:sp>
      <p:cxnSp>
        <p:nvCxnSpPr>
          <p:cNvPr id="11" name="Straight Connector 10"/>
          <p:cNvCxnSpPr/>
          <p:nvPr/>
        </p:nvCxnSpPr>
        <p:spPr>
          <a:xfrm>
            <a:off x="670560" y="2353235"/>
            <a:ext cx="5120640" cy="1588"/>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406727" y="2353235"/>
            <a:ext cx="5120640" cy="1588"/>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927FA0E-033F-4CCB-BAB6-9806220181AA}" type="datetimeFigureOut">
              <a:rPr lang="en-US" smtClean="0"/>
              <a:t>13/05/20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42566E-FF20-4386-9C62-EB6856E3A57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27FA0E-033F-4CCB-BAB6-9806220181AA}" type="datetimeFigureOut">
              <a:rPr lang="en-US" smtClean="0"/>
              <a:t>13/05/20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42566E-FF20-4386-9C62-EB6856E3A57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3387" y="416862"/>
            <a:ext cx="5120640" cy="1994647"/>
          </a:xfrm>
        </p:spPr>
        <p:txBody>
          <a:bodyPr anchor="b"/>
          <a:lstStyle>
            <a:lvl1pPr algn="ctr">
              <a:defRPr sz="4400" b="0"/>
            </a:lvl1pPr>
          </a:lstStyle>
          <a:p>
            <a:r>
              <a:rPr lang="en-US" smtClean="0"/>
              <a:t>Click to edit Master title style</a:t>
            </a:r>
            <a:endParaRPr/>
          </a:p>
        </p:txBody>
      </p:sp>
      <p:sp>
        <p:nvSpPr>
          <p:cNvPr id="3" name="Content Placeholder 2"/>
          <p:cNvSpPr>
            <a:spLocks noGrp="1"/>
          </p:cNvSpPr>
          <p:nvPr>
            <p:ph idx="1"/>
          </p:nvPr>
        </p:nvSpPr>
        <p:spPr>
          <a:xfrm>
            <a:off x="6390043" y="403415"/>
            <a:ext cx="5120640" cy="5722751"/>
          </a:xfrm>
        </p:spPr>
        <p:txBody>
          <a:bodyPr>
            <a:normAutofit/>
          </a:bodyPr>
          <a:lstStyle>
            <a:lvl1pPr>
              <a:defRPr sz="2000"/>
            </a:lvl1pPr>
            <a:lvl2pPr>
              <a:defRPr sz="20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63387" y="2438400"/>
            <a:ext cx="5120640" cy="3316942"/>
          </a:xfrm>
        </p:spPr>
        <p:txBody>
          <a:bodyPr>
            <a:normAutofit/>
          </a:bodyPr>
          <a:lstStyle>
            <a:lvl1pPr marL="0" indent="0" algn="ctr">
              <a:spcBef>
                <a:spcPts val="6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27FA0E-033F-4CCB-BAB6-9806220181AA}" type="datetimeFigureOut">
              <a:rPr lang="en-US" smtClean="0"/>
              <a:t>13/05/20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42566E-FF20-4386-9C62-EB6856E3A57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4635" y="94132"/>
            <a:ext cx="10862735" cy="1452283"/>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664635" y="1761565"/>
            <a:ext cx="10862735" cy="436459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251012" y="6356353"/>
            <a:ext cx="2844800" cy="365125"/>
          </a:xfrm>
          <a:prstGeom prst="rect">
            <a:avLst/>
          </a:prstGeom>
        </p:spPr>
        <p:txBody>
          <a:bodyPr vert="horz" lIns="91440" tIns="45720" rIns="91440" bIns="45720" rtlCol="0" anchor="ctr"/>
          <a:lstStyle>
            <a:lvl1pPr algn="l">
              <a:defRPr sz="1100">
                <a:solidFill>
                  <a:schemeClr val="tx1">
                    <a:lumMod val="75000"/>
                    <a:lumOff val="25000"/>
                  </a:schemeClr>
                </a:solidFill>
              </a:defRPr>
            </a:lvl1pPr>
          </a:lstStyle>
          <a:p>
            <a:fld id="{5927FA0E-033F-4CCB-BAB6-9806220181AA}" type="datetimeFigureOut">
              <a:rPr lang="en-US" smtClean="0"/>
              <a:t>13/05/20</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1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9090212" y="6356353"/>
            <a:ext cx="2844800" cy="365125"/>
          </a:xfrm>
          <a:prstGeom prst="rect">
            <a:avLst/>
          </a:prstGeom>
        </p:spPr>
        <p:txBody>
          <a:bodyPr vert="horz" lIns="91440" tIns="45720" rIns="91440" bIns="45720" rtlCol="0" anchor="ctr"/>
          <a:lstStyle>
            <a:lvl1pPr algn="r">
              <a:defRPr sz="1100">
                <a:solidFill>
                  <a:schemeClr val="tx1">
                    <a:lumMod val="75000"/>
                    <a:lumOff val="25000"/>
                  </a:schemeClr>
                </a:solidFill>
              </a:defRPr>
            </a:lvl1pPr>
          </a:lstStyle>
          <a:p>
            <a:fld id="{2E42566E-FF20-4386-9C62-EB6856E3A57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Lst>
  <p:txStyles>
    <p:titleStyle>
      <a:lvl1pPr algn="ctr" defTabSz="914400" rtl="0" eaLnBrk="1" latinLnBrk="0" hangingPunct="1">
        <a:spcBef>
          <a:spcPct val="0"/>
        </a:spcBef>
        <a:buNone/>
        <a:defRPr sz="5000" kern="1200">
          <a:solidFill>
            <a:schemeClr val="tx1"/>
          </a:solidFill>
          <a:latin typeface="+mj-lt"/>
          <a:ea typeface="+mj-ea"/>
          <a:cs typeface="+mj-cs"/>
        </a:defRPr>
      </a:lvl1pPr>
    </p:titleStyle>
    <p:bodyStyle>
      <a:lvl1pPr marL="457200" indent="-457200" algn="l" defTabSz="914400" rtl="0" eaLnBrk="1" latinLnBrk="0" hangingPunct="1">
        <a:spcBef>
          <a:spcPts val="2000"/>
        </a:spcBef>
        <a:buClr>
          <a:schemeClr val="tx1">
            <a:lumMod val="75000"/>
            <a:lumOff val="25000"/>
          </a:schemeClr>
        </a:buClr>
        <a:buSzPct val="75000"/>
        <a:buFont typeface="Wingdings 2" pitchFamily="18" charset="2"/>
        <a:buChar char=""/>
        <a:defRPr sz="2200" kern="1200">
          <a:solidFill>
            <a:schemeClr val="tx1">
              <a:lumMod val="75000"/>
              <a:lumOff val="25000"/>
            </a:schemeClr>
          </a:solidFill>
          <a:latin typeface="+mn-lt"/>
          <a:ea typeface="+mn-ea"/>
          <a:cs typeface="+mn-cs"/>
        </a:defRPr>
      </a:lvl1pPr>
      <a:lvl2pPr marL="914400" indent="-457200" algn="l" defTabSz="914400" rtl="0" eaLnBrk="1" latinLnBrk="0" hangingPunct="1">
        <a:spcBef>
          <a:spcPts val="600"/>
        </a:spcBef>
        <a:buClr>
          <a:schemeClr val="tx1">
            <a:lumMod val="50000"/>
            <a:lumOff val="50000"/>
          </a:schemeClr>
        </a:buClr>
        <a:buSzPct val="75000"/>
        <a:buFont typeface="Wingdings 2" pitchFamily="18" charset="2"/>
        <a:buChar char=""/>
        <a:defRPr sz="2000" kern="1200">
          <a:solidFill>
            <a:schemeClr val="tx1">
              <a:lumMod val="75000"/>
              <a:lumOff val="25000"/>
            </a:schemeClr>
          </a:solidFill>
          <a:latin typeface="+mn-lt"/>
          <a:ea typeface="+mn-ea"/>
          <a:cs typeface="+mn-cs"/>
        </a:defRPr>
      </a:lvl2pPr>
      <a:lvl3pPr marL="1371600" indent="-457200" algn="l" defTabSz="914400" rtl="0" eaLnBrk="1" latinLnBrk="0" hangingPunct="1">
        <a:spcBef>
          <a:spcPts val="600"/>
        </a:spcBef>
        <a:buClr>
          <a:schemeClr val="tx1">
            <a:lumMod val="75000"/>
            <a:lumOff val="25000"/>
          </a:schemeClr>
        </a:buClr>
        <a:buSzPct val="75000"/>
        <a:buFont typeface="Wingdings 2" pitchFamily="18" charset="2"/>
        <a:buChar char=""/>
        <a:defRPr sz="1800" kern="1200">
          <a:solidFill>
            <a:schemeClr val="tx1">
              <a:lumMod val="75000"/>
              <a:lumOff val="25000"/>
            </a:schemeClr>
          </a:solidFill>
          <a:latin typeface="+mn-lt"/>
          <a:ea typeface="+mn-ea"/>
          <a:cs typeface="+mn-cs"/>
        </a:defRPr>
      </a:lvl3pPr>
      <a:lvl4pPr marL="1828800" indent="-457200" algn="l" defTabSz="914400" rtl="0" eaLnBrk="1" latinLnBrk="0" hangingPunct="1">
        <a:spcBef>
          <a:spcPts val="600"/>
        </a:spcBef>
        <a:buClr>
          <a:schemeClr val="tx1">
            <a:lumMod val="50000"/>
            <a:lumOff val="50000"/>
          </a:schemeClr>
        </a:buClr>
        <a:buSzPct val="75000"/>
        <a:buFont typeface="Wingdings 2" pitchFamily="18" charset="2"/>
        <a:buChar char=""/>
        <a:defRPr sz="1800" kern="1200">
          <a:solidFill>
            <a:schemeClr val="tx1">
              <a:lumMod val="75000"/>
              <a:lumOff val="25000"/>
            </a:schemeClr>
          </a:solidFill>
          <a:latin typeface="+mn-lt"/>
          <a:ea typeface="+mn-ea"/>
          <a:cs typeface="+mn-cs"/>
        </a:defRPr>
      </a:lvl4pPr>
      <a:lvl5pPr marL="2286000" indent="-457200" algn="l" defTabSz="914400" rtl="0" eaLnBrk="1" latinLnBrk="0" hangingPunct="1">
        <a:spcBef>
          <a:spcPts val="600"/>
        </a:spcBef>
        <a:buClr>
          <a:schemeClr val="tx1">
            <a:lumMod val="75000"/>
            <a:lumOff val="25000"/>
          </a:schemeClr>
        </a:buClr>
        <a:buSzPct val="75000"/>
        <a:buFont typeface="Wingdings 2" pitchFamily="18" charset="2"/>
        <a:buChar char=""/>
        <a:defRPr sz="1800" kern="1200">
          <a:solidFill>
            <a:schemeClr val="tx1">
              <a:lumMod val="75000"/>
              <a:lumOff val="25000"/>
            </a:schemeClr>
          </a:solidFill>
          <a:latin typeface="+mn-lt"/>
          <a:ea typeface="+mn-ea"/>
          <a:cs typeface="+mn-cs"/>
        </a:defRPr>
      </a:lvl5pPr>
      <a:lvl6pPr marL="2743200" indent="-461963" algn="l" defTabSz="914400" rtl="0" eaLnBrk="1" latinLnBrk="0" hangingPunct="1">
        <a:spcBef>
          <a:spcPct val="20000"/>
        </a:spcBef>
        <a:buClr>
          <a:schemeClr val="tx1">
            <a:lumMod val="50000"/>
            <a:lumOff val="50000"/>
          </a:schemeClr>
        </a:buClr>
        <a:buSzPct val="75000"/>
        <a:buFont typeface="Wingdings 2" pitchFamily="18" charset="2"/>
        <a:buChar char=""/>
        <a:defRPr lang="en-US" sz="1800" kern="1200" dirty="0" smtClean="0">
          <a:solidFill>
            <a:schemeClr val="tx1">
              <a:lumMod val="75000"/>
              <a:lumOff val="25000"/>
            </a:schemeClr>
          </a:solidFill>
          <a:latin typeface="+mn-lt"/>
          <a:ea typeface="+mn-ea"/>
          <a:cs typeface="+mn-cs"/>
        </a:defRPr>
      </a:lvl6pPr>
      <a:lvl7pPr marL="3205163" indent="-461963" algn="l" defTabSz="914400" rtl="0" eaLnBrk="1" latinLnBrk="0" hangingPunct="1">
        <a:spcBef>
          <a:spcPct val="20000"/>
        </a:spcBef>
        <a:buClr>
          <a:schemeClr val="tx1">
            <a:lumMod val="75000"/>
            <a:lumOff val="25000"/>
          </a:schemeClr>
        </a:buClr>
        <a:buSzPct val="75000"/>
        <a:buFont typeface="Wingdings 2" pitchFamily="18" charset="2"/>
        <a:buChar char=""/>
        <a:defRPr lang="en-US" sz="1800" kern="1200" dirty="0" smtClean="0">
          <a:solidFill>
            <a:schemeClr val="tx1">
              <a:lumMod val="75000"/>
              <a:lumOff val="25000"/>
            </a:schemeClr>
          </a:solidFill>
          <a:latin typeface="+mn-lt"/>
          <a:ea typeface="+mn-ea"/>
          <a:cs typeface="+mn-cs"/>
        </a:defRPr>
      </a:lvl7pPr>
      <a:lvl8pPr marL="3657600" indent="-461963" algn="l" defTabSz="914400" rtl="0" eaLnBrk="1" latinLnBrk="0" hangingPunct="1">
        <a:spcBef>
          <a:spcPct val="20000"/>
        </a:spcBef>
        <a:buClr>
          <a:schemeClr val="tx1">
            <a:lumMod val="50000"/>
            <a:lumOff val="50000"/>
          </a:schemeClr>
        </a:buClr>
        <a:buSzPct val="75000"/>
        <a:buFont typeface="Wingdings 2" pitchFamily="18" charset="2"/>
        <a:buChar char=""/>
        <a:defRPr lang="en-US" sz="1800" kern="1200" dirty="0" smtClean="0">
          <a:solidFill>
            <a:schemeClr val="tx1">
              <a:lumMod val="75000"/>
              <a:lumOff val="25000"/>
            </a:schemeClr>
          </a:solidFill>
          <a:latin typeface="+mn-lt"/>
          <a:ea typeface="+mn-ea"/>
          <a:cs typeface="+mn-cs"/>
        </a:defRPr>
      </a:lvl8pPr>
      <a:lvl9pPr marL="4119563" indent="-461963" algn="l" defTabSz="914400" rtl="0" eaLnBrk="1" latinLnBrk="0" hangingPunct="1">
        <a:spcBef>
          <a:spcPct val="20000"/>
        </a:spcBef>
        <a:buClr>
          <a:schemeClr val="tx1">
            <a:lumMod val="75000"/>
            <a:lumOff val="25000"/>
          </a:schemeClr>
        </a:buClr>
        <a:buSzPct val="75000"/>
        <a:buFont typeface="Wingdings 2" pitchFamily="18"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E578C6-B2FB-479D-A69A-C8370C491A3B}"/>
              </a:ext>
            </a:extLst>
          </p:cNvPr>
          <p:cNvSpPr>
            <a:spLocks noGrp="1"/>
          </p:cNvSpPr>
          <p:nvPr>
            <p:ph type="ctrTitle"/>
          </p:nvPr>
        </p:nvSpPr>
        <p:spPr/>
        <p:txBody>
          <a:bodyPr>
            <a:normAutofit fontScale="90000"/>
          </a:bodyPr>
          <a:lstStyle/>
          <a:p>
            <a:r>
              <a:rPr lang="en-US" dirty="0"/>
              <a:t>Evaluation and selection of Ectomycorrhizal Fungi</a:t>
            </a:r>
          </a:p>
        </p:txBody>
      </p:sp>
    </p:spTree>
    <p:extLst>
      <p:ext uri="{BB962C8B-B14F-4D97-AF65-F5344CB8AC3E}">
        <p14:creationId xmlns:p14="http://schemas.microsoft.com/office/powerpoint/2010/main" val="1105267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DCA446-54DE-4C74-AEFA-DD24FAB7A3C9}"/>
              </a:ext>
            </a:extLst>
          </p:cNvPr>
          <p:cNvSpPr>
            <a:spLocks noGrp="1"/>
          </p:cNvSpPr>
          <p:nvPr>
            <p:ph type="title"/>
          </p:nvPr>
        </p:nvSpPr>
        <p:spPr/>
        <p:txBody>
          <a:bodyPr/>
          <a:lstStyle/>
          <a:p>
            <a:r>
              <a:rPr lang="en-US" dirty="0"/>
              <a:t>Toxicity</a:t>
            </a:r>
          </a:p>
        </p:txBody>
      </p:sp>
      <p:sp>
        <p:nvSpPr>
          <p:cNvPr id="3" name="Content Placeholder 2">
            <a:extLst>
              <a:ext uri="{FF2B5EF4-FFF2-40B4-BE49-F238E27FC236}">
                <a16:creationId xmlns:a16="http://schemas.microsoft.com/office/drawing/2014/main" xmlns="" id="{383AEDC3-FE63-429D-9507-F68F988B8CDD}"/>
              </a:ext>
            </a:extLst>
          </p:cNvPr>
          <p:cNvSpPr>
            <a:spLocks noGrp="1"/>
          </p:cNvSpPr>
          <p:nvPr>
            <p:ph idx="1"/>
          </p:nvPr>
        </p:nvSpPr>
        <p:spPr/>
        <p:txBody>
          <a:bodyPr/>
          <a:lstStyle/>
          <a:p>
            <a:pPr algn="just"/>
            <a:r>
              <a:rPr lang="en-US" dirty="0"/>
              <a:t>EM fungi have been shown to destroy heat formed phytotoxins in the soil. In view of the selective absorption of various ions by mycorrhizal fungi and their capacity of storing ions in the mantle. They may be active in ameliorating marginal soil toxicities. There is still little publish work in this area but studies in the progress on the spoils derived from nickel mining at Sudbury, Ontario indicates that some EM Fungi can tolerate fairly high levels of heavy metals in the substrate. </a:t>
            </a:r>
          </a:p>
        </p:txBody>
      </p:sp>
      <p:pic>
        <p:nvPicPr>
          <p:cNvPr id="5" name="Picture 4">
            <a:extLst>
              <a:ext uri="{FF2B5EF4-FFF2-40B4-BE49-F238E27FC236}">
                <a16:creationId xmlns:a16="http://schemas.microsoft.com/office/drawing/2014/main" xmlns="" id="{DB2CDED2-0FAF-4A7C-8EA1-AB592F0D23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0777" y="3994818"/>
            <a:ext cx="4127500" cy="2355182"/>
          </a:xfrm>
          <a:prstGeom prst="rect">
            <a:avLst/>
          </a:prstGeom>
        </p:spPr>
      </p:pic>
    </p:spTree>
    <p:extLst>
      <p:ext uri="{BB962C8B-B14F-4D97-AF65-F5344CB8AC3E}">
        <p14:creationId xmlns:p14="http://schemas.microsoft.com/office/powerpoint/2010/main" val="80048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A5484E-CC5E-47C5-ADD1-DAA4A3156380}"/>
              </a:ext>
            </a:extLst>
          </p:cNvPr>
          <p:cNvSpPr>
            <a:spLocks noGrp="1"/>
          </p:cNvSpPr>
          <p:nvPr>
            <p:ph type="title"/>
          </p:nvPr>
        </p:nvSpPr>
        <p:spPr/>
        <p:txBody>
          <a:bodyPr/>
          <a:lstStyle/>
          <a:p>
            <a:r>
              <a:rPr lang="en-US" dirty="0"/>
              <a:t>Persistence</a:t>
            </a:r>
          </a:p>
        </p:txBody>
      </p:sp>
      <p:sp>
        <p:nvSpPr>
          <p:cNvPr id="3" name="Content Placeholder 2">
            <a:extLst>
              <a:ext uri="{FF2B5EF4-FFF2-40B4-BE49-F238E27FC236}">
                <a16:creationId xmlns:a16="http://schemas.microsoft.com/office/drawing/2014/main" xmlns="" id="{B80D1FAC-9236-4081-B393-B4A847EC5830}"/>
              </a:ext>
            </a:extLst>
          </p:cNvPr>
          <p:cNvSpPr>
            <a:spLocks noGrp="1"/>
          </p:cNvSpPr>
          <p:nvPr>
            <p:ph idx="1"/>
          </p:nvPr>
        </p:nvSpPr>
        <p:spPr>
          <a:xfrm>
            <a:off x="838200" y="1285461"/>
            <a:ext cx="10515600" cy="4891502"/>
          </a:xfrm>
        </p:spPr>
        <p:txBody>
          <a:bodyPr/>
          <a:lstStyle/>
          <a:p>
            <a:r>
              <a:rPr lang="en-US" dirty="0"/>
              <a:t>The stability of the partnership need be established only in the short term, since the choice of mycorrhizal partner for a tree should be probably be based on immediate benefits it bestows. </a:t>
            </a:r>
          </a:p>
          <a:p>
            <a:r>
              <a:rPr lang="en-US" dirty="0"/>
              <a:t>Although, the initial mycobiont has in many cases be shown to be supplanted by other EM fungi after the seedling has been out planted, it’s presence in the early days may well make the difference between death and survival of very young seedlings.</a:t>
            </a:r>
          </a:p>
        </p:txBody>
      </p:sp>
      <p:pic>
        <p:nvPicPr>
          <p:cNvPr id="6" name="Picture 5">
            <a:extLst>
              <a:ext uri="{FF2B5EF4-FFF2-40B4-BE49-F238E27FC236}">
                <a16:creationId xmlns:a16="http://schemas.microsoft.com/office/drawing/2014/main" xmlns="" id="{68F20F1A-FAF8-4337-BB2A-25F1C3B821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6321" y="4138199"/>
            <a:ext cx="4700931" cy="2676648"/>
          </a:xfrm>
          <a:prstGeom prst="rect">
            <a:avLst/>
          </a:prstGeom>
        </p:spPr>
      </p:pic>
    </p:spTree>
    <p:extLst>
      <p:ext uri="{BB962C8B-B14F-4D97-AF65-F5344CB8AC3E}">
        <p14:creationId xmlns:p14="http://schemas.microsoft.com/office/powerpoint/2010/main" val="3773321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202D4A-1E59-46D1-8C4E-CF812B8D2209}"/>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xmlns="" id="{C878435A-8E13-4F65-951D-2E500A5881EC}"/>
              </a:ext>
            </a:extLst>
          </p:cNvPr>
          <p:cNvSpPr>
            <a:spLocks noGrp="1"/>
          </p:cNvSpPr>
          <p:nvPr>
            <p:ph idx="1"/>
          </p:nvPr>
        </p:nvSpPr>
        <p:spPr/>
        <p:txBody>
          <a:bodyPr/>
          <a:lstStyle/>
          <a:p>
            <a:r>
              <a:rPr lang="en-US" dirty="0"/>
              <a:t>Selection of mycobiont adapted to the conditions of the out planting sites. And preferably already stablished there, as determined by the occurrence of its </a:t>
            </a:r>
            <a:r>
              <a:rPr lang="en-US" dirty="0" err="1"/>
              <a:t>basidiomata</a:t>
            </a:r>
            <a:r>
              <a:rPr lang="en-US" dirty="0"/>
              <a:t> or ascomata, may produce the best results.</a:t>
            </a:r>
          </a:p>
          <a:p>
            <a:endParaRPr lang="en-US" dirty="0"/>
          </a:p>
        </p:txBody>
      </p:sp>
    </p:spTree>
    <p:extLst>
      <p:ext uri="{BB962C8B-B14F-4D97-AF65-F5344CB8AC3E}">
        <p14:creationId xmlns:p14="http://schemas.microsoft.com/office/powerpoint/2010/main" val="2784696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DA1AB5-D40F-4061-BEEA-FEDA7FB67DCD}"/>
              </a:ext>
            </a:extLst>
          </p:cNvPr>
          <p:cNvSpPr>
            <a:spLocks noGrp="1"/>
          </p:cNvSpPr>
          <p:nvPr>
            <p:ph type="title"/>
          </p:nvPr>
        </p:nvSpPr>
        <p:spPr/>
        <p:txBody>
          <a:bodyPr/>
          <a:lstStyle/>
          <a:p>
            <a:r>
              <a:rPr lang="en-US" dirty="0"/>
              <a:t>Disease Resistance</a:t>
            </a:r>
          </a:p>
        </p:txBody>
      </p:sp>
      <p:sp>
        <p:nvSpPr>
          <p:cNvPr id="3" name="Content Placeholder 2">
            <a:extLst>
              <a:ext uri="{FF2B5EF4-FFF2-40B4-BE49-F238E27FC236}">
                <a16:creationId xmlns:a16="http://schemas.microsoft.com/office/drawing/2014/main" xmlns="" id="{0F22E9FC-4B25-4705-BF6B-9CED6BB6965E}"/>
              </a:ext>
            </a:extLst>
          </p:cNvPr>
          <p:cNvSpPr>
            <a:spLocks noGrp="1"/>
          </p:cNvSpPr>
          <p:nvPr>
            <p:ph idx="1"/>
          </p:nvPr>
        </p:nvSpPr>
        <p:spPr>
          <a:xfrm>
            <a:off x="838200" y="1404731"/>
            <a:ext cx="10515600" cy="4772233"/>
          </a:xfrm>
        </p:spPr>
        <p:txBody>
          <a:bodyPr/>
          <a:lstStyle/>
          <a:p>
            <a:r>
              <a:rPr lang="en-US" dirty="0"/>
              <a:t>The presence of EM fungi on the roots of trees give them some protection against the attack of several serious root pathogenic fungi.</a:t>
            </a:r>
          </a:p>
          <a:p>
            <a:r>
              <a:rPr lang="en-US" dirty="0"/>
              <a:t>The effects of pathogen </a:t>
            </a:r>
            <a:r>
              <a:rPr lang="en-US" i="1" dirty="0"/>
              <a:t>Mycelium </a:t>
            </a:r>
            <a:r>
              <a:rPr lang="en-US" i="1" dirty="0" err="1"/>
              <a:t>Radicis</a:t>
            </a:r>
            <a:r>
              <a:rPr lang="en-US" i="1" dirty="0"/>
              <a:t> </a:t>
            </a:r>
            <a:r>
              <a:rPr lang="en-US" i="1" dirty="0" err="1"/>
              <a:t>Atrovirens</a:t>
            </a:r>
            <a:r>
              <a:rPr lang="en-US" i="1" dirty="0"/>
              <a:t> </a:t>
            </a:r>
            <a:r>
              <a:rPr lang="en-US" dirty="0"/>
              <a:t>on </a:t>
            </a:r>
            <a:r>
              <a:rPr lang="en-US" i="1" dirty="0" err="1"/>
              <a:t>Picea</a:t>
            </a:r>
            <a:r>
              <a:rPr lang="en-US" i="1" dirty="0"/>
              <a:t> Mariana </a:t>
            </a:r>
            <a:r>
              <a:rPr lang="en-US" dirty="0"/>
              <a:t>and </a:t>
            </a:r>
            <a:r>
              <a:rPr lang="en-US" i="1" dirty="0"/>
              <a:t>Pinus </a:t>
            </a:r>
            <a:r>
              <a:rPr lang="en-US" i="1" dirty="0" err="1"/>
              <a:t>Resinosa</a:t>
            </a:r>
            <a:r>
              <a:rPr lang="en-US" i="1" dirty="0"/>
              <a:t> </a:t>
            </a:r>
            <a:r>
              <a:rPr lang="en-US" dirty="0"/>
              <a:t>were markedly reduced by the presence of </a:t>
            </a:r>
            <a:r>
              <a:rPr lang="en-US" i="1" dirty="0" err="1"/>
              <a:t>Suillus</a:t>
            </a:r>
            <a:r>
              <a:rPr lang="en-US" i="1" dirty="0"/>
              <a:t> </a:t>
            </a:r>
            <a:r>
              <a:rPr lang="en-US" i="1" dirty="0" err="1"/>
              <a:t>Granulatus</a:t>
            </a:r>
            <a:r>
              <a:rPr lang="en-US" i="1" dirty="0"/>
              <a:t>. </a:t>
            </a:r>
            <a:r>
              <a:rPr lang="en-US" dirty="0"/>
              <a:t>This effect is not fully explained, but may be due to competition between fungi for the nutrients and for access to the root.</a:t>
            </a:r>
          </a:p>
        </p:txBody>
      </p:sp>
      <p:pic>
        <p:nvPicPr>
          <p:cNvPr id="4" name="Picture 3">
            <a:extLst>
              <a:ext uri="{FF2B5EF4-FFF2-40B4-BE49-F238E27FC236}">
                <a16:creationId xmlns:a16="http://schemas.microsoft.com/office/drawing/2014/main" xmlns="" id="{8234AF5E-ED08-4D03-908E-6441C35556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425" y="3790848"/>
            <a:ext cx="4691647" cy="2940201"/>
          </a:xfrm>
          <a:prstGeom prst="rect">
            <a:avLst/>
          </a:prstGeom>
        </p:spPr>
      </p:pic>
    </p:spTree>
    <p:extLst>
      <p:ext uri="{BB962C8B-B14F-4D97-AF65-F5344CB8AC3E}">
        <p14:creationId xmlns:p14="http://schemas.microsoft.com/office/powerpoint/2010/main" val="207609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EFF3A7-49B6-4BC3-B9F9-8B854FA7D75E}"/>
              </a:ext>
            </a:extLst>
          </p:cNvPr>
          <p:cNvSpPr>
            <a:spLocks noGrp="1"/>
          </p:cNvSpPr>
          <p:nvPr>
            <p:ph type="title"/>
          </p:nvPr>
        </p:nvSpPr>
        <p:spPr/>
        <p:txBody>
          <a:bodyPr/>
          <a:lstStyle/>
          <a:p>
            <a:r>
              <a:rPr lang="en-US" dirty="0"/>
              <a:t>Mycelial Strand Formation</a:t>
            </a:r>
          </a:p>
        </p:txBody>
      </p:sp>
      <p:sp>
        <p:nvSpPr>
          <p:cNvPr id="3" name="Content Placeholder 2">
            <a:extLst>
              <a:ext uri="{FF2B5EF4-FFF2-40B4-BE49-F238E27FC236}">
                <a16:creationId xmlns:a16="http://schemas.microsoft.com/office/drawing/2014/main" xmlns="" id="{4BE70C59-127F-4C42-A04E-F1D7DAD68532}"/>
              </a:ext>
            </a:extLst>
          </p:cNvPr>
          <p:cNvSpPr>
            <a:spLocks noGrp="1"/>
          </p:cNvSpPr>
          <p:nvPr>
            <p:ph idx="1"/>
          </p:nvPr>
        </p:nvSpPr>
        <p:spPr/>
        <p:txBody>
          <a:bodyPr/>
          <a:lstStyle/>
          <a:p>
            <a:r>
              <a:rPr lang="en-US" dirty="0"/>
              <a:t>These aggregations of parallel hyphae serve as effective agents for the spread of the fungi through the soil, and in the long distance translocation of phosphate and other nutrients to the mycorrhiza. Other things being equal, it would seem reasonable to choose a strand forming fungus, such as </a:t>
            </a:r>
            <a:r>
              <a:rPr lang="en-US" i="1" dirty="0" err="1"/>
              <a:t>Pisolithus</a:t>
            </a:r>
            <a:r>
              <a:rPr lang="en-US" i="1" dirty="0"/>
              <a:t> </a:t>
            </a:r>
            <a:r>
              <a:rPr lang="en-US" i="1" dirty="0" err="1"/>
              <a:t>Tinctorius</a:t>
            </a:r>
            <a:r>
              <a:rPr lang="en-US" i="1" dirty="0"/>
              <a:t>, </a:t>
            </a:r>
            <a:r>
              <a:rPr lang="en-US" dirty="0"/>
              <a:t>over one that didn’t produce these structures.</a:t>
            </a:r>
          </a:p>
        </p:txBody>
      </p:sp>
      <p:pic>
        <p:nvPicPr>
          <p:cNvPr id="9" name="Picture 8">
            <a:extLst>
              <a:ext uri="{FF2B5EF4-FFF2-40B4-BE49-F238E27FC236}">
                <a16:creationId xmlns:a16="http://schemas.microsoft.com/office/drawing/2014/main" xmlns="" id="{016D8BD0-66E3-42F9-86C9-13CBB78C24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1078" y="3872676"/>
            <a:ext cx="4287079" cy="2910973"/>
          </a:xfrm>
          <a:prstGeom prst="rect">
            <a:avLst/>
          </a:prstGeom>
        </p:spPr>
      </p:pic>
    </p:spTree>
    <p:extLst>
      <p:ext uri="{BB962C8B-B14F-4D97-AF65-F5344CB8AC3E}">
        <p14:creationId xmlns:p14="http://schemas.microsoft.com/office/powerpoint/2010/main" val="3360086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4AE9C6-991E-4477-9C18-9CC483EEDB55}"/>
              </a:ext>
            </a:extLst>
          </p:cNvPr>
          <p:cNvSpPr>
            <a:spLocks noGrp="1"/>
          </p:cNvSpPr>
          <p:nvPr>
            <p:ph type="title"/>
          </p:nvPr>
        </p:nvSpPr>
        <p:spPr/>
        <p:txBody>
          <a:bodyPr/>
          <a:lstStyle/>
          <a:p>
            <a:r>
              <a:rPr lang="en-US" dirty="0"/>
              <a:t>Ease of Isolation</a:t>
            </a:r>
          </a:p>
        </p:txBody>
      </p:sp>
      <p:sp>
        <p:nvSpPr>
          <p:cNvPr id="3" name="Content Placeholder 2">
            <a:extLst>
              <a:ext uri="{FF2B5EF4-FFF2-40B4-BE49-F238E27FC236}">
                <a16:creationId xmlns:a16="http://schemas.microsoft.com/office/drawing/2014/main" xmlns="" id="{3A024944-51DF-400F-B9E3-B214511D9071}"/>
              </a:ext>
            </a:extLst>
          </p:cNvPr>
          <p:cNvSpPr>
            <a:spLocks noGrp="1"/>
          </p:cNvSpPr>
          <p:nvPr>
            <p:ph idx="1"/>
          </p:nvPr>
        </p:nvSpPr>
        <p:spPr/>
        <p:txBody>
          <a:bodyPr/>
          <a:lstStyle/>
          <a:p>
            <a:r>
              <a:rPr lang="en-US" dirty="0"/>
              <a:t>Pure cultures of </a:t>
            </a:r>
            <a:r>
              <a:rPr lang="en-US" dirty="0" err="1"/>
              <a:t>ectromycorrhizal</a:t>
            </a:r>
            <a:r>
              <a:rPr lang="en-US" dirty="0"/>
              <a:t> fungi are usually derived from fruit body tissue, though they can also be obtained from surface sterilized mycorrhizal roots, </a:t>
            </a:r>
            <a:r>
              <a:rPr lang="en-US" dirty="0" err="1"/>
              <a:t>selerotia</a:t>
            </a:r>
            <a:r>
              <a:rPr lang="en-US" dirty="0"/>
              <a:t>, rhizomorphs or mycelial strands. It is difficult to germinate basidiospores, and this is rarely attempted.</a:t>
            </a:r>
          </a:p>
          <a:p>
            <a:r>
              <a:rPr lang="en-US" dirty="0"/>
              <a:t>Isolation from fruit bodies allows precise identification of the fungus at the outset.</a:t>
            </a:r>
          </a:p>
        </p:txBody>
      </p:sp>
    </p:spTree>
    <p:extLst>
      <p:ext uri="{BB962C8B-B14F-4D97-AF65-F5344CB8AC3E}">
        <p14:creationId xmlns:p14="http://schemas.microsoft.com/office/powerpoint/2010/main" val="4163705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6F9DFE-B7BE-42B3-B65C-B3DCFAEB3E78}"/>
              </a:ext>
            </a:extLst>
          </p:cNvPr>
          <p:cNvSpPr>
            <a:spLocks noGrp="1"/>
          </p:cNvSpPr>
          <p:nvPr>
            <p:ph type="title"/>
          </p:nvPr>
        </p:nvSpPr>
        <p:spPr/>
        <p:txBody>
          <a:bodyPr/>
          <a:lstStyle/>
          <a:p>
            <a:r>
              <a:rPr lang="en-US" dirty="0"/>
              <a:t>Large scale Inoculum Production</a:t>
            </a:r>
          </a:p>
        </p:txBody>
      </p:sp>
      <p:sp>
        <p:nvSpPr>
          <p:cNvPr id="3" name="Content Placeholder 2">
            <a:extLst>
              <a:ext uri="{FF2B5EF4-FFF2-40B4-BE49-F238E27FC236}">
                <a16:creationId xmlns:a16="http://schemas.microsoft.com/office/drawing/2014/main" xmlns="" id="{DC484477-15E9-4F84-8321-5489487EADCB}"/>
              </a:ext>
            </a:extLst>
          </p:cNvPr>
          <p:cNvSpPr>
            <a:spLocks noGrp="1"/>
          </p:cNvSpPr>
          <p:nvPr>
            <p:ph idx="1"/>
          </p:nvPr>
        </p:nvSpPr>
        <p:spPr/>
        <p:txBody>
          <a:bodyPr>
            <a:normAutofit/>
          </a:bodyPr>
          <a:lstStyle/>
          <a:p>
            <a:r>
              <a:rPr lang="en-US" dirty="0"/>
              <a:t>Since </a:t>
            </a:r>
            <a:r>
              <a:rPr lang="en-US" i="1" dirty="0" err="1"/>
              <a:t>Pisolithus</a:t>
            </a:r>
            <a:r>
              <a:rPr lang="en-US" i="1" dirty="0"/>
              <a:t> </a:t>
            </a:r>
            <a:r>
              <a:rPr lang="en-US" i="1" dirty="0" err="1"/>
              <a:t>tinctorius</a:t>
            </a:r>
            <a:r>
              <a:rPr lang="en-US" i="1" dirty="0"/>
              <a:t> </a:t>
            </a:r>
            <a:r>
              <a:rPr lang="en-US" dirty="0"/>
              <a:t>has been shown to establish mycorrhizas with almost fifty different tree species, thrives over a wide range of soil pH, tolerates high temperature well and can establish mycorrhiza in the poorest soils. It will also the first EM fungus to be made available in the form of commercially produce mycelial inoculum.</a:t>
            </a:r>
          </a:p>
          <a:p>
            <a:r>
              <a:rPr lang="en-US" dirty="0"/>
              <a:t>Some recent work suggests that </a:t>
            </a:r>
            <a:r>
              <a:rPr lang="en-US" i="1" dirty="0" err="1"/>
              <a:t>Pisolithus</a:t>
            </a:r>
            <a:r>
              <a:rPr lang="en-US" i="1" dirty="0"/>
              <a:t> </a:t>
            </a:r>
            <a:r>
              <a:rPr lang="en-US" dirty="0"/>
              <a:t>is soon replaced by indigenous species. Attempts are being made to scale up production of mycelial inoculum of </a:t>
            </a:r>
            <a:r>
              <a:rPr lang="en-US" i="1" dirty="0" err="1"/>
              <a:t>Cenoccum</a:t>
            </a:r>
            <a:r>
              <a:rPr lang="en-US" i="1" dirty="0"/>
              <a:t> </a:t>
            </a:r>
            <a:r>
              <a:rPr lang="en-US" i="1" dirty="0" err="1"/>
              <a:t>geophilum</a:t>
            </a:r>
            <a:r>
              <a:rPr lang="en-US" i="1" dirty="0"/>
              <a:t>, </a:t>
            </a:r>
            <a:r>
              <a:rPr lang="en-US" i="1" dirty="0" err="1"/>
              <a:t>Rhizopogan</a:t>
            </a:r>
            <a:r>
              <a:rPr lang="en-US" i="1" dirty="0"/>
              <a:t> </a:t>
            </a:r>
            <a:r>
              <a:rPr lang="en-US" dirty="0" err="1"/>
              <a:t>spp</a:t>
            </a:r>
            <a:r>
              <a:rPr lang="en-US" dirty="0"/>
              <a:t>, </a:t>
            </a:r>
            <a:r>
              <a:rPr lang="en-US" i="1" dirty="0" err="1"/>
              <a:t>Smllus</a:t>
            </a:r>
            <a:r>
              <a:rPr lang="en-US" i="1" dirty="0"/>
              <a:t> </a:t>
            </a:r>
            <a:r>
              <a:rPr lang="en-US" dirty="0" err="1"/>
              <a:t>spp</a:t>
            </a:r>
            <a:r>
              <a:rPr lang="en-US" dirty="0"/>
              <a:t>, </a:t>
            </a:r>
            <a:r>
              <a:rPr lang="en-US" i="1" dirty="0" err="1"/>
              <a:t>Thelephora</a:t>
            </a:r>
            <a:r>
              <a:rPr lang="en-US" i="1" dirty="0"/>
              <a:t> </a:t>
            </a:r>
            <a:r>
              <a:rPr lang="en-US" i="1" dirty="0" err="1"/>
              <a:t>terrestris</a:t>
            </a:r>
            <a:r>
              <a:rPr lang="en-US" i="1" dirty="0"/>
              <a:t> </a:t>
            </a:r>
            <a:r>
              <a:rPr lang="en-US" dirty="0"/>
              <a:t>and others.</a:t>
            </a:r>
            <a:r>
              <a:rPr lang="en-US" i="1" dirty="0"/>
              <a:t> </a:t>
            </a:r>
          </a:p>
        </p:txBody>
      </p:sp>
    </p:spTree>
    <p:extLst>
      <p:ext uri="{BB962C8B-B14F-4D97-AF65-F5344CB8AC3E}">
        <p14:creationId xmlns:p14="http://schemas.microsoft.com/office/powerpoint/2010/main" val="2027076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4F535D-9852-411A-9BF0-546A4F553647}"/>
              </a:ext>
            </a:extLst>
          </p:cNvPr>
          <p:cNvSpPr>
            <a:spLocks noGrp="1"/>
          </p:cNvSpPr>
          <p:nvPr>
            <p:ph type="title"/>
          </p:nvPr>
        </p:nvSpPr>
        <p:spPr>
          <a:xfrm>
            <a:off x="838200" y="365127"/>
            <a:ext cx="10515600" cy="708301"/>
          </a:xfrm>
        </p:spPr>
        <p:txBody>
          <a:bodyPr/>
          <a:lstStyle/>
          <a:p>
            <a:r>
              <a:rPr lang="en-US" dirty="0"/>
              <a:t>Edibility</a:t>
            </a:r>
          </a:p>
        </p:txBody>
      </p:sp>
      <p:sp>
        <p:nvSpPr>
          <p:cNvPr id="3" name="Content Placeholder 2">
            <a:extLst>
              <a:ext uri="{FF2B5EF4-FFF2-40B4-BE49-F238E27FC236}">
                <a16:creationId xmlns:a16="http://schemas.microsoft.com/office/drawing/2014/main" xmlns="" id="{AE0425FD-E559-44B6-8997-EE8CCE30A7F7}"/>
              </a:ext>
            </a:extLst>
          </p:cNvPr>
          <p:cNvSpPr>
            <a:spLocks noGrp="1"/>
          </p:cNvSpPr>
          <p:nvPr>
            <p:ph idx="1"/>
          </p:nvPr>
        </p:nvSpPr>
        <p:spPr>
          <a:xfrm>
            <a:off x="838200" y="927654"/>
            <a:ext cx="10515600" cy="5249311"/>
          </a:xfrm>
        </p:spPr>
        <p:txBody>
          <a:bodyPr/>
          <a:lstStyle/>
          <a:p>
            <a:r>
              <a:rPr lang="en-US" dirty="0"/>
              <a:t>If several potential partners seem more or less equivalent, the ultimate choice may be dictated by secondary though non negligible factors such as edibility or otherwise of the fruit bodies and availability. For example, if a hypothetical choice lay between a specie of </a:t>
            </a:r>
            <a:r>
              <a:rPr lang="en-US" i="1" dirty="0"/>
              <a:t>Amanita</a:t>
            </a:r>
            <a:r>
              <a:rPr lang="en-US" dirty="0"/>
              <a:t> known to be highly toxic and another agaric, such as </a:t>
            </a:r>
            <a:r>
              <a:rPr lang="en-US" i="1" dirty="0"/>
              <a:t>Boletus edulis, </a:t>
            </a:r>
            <a:r>
              <a:rPr lang="en-US" dirty="0"/>
              <a:t>that was edible and choice, the decision would be straight forward.</a:t>
            </a:r>
            <a:endParaRPr lang="en-US" i="1" dirty="0"/>
          </a:p>
        </p:txBody>
      </p:sp>
      <p:pic>
        <p:nvPicPr>
          <p:cNvPr id="5" name="Picture 4">
            <a:extLst>
              <a:ext uri="{FF2B5EF4-FFF2-40B4-BE49-F238E27FC236}">
                <a16:creationId xmlns:a16="http://schemas.microsoft.com/office/drawing/2014/main" xmlns="" id="{C6AE3F2B-1A73-4570-BD49-4B9A91E515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4191" y="3352112"/>
            <a:ext cx="5963479" cy="3140765"/>
          </a:xfrm>
          <a:prstGeom prst="rect">
            <a:avLst/>
          </a:prstGeom>
        </p:spPr>
      </p:pic>
    </p:spTree>
    <p:extLst>
      <p:ext uri="{BB962C8B-B14F-4D97-AF65-F5344CB8AC3E}">
        <p14:creationId xmlns:p14="http://schemas.microsoft.com/office/powerpoint/2010/main" val="3571665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dirty="0" smtClean="0"/>
              <a:t>Kendrick, B. The Fifth Kingdom, British </a:t>
            </a:r>
            <a:r>
              <a:rPr lang="en-US" dirty="0" err="1" smtClean="0"/>
              <a:t>columbia</a:t>
            </a:r>
            <a:r>
              <a:rPr lang="en-US" dirty="0" smtClean="0"/>
              <a:t>, Canada</a:t>
            </a:r>
            <a:endParaRPr lang="en-US" dirty="0"/>
          </a:p>
        </p:txBody>
      </p:sp>
    </p:spTree>
    <p:extLst>
      <p:ext uri="{BB962C8B-B14F-4D97-AF65-F5344CB8AC3E}">
        <p14:creationId xmlns:p14="http://schemas.microsoft.com/office/powerpoint/2010/main" val="2827916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190804C-FE71-45A0-B951-54ECE5ECF1A2}"/>
              </a:ext>
            </a:extLst>
          </p:cNvPr>
          <p:cNvSpPr>
            <a:spLocks noGrp="1"/>
          </p:cNvSpPr>
          <p:nvPr>
            <p:ph idx="1"/>
          </p:nvPr>
        </p:nvSpPr>
        <p:spPr>
          <a:xfrm>
            <a:off x="838200" y="450576"/>
            <a:ext cx="10515600" cy="5726389"/>
          </a:xfrm>
        </p:spPr>
        <p:txBody>
          <a:bodyPr>
            <a:normAutofit lnSpcReduction="10000"/>
          </a:bodyPr>
          <a:lstStyle/>
          <a:p>
            <a:r>
              <a:rPr lang="en-US" dirty="0"/>
              <a:t>All potential host fungus pairs should ideally be tested for all the following characteristics</a:t>
            </a:r>
          </a:p>
          <a:p>
            <a:r>
              <a:rPr lang="en-US" dirty="0"/>
              <a:t>Rapidity and extent of mycorrhization</a:t>
            </a:r>
          </a:p>
          <a:p>
            <a:r>
              <a:rPr lang="en-US" dirty="0"/>
              <a:t>Host response</a:t>
            </a:r>
          </a:p>
          <a:p>
            <a:r>
              <a:rPr lang="en-US" dirty="0"/>
              <a:t>Efficiency of inorganic nutrient uptake</a:t>
            </a:r>
          </a:p>
          <a:p>
            <a:r>
              <a:rPr lang="en-US" dirty="0"/>
              <a:t>Water relation</a:t>
            </a:r>
          </a:p>
          <a:p>
            <a:r>
              <a:rPr lang="en-US" dirty="0" err="1"/>
              <a:t>Tolerence</a:t>
            </a:r>
            <a:r>
              <a:rPr lang="en-US"/>
              <a:t> of </a:t>
            </a:r>
            <a:r>
              <a:rPr lang="en-US" dirty="0"/>
              <a:t>temperature extreme</a:t>
            </a:r>
          </a:p>
          <a:p>
            <a:r>
              <a:rPr lang="en-US" dirty="0"/>
              <a:t>pH extremes that will be experienced after </a:t>
            </a:r>
            <a:r>
              <a:rPr lang="en-US" dirty="0" err="1"/>
              <a:t>outplanting</a:t>
            </a:r>
            <a:endParaRPr lang="en-US" dirty="0"/>
          </a:p>
          <a:p>
            <a:r>
              <a:rPr lang="en-US" dirty="0"/>
              <a:t>Tolerance of air pollution or soil toxicity</a:t>
            </a:r>
          </a:p>
          <a:p>
            <a:r>
              <a:rPr lang="en-US" dirty="0"/>
              <a:t> stability of the partnership of the fungus</a:t>
            </a:r>
          </a:p>
          <a:p>
            <a:r>
              <a:rPr lang="en-US" dirty="0"/>
              <a:t>Disease resistance</a:t>
            </a:r>
          </a:p>
        </p:txBody>
      </p:sp>
    </p:spTree>
    <p:extLst>
      <p:ext uri="{BB962C8B-B14F-4D97-AF65-F5344CB8AC3E}">
        <p14:creationId xmlns:p14="http://schemas.microsoft.com/office/powerpoint/2010/main" val="2665356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E6228E3-2513-4BFB-B4F2-C8A6389BB716}"/>
              </a:ext>
            </a:extLst>
          </p:cNvPr>
          <p:cNvSpPr>
            <a:spLocks noGrp="1"/>
          </p:cNvSpPr>
          <p:nvPr>
            <p:ph idx="1"/>
          </p:nvPr>
        </p:nvSpPr>
        <p:spPr>
          <a:xfrm>
            <a:off x="838200" y="344557"/>
            <a:ext cx="10515600" cy="5832406"/>
          </a:xfrm>
        </p:spPr>
        <p:txBody>
          <a:bodyPr/>
          <a:lstStyle/>
          <a:p>
            <a:r>
              <a:rPr lang="en-US" dirty="0"/>
              <a:t>Mycelial strands formation by the fungus</a:t>
            </a:r>
          </a:p>
          <a:p>
            <a:r>
              <a:rPr lang="en-US" dirty="0"/>
              <a:t>Ease of isolating fungus in pure culture</a:t>
            </a:r>
          </a:p>
          <a:p>
            <a:r>
              <a:rPr lang="en-US" dirty="0"/>
              <a:t>Ease and rapidity with which large quantities of inoculum can be produced</a:t>
            </a:r>
          </a:p>
          <a:p>
            <a:r>
              <a:rPr lang="en-US" dirty="0"/>
              <a:t>Edibility of the fruit bodies of the fungus</a:t>
            </a:r>
          </a:p>
        </p:txBody>
      </p:sp>
    </p:spTree>
    <p:extLst>
      <p:ext uri="{BB962C8B-B14F-4D97-AF65-F5344CB8AC3E}">
        <p14:creationId xmlns:p14="http://schemas.microsoft.com/office/powerpoint/2010/main" val="2476083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20029B-A957-41D1-9CDB-0440EA919B34}"/>
              </a:ext>
            </a:extLst>
          </p:cNvPr>
          <p:cNvSpPr>
            <a:spLocks noGrp="1"/>
          </p:cNvSpPr>
          <p:nvPr>
            <p:ph type="title"/>
          </p:nvPr>
        </p:nvSpPr>
        <p:spPr/>
        <p:txBody>
          <a:bodyPr/>
          <a:lstStyle/>
          <a:p>
            <a:r>
              <a:rPr lang="en-US" dirty="0" smtClean="0"/>
              <a:t>Rapidity </a:t>
            </a:r>
            <a:r>
              <a:rPr lang="en-US" dirty="0"/>
              <a:t>and Extent of Mycorrhization</a:t>
            </a:r>
          </a:p>
        </p:txBody>
      </p:sp>
      <p:sp>
        <p:nvSpPr>
          <p:cNvPr id="3" name="Content Placeholder 2">
            <a:extLst>
              <a:ext uri="{FF2B5EF4-FFF2-40B4-BE49-F238E27FC236}">
                <a16:creationId xmlns:a16="http://schemas.microsoft.com/office/drawing/2014/main" xmlns="" id="{E4449070-4F5A-4CCC-B13B-E42FE8A8056C}"/>
              </a:ext>
            </a:extLst>
          </p:cNvPr>
          <p:cNvSpPr>
            <a:spLocks noGrp="1"/>
          </p:cNvSpPr>
          <p:nvPr>
            <p:ph idx="1"/>
          </p:nvPr>
        </p:nvSpPr>
        <p:spPr>
          <a:xfrm>
            <a:off x="838200" y="1431235"/>
            <a:ext cx="10515600" cy="4745728"/>
          </a:xfrm>
        </p:spPr>
        <p:txBody>
          <a:bodyPr/>
          <a:lstStyle/>
          <a:p>
            <a:r>
              <a:rPr lang="en-US" dirty="0"/>
              <a:t>Ectomycorrhizas can be seen with the eye and can be readily quantified. Entire root systems of seedlings can be examined in older trees only a sample obtained by soil coring or local excavation can be studied. The percentage of mycorrhizal short roots can be determined usually and the weights of the structures determined.</a:t>
            </a:r>
          </a:p>
          <a:p>
            <a:r>
              <a:rPr lang="en-US" dirty="0"/>
              <a:t>Results may be expressed as number and weight of ectomycorrhizal structures per unit area or per unit volume of soil.</a:t>
            </a:r>
          </a:p>
        </p:txBody>
      </p:sp>
      <p:pic>
        <p:nvPicPr>
          <p:cNvPr id="5" name="Picture 4">
            <a:extLst>
              <a:ext uri="{FF2B5EF4-FFF2-40B4-BE49-F238E27FC236}">
                <a16:creationId xmlns:a16="http://schemas.microsoft.com/office/drawing/2014/main" xmlns="" id="{EFEAD3EF-5CF0-4F42-897E-69EB301FC9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4436" y="4276643"/>
            <a:ext cx="3957005" cy="2581359"/>
          </a:xfrm>
          <a:prstGeom prst="rect">
            <a:avLst/>
          </a:prstGeom>
        </p:spPr>
      </p:pic>
    </p:spTree>
    <p:extLst>
      <p:ext uri="{BB962C8B-B14F-4D97-AF65-F5344CB8AC3E}">
        <p14:creationId xmlns:p14="http://schemas.microsoft.com/office/powerpoint/2010/main" val="742920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83B541-96A7-41E7-BEE6-AB52B71DCCAF}"/>
              </a:ext>
            </a:extLst>
          </p:cNvPr>
          <p:cNvSpPr>
            <a:spLocks noGrp="1"/>
          </p:cNvSpPr>
          <p:nvPr>
            <p:ph type="title"/>
          </p:nvPr>
        </p:nvSpPr>
        <p:spPr/>
        <p:txBody>
          <a:bodyPr/>
          <a:lstStyle/>
          <a:p>
            <a:r>
              <a:rPr lang="en-US" dirty="0"/>
              <a:t>Host response</a:t>
            </a:r>
          </a:p>
        </p:txBody>
      </p:sp>
      <p:sp>
        <p:nvSpPr>
          <p:cNvPr id="3" name="Content Placeholder 2">
            <a:extLst>
              <a:ext uri="{FF2B5EF4-FFF2-40B4-BE49-F238E27FC236}">
                <a16:creationId xmlns:a16="http://schemas.microsoft.com/office/drawing/2014/main" xmlns="" id="{01F5C7BA-321A-44AA-8950-532FDD3D6BA7}"/>
              </a:ext>
            </a:extLst>
          </p:cNvPr>
          <p:cNvSpPr>
            <a:spLocks noGrp="1"/>
          </p:cNvSpPr>
          <p:nvPr>
            <p:ph idx="1"/>
          </p:nvPr>
        </p:nvSpPr>
        <p:spPr/>
        <p:txBody>
          <a:bodyPr>
            <a:normAutofit/>
          </a:bodyPr>
          <a:lstStyle/>
          <a:p>
            <a:r>
              <a:rPr lang="en-US" dirty="0"/>
              <a:t>An easy non-destructive method is to follow seedling survival expressed as percentages of the initial un-inoculated and inoculated populations such data can be gathered at various ages. Before and after </a:t>
            </a:r>
            <a:r>
              <a:rPr lang="en-US" dirty="0" err="1"/>
              <a:t>outplanting</a:t>
            </a:r>
            <a:r>
              <a:rPr lang="en-US" dirty="0"/>
              <a:t>. Other non-destructive measures are plant height thickness of stalk at ground level, number of leaves, leaf length and leaf area.</a:t>
            </a:r>
          </a:p>
          <a:p>
            <a:r>
              <a:rPr lang="en-US" dirty="0"/>
              <a:t>Most definite measurements involve determining the dry weight of whole plant or of separate root and shoot systems.</a:t>
            </a:r>
          </a:p>
          <a:p>
            <a:r>
              <a:rPr lang="en-US" dirty="0"/>
              <a:t>Measurements of stem height and stem diameter at soil line are eventually replaced by diameter at the breast height (1.4m) in older trees. </a:t>
            </a:r>
          </a:p>
        </p:txBody>
      </p:sp>
    </p:spTree>
    <p:extLst>
      <p:ext uri="{BB962C8B-B14F-4D97-AF65-F5344CB8AC3E}">
        <p14:creationId xmlns:p14="http://schemas.microsoft.com/office/powerpoint/2010/main" val="4254887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85355B0-1BD3-40AA-9CA7-91FB25850278}"/>
              </a:ext>
            </a:extLst>
          </p:cNvPr>
          <p:cNvSpPr>
            <a:spLocks noGrp="1"/>
          </p:cNvSpPr>
          <p:nvPr>
            <p:ph idx="1"/>
          </p:nvPr>
        </p:nvSpPr>
        <p:spPr>
          <a:xfrm>
            <a:off x="838200" y="569843"/>
            <a:ext cx="10515600" cy="5607120"/>
          </a:xfrm>
        </p:spPr>
        <p:txBody>
          <a:bodyPr/>
          <a:lstStyle/>
          <a:p>
            <a:r>
              <a:rPr lang="en-US" dirty="0" err="1"/>
              <a:t>A’Mycorrhizal</a:t>
            </a:r>
            <a:r>
              <a:rPr lang="en-US" dirty="0"/>
              <a:t> influence value (MIV) can be determined for any parameter by expressing the mean value for non-inoculated plant as 100, and calculating the value for mycorrhizal plants as an integer relative to that 100. Does the MIV would be a percentage of the control value in each case (usually greater than 100%).</a:t>
            </a:r>
          </a:p>
          <a:p>
            <a:endParaRPr lang="en-US" dirty="0"/>
          </a:p>
        </p:txBody>
      </p:sp>
      <p:pic>
        <p:nvPicPr>
          <p:cNvPr id="5" name="Picture 4">
            <a:extLst>
              <a:ext uri="{FF2B5EF4-FFF2-40B4-BE49-F238E27FC236}">
                <a16:creationId xmlns:a16="http://schemas.microsoft.com/office/drawing/2014/main" xmlns="" id="{A81EF201-6BFA-4643-9243-AE8C41CCA6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7480" y="2702063"/>
            <a:ext cx="4760016" cy="3503246"/>
          </a:xfrm>
          <a:prstGeom prst="rect">
            <a:avLst/>
          </a:prstGeom>
        </p:spPr>
      </p:pic>
    </p:spTree>
    <p:extLst>
      <p:ext uri="{BB962C8B-B14F-4D97-AF65-F5344CB8AC3E}">
        <p14:creationId xmlns:p14="http://schemas.microsoft.com/office/powerpoint/2010/main" val="792074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D12539-FBE4-49B9-B917-69C8FFA416CC}"/>
              </a:ext>
            </a:extLst>
          </p:cNvPr>
          <p:cNvSpPr>
            <a:spLocks noGrp="1"/>
          </p:cNvSpPr>
          <p:nvPr>
            <p:ph type="title"/>
          </p:nvPr>
        </p:nvSpPr>
        <p:spPr/>
        <p:txBody>
          <a:bodyPr/>
          <a:lstStyle/>
          <a:p>
            <a:r>
              <a:rPr lang="en-US" dirty="0"/>
              <a:t>Water Relation	</a:t>
            </a:r>
          </a:p>
        </p:txBody>
      </p:sp>
      <p:sp>
        <p:nvSpPr>
          <p:cNvPr id="3" name="Content Placeholder 2">
            <a:extLst>
              <a:ext uri="{FF2B5EF4-FFF2-40B4-BE49-F238E27FC236}">
                <a16:creationId xmlns:a16="http://schemas.microsoft.com/office/drawing/2014/main" xmlns="" id="{744CB384-BBB9-4C59-A7FE-8EC6BD57F7A6}"/>
              </a:ext>
            </a:extLst>
          </p:cNvPr>
          <p:cNvSpPr>
            <a:spLocks noGrp="1"/>
          </p:cNvSpPr>
          <p:nvPr>
            <p:ph idx="1"/>
          </p:nvPr>
        </p:nvSpPr>
        <p:spPr/>
        <p:txBody>
          <a:bodyPr/>
          <a:lstStyle/>
          <a:p>
            <a:r>
              <a:rPr lang="en-US" dirty="0"/>
              <a:t>The fungus </a:t>
            </a:r>
            <a:r>
              <a:rPr lang="en-US" i="1" dirty="0" err="1"/>
              <a:t>Cenococcum</a:t>
            </a:r>
            <a:r>
              <a:rPr lang="en-US" i="1" dirty="0"/>
              <a:t> </a:t>
            </a:r>
            <a:r>
              <a:rPr lang="en-US" i="1" dirty="0" err="1"/>
              <a:t>geophilum</a:t>
            </a:r>
            <a:r>
              <a:rPr lang="en-US" i="1" dirty="0"/>
              <a:t> </a:t>
            </a:r>
            <a:r>
              <a:rPr lang="en-US" dirty="0"/>
              <a:t>is especially tolerance of low water potential which corelates well with its propensity for forming ectomycorrhizas in dry area. In fact, because </a:t>
            </a:r>
            <a:r>
              <a:rPr lang="en-US" i="1" dirty="0" err="1"/>
              <a:t>cenococcum</a:t>
            </a:r>
            <a:r>
              <a:rPr lang="en-US" i="1" dirty="0"/>
              <a:t> </a:t>
            </a:r>
            <a:r>
              <a:rPr lang="en-US" dirty="0"/>
              <a:t>grows best at water potential of -15bars. It can be difficult to establish in irrigated nurseries where it may be replaced by </a:t>
            </a:r>
            <a:r>
              <a:rPr lang="en-US" i="1" dirty="0" err="1"/>
              <a:t>Thelephora</a:t>
            </a:r>
            <a:r>
              <a:rPr lang="en-US" i="1" dirty="0"/>
              <a:t> </a:t>
            </a:r>
            <a:r>
              <a:rPr lang="en-US" i="1" dirty="0" err="1"/>
              <a:t>Terrestris</a:t>
            </a:r>
            <a:r>
              <a:rPr lang="en-US" i="1" dirty="0"/>
              <a:t>.</a:t>
            </a:r>
            <a:endParaRPr lang="en-US" dirty="0"/>
          </a:p>
        </p:txBody>
      </p:sp>
      <p:pic>
        <p:nvPicPr>
          <p:cNvPr id="6" name="Picture 5">
            <a:extLst>
              <a:ext uri="{FF2B5EF4-FFF2-40B4-BE49-F238E27FC236}">
                <a16:creationId xmlns:a16="http://schemas.microsoft.com/office/drawing/2014/main" xmlns="" id="{86F47358-41FE-417C-B97E-58645C1A8B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5598" y="3404316"/>
            <a:ext cx="4514021" cy="2918949"/>
          </a:xfrm>
          <a:prstGeom prst="rect">
            <a:avLst/>
          </a:prstGeom>
        </p:spPr>
      </p:pic>
    </p:spTree>
    <p:extLst>
      <p:ext uri="{BB962C8B-B14F-4D97-AF65-F5344CB8AC3E}">
        <p14:creationId xmlns:p14="http://schemas.microsoft.com/office/powerpoint/2010/main" val="1436628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4AC7F7-ED4B-4A6F-98F4-C6CE1567F613}"/>
              </a:ext>
            </a:extLst>
          </p:cNvPr>
          <p:cNvSpPr>
            <a:spLocks noGrp="1"/>
          </p:cNvSpPr>
          <p:nvPr>
            <p:ph type="title"/>
          </p:nvPr>
        </p:nvSpPr>
        <p:spPr/>
        <p:txBody>
          <a:bodyPr/>
          <a:lstStyle/>
          <a:p>
            <a:r>
              <a:rPr lang="en-US" dirty="0"/>
              <a:t>Temperature</a:t>
            </a:r>
          </a:p>
        </p:txBody>
      </p:sp>
      <p:sp>
        <p:nvSpPr>
          <p:cNvPr id="3" name="Content Placeholder 2">
            <a:extLst>
              <a:ext uri="{FF2B5EF4-FFF2-40B4-BE49-F238E27FC236}">
                <a16:creationId xmlns:a16="http://schemas.microsoft.com/office/drawing/2014/main" xmlns="" id="{0F8207BB-7B0D-41C4-958F-56DCAAC0A6E7}"/>
              </a:ext>
            </a:extLst>
          </p:cNvPr>
          <p:cNvSpPr>
            <a:spLocks noGrp="1"/>
          </p:cNvSpPr>
          <p:nvPr>
            <p:ph idx="1"/>
          </p:nvPr>
        </p:nvSpPr>
        <p:spPr/>
        <p:txBody>
          <a:bodyPr/>
          <a:lstStyle/>
          <a:p>
            <a:r>
              <a:rPr lang="en-US" i="1" dirty="0"/>
              <a:t>Pinus </a:t>
            </a:r>
            <a:r>
              <a:rPr lang="en-US" i="1" dirty="0" err="1"/>
              <a:t>Cembru</a:t>
            </a:r>
            <a:r>
              <a:rPr lang="en-US" i="1" dirty="0"/>
              <a:t> </a:t>
            </a:r>
            <a:r>
              <a:rPr lang="en-US" dirty="0"/>
              <a:t>destined for high altitude out planting is inoculated with a cold adapted strain of </a:t>
            </a:r>
            <a:r>
              <a:rPr lang="en-US" i="1" dirty="0" err="1"/>
              <a:t>Suillus</a:t>
            </a:r>
            <a:r>
              <a:rPr lang="en-US" i="1" dirty="0"/>
              <a:t> </a:t>
            </a:r>
            <a:r>
              <a:rPr lang="en-US" i="1" dirty="0" err="1"/>
              <a:t>Plorans</a:t>
            </a:r>
            <a:r>
              <a:rPr lang="en-US" i="1" dirty="0"/>
              <a:t>. </a:t>
            </a:r>
            <a:r>
              <a:rPr lang="en-US" dirty="0"/>
              <a:t>Other fungi, </a:t>
            </a:r>
            <a:r>
              <a:rPr lang="en-US" i="1" dirty="0" err="1"/>
              <a:t>Pisolitlues</a:t>
            </a:r>
            <a:r>
              <a:rPr lang="en-US" i="1" dirty="0"/>
              <a:t> </a:t>
            </a:r>
            <a:r>
              <a:rPr lang="en-US" i="1" dirty="0" err="1"/>
              <a:t>Tinctorius</a:t>
            </a:r>
            <a:r>
              <a:rPr lang="en-US" i="1" dirty="0"/>
              <a:t>, </a:t>
            </a:r>
            <a:r>
              <a:rPr lang="en-US" dirty="0"/>
              <a:t>have been found to be adapted to high temperature. </a:t>
            </a:r>
            <a:r>
              <a:rPr lang="en-US" i="1" dirty="0" err="1"/>
              <a:t>Cenococcum</a:t>
            </a:r>
            <a:r>
              <a:rPr lang="en-US" i="1" dirty="0"/>
              <a:t> </a:t>
            </a:r>
            <a:r>
              <a:rPr lang="en-US" i="1" dirty="0" err="1"/>
              <a:t>Geophilum</a:t>
            </a:r>
            <a:r>
              <a:rPr lang="en-US" i="1" dirty="0"/>
              <a:t> </a:t>
            </a:r>
            <a:r>
              <a:rPr lang="en-US" dirty="0"/>
              <a:t>appear to tolerate both extremes relatively well.</a:t>
            </a:r>
            <a:endParaRPr lang="en-US" i="1" dirty="0"/>
          </a:p>
        </p:txBody>
      </p:sp>
    </p:spTree>
    <p:extLst>
      <p:ext uri="{BB962C8B-B14F-4D97-AF65-F5344CB8AC3E}">
        <p14:creationId xmlns:p14="http://schemas.microsoft.com/office/powerpoint/2010/main" val="1691737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5D57FC-F8D4-4D54-A577-3D1BF282C7AC}"/>
              </a:ext>
            </a:extLst>
          </p:cNvPr>
          <p:cNvSpPr>
            <a:spLocks noGrp="1"/>
          </p:cNvSpPr>
          <p:nvPr>
            <p:ph type="title"/>
          </p:nvPr>
        </p:nvSpPr>
        <p:spPr/>
        <p:txBody>
          <a:bodyPr/>
          <a:lstStyle/>
          <a:p>
            <a:r>
              <a:rPr lang="en-US" dirty="0"/>
              <a:t>pH</a:t>
            </a:r>
          </a:p>
        </p:txBody>
      </p:sp>
      <p:sp>
        <p:nvSpPr>
          <p:cNvPr id="3" name="Content Placeholder 2">
            <a:extLst>
              <a:ext uri="{FF2B5EF4-FFF2-40B4-BE49-F238E27FC236}">
                <a16:creationId xmlns:a16="http://schemas.microsoft.com/office/drawing/2014/main" xmlns="" id="{2C870394-DF4B-449B-874E-7E1FE8278B43}"/>
              </a:ext>
            </a:extLst>
          </p:cNvPr>
          <p:cNvSpPr>
            <a:spLocks noGrp="1"/>
          </p:cNvSpPr>
          <p:nvPr>
            <p:ph idx="1"/>
          </p:nvPr>
        </p:nvSpPr>
        <p:spPr/>
        <p:txBody>
          <a:bodyPr/>
          <a:lstStyle/>
          <a:p>
            <a:r>
              <a:rPr lang="en-US" dirty="0"/>
              <a:t>Pine seedlings with </a:t>
            </a:r>
            <a:r>
              <a:rPr lang="en-US" i="1" dirty="0" err="1"/>
              <a:t>Pisolitlius</a:t>
            </a:r>
            <a:r>
              <a:rPr lang="en-US" i="1" dirty="0"/>
              <a:t> </a:t>
            </a:r>
            <a:r>
              <a:rPr lang="en-US" i="1" dirty="0" err="1"/>
              <a:t>Trunctorius</a:t>
            </a:r>
            <a:r>
              <a:rPr lang="en-US" i="1" dirty="0"/>
              <a:t> </a:t>
            </a:r>
            <a:r>
              <a:rPr lang="en-US" dirty="0" err="1"/>
              <a:t>ectomycorrhizae</a:t>
            </a:r>
            <a:r>
              <a:rPr lang="en-US" dirty="0"/>
              <a:t> survive and grow better on acid coal mine spoils than do nonmycorrhizal seedlings. This fungus can tolerate a pH range of 2.6 - 8.4 .</a:t>
            </a:r>
          </a:p>
          <a:p>
            <a:r>
              <a:rPr lang="en-US" i="1" dirty="0" err="1"/>
              <a:t>Cenococcum</a:t>
            </a:r>
            <a:r>
              <a:rPr lang="en-US" i="1" dirty="0"/>
              <a:t> </a:t>
            </a:r>
            <a:r>
              <a:rPr lang="en-US" i="1" dirty="0" err="1"/>
              <a:t>Geophilum</a:t>
            </a:r>
            <a:r>
              <a:rPr lang="en-US" i="1" dirty="0"/>
              <a:t> </a:t>
            </a:r>
            <a:r>
              <a:rPr lang="en-US" dirty="0"/>
              <a:t>forms mycorrhizas from pH 3.4 – 7.5. Other ectomycorrhizal fungi improve the growth of pines in alkaline soil.</a:t>
            </a:r>
          </a:p>
        </p:txBody>
      </p:sp>
    </p:spTree>
    <p:extLst>
      <p:ext uri="{BB962C8B-B14F-4D97-AF65-F5344CB8AC3E}">
        <p14:creationId xmlns:p14="http://schemas.microsoft.com/office/powerpoint/2010/main" val="42940123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Saddle">
  <a:themeElements>
    <a:clrScheme name="Saddle">
      <a:dk1>
        <a:srgbClr val="302C24"/>
      </a:dk1>
      <a:lt1>
        <a:sysClr val="window" lastClr="FFFFFF"/>
      </a:lt1>
      <a:dk2>
        <a:srgbClr val="AC6416"/>
      </a:dk2>
      <a:lt2>
        <a:srgbClr val="E8E4DB"/>
      </a:lt2>
      <a:accent1>
        <a:srgbClr val="C6B178"/>
      </a:accent1>
      <a:accent2>
        <a:srgbClr val="9C5B14"/>
      </a:accent2>
      <a:accent3>
        <a:srgbClr val="71B2BC"/>
      </a:accent3>
      <a:accent4>
        <a:srgbClr val="78AA5D"/>
      </a:accent4>
      <a:accent5>
        <a:srgbClr val="867099"/>
      </a:accent5>
      <a:accent6>
        <a:srgbClr val="4C6F75"/>
      </a:accent6>
      <a:hlink>
        <a:srgbClr val="F27B0E"/>
      </a:hlink>
      <a:folHlink>
        <a:srgbClr val="989268"/>
      </a:folHlink>
    </a:clrScheme>
    <a:fontScheme name="Saddle">
      <a:majorFont>
        <a:latin typeface="Book Antiqua"/>
        <a:ea typeface=""/>
        <a:cs typeface=""/>
        <a:font script="Jpan" typeface="ＭＳ 明朝"/>
      </a:majorFont>
      <a:minorFont>
        <a:latin typeface="Book Antiqua"/>
        <a:ea typeface=""/>
        <a:cs typeface=""/>
        <a:font script="Jpan" typeface="ＭＳ 明朝"/>
      </a:minorFont>
    </a:fontScheme>
    <a:fmtScheme name="Saddle">
      <a:fillStyleLst>
        <a:solidFill>
          <a:schemeClr val="phClr"/>
        </a:solidFill>
        <a:gradFill rotWithShape="1">
          <a:gsLst>
            <a:gs pos="0">
              <a:schemeClr val="phClr"/>
            </a:gs>
            <a:gs pos="30000">
              <a:schemeClr val="phClr">
                <a:tint val="80000"/>
              </a:schemeClr>
            </a:gs>
            <a:gs pos="100000">
              <a:schemeClr val="phClr">
                <a:tint val="100000"/>
              </a:schemeClr>
            </a:gs>
          </a:gsLst>
          <a:path path="rect">
            <a:fillToRect l="50000" r="100000"/>
          </a:path>
        </a:gradFill>
        <a:blipFill rotWithShape="1">
          <a:blip xmlns:r="http://schemas.openxmlformats.org/officeDocument/2006/relationships" r:embed="rId1">
            <a:duotone>
              <a:schemeClr val="phClr">
                <a:shade val="70000"/>
                <a:satMod val="120000"/>
              </a:schemeClr>
              <a:schemeClr val="phClr">
                <a:tint val="30000"/>
                <a:satMod val="120000"/>
              </a:schemeClr>
            </a:duotone>
          </a:blip>
          <a:stretch/>
        </a:blipFill>
      </a:fillStyleLst>
      <a:lnStyleLst>
        <a:ln w="25400" cap="flat" cmpd="sng" algn="ctr">
          <a:solidFill>
            <a:schemeClr val="phClr">
              <a:shade val="95000"/>
              <a:satMod val="105000"/>
            </a:schemeClr>
          </a:solidFill>
          <a:prstDash val="solid"/>
        </a:ln>
        <a:ln w="50800" cap="flat" cmpd="dbl" algn="ctr">
          <a:solidFill>
            <a:schemeClr val="phClr"/>
          </a:solidFill>
          <a:prstDash val="solid"/>
        </a:ln>
        <a:ln w="76200" cap="flat" cmpd="dbl" algn="ctr">
          <a:solidFill>
            <a:schemeClr val="phClr"/>
          </a:solidFill>
          <a:prstDash val="solid"/>
        </a:ln>
      </a:lnStyleLst>
      <a:effectStyleLst>
        <a:effectStyle>
          <a:effectLst/>
        </a:effectStyle>
        <a:effectStyle>
          <a:effectLst>
            <a:outerShdw blurRad="38100" dist="25400" dir="5400000" rotWithShape="0">
              <a:srgbClr val="FFFFFF">
                <a:alpha val="75000"/>
              </a:srgbClr>
            </a:outerShdw>
          </a:effectLst>
          <a:scene3d>
            <a:camera prst="orthographicFront">
              <a:rot lat="0" lon="0" rev="0"/>
            </a:camera>
            <a:lightRig rig="sunrise" dir="tl">
              <a:rot lat="0" lon="0" rev="1200000"/>
            </a:lightRig>
          </a:scene3d>
          <a:sp3d prstMaterial="softEdge">
            <a:bevelT w="0" h="0"/>
          </a:sp3d>
        </a:effectStyle>
        <a:effectStyle>
          <a:effectLst>
            <a:innerShdw blurRad="76200" dist="38100" dir="13500000">
              <a:srgbClr val="FFFFFF">
                <a:alpha val="75000"/>
              </a:srgbClr>
            </a:innerShdw>
          </a:effectLst>
          <a:scene3d>
            <a:camera prst="perspectiveFront" fov="2400000"/>
            <a:lightRig rig="twoPt" dir="tl"/>
          </a:scene3d>
          <a:sp3d>
            <a:bevelT w="25400" h="12700" prst="angle"/>
          </a:sp3d>
        </a:effectStyle>
      </a:effectStyleLst>
      <a:bgFillStyleLst>
        <a:solidFill>
          <a:schemeClr val="phClr"/>
        </a:solidFill>
        <a:blipFill rotWithShape="1">
          <a:blip xmlns:r="http://schemas.openxmlformats.org/officeDocument/2006/relationships" r:embed="rId2">
            <a:duotone>
              <a:schemeClr val="phClr">
                <a:shade val="30000"/>
                <a:satMod val="250000"/>
              </a:schemeClr>
              <a:schemeClr val="phClr">
                <a:tint val="50000"/>
                <a:satMod val="200000"/>
              </a:schemeClr>
            </a:duotone>
          </a:blip>
          <a:stretch/>
        </a:blipFill>
        <a:blipFill rotWithShape="1">
          <a:blip xmlns:r="http://schemas.openxmlformats.org/officeDocument/2006/relationships" r:embed="rId3">
            <a:duotone>
              <a:schemeClr val="phClr">
                <a:shade val="90000"/>
                <a:hueMod val="90000"/>
                <a:satMod val="150000"/>
                <a:lumMod val="90000"/>
              </a:schemeClr>
              <a:schemeClr val="phClr">
                <a:tint val="70000"/>
                <a:shade val="80000"/>
                <a:satMod val="3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Saddle.thmx</Template>
  <TotalTime>152</TotalTime>
  <Words>1105</Words>
  <Application>Microsoft Macintosh PowerPoint</Application>
  <PresentationFormat>Custom</PresentationFormat>
  <Paragraphs>51</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Saddle</vt:lpstr>
      <vt:lpstr>Evaluation and selection of Ectomycorrhizal Fungi</vt:lpstr>
      <vt:lpstr>PowerPoint Presentation</vt:lpstr>
      <vt:lpstr>PowerPoint Presentation</vt:lpstr>
      <vt:lpstr>Rapidity and Extent of Mycorrhization</vt:lpstr>
      <vt:lpstr>Host response</vt:lpstr>
      <vt:lpstr>PowerPoint Presentation</vt:lpstr>
      <vt:lpstr>Water Relation </vt:lpstr>
      <vt:lpstr>Temperature</vt:lpstr>
      <vt:lpstr>pH</vt:lpstr>
      <vt:lpstr>Toxicity</vt:lpstr>
      <vt:lpstr>Persistence</vt:lpstr>
      <vt:lpstr>PowerPoint Presentation</vt:lpstr>
      <vt:lpstr>Disease Resistance</vt:lpstr>
      <vt:lpstr>Mycelial Strand Formation</vt:lpstr>
      <vt:lpstr>Ease of Isolation</vt:lpstr>
      <vt:lpstr>Large scale Inoculum Production</vt:lpstr>
      <vt:lpstr>Edibility</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 and selection of Ectomycorrhizal Fungi</dc:title>
  <dc:creator>prime computer</dc:creator>
  <cp:lastModifiedBy>Sobia</cp:lastModifiedBy>
  <cp:revision>24</cp:revision>
  <dcterms:created xsi:type="dcterms:W3CDTF">2020-05-10T17:40:07Z</dcterms:created>
  <dcterms:modified xsi:type="dcterms:W3CDTF">2020-05-13T09:52:10Z</dcterms:modified>
</cp:coreProperties>
</file>