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065EF29-A353-4935-9895-6E25922C036B}" type="datetimeFigureOut">
              <a:rPr lang="en-US" smtClean="0"/>
              <a:pPr/>
              <a:t>5/27/2014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DB1F967-0BF0-432A-A3F7-0F1BA15119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5EF29-A353-4935-9895-6E25922C036B}"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1F967-0BF0-432A-A3F7-0F1BA15119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5EF29-A353-4935-9895-6E25922C036B}"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1F967-0BF0-432A-A3F7-0F1BA15119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065EF29-A353-4935-9895-6E25922C036B}" type="datetimeFigureOut">
              <a:rPr lang="en-US" smtClean="0"/>
              <a:pPr/>
              <a:t>5/27/2014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DB1F967-0BF0-432A-A3F7-0F1BA15119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065EF29-A353-4935-9895-6E25922C036B}" type="datetimeFigureOut">
              <a:rPr lang="en-US" smtClean="0"/>
              <a:pPr/>
              <a:t>5/27/2014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DB1F967-0BF0-432A-A3F7-0F1BA151192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065EF29-A353-4935-9895-6E25922C036B}" type="datetimeFigureOut">
              <a:rPr lang="en-US" smtClean="0"/>
              <a:pPr/>
              <a:t>5/27/2014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B1F967-0BF0-432A-A3F7-0F1BA15119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065EF29-A353-4935-9895-6E25922C036B}"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DB1F967-0BF0-432A-A3F7-0F1BA151192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065EF29-A353-4935-9895-6E25922C036B}" type="datetimeFigureOut">
              <a:rPr lang="en-US" smtClean="0"/>
              <a:pPr/>
              <a:t>5/27/2014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1F967-0BF0-432A-A3F7-0F1BA15119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65EF29-A353-4935-9895-6E25922C036B}" type="datetimeFigureOut">
              <a:rPr lang="en-US" smtClean="0"/>
              <a:pPr/>
              <a:t>5/27/2014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F967-0BF0-432A-A3F7-0F1BA15119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065EF29-A353-4935-9895-6E25922C036B}" type="datetimeFigureOut">
              <a:rPr lang="en-US" smtClean="0"/>
              <a:pPr/>
              <a:t>5/27/2014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1F967-0BF0-432A-A3F7-0F1BA15119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065EF29-A353-4935-9895-6E25922C036B}"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B1F967-0BF0-432A-A3F7-0F1BA151192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065EF29-A353-4935-9895-6E25922C036B}" type="datetimeFigureOut">
              <a:rPr lang="en-US" smtClean="0"/>
              <a:pPr/>
              <a:t>5/27/2014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DB1F967-0BF0-432A-A3F7-0F1BA151192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191001"/>
            <a:ext cx="8458200" cy="1884786"/>
          </a:xfrm>
        </p:spPr>
        <p:txBody>
          <a:bodyPr>
            <a:normAutofit/>
          </a:bodyPr>
          <a:lstStyle/>
          <a:p>
            <a:r>
              <a:rPr lang="en-US" dirty="0"/>
              <a:t>HEAVY METAL UPTAKE, TRANSLOCATION AND ACCUMULATION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860925"/>
          </a:xfrm>
        </p:spPr>
        <p:txBody>
          <a:bodyPr>
            <a:normAutofit fontScale="92500" lnSpcReduction="10000"/>
          </a:bodyPr>
          <a:lstStyle/>
          <a:p>
            <a:pPr algn="just"/>
            <a:r>
              <a:rPr lang="en-US" dirty="0" smtClean="0"/>
              <a:t>Plant exudates or </a:t>
            </a:r>
            <a:r>
              <a:rPr lang="en-US" dirty="0" err="1" smtClean="0"/>
              <a:t>lysates</a:t>
            </a:r>
            <a:r>
              <a:rPr lang="en-US" dirty="0" smtClean="0"/>
              <a:t> may also contain </a:t>
            </a:r>
            <a:r>
              <a:rPr lang="en-US" dirty="0" err="1" smtClean="0">
                <a:solidFill>
                  <a:srgbClr val="FF0000"/>
                </a:solidFill>
              </a:rPr>
              <a:t>lipophilic</a:t>
            </a:r>
            <a:r>
              <a:rPr lang="en-US" dirty="0" smtClean="0">
                <a:solidFill>
                  <a:srgbClr val="FF0000"/>
                </a:solidFill>
              </a:rPr>
              <a:t> compounds</a:t>
            </a:r>
            <a:r>
              <a:rPr lang="en-US" dirty="0" smtClean="0"/>
              <a:t> that increase pollutant solubility or promote </a:t>
            </a:r>
            <a:r>
              <a:rPr lang="en-US" dirty="0" err="1" smtClean="0"/>
              <a:t>biosurfactant</a:t>
            </a:r>
            <a:r>
              <a:rPr lang="en-US" dirty="0" smtClean="0"/>
              <a:t> producing microbial populations </a:t>
            </a:r>
          </a:p>
          <a:p>
            <a:pPr algn="just"/>
            <a:r>
              <a:rPr lang="en-US" dirty="0" smtClean="0"/>
              <a:t>bioavailability of metals may be enhanced by </a:t>
            </a:r>
            <a:r>
              <a:rPr lang="en-US" dirty="0" smtClean="0">
                <a:solidFill>
                  <a:srgbClr val="FF0000"/>
                </a:solidFill>
              </a:rPr>
              <a:t>metal </a:t>
            </a:r>
            <a:r>
              <a:rPr lang="en-US" dirty="0" err="1" smtClean="0">
                <a:solidFill>
                  <a:srgbClr val="FF0000"/>
                </a:solidFill>
              </a:rPr>
              <a:t>chelators</a:t>
            </a:r>
            <a:r>
              <a:rPr lang="en-US" dirty="0" smtClean="0">
                <a:solidFill>
                  <a:srgbClr val="FF0000"/>
                </a:solidFill>
              </a:rPr>
              <a:t> </a:t>
            </a:r>
            <a:r>
              <a:rPr lang="en-US" dirty="0" smtClean="0"/>
              <a:t>that are released by plants and </a:t>
            </a:r>
            <a:r>
              <a:rPr lang="en-US" dirty="0" err="1" smtClean="0"/>
              <a:t>bacteria.Some</a:t>
            </a:r>
            <a:r>
              <a:rPr lang="en-US" dirty="0" smtClean="0"/>
              <a:t> reported plant </a:t>
            </a:r>
            <a:r>
              <a:rPr lang="en-US" dirty="0" err="1" smtClean="0"/>
              <a:t>chelators</a:t>
            </a:r>
            <a:r>
              <a:rPr lang="en-US" dirty="0" smtClean="0"/>
              <a:t> such as </a:t>
            </a:r>
            <a:r>
              <a:rPr lang="en-US" dirty="0" err="1" smtClean="0"/>
              <a:t>siderophores</a:t>
            </a:r>
            <a:r>
              <a:rPr lang="en-US" dirty="0" smtClean="0"/>
              <a:t>, organic acids and </a:t>
            </a:r>
            <a:r>
              <a:rPr lang="en-US" dirty="0" err="1" smtClean="0"/>
              <a:t>phenolics</a:t>
            </a:r>
            <a:r>
              <a:rPr lang="en-US" dirty="0" smtClean="0"/>
              <a:t> can release metal </a:t>
            </a:r>
            <a:r>
              <a:rPr lang="en-US" dirty="0" err="1" smtClean="0"/>
              <a:t>cations</a:t>
            </a:r>
            <a:r>
              <a:rPr lang="en-US" dirty="0" smtClean="0"/>
              <a:t> from soil particles and make the metals more available for plant uptake.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 Uptake by Roots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movement of metals towards the root surface depends on three factors</a:t>
            </a:r>
          </a:p>
          <a:p>
            <a:pPr marL="514350" indent="-514350" algn="just">
              <a:buAutoNum type="alphaLcParenR"/>
            </a:pPr>
            <a:r>
              <a:rPr lang="en-US" dirty="0" smtClean="0"/>
              <a:t>mass flow due to which the soluble metal ions move from soil solids to root surface (driven by transpiration), </a:t>
            </a:r>
          </a:p>
          <a:p>
            <a:pPr marL="514350" indent="-514350" algn="just">
              <a:buAutoNum type="alphaLcParenR"/>
            </a:pPr>
            <a:r>
              <a:rPr lang="en-US" dirty="0" smtClean="0"/>
              <a:t>diffusion of elements along the concentration gradient formed due to uptake and thereby depletion of the element in root vicinity,</a:t>
            </a:r>
          </a:p>
          <a:p>
            <a:pPr marL="514350" indent="-514350" algn="just">
              <a:buAutoNum type="alphaLcParenR"/>
            </a:pPr>
            <a:r>
              <a:rPr lang="en-US" dirty="0" smtClean="0"/>
              <a:t> root interception, where soil volume is displaced by root volume due to root growth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860925"/>
          </a:xfrm>
        </p:spPr>
        <p:txBody>
          <a:bodyPr/>
          <a:lstStyle/>
          <a:p>
            <a:pPr algn="just"/>
            <a:r>
              <a:rPr lang="en-US" dirty="0" smtClean="0"/>
              <a:t>The metal uptake by roots may take place at the apical region or from the entire root surface depending upon the type of element under consideration. </a:t>
            </a:r>
          </a:p>
          <a:p>
            <a:pPr algn="just">
              <a:buNone/>
            </a:pPr>
            <a:endParaRPr lang="en-US" dirty="0" smtClean="0"/>
          </a:p>
          <a:p>
            <a:pPr algn="just"/>
            <a:r>
              <a:rPr lang="en-US" dirty="0" smtClean="0"/>
              <a:t>Further, the uptake depends upon the uptake capacity and growth characteristics of the root system.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two pathways for </a:t>
            </a:r>
            <a:r>
              <a:rPr lang="en-US" dirty="0" err="1" smtClean="0"/>
              <a:t>solubilized</a:t>
            </a:r>
            <a:r>
              <a:rPr lang="en-US" dirty="0" smtClean="0"/>
              <a:t> heavy metals to enter a plant.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FF0000"/>
                </a:solidFill>
              </a:rPr>
              <a:t>apoplastic</a:t>
            </a:r>
            <a:r>
              <a:rPr lang="en-US" dirty="0" smtClean="0">
                <a:solidFill>
                  <a:srgbClr val="FF0000"/>
                </a:solidFill>
              </a:rPr>
              <a:t> (extracellular</a:t>
            </a:r>
            <a:r>
              <a:rPr lang="en-US" dirty="0" smtClean="0"/>
              <a:t>) </a:t>
            </a:r>
          </a:p>
          <a:p>
            <a:r>
              <a:rPr lang="en-US" dirty="0" err="1" smtClean="0"/>
              <a:t>symplastic</a:t>
            </a:r>
            <a:r>
              <a:rPr lang="en-US" dirty="0" smtClean="0"/>
              <a:t> (intracellular).</a:t>
            </a:r>
          </a:p>
          <a:p>
            <a:pPr>
              <a:buNone/>
            </a:pPr>
            <a:r>
              <a:rPr lang="en-US" dirty="0" smtClean="0"/>
              <a:t>The metals are first taken into the </a:t>
            </a:r>
            <a:r>
              <a:rPr lang="en-US" dirty="0" err="1" smtClean="0"/>
              <a:t>apoplast</a:t>
            </a:r>
            <a:r>
              <a:rPr lang="en-US" dirty="0" smtClean="0"/>
              <a:t> of the roots</a:t>
            </a:r>
          </a:p>
          <a:p>
            <a:pPr>
              <a:buNone/>
            </a:pPr>
            <a:r>
              <a:rPr lang="en-US" dirty="0" smtClean="0"/>
              <a:t>significant ion fraction is physically adsorbed at the extracellular negatively charged sites (COO-) of the root cell walls.</a:t>
            </a:r>
          </a:p>
          <a:p>
            <a:pPr>
              <a:buNone/>
            </a:pPr>
            <a:r>
              <a:rPr lang="en-US" dirty="0" smtClean="0"/>
              <a:t>Then, some of the total amount of metal ions associated with root cell walls is </a:t>
            </a:r>
            <a:r>
              <a:rPr lang="en-US" dirty="0" err="1" smtClean="0"/>
              <a:t>translocated</a:t>
            </a:r>
            <a:r>
              <a:rPr lang="en-US" dirty="0" smtClean="0"/>
              <a:t> into the cell</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However, the impermeable </a:t>
            </a:r>
            <a:r>
              <a:rPr lang="en-US" dirty="0" err="1" smtClean="0"/>
              <a:t>suberin</a:t>
            </a:r>
            <a:r>
              <a:rPr lang="en-US" dirty="0" smtClean="0"/>
              <a:t> layers in the cell wall of the root endodermis (</a:t>
            </a:r>
            <a:r>
              <a:rPr lang="en-US" dirty="0" err="1" smtClean="0"/>
              <a:t>casparian</a:t>
            </a:r>
            <a:r>
              <a:rPr lang="en-US" dirty="0" smtClean="0"/>
              <a:t> strips) prevent solutes from flowing straight from root </a:t>
            </a:r>
            <a:r>
              <a:rPr lang="en-US" dirty="0" err="1" smtClean="0"/>
              <a:t>apoplast</a:t>
            </a:r>
            <a:r>
              <a:rPr lang="en-US" dirty="0" smtClean="0"/>
              <a:t> into the root xylem.</a:t>
            </a:r>
          </a:p>
          <a:p>
            <a:pPr>
              <a:buNone/>
            </a:pPr>
            <a:endParaRPr lang="en-US" dirty="0" smtClean="0"/>
          </a:p>
          <a:p>
            <a:r>
              <a:rPr lang="en-US" dirty="0" smtClean="0"/>
              <a:t>Therefore, the solutes have to be taken up into the root </a:t>
            </a:r>
            <a:r>
              <a:rPr lang="en-US" dirty="0" err="1" smtClean="0"/>
              <a:t>symplasm</a:t>
            </a:r>
            <a:r>
              <a:rPr lang="en-US" dirty="0" smtClean="0"/>
              <a:t> before they can enter the xylem </a:t>
            </a:r>
            <a:r>
              <a:rPr lang="en-US" dirty="0" err="1" smtClean="0"/>
              <a:t>apoplast</a:t>
            </a:r>
            <a:r>
              <a:rPr lang="en-US" dirty="0" smtClean="0"/>
              <a:t>. Metal ions require membrane transporter proteins for their transportation from root endodermis into root xylem</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029200"/>
          </a:xfrm>
        </p:spPr>
        <p:txBody>
          <a:bodyPr/>
          <a:lstStyle/>
          <a:p>
            <a:r>
              <a:rPr lang="en-US" dirty="0" smtClean="0"/>
              <a:t>Some metals are </a:t>
            </a:r>
            <a:r>
              <a:rPr lang="en-US" dirty="0" err="1" smtClean="0"/>
              <a:t>chelated</a:t>
            </a:r>
            <a:r>
              <a:rPr lang="en-US" dirty="0" smtClean="0"/>
              <a:t> during xylem transport by organic acids (</a:t>
            </a:r>
            <a:r>
              <a:rPr lang="en-US" dirty="0" err="1" smtClean="0"/>
              <a:t>histidine</a:t>
            </a:r>
            <a:r>
              <a:rPr lang="en-US" dirty="0" smtClean="0"/>
              <a:t>, </a:t>
            </a:r>
            <a:r>
              <a:rPr lang="en-US" dirty="0" err="1" smtClean="0"/>
              <a:t>malate</a:t>
            </a:r>
            <a:r>
              <a:rPr lang="en-US" dirty="0" smtClean="0"/>
              <a:t>, citrate), </a:t>
            </a:r>
            <a:r>
              <a:rPr lang="en-US" dirty="0" err="1" smtClean="0"/>
              <a:t>nicotianamine</a:t>
            </a:r>
            <a:r>
              <a:rPr lang="en-US" dirty="0" smtClean="0"/>
              <a:t>, or </a:t>
            </a:r>
            <a:r>
              <a:rPr lang="en-US" dirty="0" err="1" smtClean="0"/>
              <a:t>thiol</a:t>
            </a:r>
            <a:r>
              <a:rPr lang="en-US" dirty="0" smtClean="0"/>
              <a:t>-rich peptides.</a:t>
            </a:r>
          </a:p>
          <a:p>
            <a:pPr>
              <a:buNone/>
            </a:pPr>
            <a:endParaRPr lang="en-US" dirty="0" smtClean="0"/>
          </a:p>
          <a:p>
            <a:r>
              <a:rPr lang="en-US" dirty="0" smtClean="0"/>
              <a:t>However, for most metal ions it is still unclear via which transporter proteins they are exported to the root xylem and to which </a:t>
            </a:r>
            <a:r>
              <a:rPr lang="en-US" dirty="0" err="1" smtClean="0"/>
              <a:t>chelators</a:t>
            </a:r>
            <a:r>
              <a:rPr lang="en-US" dirty="0" smtClean="0"/>
              <a:t> they are bound during transport.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Transporters</a:t>
            </a:r>
            <a:endParaRPr lang="en-US" dirty="0"/>
          </a:p>
        </p:txBody>
      </p:sp>
      <p:sp>
        <p:nvSpPr>
          <p:cNvPr id="3" name="Content Placeholder 2"/>
          <p:cNvSpPr>
            <a:spLocks noGrp="1"/>
          </p:cNvSpPr>
          <p:nvPr>
            <p:ph idx="1"/>
          </p:nvPr>
        </p:nvSpPr>
        <p:spPr/>
        <p:txBody>
          <a:bodyPr/>
          <a:lstStyle/>
          <a:p>
            <a:r>
              <a:rPr lang="en-US" dirty="0" smtClean="0"/>
              <a:t>The plant plasma membrane may be regarded as the first living structure that encounters the heavy metal toxicity. Because of their charge, metal ions can not move freely across the cellular membranes, which are </a:t>
            </a:r>
            <a:r>
              <a:rPr lang="en-US" dirty="0" err="1" smtClean="0"/>
              <a:t>lipophilic</a:t>
            </a:r>
            <a:r>
              <a:rPr lang="en-US" dirty="0" smtClean="0"/>
              <a:t> structures. Therefore, ion transport into cells must be mediated by membrane proteins with transport functions, generally known as transporters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metal transporters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Several classes of metal transporters are reported in plants that are involved in metal uptake and homeostasis in general, and thus could play some role in tolerance.</a:t>
            </a:r>
          </a:p>
          <a:p>
            <a:pPr algn="just"/>
            <a:r>
              <a:rPr lang="en-US" dirty="0" smtClean="0"/>
              <a:t>heavy metal </a:t>
            </a:r>
            <a:r>
              <a:rPr lang="en-US" dirty="0" err="1" smtClean="0"/>
              <a:t>CPx</a:t>
            </a:r>
            <a:r>
              <a:rPr lang="en-US" dirty="0" smtClean="0"/>
              <a:t> -</a:t>
            </a:r>
            <a:r>
              <a:rPr lang="en-US" dirty="0" err="1" smtClean="0"/>
              <a:t>ATPases</a:t>
            </a:r>
            <a:r>
              <a:rPr lang="en-US" dirty="0" smtClean="0"/>
              <a:t>, </a:t>
            </a:r>
          </a:p>
          <a:p>
            <a:pPr algn="just"/>
            <a:r>
              <a:rPr lang="en-US" dirty="0" smtClean="0"/>
              <a:t>the </a:t>
            </a:r>
            <a:r>
              <a:rPr lang="en-US" dirty="0" err="1" smtClean="0"/>
              <a:t>Nramps</a:t>
            </a:r>
            <a:r>
              <a:rPr lang="en-US" dirty="0" smtClean="0"/>
              <a:t>, and </a:t>
            </a:r>
          </a:p>
          <a:p>
            <a:pPr algn="just"/>
            <a:r>
              <a:rPr lang="en-US" dirty="0" smtClean="0"/>
              <a:t>CDF (</a:t>
            </a:r>
            <a:r>
              <a:rPr lang="en-US" dirty="0" err="1" smtClean="0"/>
              <a:t>cation</a:t>
            </a:r>
            <a:r>
              <a:rPr lang="en-US" dirty="0" smtClean="0"/>
              <a:t> diffusion facilitators) family </a:t>
            </a:r>
          </a:p>
          <a:p>
            <a:pPr algn="just"/>
            <a:r>
              <a:rPr lang="en-US" dirty="0" smtClean="0"/>
              <a:t>ZIP family (</a:t>
            </a:r>
            <a:r>
              <a:rPr lang="en-US" dirty="0" err="1" smtClean="0"/>
              <a:t>Guerinot</a:t>
            </a:r>
            <a:r>
              <a:rPr lang="en-US" dirty="0" smtClean="0"/>
              <a:t>, 2000).</a:t>
            </a:r>
          </a:p>
          <a:p>
            <a:pPr algn="just">
              <a:buNone/>
            </a:pPr>
            <a:endParaRPr lang="en-US" dirty="0" smtClean="0"/>
          </a:p>
          <a:p>
            <a:pPr algn="just"/>
            <a:r>
              <a:rPr lang="en-US" dirty="0" smtClean="0"/>
              <a:t> Further, heavy metal ions such as </a:t>
            </a:r>
            <a:r>
              <a:rPr lang="en-US" dirty="0" err="1" smtClean="0"/>
              <a:t>Cd</a:t>
            </a:r>
            <a:r>
              <a:rPr lang="en-US" dirty="0" smtClean="0"/>
              <a:t> enters the plant cell by transporters for essential </a:t>
            </a:r>
            <a:r>
              <a:rPr lang="en-US" dirty="0" err="1" smtClean="0"/>
              <a:t>cations</a:t>
            </a:r>
            <a:r>
              <a:rPr lang="en-US" dirty="0" smtClean="0"/>
              <a:t> such as Fe2+. </a:t>
            </a:r>
            <a:r>
              <a:rPr lang="en-US" dirty="0" err="1" smtClean="0"/>
              <a:t>AtNramp</a:t>
            </a:r>
            <a:r>
              <a:rPr lang="en-US" dirty="0" smtClean="0"/>
              <a:t> genes in Arabidopsis encode the metal transporter, which transports both the metal nutrient iron and the toxic metal cadmium.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937125"/>
          </a:xfrm>
        </p:spPr>
        <p:txBody>
          <a:bodyPr/>
          <a:lstStyle/>
          <a:p>
            <a:pPr algn="just"/>
            <a:r>
              <a:rPr lang="en-US" dirty="0" smtClean="0"/>
              <a:t>Membrane transporters possess an extracellular binding domain to which the ions attach just before the transport, and a </a:t>
            </a:r>
            <a:r>
              <a:rPr lang="en-US" dirty="0" err="1" smtClean="0"/>
              <a:t>transmembrane</a:t>
            </a:r>
            <a:r>
              <a:rPr lang="en-US" dirty="0" smtClean="0"/>
              <a:t> structure which connects extracellular and intracellular media.</a:t>
            </a:r>
          </a:p>
          <a:p>
            <a:pPr algn="just"/>
            <a:r>
              <a:rPr lang="en-US" dirty="0" smtClean="0"/>
              <a:t>The binding domain is receptive only to specific ions and is responsible for transporter specificity.</a:t>
            </a: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transporters are characterized by certain kinetic parameters such as </a:t>
            </a:r>
            <a:r>
              <a:rPr lang="en-US" dirty="0" smtClean="0">
                <a:solidFill>
                  <a:srgbClr val="FF0000"/>
                </a:solidFill>
              </a:rPr>
              <a:t>transport capacity </a:t>
            </a:r>
            <a:r>
              <a:rPr lang="en-US" dirty="0" smtClean="0"/>
              <a:t>(</a:t>
            </a:r>
            <a:r>
              <a:rPr lang="en-US" dirty="0" err="1" smtClean="0"/>
              <a:t>Vmax</a:t>
            </a:r>
            <a:r>
              <a:rPr lang="en-US" dirty="0" smtClean="0"/>
              <a:t>) and </a:t>
            </a:r>
            <a:r>
              <a:rPr lang="en-US" dirty="0" smtClean="0">
                <a:solidFill>
                  <a:srgbClr val="FF0000"/>
                </a:solidFill>
              </a:rPr>
              <a:t>affinity for ion </a:t>
            </a:r>
            <a:r>
              <a:rPr lang="en-US" dirty="0" smtClean="0"/>
              <a:t>(Km)”. </a:t>
            </a:r>
          </a:p>
          <a:p>
            <a:pPr algn="just"/>
            <a:r>
              <a:rPr lang="en-US" dirty="0" smtClean="0"/>
              <a:t>For most elements, multiple transporters occur in plants. For example, Arabidopsis thaliana has been reported to have 150 different </a:t>
            </a:r>
            <a:r>
              <a:rPr lang="en-US" dirty="0" err="1" smtClean="0"/>
              <a:t>cation</a:t>
            </a:r>
            <a:r>
              <a:rPr lang="en-US" dirty="0" smtClean="0"/>
              <a:t> transporters and 14 transporters for </a:t>
            </a:r>
            <a:r>
              <a:rPr lang="en-US" dirty="0" err="1" smtClean="0"/>
              <a:t>sulphate</a:t>
            </a:r>
            <a:r>
              <a:rPr lang="en-US" dirty="0" smtClean="0"/>
              <a:t> alone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just"/>
            <a:r>
              <a:rPr lang="en-US" dirty="0"/>
              <a:t>The uptake, translocation and accumulation of heavy metals in plants is mediated by integrated network of physiological, biochemical and molecular mechanisms operative at the extracellular (root surface) level as well as inside the cells/tissue of plants growing in contaminated soils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transfer of heavy metals from soils to plants depends primarily on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total </a:t>
            </a:r>
            <a:r>
              <a:rPr lang="en-US" dirty="0"/>
              <a:t>amount of potentially available or the bioavailability of the metal (</a:t>
            </a:r>
            <a:r>
              <a:rPr lang="en-US" dirty="0">
                <a:solidFill>
                  <a:srgbClr val="FF0000"/>
                </a:solidFill>
              </a:rPr>
              <a:t>quantity factor</a:t>
            </a:r>
            <a:r>
              <a:rPr lang="en-US" dirty="0" smtClean="0"/>
              <a:t>),</a:t>
            </a:r>
          </a:p>
          <a:p>
            <a:r>
              <a:rPr lang="en-US" dirty="0" smtClean="0"/>
              <a:t>the </a:t>
            </a:r>
            <a:r>
              <a:rPr lang="en-US" dirty="0"/>
              <a:t>activity as well as the ionic ratios of elements in soil solution (</a:t>
            </a:r>
            <a:r>
              <a:rPr lang="en-US" dirty="0">
                <a:solidFill>
                  <a:srgbClr val="FF0000"/>
                </a:solidFill>
              </a:rPr>
              <a:t>intensity factor</a:t>
            </a:r>
            <a:r>
              <a:rPr lang="en-US" dirty="0"/>
              <a:t>), </a:t>
            </a:r>
            <a:endParaRPr lang="en-US" dirty="0" smtClean="0"/>
          </a:p>
          <a:p>
            <a:r>
              <a:rPr lang="en-US" dirty="0" smtClean="0"/>
              <a:t>rate </a:t>
            </a:r>
            <a:r>
              <a:rPr lang="en-US" dirty="0"/>
              <a:t>of element transfer from solid to liquid phases and to plant roots (</a:t>
            </a:r>
            <a:r>
              <a:rPr lang="en-US" dirty="0">
                <a:solidFill>
                  <a:srgbClr val="FF0000"/>
                </a:solidFill>
              </a:rPr>
              <a:t>reaction kinetics</a:t>
            </a:r>
            <a:r>
              <a:rPr lang="en-US"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Plants distribute metals internally in many different ways.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a:t>They may localize selected metals mostly in roots and stems</a:t>
            </a:r>
            <a:r>
              <a:rPr lang="en-US" dirty="0" smtClean="0"/>
              <a:t>,</a:t>
            </a:r>
          </a:p>
          <a:p>
            <a:r>
              <a:rPr lang="en-US" dirty="0" smtClean="0"/>
              <a:t>They </a:t>
            </a:r>
            <a:r>
              <a:rPr lang="en-US" dirty="0"/>
              <a:t>may accumulate and store other metals in non-toxic forms for later distribution and use</a:t>
            </a:r>
            <a:r>
              <a:rPr lang="en-US" dirty="0" smtClean="0"/>
              <a:t>.</a:t>
            </a:r>
          </a:p>
          <a:p>
            <a:r>
              <a:rPr lang="en-US" dirty="0" smtClean="0"/>
              <a:t> </a:t>
            </a:r>
            <a:r>
              <a:rPr lang="en-US" dirty="0"/>
              <a:t>A mechanism of tolerance or accumulation in some plants apparently involves binding potentially toxic metals at cell walls of roots and leaves, away from sensitive sites within the cell or storing them in a vacuolar compartment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Metal Bioavailability </a:t>
            </a:r>
          </a:p>
        </p:txBody>
      </p:sp>
      <p:sp>
        <p:nvSpPr>
          <p:cNvPr id="3" name="Content Placeholder 2"/>
          <p:cNvSpPr>
            <a:spLocks noGrp="1"/>
          </p:cNvSpPr>
          <p:nvPr>
            <p:ph idx="1"/>
          </p:nvPr>
        </p:nvSpPr>
        <p:spPr/>
        <p:txBody>
          <a:bodyPr>
            <a:normAutofit fontScale="92500" lnSpcReduction="10000"/>
          </a:bodyPr>
          <a:lstStyle/>
          <a:p>
            <a:pPr algn="just"/>
            <a:r>
              <a:rPr lang="en-US" dirty="0"/>
              <a:t>The degree to which higher plants are able to take up metal ions depends on their concentration in the soil and bioavailability, modulated by the </a:t>
            </a:r>
            <a:endParaRPr lang="en-US" dirty="0" smtClean="0"/>
          </a:p>
          <a:p>
            <a:pPr>
              <a:buFont typeface="Wingdings" pitchFamily="2" charset="2"/>
              <a:buChar char="Ø"/>
            </a:pPr>
            <a:r>
              <a:rPr lang="en-US" dirty="0" smtClean="0"/>
              <a:t>presence of organic matter</a:t>
            </a:r>
          </a:p>
          <a:p>
            <a:pPr>
              <a:buFont typeface="Wingdings" pitchFamily="2" charset="2"/>
              <a:buChar char="Ø"/>
            </a:pPr>
            <a:r>
              <a:rPr lang="en-US" dirty="0" smtClean="0"/>
              <a:t>pH</a:t>
            </a:r>
          </a:p>
          <a:p>
            <a:pPr>
              <a:buFont typeface="Wingdings" pitchFamily="2" charset="2"/>
              <a:buChar char="Ø"/>
            </a:pPr>
            <a:r>
              <a:rPr lang="en-US" dirty="0" err="1" smtClean="0"/>
              <a:t>redox</a:t>
            </a:r>
            <a:r>
              <a:rPr lang="en-US" dirty="0" smtClean="0"/>
              <a:t> potential</a:t>
            </a:r>
          </a:p>
          <a:p>
            <a:pPr>
              <a:buFont typeface="Wingdings" pitchFamily="2" charset="2"/>
              <a:buChar char="Ø"/>
            </a:pPr>
            <a:r>
              <a:rPr lang="en-US" dirty="0" smtClean="0"/>
              <a:t>temperature</a:t>
            </a:r>
          </a:p>
          <a:p>
            <a:pPr>
              <a:buFont typeface="Wingdings" pitchFamily="2" charset="2"/>
              <a:buChar char="Ø"/>
            </a:pPr>
            <a:r>
              <a:rPr lang="en-US" dirty="0" smtClean="0"/>
              <a:t>concentration </a:t>
            </a:r>
            <a:r>
              <a:rPr lang="en-US" dirty="0"/>
              <a:t>of other elements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257800"/>
          </a:xfrm>
        </p:spPr>
        <p:txBody>
          <a:bodyPr>
            <a:normAutofit fontScale="85000" lnSpcReduction="10000"/>
          </a:bodyPr>
          <a:lstStyle/>
          <a:p>
            <a:pPr algn="just"/>
            <a:r>
              <a:rPr lang="en-US" dirty="0"/>
              <a:t>In soils, metal exist as a variety of chemical species in a dynamic equilibrium governed by soil’s physical, chemical and biological </a:t>
            </a:r>
            <a:r>
              <a:rPr lang="en-US" dirty="0" smtClean="0"/>
              <a:t>properties.</a:t>
            </a:r>
          </a:p>
          <a:p>
            <a:pPr algn="just"/>
            <a:r>
              <a:rPr lang="en-US" dirty="0"/>
              <a:t>Heavy metals are retained by soils in three </a:t>
            </a:r>
            <a:r>
              <a:rPr lang="en-US" dirty="0" smtClean="0"/>
              <a:t>ways:</a:t>
            </a:r>
          </a:p>
          <a:p>
            <a:pPr algn="just"/>
            <a:r>
              <a:rPr lang="en-US" dirty="0" smtClean="0">
                <a:solidFill>
                  <a:srgbClr val="FF0000"/>
                </a:solidFill>
              </a:rPr>
              <a:t>by </a:t>
            </a:r>
            <a:r>
              <a:rPr lang="en-US" dirty="0">
                <a:solidFill>
                  <a:srgbClr val="FF0000"/>
                </a:solidFill>
              </a:rPr>
              <a:t>adsorption onto the surface with mineral particles,</a:t>
            </a:r>
            <a:r>
              <a:rPr lang="en-US" dirty="0"/>
              <a:t> </a:t>
            </a:r>
            <a:endParaRPr lang="en-US" dirty="0" smtClean="0"/>
          </a:p>
          <a:p>
            <a:pPr algn="just"/>
            <a:r>
              <a:rPr lang="en-US" dirty="0" smtClean="0">
                <a:solidFill>
                  <a:srgbClr val="7030A0"/>
                </a:solidFill>
              </a:rPr>
              <a:t>by </a:t>
            </a:r>
            <a:r>
              <a:rPr lang="en-US" dirty="0" err="1">
                <a:solidFill>
                  <a:srgbClr val="7030A0"/>
                </a:solidFill>
              </a:rPr>
              <a:t>complexation</a:t>
            </a:r>
            <a:r>
              <a:rPr lang="en-US" dirty="0">
                <a:solidFill>
                  <a:srgbClr val="7030A0"/>
                </a:solidFill>
              </a:rPr>
              <a:t> with </a:t>
            </a:r>
            <a:r>
              <a:rPr lang="en-US" dirty="0" err="1">
                <a:solidFill>
                  <a:srgbClr val="7030A0"/>
                </a:solidFill>
              </a:rPr>
              <a:t>humic</a:t>
            </a:r>
            <a:r>
              <a:rPr lang="en-US" dirty="0">
                <a:solidFill>
                  <a:srgbClr val="7030A0"/>
                </a:solidFill>
              </a:rPr>
              <a:t> substances in organic particles</a:t>
            </a:r>
            <a:r>
              <a:rPr lang="en-US" dirty="0"/>
              <a:t> and </a:t>
            </a:r>
            <a:endParaRPr lang="en-US" dirty="0" smtClean="0"/>
          </a:p>
          <a:p>
            <a:pPr algn="just"/>
            <a:r>
              <a:rPr lang="en-US" dirty="0" smtClean="0">
                <a:solidFill>
                  <a:srgbClr val="C00000"/>
                </a:solidFill>
              </a:rPr>
              <a:t>by </a:t>
            </a:r>
            <a:r>
              <a:rPr lang="en-US" dirty="0">
                <a:solidFill>
                  <a:srgbClr val="C00000"/>
                </a:solidFill>
              </a:rPr>
              <a:t>precipitation reactions </a:t>
            </a:r>
            <a:endParaRPr lang="en-US" dirty="0" smtClean="0">
              <a:solidFill>
                <a:srgbClr val="C00000"/>
              </a:solidFill>
            </a:endParaRPr>
          </a:p>
          <a:p>
            <a:pPr algn="just">
              <a:buNone/>
            </a:pPr>
            <a:r>
              <a:rPr lang="en-US" dirty="0" smtClean="0"/>
              <a:t>only </a:t>
            </a:r>
            <a:r>
              <a:rPr lang="en-US" dirty="0"/>
              <a:t>a fraction of soil metal is readily available (</a:t>
            </a:r>
            <a:r>
              <a:rPr lang="en-US" dirty="0" err="1"/>
              <a:t>bioavailable</a:t>
            </a:r>
            <a:r>
              <a:rPr lang="en-US" dirty="0"/>
              <a:t>) for plant uptake.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bulk of soil metals is commonly found as insoluble compounds unavailable for transport into roots </a:t>
            </a:r>
            <a:r>
              <a:rPr lang="en-US" dirty="0" smtClean="0"/>
              <a:t>.</a:t>
            </a:r>
          </a:p>
          <a:p>
            <a:pPr algn="just"/>
            <a:r>
              <a:rPr lang="en-US" dirty="0"/>
              <a:t>Plants possess highly specialized mechanisms to stimulate metal bioavailability in the </a:t>
            </a:r>
            <a:r>
              <a:rPr lang="en-US" dirty="0" err="1"/>
              <a:t>rhizosphere</a:t>
            </a:r>
            <a:r>
              <a:rPr lang="en-US" dirty="0"/>
              <a:t>, and to enhance uptake into roots</a:t>
            </a:r>
          </a:p>
        </p:txBody>
      </p:sp>
      <p:sp>
        <p:nvSpPr>
          <p:cNvPr id="4" name="Rectangle 3"/>
          <p:cNvSpPr/>
          <p:nvPr/>
        </p:nvSpPr>
        <p:spPr>
          <a:xfrm>
            <a:off x="533400" y="304800"/>
            <a:ext cx="7391400" cy="1200329"/>
          </a:xfrm>
          <a:prstGeom prst="rect">
            <a:avLst/>
          </a:prstGeom>
        </p:spPr>
        <p:txBody>
          <a:bodyPr wrap="square">
            <a:spAutoFit/>
          </a:bodyPr>
          <a:lstStyle/>
          <a:p>
            <a:r>
              <a:rPr lang="en-US" sz="3600" dirty="0" smtClean="0"/>
              <a:t>Plants/ Microbial mechanisms to stimulate metal bioavailability </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C00000"/>
                </a:solidFill>
              </a:rPr>
              <a:t>Root exudates </a:t>
            </a:r>
            <a:r>
              <a:rPr lang="en-US" dirty="0"/>
              <a:t>have an important role in the acquisition of several essential metals. For example, some grass species have been documented to exude from roots a class of organic acids called </a:t>
            </a:r>
            <a:r>
              <a:rPr lang="en-US" dirty="0" err="1">
                <a:solidFill>
                  <a:srgbClr val="FF0000"/>
                </a:solidFill>
              </a:rPr>
              <a:t>siderophores</a:t>
            </a:r>
            <a:r>
              <a:rPr lang="en-US" dirty="0"/>
              <a:t> (</a:t>
            </a:r>
            <a:r>
              <a:rPr lang="en-US" dirty="0" err="1"/>
              <a:t>mugineic</a:t>
            </a:r>
            <a:r>
              <a:rPr lang="en-US" dirty="0"/>
              <a:t> and </a:t>
            </a:r>
            <a:r>
              <a:rPr lang="en-US" dirty="0" err="1"/>
              <a:t>avenic</a:t>
            </a:r>
            <a:r>
              <a:rPr lang="en-US" dirty="0"/>
              <a:t> acids), which were shown to significantly enhance the bioavailability of soil-bound </a:t>
            </a:r>
            <a:r>
              <a:rPr lang="en-US" dirty="0" smtClean="0"/>
              <a:t>iron </a:t>
            </a:r>
            <a:r>
              <a:rPr lang="en-US" dirty="0"/>
              <a:t>and possibly zinc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a:t>Dicotyledonous species facilitate iron uptake by </a:t>
            </a:r>
            <a:r>
              <a:rPr lang="en-US" dirty="0">
                <a:solidFill>
                  <a:srgbClr val="FF0000"/>
                </a:solidFill>
              </a:rPr>
              <a:t>acidifying the </a:t>
            </a:r>
            <a:r>
              <a:rPr lang="en-US" dirty="0" err="1">
                <a:solidFill>
                  <a:srgbClr val="FF0000"/>
                </a:solidFill>
              </a:rPr>
              <a:t>rhizosphere</a:t>
            </a:r>
            <a:r>
              <a:rPr lang="en-US" dirty="0">
                <a:solidFill>
                  <a:srgbClr val="FF0000"/>
                </a:solidFill>
              </a:rPr>
              <a:t> </a:t>
            </a:r>
            <a:r>
              <a:rPr lang="en-US" dirty="0"/>
              <a:t>via H+ extrusion from roots. Acidic environment stimulates the reduction of ferric to ferrous iron which is readily taken up by </a:t>
            </a:r>
            <a:r>
              <a:rPr lang="en-US" dirty="0" smtClean="0"/>
              <a:t>plants.</a:t>
            </a:r>
          </a:p>
          <a:p>
            <a:pPr algn="just"/>
            <a:r>
              <a:rPr lang="en-US" dirty="0"/>
              <a:t>Pollutant bioavailability may also be affected by various plant and/or microbial activities. Some bacteria are known to </a:t>
            </a:r>
            <a:r>
              <a:rPr lang="en-US" dirty="0">
                <a:solidFill>
                  <a:srgbClr val="FF0000"/>
                </a:solidFill>
              </a:rPr>
              <a:t>release </a:t>
            </a:r>
            <a:r>
              <a:rPr lang="en-US" dirty="0" err="1">
                <a:solidFill>
                  <a:srgbClr val="FF0000"/>
                </a:solidFill>
              </a:rPr>
              <a:t>biosurfactants</a:t>
            </a:r>
            <a:r>
              <a:rPr lang="en-US" dirty="0">
                <a:solidFill>
                  <a:srgbClr val="FF0000"/>
                </a:solidFill>
              </a:rPr>
              <a:t> </a:t>
            </a:r>
            <a:r>
              <a:rPr lang="en-US" dirty="0"/>
              <a:t>(e.g., </a:t>
            </a:r>
            <a:r>
              <a:rPr lang="en-US" dirty="0" err="1"/>
              <a:t>rhamnolipids</a:t>
            </a:r>
            <a:r>
              <a:rPr lang="en-US" dirty="0"/>
              <a:t>) that make hydrophobic pollutants more water- </a:t>
            </a:r>
            <a:r>
              <a:rPr lang="en-US" dirty="0" smtClean="0"/>
              <a:t>soluble.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79</TotalTime>
  <Words>1097</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Trek</vt:lpstr>
      <vt:lpstr>HEAVY METAL UPTAKE, TRANSLOCATION AND ACCUMULATION </vt:lpstr>
      <vt:lpstr>Slide 2</vt:lpstr>
      <vt:lpstr>The transfer of heavy metals from soils to plants depends primarily on  </vt:lpstr>
      <vt:lpstr>Plants distribute metals internally in many different ways.  </vt:lpstr>
      <vt:lpstr>Metal Bioavailability </vt:lpstr>
      <vt:lpstr>Slide 6</vt:lpstr>
      <vt:lpstr>Slide 7</vt:lpstr>
      <vt:lpstr>Slide 8</vt:lpstr>
      <vt:lpstr>Slide 9</vt:lpstr>
      <vt:lpstr>Slide 10</vt:lpstr>
      <vt:lpstr>Metal Uptake by Roots </vt:lpstr>
      <vt:lpstr>Slide 12</vt:lpstr>
      <vt:lpstr>There are two pathways for solubilized heavy metals to enter a plant. </vt:lpstr>
      <vt:lpstr>Slide 14</vt:lpstr>
      <vt:lpstr>Slide 15</vt:lpstr>
      <vt:lpstr>Transporters</vt:lpstr>
      <vt:lpstr>classes of metal transporters</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HEAVY METAL UPTAKE, TRANSLOCATION AND ACCUMULATION</dc:title>
  <dc:creator>Ahmed</dc:creator>
  <cp:lastModifiedBy>sumeraiqbal</cp:lastModifiedBy>
  <cp:revision>28</cp:revision>
  <dcterms:created xsi:type="dcterms:W3CDTF">2007-12-31T19:03:20Z</dcterms:created>
  <dcterms:modified xsi:type="dcterms:W3CDTF">2014-05-27T10:44:02Z</dcterms:modified>
</cp:coreProperties>
</file>