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69" r:id="rId16"/>
    <p:sldId id="273" r:id="rId17"/>
    <p:sldId id="271" r:id="rId18"/>
    <p:sldId id="272" r:id="rId19"/>
    <p:sldId id="274" r:id="rId20"/>
    <p:sldId id="276" r:id="rId21"/>
    <p:sldId id="275"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90"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7BDC8-6211-41BB-BD2E-60591006EAFA}" type="datetimeFigureOut">
              <a:rPr lang="en-US" smtClean="0"/>
              <a:pPr/>
              <a:t>6/23/2015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208CC9-26C6-4F54-ADFD-76C05F0E8A8A}" type="slidenum">
              <a:rPr lang="en-US" smtClean="0"/>
              <a:pPr/>
              <a:t>‹#›</a:t>
            </a:fld>
            <a:endParaRPr lang="en-US"/>
          </a:p>
        </p:txBody>
      </p:sp>
    </p:spTree>
    <p:extLst>
      <p:ext uri="{BB962C8B-B14F-4D97-AF65-F5344CB8AC3E}">
        <p14:creationId xmlns:p14="http://schemas.microsoft.com/office/powerpoint/2010/main" val="3823077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208CC9-26C6-4F54-ADFD-76C05F0E8A8A}"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111AA8-E562-4188-9EC6-3DA86D81C78A}" type="datetimeFigureOut">
              <a:rPr lang="en-US" smtClean="0"/>
              <a:pPr/>
              <a:t>6/23/2015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4C6F880-2441-4232-8109-F64644784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11AA8-E562-4188-9EC6-3DA86D81C78A}"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F880-2441-4232-8109-F64644784D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7111AA8-E562-4188-9EC6-3DA86D81C78A}" type="datetimeFigureOut">
              <a:rPr lang="en-US" smtClean="0"/>
              <a:pPr/>
              <a:t>6/23/2015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4C6F880-2441-4232-8109-F64644784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111AA8-E562-4188-9EC6-3DA86D81C78A}" type="datetimeFigureOut">
              <a:rPr lang="en-US" smtClean="0"/>
              <a:pPr/>
              <a:t>6/23/2015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4C6F880-2441-4232-8109-F64644784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111AA8-E562-4188-9EC6-3DA86D81C78A}" type="datetimeFigureOut">
              <a:rPr lang="en-US" smtClean="0"/>
              <a:pPr/>
              <a:t>6/23/2015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4C6F880-2441-4232-8109-F64644784DD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7111AA8-E562-4188-9EC6-3DA86D81C78A}" type="datetimeFigureOut">
              <a:rPr lang="en-US" smtClean="0"/>
              <a:pPr/>
              <a:t>6/23/2015</a:t>
            </a:fld>
            <a:endParaRPr lang="en-US"/>
          </a:p>
        </p:txBody>
      </p:sp>
      <p:sp>
        <p:nvSpPr>
          <p:cNvPr id="10" name="Slide Number Placeholder 9"/>
          <p:cNvSpPr>
            <a:spLocks noGrp="1"/>
          </p:cNvSpPr>
          <p:nvPr>
            <p:ph type="sldNum" sz="quarter" idx="16"/>
          </p:nvPr>
        </p:nvSpPr>
        <p:spPr/>
        <p:txBody>
          <a:bodyPr rtlCol="0"/>
          <a:lstStyle/>
          <a:p>
            <a:fld id="{E4C6F880-2441-4232-8109-F64644784DD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7111AA8-E562-4188-9EC6-3DA86D81C78A}" type="datetimeFigureOut">
              <a:rPr lang="en-US" smtClean="0"/>
              <a:pPr/>
              <a:t>6/23/2015</a:t>
            </a:fld>
            <a:endParaRPr lang="en-US"/>
          </a:p>
        </p:txBody>
      </p:sp>
      <p:sp>
        <p:nvSpPr>
          <p:cNvPr id="12" name="Slide Number Placeholder 11"/>
          <p:cNvSpPr>
            <a:spLocks noGrp="1"/>
          </p:cNvSpPr>
          <p:nvPr>
            <p:ph type="sldNum" sz="quarter" idx="16"/>
          </p:nvPr>
        </p:nvSpPr>
        <p:spPr/>
        <p:txBody>
          <a:bodyPr rtlCol="0"/>
          <a:lstStyle/>
          <a:p>
            <a:fld id="{E4C6F880-2441-4232-8109-F64644784DD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111AA8-E562-4188-9EC6-3DA86D81C78A}" type="datetimeFigureOut">
              <a:rPr lang="en-US" smtClean="0"/>
              <a:pPr/>
              <a:t>6/23/2015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4C6F880-2441-4232-8109-F64644784D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11AA8-E562-4188-9EC6-3DA86D81C78A}" type="datetimeFigureOut">
              <a:rPr lang="en-US" smtClean="0"/>
              <a:pPr/>
              <a:t>6/23/2015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4C6F880-2441-4232-8109-F64644784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111AA8-E562-4188-9EC6-3DA86D81C78A}" type="datetimeFigureOut">
              <a:rPr lang="en-US" smtClean="0"/>
              <a:pPr/>
              <a:t>6/23/2015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4C6F880-2441-4232-8109-F64644784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7111AA8-E562-4188-9EC6-3DA86D81C78A}" type="datetimeFigureOut">
              <a:rPr lang="en-US" smtClean="0"/>
              <a:pPr/>
              <a:t>6/23/2015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4C6F880-2441-4232-8109-F64644784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111AA8-E562-4188-9EC6-3DA86D81C78A}" type="datetimeFigureOut">
              <a:rPr lang="en-US" smtClean="0"/>
              <a:pPr/>
              <a:t>6/23/2015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4C6F880-2441-4232-8109-F64644784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HEAT STRESS AND HEAT SHOCK</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457200"/>
            <a:ext cx="8153400" cy="6400800"/>
          </a:xfrm>
        </p:spPr>
        <p:txBody>
          <a:bodyPr>
            <a:normAutofit/>
          </a:bodyPr>
          <a:lstStyle/>
          <a:p>
            <a:pPr>
              <a:buNone/>
            </a:pPr>
            <a:r>
              <a:rPr lang="en-US" i="1" u="sng" dirty="0" smtClean="0"/>
              <a:t>Accumulation of compatible </a:t>
            </a:r>
            <a:r>
              <a:rPr lang="en-US" i="1" u="sng" dirty="0" err="1" smtClean="0"/>
              <a:t>osmolytes</a:t>
            </a:r>
            <a:endParaRPr lang="en-US" i="1" u="sng" dirty="0" smtClean="0"/>
          </a:p>
          <a:p>
            <a:pPr>
              <a:buNone/>
            </a:pPr>
            <a:endParaRPr lang="en-US" i="1" u="sng" dirty="0" smtClean="0"/>
          </a:p>
          <a:p>
            <a:r>
              <a:rPr lang="en-US" dirty="0" smtClean="0"/>
              <a:t>A key adaptive mechanism in many plants grown under </a:t>
            </a:r>
            <a:r>
              <a:rPr lang="en-US" dirty="0" err="1" smtClean="0"/>
              <a:t>abiotic</a:t>
            </a:r>
            <a:r>
              <a:rPr lang="en-US" dirty="0" smtClean="0"/>
              <a:t> stresses,, is accumulation of certain organic </a:t>
            </a:r>
            <a:r>
              <a:rPr lang="en-US" dirty="0" err="1" smtClean="0"/>
              <a:t>compoundsof</a:t>
            </a:r>
            <a:r>
              <a:rPr lang="en-US" dirty="0" smtClean="0"/>
              <a:t> low molecular mass, generally referred to as compatible </a:t>
            </a:r>
            <a:r>
              <a:rPr lang="en-US" dirty="0" err="1" smtClean="0"/>
              <a:t>osmolytes</a:t>
            </a:r>
            <a:r>
              <a:rPr lang="en-US" dirty="0" smtClean="0"/>
              <a:t>.</a:t>
            </a:r>
          </a:p>
          <a:p>
            <a:r>
              <a:rPr lang="en-US" dirty="0" err="1" smtClean="0"/>
              <a:t>Glycinebetaine</a:t>
            </a:r>
            <a:r>
              <a:rPr lang="en-US" dirty="0" smtClean="0"/>
              <a:t> (GB), an </a:t>
            </a:r>
            <a:r>
              <a:rPr lang="en-US" dirty="0" err="1" smtClean="0"/>
              <a:t>amphoteric</a:t>
            </a:r>
            <a:r>
              <a:rPr lang="en-US" dirty="0" smtClean="0"/>
              <a:t> quaternary amine.</a:t>
            </a:r>
          </a:p>
          <a:p>
            <a:r>
              <a:rPr lang="en-US" dirty="0" err="1" smtClean="0"/>
              <a:t>Proline</a:t>
            </a:r>
            <a:r>
              <a:rPr lang="en-US" dirty="0" smtClean="0"/>
              <a:t> (Amino Acid).</a:t>
            </a:r>
          </a:p>
          <a:p>
            <a:r>
              <a:rPr lang="en-US" dirty="0" smtClean="0"/>
              <a:t>-4-aminobutyric acid (GABA), a non-protein amino acid</a:t>
            </a:r>
          </a:p>
          <a:p>
            <a:endParaRPr lang="en-US"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Photosynthesis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In tomato genotypes differing in their capacity for </a:t>
            </a:r>
            <a:r>
              <a:rPr lang="en-US" dirty="0" err="1" smtClean="0"/>
              <a:t>thermotolerance</a:t>
            </a:r>
            <a:r>
              <a:rPr lang="en-US" dirty="0" smtClean="0"/>
              <a:t> as well as in sugarcane, an increased chlorophyll </a:t>
            </a:r>
            <a:r>
              <a:rPr lang="en-US" i="1" dirty="0" smtClean="0"/>
              <a:t>a:b ratio and a decreased </a:t>
            </a:r>
            <a:r>
              <a:rPr lang="en-US" dirty="0" err="1" smtClean="0"/>
              <a:t>chlorophyll:carotenoids</a:t>
            </a:r>
            <a:r>
              <a:rPr lang="en-US" dirty="0" smtClean="0"/>
              <a:t> ratio were observed in the tolerant genotypes under high temperatures, indicating that these changes were related to </a:t>
            </a:r>
            <a:r>
              <a:rPr lang="en-US" dirty="0" err="1" smtClean="0"/>
              <a:t>thermotolerance</a:t>
            </a:r>
            <a:r>
              <a:rPr lang="en-US" dirty="0" smtClean="0"/>
              <a:t> of tomato.</a:t>
            </a:r>
          </a:p>
          <a:p>
            <a:r>
              <a:rPr lang="en-US" dirty="0" smtClean="0"/>
              <a:t>Furthermore, under high temperatures, degradation of chlorophyll </a:t>
            </a:r>
            <a:r>
              <a:rPr lang="en-US" i="1" dirty="0" smtClean="0"/>
              <a:t>a and b was more pronounced </a:t>
            </a:r>
            <a:r>
              <a:rPr lang="en-US" dirty="0" smtClean="0"/>
              <a:t>in developed compared to developing leaves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dirty="0" smtClean="0"/>
              <a:t>High temperature influences the photosynthetic capacity of C3 plants more strongly than in C4 plants.</a:t>
            </a:r>
          </a:p>
          <a:p>
            <a:pPr algn="just"/>
            <a:r>
              <a:rPr lang="en-US" dirty="0" smtClean="0"/>
              <a:t>PSII is highly </a:t>
            </a:r>
            <a:r>
              <a:rPr lang="en-US" dirty="0" err="1" smtClean="0"/>
              <a:t>thermolabile</a:t>
            </a:r>
            <a:r>
              <a:rPr lang="en-US" dirty="0" smtClean="0"/>
              <a:t>, and its activity is greatly reduced or even partially stopped under high temperatures which may be due to the properties of </a:t>
            </a:r>
            <a:r>
              <a:rPr lang="en-US" dirty="0" err="1" smtClean="0"/>
              <a:t>thylakoid</a:t>
            </a:r>
            <a:r>
              <a:rPr lang="en-US" dirty="0" smtClean="0"/>
              <a:t> membranes where PSII is located. Heat stress may lead to the dissociation of oxygen evolving complex (OEC).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517650" y="2405062"/>
            <a:ext cx="6343650" cy="2886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t>Cell membrane </a:t>
            </a:r>
            <a:r>
              <a:rPr lang="en-US" i="1" u="sng" dirty="0" err="1" smtClean="0"/>
              <a:t>thermostability</a:t>
            </a:r>
            <a:endParaRPr lang="en-US" u="sng"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Heat stress accelerates the kinetic energy and movement of molecules across membranes thereby loosening chemical bonds within molecules of biological membranes. This makes the lipid </a:t>
            </a:r>
            <a:r>
              <a:rPr lang="en-US" dirty="0" err="1" smtClean="0"/>
              <a:t>bilayer</a:t>
            </a:r>
            <a:r>
              <a:rPr lang="en-US" dirty="0" smtClean="0"/>
              <a:t> of biological membranes more fluid by either </a:t>
            </a:r>
            <a:r>
              <a:rPr lang="en-US" dirty="0" err="1" smtClean="0"/>
              <a:t>denaturation</a:t>
            </a:r>
            <a:r>
              <a:rPr lang="en-US" dirty="0" smtClean="0"/>
              <a:t> of proteins or an increase in unsaturated fatty acids.</a:t>
            </a:r>
          </a:p>
          <a:p>
            <a:pPr algn="just"/>
            <a:r>
              <a:rPr lang="en-US" dirty="0" smtClean="0"/>
              <a:t>Such alterations enhance the permeability of membranes, as evident from increased loss of electrolytes. The increased solute leakage, as an indication of decreased cell membrane </a:t>
            </a:r>
            <a:r>
              <a:rPr lang="en-US" dirty="0" err="1" smtClean="0"/>
              <a:t>thermostability</a:t>
            </a:r>
            <a:r>
              <a:rPr lang="en-US" dirty="0" smtClean="0"/>
              <a:t> (CMT), has long been used as an indirect measure of heat-stress tolerance in diverse plant species,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381000"/>
            <a:ext cx="8153400" cy="5715000"/>
          </a:xfrm>
        </p:spPr>
        <p:txBody>
          <a:bodyPr>
            <a:normAutofit fontScale="77500" lnSpcReduction="20000"/>
          </a:bodyPr>
          <a:lstStyle/>
          <a:p>
            <a:pPr>
              <a:buNone/>
            </a:pPr>
            <a:r>
              <a:rPr lang="en-US" sz="6200" i="1" u="sng" dirty="0" smtClean="0"/>
              <a:t>Assimilate partitioning</a:t>
            </a:r>
          </a:p>
          <a:p>
            <a:pPr>
              <a:buNone/>
            </a:pPr>
            <a:endParaRPr lang="en-US" i="1" u="sng" dirty="0" smtClean="0"/>
          </a:p>
          <a:p>
            <a:pPr>
              <a:buNone/>
            </a:pPr>
            <a:endParaRPr lang="en-US" i="1" u="sng" dirty="0" smtClean="0"/>
          </a:p>
          <a:p>
            <a:pPr algn="just">
              <a:buNone/>
            </a:pPr>
            <a:endParaRPr lang="en-US" i="1" u="sng" dirty="0" smtClean="0"/>
          </a:p>
          <a:p>
            <a:pPr algn="just"/>
            <a:r>
              <a:rPr lang="en-US" dirty="0" smtClean="0"/>
              <a:t>Under low to moderate heat stress, a reduction in source and sink activities may occur leading to severe reductions in growth, economic yield and harvest index.</a:t>
            </a:r>
          </a:p>
          <a:p>
            <a:pPr algn="just"/>
            <a:r>
              <a:rPr lang="en-US" dirty="0" smtClean="0"/>
              <a:t>However, considerable genotypic variation exists in crop plants for assimilate partitioning, as for example among wheat genotypes . To elucidate causal agents of reduced grain filling in wheat under high temperatures, main components of the plant system including </a:t>
            </a:r>
          </a:p>
          <a:p>
            <a:pPr algn="just"/>
            <a:r>
              <a:rPr lang="en-US" dirty="0" smtClean="0"/>
              <a:t>source(flag leaf blade), </a:t>
            </a:r>
          </a:p>
          <a:p>
            <a:pPr algn="just"/>
            <a:r>
              <a:rPr lang="en-US" dirty="0" smtClean="0"/>
              <a:t>sink (ear), </a:t>
            </a:r>
          </a:p>
          <a:p>
            <a:pPr algn="just"/>
            <a:r>
              <a:rPr lang="en-US" dirty="0" smtClean="0"/>
              <a:t> transport pathway (peduncle).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photosynthesis had a broad temperature optimum from 20 to 30 ◦C, however it declined rapidly at temperatures above 30 ◦C. </a:t>
            </a:r>
          </a:p>
          <a:p>
            <a:pPr algn="just"/>
            <a:r>
              <a:rPr lang="en-US" dirty="0" smtClean="0"/>
              <a:t>The rate of </a:t>
            </a:r>
            <a:r>
              <a:rPr lang="en-US" baseline="30000" dirty="0" smtClean="0"/>
              <a:t>14</a:t>
            </a:r>
            <a:r>
              <a:rPr lang="en-US" dirty="0" smtClean="0"/>
              <a:t>C assimilate movement out of the flag leaf (phloem loading), was optimum around 30 ◦C, however, the rate of movement through the stem was independent of temperature from 1 to 50 ◦C. </a:t>
            </a:r>
          </a:p>
          <a:p>
            <a:pPr algn="just"/>
            <a:r>
              <a:rPr lang="en-US" dirty="0" smtClean="0"/>
              <a:t>It was concluded that, </a:t>
            </a:r>
            <a:r>
              <a:rPr lang="en-US" dirty="0" err="1" smtClean="0"/>
              <a:t>atleast</a:t>
            </a:r>
            <a:r>
              <a:rPr lang="en-US" dirty="0" smtClean="0"/>
              <a:t> in wheat, temperature effects on translocation result indirectly from temperature effects on source and sink activities. </a:t>
            </a:r>
          </a:p>
          <a:p>
            <a:pPr algn="just"/>
            <a:r>
              <a:rPr lang="en-US" dirty="0" smtClean="0"/>
              <a:t>From such results, increased mobilization efficiency of reserves from leaves, stem or other plant parts has been suggested as a potential strategy to improve grain filling and yield in wheat under heat stress. This suggestion, however, is based on present limited knowledge of physiological basis of assimilate partitioning under high temperature stress. Further investigation in this area may lead to improved crop production efficiency under</a:t>
            </a:r>
            <a:endParaRPr lang="en-US" u="sng"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smtClean="0"/>
              <a:t>Hormonal changes</a:t>
            </a:r>
            <a:endParaRPr lang="en-US" u="sng" dirty="0"/>
          </a:p>
        </p:txBody>
      </p:sp>
      <p:sp>
        <p:nvSpPr>
          <p:cNvPr id="3" name="Content Placeholder 2"/>
          <p:cNvSpPr>
            <a:spLocks noGrp="1"/>
          </p:cNvSpPr>
          <p:nvPr>
            <p:ph sz="quarter" idx="1"/>
          </p:nvPr>
        </p:nvSpPr>
        <p:spPr/>
        <p:txBody>
          <a:bodyPr>
            <a:normAutofit/>
          </a:bodyPr>
          <a:lstStyle/>
          <a:p>
            <a:pPr algn="just"/>
            <a:r>
              <a:rPr lang="en-US" dirty="0" smtClean="0"/>
              <a:t>Under field conditions, where heat and drought stresses usually coincide, ABA induction is an important component of </a:t>
            </a:r>
            <a:r>
              <a:rPr lang="en-US" dirty="0" err="1" smtClean="0"/>
              <a:t>thermotolerance</a:t>
            </a:r>
            <a:r>
              <a:rPr lang="en-US" dirty="0" smtClean="0"/>
              <a:t>, suggesting its involvement in biochemical pathways essential for survival under heat-induced desiccation stress.</a:t>
            </a:r>
          </a:p>
          <a:p>
            <a:pPr algn="just"/>
            <a:r>
              <a:rPr lang="en-US" dirty="0" smtClean="0"/>
              <a:t>Other studies also suggest that induction of several HSPs by ABA may be one mechanism whereby it confers </a:t>
            </a:r>
            <a:r>
              <a:rPr lang="en-US" dirty="0" err="1" smtClean="0"/>
              <a:t>thermotolerance</a:t>
            </a:r>
            <a:r>
              <a:rPr lang="en-US" dirty="0" smtClean="0"/>
              <a:t>.</a:t>
            </a:r>
          </a:p>
          <a:p>
            <a:pPr algn="just"/>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Ethylene…..</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pPr algn="just">
              <a:buNone/>
            </a:pPr>
            <a:endParaRPr lang="en-US" dirty="0" smtClean="0"/>
          </a:p>
          <a:p>
            <a:pPr algn="just"/>
            <a:r>
              <a:rPr lang="en-US" dirty="0" smtClean="0"/>
              <a:t>Heat stress changes </a:t>
            </a:r>
            <a:r>
              <a:rPr lang="en-US" dirty="0" smtClean="0">
                <a:solidFill>
                  <a:srgbClr val="FF0000"/>
                </a:solidFill>
              </a:rPr>
              <a:t>ethylene</a:t>
            </a:r>
            <a:r>
              <a:rPr lang="en-US" dirty="0" smtClean="0"/>
              <a:t> production differently in different plant species.</a:t>
            </a:r>
          </a:p>
          <a:p>
            <a:pPr algn="just"/>
            <a:r>
              <a:rPr lang="en-US" dirty="0" smtClean="0"/>
              <a:t>For example, while ethylene production in wheat leaves was inhibited slightly at 35 ◦C and severely at 40 ◦C, in soybean ethylene production in hypocotyls increased by increasing temperature up to 40 ◦C and it showed inhibition at 45 ◦C. Despite the fact that ACC accumulated in both species at 40 ◦C, its conversion into ethylene occurred only in soybean hypocotyls but not in wheat.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salicylic acid </a:t>
            </a:r>
            <a:r>
              <a:rPr lang="en-US" dirty="0" smtClean="0"/>
              <a:t>(SA)</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Among other hormones, </a:t>
            </a:r>
            <a:r>
              <a:rPr lang="en-US" dirty="0" smtClean="0">
                <a:solidFill>
                  <a:srgbClr val="FF0000"/>
                </a:solidFill>
              </a:rPr>
              <a:t>salicylic acid </a:t>
            </a:r>
            <a:r>
              <a:rPr lang="en-US" dirty="0" smtClean="0"/>
              <a:t>(SA) has been suggested to be involved in heat-stress responses elicited by plants.</a:t>
            </a:r>
          </a:p>
          <a:p>
            <a:pPr algn="just"/>
            <a:r>
              <a:rPr lang="en-US" dirty="0" smtClean="0"/>
              <a:t>SA stabilizes the </a:t>
            </a:r>
            <a:r>
              <a:rPr lang="en-US" dirty="0" err="1" smtClean="0"/>
              <a:t>trimers</a:t>
            </a:r>
            <a:r>
              <a:rPr lang="en-US" dirty="0" smtClean="0"/>
              <a:t> of heat shock transcription factors and aids them bind heat shock elements to the promoter of heat shock related genes. </a:t>
            </a:r>
            <a:r>
              <a:rPr lang="en-US" dirty="0" err="1" smtClean="0"/>
              <a:t>Longterm</a:t>
            </a:r>
            <a:r>
              <a:rPr lang="en-US" dirty="0" smtClean="0"/>
              <a:t> </a:t>
            </a:r>
            <a:r>
              <a:rPr lang="en-US" dirty="0" err="1" smtClean="0"/>
              <a:t>thermotolerance</a:t>
            </a:r>
            <a:r>
              <a:rPr lang="en-US" dirty="0" smtClean="0"/>
              <a:t> can be induced by SA, in which both Ca</a:t>
            </a:r>
            <a:r>
              <a:rPr lang="en-US" baseline="30000" dirty="0" smtClean="0"/>
              <a:t>2+ </a:t>
            </a:r>
            <a:r>
              <a:rPr lang="en-US" dirty="0" smtClean="0"/>
              <a:t>homeostasis and antioxidant systems are thought to be involved.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Heat Stress</a:t>
            </a:r>
            <a:endParaRPr lang="en-US" dirty="0"/>
          </a:p>
        </p:txBody>
      </p:sp>
      <p:sp>
        <p:nvSpPr>
          <p:cNvPr id="3" name="Content Placeholder 2"/>
          <p:cNvSpPr>
            <a:spLocks noGrp="1"/>
          </p:cNvSpPr>
          <p:nvPr>
            <p:ph sz="quarter" idx="1"/>
          </p:nvPr>
        </p:nvSpPr>
        <p:spPr/>
        <p:txBody>
          <a:bodyPr/>
          <a:lstStyle/>
          <a:p>
            <a:pPr algn="just"/>
            <a:r>
              <a:rPr lang="en-US" dirty="0" smtClean="0"/>
              <a:t>Heat stress is often defined as the rise in temperature beyond a threshold level for a period of time sufficient to cause irreversible damage to plant growth and development.</a:t>
            </a:r>
          </a:p>
          <a:p>
            <a:pPr algn="just"/>
            <a:r>
              <a:rPr lang="en-US" dirty="0" smtClean="0"/>
              <a:t> In general, a transient elevation in temperature, usually 10–15 ◦C above ambient, is considered heat shock or heat stress.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Gibberellins and </a:t>
            </a:r>
            <a:r>
              <a:rPr lang="en-US" dirty="0" err="1" smtClean="0"/>
              <a:t>Cytokinins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The effects of gibberellins and </a:t>
            </a:r>
            <a:r>
              <a:rPr lang="en-US" dirty="0" err="1" smtClean="0"/>
              <a:t>cytokinins</a:t>
            </a:r>
            <a:r>
              <a:rPr lang="en-US" dirty="0" smtClean="0"/>
              <a:t> on high temperature tolerance are opposite to that of ABA.</a:t>
            </a:r>
          </a:p>
          <a:p>
            <a:pPr algn="just"/>
            <a:r>
              <a:rPr lang="en-US" dirty="0" smtClean="0"/>
              <a:t>An inherently heat-tolerant dwarf mutant of barley impaired in the synthesis of gibberellins was repaired b application of </a:t>
            </a:r>
            <a:r>
              <a:rPr lang="en-US" dirty="0" err="1" smtClean="0"/>
              <a:t>gibberellic</a:t>
            </a:r>
            <a:r>
              <a:rPr lang="en-US" dirty="0" smtClean="0"/>
              <a:t> acid, whereas application of </a:t>
            </a:r>
            <a:r>
              <a:rPr lang="en-US" dirty="0" err="1" smtClean="0"/>
              <a:t>triazole</a:t>
            </a:r>
            <a:r>
              <a:rPr lang="en-US" dirty="0" smtClean="0"/>
              <a:t> </a:t>
            </a:r>
            <a:r>
              <a:rPr lang="en-US" dirty="0" err="1" smtClean="0"/>
              <a:t>paclobutrazol</a:t>
            </a:r>
            <a:r>
              <a:rPr lang="en-US" dirty="0" smtClean="0"/>
              <a:t>,  </a:t>
            </a:r>
            <a:r>
              <a:rPr lang="en-US" dirty="0" err="1" smtClean="0"/>
              <a:t>gibberellin</a:t>
            </a:r>
            <a:r>
              <a:rPr lang="en-US" dirty="0" smtClean="0"/>
              <a:t> antagonist, conferred heat tolerance.</a:t>
            </a:r>
          </a:p>
          <a:p>
            <a:pPr algn="just"/>
            <a:r>
              <a:rPr lang="en-US" dirty="0" smtClean="0"/>
              <a:t>In a dwarf wheat variety, high temperature- induced decrease in </a:t>
            </a:r>
            <a:r>
              <a:rPr lang="en-US" dirty="0" err="1" smtClean="0"/>
              <a:t>cytokinin</a:t>
            </a:r>
            <a:r>
              <a:rPr lang="en-US" dirty="0" smtClean="0"/>
              <a:t> content was found to be responsible for reduced kernel filling and its dry weight.</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Brassinosteroids</a:t>
            </a:r>
            <a:endParaRPr lang="en-US" dirty="0"/>
          </a:p>
        </p:txBody>
      </p:sp>
      <p:sp>
        <p:nvSpPr>
          <p:cNvPr id="3" name="Content Placeholder 2"/>
          <p:cNvSpPr>
            <a:spLocks noGrp="1"/>
          </p:cNvSpPr>
          <p:nvPr>
            <p:ph sz="quarter" idx="1"/>
          </p:nvPr>
        </p:nvSpPr>
        <p:spPr/>
        <p:txBody>
          <a:bodyPr/>
          <a:lstStyle/>
          <a:p>
            <a:pPr algn="just"/>
            <a:r>
              <a:rPr lang="en-US" dirty="0" smtClean="0"/>
              <a:t>Another class of hormones, </a:t>
            </a:r>
            <a:r>
              <a:rPr lang="en-US" dirty="0" err="1" smtClean="0"/>
              <a:t>brassinosteroids</a:t>
            </a:r>
            <a:r>
              <a:rPr lang="en-US" dirty="0" smtClean="0"/>
              <a:t> have recently been shown to confer </a:t>
            </a:r>
            <a:r>
              <a:rPr lang="en-US" dirty="0" err="1" smtClean="0"/>
              <a:t>thermotolerance</a:t>
            </a:r>
            <a:r>
              <a:rPr lang="en-US" dirty="0" smtClean="0"/>
              <a:t> to tomato and oilseed rape (</a:t>
            </a:r>
            <a:r>
              <a:rPr lang="en-US" i="1" dirty="0" err="1" smtClean="0"/>
              <a:t>Brassica</a:t>
            </a:r>
            <a:r>
              <a:rPr lang="en-US" i="1" dirty="0" smtClean="0"/>
              <a:t> </a:t>
            </a:r>
            <a:r>
              <a:rPr lang="en-US" i="1" dirty="0" err="1" smtClean="0"/>
              <a:t>napus</a:t>
            </a:r>
            <a:r>
              <a:rPr lang="en-US" i="1" dirty="0" smtClean="0"/>
              <a:t>), but not to cereals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Secondary metabolites</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High-temperature stress induces production of </a:t>
            </a:r>
            <a:r>
              <a:rPr lang="en-US" dirty="0" err="1" smtClean="0"/>
              <a:t>phenolic</a:t>
            </a:r>
            <a:r>
              <a:rPr lang="en-US" dirty="0" smtClean="0"/>
              <a:t> compounds such as </a:t>
            </a:r>
            <a:r>
              <a:rPr lang="en-US" dirty="0" err="1" smtClean="0">
                <a:solidFill>
                  <a:srgbClr val="FF0000"/>
                </a:solidFill>
              </a:rPr>
              <a:t>flavonoids</a:t>
            </a:r>
            <a:r>
              <a:rPr lang="en-US" dirty="0" smtClean="0">
                <a:solidFill>
                  <a:srgbClr val="FF0000"/>
                </a:solidFill>
              </a:rPr>
              <a:t> </a:t>
            </a:r>
            <a:r>
              <a:rPr lang="en-US" dirty="0" smtClean="0"/>
              <a:t>and </a:t>
            </a:r>
            <a:r>
              <a:rPr lang="en-US" dirty="0" err="1" smtClean="0">
                <a:solidFill>
                  <a:srgbClr val="FF0000"/>
                </a:solidFill>
              </a:rPr>
              <a:t>phenylpropanoids</a:t>
            </a:r>
            <a:r>
              <a:rPr lang="en-US" dirty="0" smtClean="0">
                <a:solidFill>
                  <a:srgbClr val="FF0000"/>
                </a:solidFill>
              </a:rPr>
              <a:t>.</a:t>
            </a:r>
          </a:p>
          <a:p>
            <a:pPr algn="just"/>
            <a:r>
              <a:rPr lang="en-US" dirty="0" smtClean="0"/>
              <a:t>Phenylalanine ammonia-</a:t>
            </a:r>
            <a:r>
              <a:rPr lang="en-US" dirty="0" err="1" smtClean="0"/>
              <a:t>lyase</a:t>
            </a:r>
            <a:r>
              <a:rPr lang="en-US" dirty="0" smtClean="0"/>
              <a:t> (PAL) is considered to be the principal enzyme of the </a:t>
            </a:r>
            <a:r>
              <a:rPr lang="en-US" dirty="0" err="1" smtClean="0"/>
              <a:t>phenylpropanoid</a:t>
            </a:r>
            <a:r>
              <a:rPr lang="en-US" dirty="0" smtClean="0"/>
              <a:t> pathway. Increased activity of PAL in response to thermal stress is considered as the main </a:t>
            </a:r>
            <a:r>
              <a:rPr lang="en-US" dirty="0" err="1" smtClean="0"/>
              <a:t>acclimatory</a:t>
            </a:r>
            <a:r>
              <a:rPr lang="en-US" dirty="0" smtClean="0"/>
              <a:t> response of cells to heat stress. Thermal stress induces the biosynthesis of </a:t>
            </a:r>
            <a:r>
              <a:rPr lang="en-US" dirty="0" err="1" smtClean="0"/>
              <a:t>phenolics</a:t>
            </a:r>
            <a:r>
              <a:rPr lang="en-US" dirty="0" smtClean="0"/>
              <a:t> and suppresses their oxidation, which is considered to trigger the acclimation to heat stress.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28600"/>
            <a:ext cx="8153400" cy="5867400"/>
          </a:xfrm>
        </p:spPr>
        <p:txBody>
          <a:bodyPr>
            <a:normAutofit fontScale="92500" lnSpcReduction="20000"/>
          </a:bodyPr>
          <a:lstStyle/>
          <a:p>
            <a:pPr algn="just"/>
            <a:r>
              <a:rPr lang="en-US" dirty="0" err="1" smtClean="0">
                <a:solidFill>
                  <a:srgbClr val="FF0000"/>
                </a:solidFill>
              </a:rPr>
              <a:t>Carotenoids</a:t>
            </a:r>
            <a:r>
              <a:rPr lang="en-US" dirty="0" smtClean="0"/>
              <a:t> are widely known to protect cellular structures in various plant species irrespective of the stress type.</a:t>
            </a:r>
          </a:p>
          <a:p>
            <a:pPr algn="just"/>
            <a:endParaRPr lang="en-US" dirty="0" smtClean="0"/>
          </a:p>
          <a:p>
            <a:pPr algn="just"/>
            <a:r>
              <a:rPr lang="en-US" dirty="0" smtClean="0"/>
              <a:t>it functions to prevent </a:t>
            </a:r>
            <a:r>
              <a:rPr lang="en-US" dirty="0" err="1" smtClean="0"/>
              <a:t>peroxidative</a:t>
            </a:r>
            <a:r>
              <a:rPr lang="en-US" dirty="0" smtClean="0"/>
              <a:t>  damage to the membrane lipids triggered by ROS.</a:t>
            </a:r>
          </a:p>
          <a:p>
            <a:pPr algn="just"/>
            <a:r>
              <a:rPr lang="en-US" dirty="0" smtClean="0"/>
              <a:t>Recent studies have revealed that </a:t>
            </a:r>
            <a:r>
              <a:rPr lang="en-US" dirty="0" err="1" smtClean="0"/>
              <a:t>carotenoids</a:t>
            </a:r>
            <a:r>
              <a:rPr lang="en-US" dirty="0" smtClean="0"/>
              <a:t> of the </a:t>
            </a:r>
            <a:r>
              <a:rPr lang="en-US" dirty="0" err="1" smtClean="0"/>
              <a:t>xanthophyll</a:t>
            </a:r>
            <a:r>
              <a:rPr lang="en-US" dirty="0" smtClean="0"/>
              <a:t> family and some other </a:t>
            </a:r>
            <a:r>
              <a:rPr lang="en-US" dirty="0" err="1" smtClean="0"/>
              <a:t>terpenoids</a:t>
            </a:r>
            <a:r>
              <a:rPr lang="en-US" dirty="0" smtClean="0"/>
              <a:t>, such as isoprene or -</a:t>
            </a:r>
            <a:r>
              <a:rPr lang="en-US" dirty="0" err="1" smtClean="0"/>
              <a:t>tocopherol</a:t>
            </a:r>
            <a:r>
              <a:rPr lang="en-US" dirty="0" smtClean="0"/>
              <a:t>, stabilize and </a:t>
            </a:r>
            <a:r>
              <a:rPr lang="en-US" dirty="0" err="1" smtClean="0"/>
              <a:t>photoprotect</a:t>
            </a:r>
            <a:r>
              <a:rPr lang="en-US" dirty="0" smtClean="0"/>
              <a:t> the lipid phase of the </a:t>
            </a:r>
            <a:r>
              <a:rPr lang="en-US" dirty="0" err="1" smtClean="0"/>
              <a:t>thylakoid</a:t>
            </a:r>
            <a:r>
              <a:rPr lang="en-US" dirty="0" smtClean="0"/>
              <a:t> membranes.</a:t>
            </a:r>
          </a:p>
          <a:p>
            <a:pPr algn="just"/>
            <a:r>
              <a:rPr lang="fr-FR" dirty="0" err="1" smtClean="0"/>
              <a:t>Phenolics</a:t>
            </a:r>
            <a:r>
              <a:rPr lang="fr-FR" dirty="0" smtClean="0"/>
              <a:t>, </a:t>
            </a:r>
            <a:r>
              <a:rPr lang="fr-FR" dirty="0" err="1" smtClean="0"/>
              <a:t>including</a:t>
            </a:r>
            <a:r>
              <a:rPr lang="fr-FR" dirty="0" smtClean="0"/>
              <a:t> </a:t>
            </a:r>
            <a:r>
              <a:rPr lang="fr-FR" dirty="0" err="1" smtClean="0"/>
              <a:t>flavonoids</a:t>
            </a:r>
            <a:r>
              <a:rPr lang="fr-FR" dirty="0" smtClean="0"/>
              <a:t>, </a:t>
            </a:r>
            <a:r>
              <a:rPr lang="fr-FR" dirty="0" err="1" smtClean="0"/>
              <a:t>anthocyanins</a:t>
            </a:r>
            <a:r>
              <a:rPr lang="fr-FR" dirty="0" smtClean="0"/>
              <a:t>, </a:t>
            </a:r>
            <a:r>
              <a:rPr lang="fr-FR" dirty="0" err="1" smtClean="0"/>
              <a:t>lignins</a:t>
            </a:r>
            <a:r>
              <a:rPr lang="fr-FR" dirty="0" smtClean="0"/>
              <a:t>, etc., </a:t>
            </a:r>
            <a:r>
              <a:rPr lang="en-US" dirty="0" smtClean="0"/>
              <a:t>are the most important class of secondary metabolites in plants and play a variety of roles including tolerance to </a:t>
            </a:r>
            <a:r>
              <a:rPr lang="en-US" dirty="0" err="1" smtClean="0"/>
              <a:t>abiotic</a:t>
            </a:r>
            <a:r>
              <a:rPr lang="en-US" dirty="0" smtClean="0"/>
              <a:t> stresses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err="1" smtClean="0">
                <a:solidFill>
                  <a:srgbClr val="FF0000"/>
                </a:solidFill>
              </a:rPr>
              <a:t>Isoprenoids</a:t>
            </a:r>
            <a:r>
              <a:rPr lang="en-US" dirty="0" smtClean="0">
                <a:solidFill>
                  <a:srgbClr val="FF0000"/>
                </a:solidFill>
              </a:rPr>
              <a:t>, </a:t>
            </a:r>
            <a:r>
              <a:rPr lang="en-US" dirty="0" smtClean="0"/>
              <a:t>another class of plant secondary products, are synthesized via </a:t>
            </a:r>
            <a:r>
              <a:rPr lang="en-US" dirty="0" err="1" smtClean="0"/>
              <a:t>mevalonate</a:t>
            </a:r>
            <a:r>
              <a:rPr lang="en-US" dirty="0" smtClean="0"/>
              <a:t> pathway</a:t>
            </a:r>
          </a:p>
          <a:p>
            <a:pPr algn="just"/>
            <a:r>
              <a:rPr lang="en-US" dirty="0" smtClean="0"/>
              <a:t>Being of </a:t>
            </a:r>
            <a:r>
              <a:rPr lang="en-US" dirty="0" smtClean="0">
                <a:solidFill>
                  <a:srgbClr val="FF0000"/>
                </a:solidFill>
              </a:rPr>
              <a:t>low molecular weight </a:t>
            </a:r>
            <a:r>
              <a:rPr lang="en-US" dirty="0" smtClean="0"/>
              <a:t>and </a:t>
            </a:r>
            <a:r>
              <a:rPr lang="en-US" dirty="0" smtClean="0">
                <a:solidFill>
                  <a:srgbClr val="FF0000"/>
                </a:solidFill>
              </a:rPr>
              <a:t>volatile</a:t>
            </a:r>
            <a:r>
              <a:rPr lang="en-US" dirty="0" smtClean="0"/>
              <a:t> in nature, their emission from leaves has been reported to confer heat-stress tolerance to photosynthesis </a:t>
            </a:r>
            <a:r>
              <a:rPr lang="en-US" dirty="0" err="1" smtClean="0"/>
              <a:t>apparati</a:t>
            </a:r>
            <a:r>
              <a:rPr lang="en-US" dirty="0" smtClean="0"/>
              <a:t> in different plants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dirty="0" smtClean="0"/>
              <a:t>In summary, like other stresses, heat stress causes accumulation of secondary metabolites of multifarious nature in plants.</a:t>
            </a:r>
          </a:p>
          <a:p>
            <a:pPr algn="just"/>
            <a:endParaRPr lang="en-US" dirty="0" smtClean="0"/>
          </a:p>
          <a:p>
            <a:pPr algn="just"/>
            <a:r>
              <a:rPr lang="en-US" dirty="0" smtClean="0"/>
              <a:t>However, the specific roles they play in enhancing heat-stress tolerance seem to be different and warrant further elucidation.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Molecular responses</a:t>
            </a:r>
            <a:endParaRPr lang="en-US" dirty="0"/>
          </a:p>
        </p:txBody>
      </p:sp>
      <p:sp>
        <p:nvSpPr>
          <p:cNvPr id="3" name="Content Placeholder 2"/>
          <p:cNvSpPr>
            <a:spLocks noGrp="1"/>
          </p:cNvSpPr>
          <p:nvPr>
            <p:ph sz="quarter" idx="1"/>
          </p:nvPr>
        </p:nvSpPr>
        <p:spPr/>
        <p:txBody>
          <a:bodyPr>
            <a:normAutofit/>
          </a:bodyPr>
          <a:lstStyle/>
          <a:p>
            <a:r>
              <a:rPr lang="en-US" i="1" dirty="0" smtClean="0"/>
              <a:t>Oxidative stress and antioxidants.</a:t>
            </a:r>
          </a:p>
          <a:p>
            <a:pPr algn="just"/>
            <a:r>
              <a:rPr lang="en-US" dirty="0" smtClean="0"/>
              <a:t>In addition to tissue dehydration, heat stress may induce oxidative stress. For example, generation and reactions of activated oxygen species (AOS) including singlet oxygen (1O2), </a:t>
            </a:r>
            <a:r>
              <a:rPr lang="pt-BR" dirty="0" smtClean="0"/>
              <a:t>superoxide radical (O2−), hydrogen peroxide (H2O2) and </a:t>
            </a:r>
            <a:r>
              <a:rPr lang="en-US" dirty="0" smtClean="0"/>
              <a:t>hydroxyl radical (OH−) are symptoms of cellular injury due to high temperature.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Stress proteins</a:t>
            </a:r>
            <a:endParaRPr lang="en-US" dirty="0"/>
          </a:p>
        </p:txBody>
      </p:sp>
      <p:sp>
        <p:nvSpPr>
          <p:cNvPr id="3" name="Content Placeholder 2"/>
          <p:cNvSpPr>
            <a:spLocks noGrp="1"/>
          </p:cNvSpPr>
          <p:nvPr>
            <p:ph sz="quarter" idx="1"/>
          </p:nvPr>
        </p:nvSpPr>
        <p:spPr/>
        <p:txBody>
          <a:bodyPr>
            <a:normAutofit fontScale="92500"/>
          </a:bodyPr>
          <a:lstStyle/>
          <a:p>
            <a:pPr algn="just"/>
            <a:r>
              <a:rPr lang="en-US" i="1" dirty="0" smtClean="0">
                <a:solidFill>
                  <a:srgbClr val="FF0000"/>
                </a:solidFill>
              </a:rPr>
              <a:t>Heat shock proteins.</a:t>
            </a:r>
          </a:p>
          <a:p>
            <a:pPr algn="just"/>
            <a:r>
              <a:rPr lang="en-US" dirty="0" smtClean="0"/>
              <a:t>Synthesis and accumulation of specific proteins are ascertained during a rapid heat stress, and these proteins are designated as HSPs.</a:t>
            </a:r>
          </a:p>
          <a:p>
            <a:pPr algn="just"/>
            <a:r>
              <a:rPr lang="en-US" dirty="0" smtClean="0"/>
              <a:t> Increased production of HSPs occurs when plants experience either abrupt or gradual increase in temperature.</a:t>
            </a:r>
          </a:p>
          <a:p>
            <a:pPr algn="just"/>
            <a:r>
              <a:rPr lang="en-US" dirty="0" smtClean="0"/>
              <a:t>Most HSPs function to help cells withstand heat stress by acting as molecular chaperones.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
            <a:r>
              <a:rPr lang="en-US" dirty="0" smtClean="0"/>
              <a:t>Heat stress causes many cell proteins that function as enzymes or structural components to become unfolded or </a:t>
            </a:r>
            <a:r>
              <a:rPr lang="en-US" dirty="0" err="1" smtClean="0"/>
              <a:t>misfolded</a:t>
            </a:r>
            <a:r>
              <a:rPr lang="en-US" dirty="0" smtClean="0"/>
              <a:t>, thereby leading to loss of proper enzyme structure and activity.</a:t>
            </a:r>
          </a:p>
          <a:p>
            <a:pPr algn="just"/>
            <a:r>
              <a:rPr lang="en-US" dirty="0" smtClean="0"/>
              <a:t>Such </a:t>
            </a:r>
            <a:r>
              <a:rPr lang="en-US" dirty="0" err="1" smtClean="0"/>
              <a:t>misfolded</a:t>
            </a:r>
            <a:r>
              <a:rPr lang="en-US" dirty="0" smtClean="0"/>
              <a:t> proteins often aggregate and precipitate, creating serious problems within the cell. HSPs act as molecular chaperones and serve to attain a proper folding of </a:t>
            </a:r>
            <a:r>
              <a:rPr lang="en-US" dirty="0" err="1" smtClean="0"/>
              <a:t>misfolded</a:t>
            </a:r>
            <a:r>
              <a:rPr lang="en-US" dirty="0" smtClean="0"/>
              <a:t>, aggregated proteins and to prevent </a:t>
            </a:r>
            <a:r>
              <a:rPr lang="en-US" dirty="0" err="1" smtClean="0"/>
              <a:t>misfolding</a:t>
            </a:r>
            <a:r>
              <a:rPr lang="en-US" dirty="0" smtClean="0"/>
              <a:t> of proteins. This facilitates proper cell functioning at elevated, stressful temperatures.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Heat shock proteins were discovered in the fruit fly (</a:t>
            </a:r>
            <a:r>
              <a:rPr lang="en-US" i="1" dirty="0" smtClean="0"/>
              <a:t>Drosophila </a:t>
            </a:r>
            <a:r>
              <a:rPr lang="en-US" i="1" dirty="0" err="1" smtClean="0"/>
              <a:t>melanogaster</a:t>
            </a:r>
            <a:r>
              <a:rPr lang="en-US" i="1" dirty="0" smtClean="0"/>
              <a:t>) and have since been identified in </a:t>
            </a:r>
            <a:r>
              <a:rPr lang="en-US" dirty="0" smtClean="0"/>
              <a:t>other animals, and in humans, as well as in plants, fungi and microorganisms.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Heat-stress threshold</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Most tissues of higher plants are unable to survive extended exposure to temperatures above 45°C. </a:t>
            </a:r>
            <a:r>
              <a:rPr lang="en-US" dirty="0" err="1" smtClean="0"/>
              <a:t>Nongrowing</a:t>
            </a:r>
            <a:r>
              <a:rPr lang="en-US" dirty="0" smtClean="0"/>
              <a:t> cells or dehydrated tissues (e.g., seeds and pollen) can survive much higher temperatures than hydrated, </a:t>
            </a:r>
            <a:r>
              <a:rPr lang="en-US" dirty="0" err="1" smtClean="0"/>
              <a:t>vegetative,growing</a:t>
            </a:r>
            <a:r>
              <a:rPr lang="en-US" dirty="0" smtClean="0"/>
              <a:t> cells.</a:t>
            </a:r>
          </a:p>
          <a:p>
            <a:pPr algn="just"/>
            <a:r>
              <a:rPr lang="en-US" dirty="0" smtClean="0"/>
              <a:t>but dry seeds can endure 120°C, and pollen grains of some species can endure 70°C. In general, only single-celled eukaryotes can complete their life cycle at temperatures above 50°C, and only prokaryotes can divide and grow above 60°C.</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fontScale="90000"/>
          </a:bodyPr>
          <a:lstStyle/>
          <a:p>
            <a:pPr algn="ctr"/>
            <a:r>
              <a:rPr lang="en-US" b="1" dirty="0" smtClean="0"/>
              <a:t>The five classes of heat shock proteins found in plants</a:t>
            </a:r>
            <a:endParaRPr lang="en-US" dirty="0"/>
          </a:p>
        </p:txBody>
      </p:sp>
      <p:graphicFrame>
        <p:nvGraphicFramePr>
          <p:cNvPr id="4" name="Table 3"/>
          <p:cNvGraphicFramePr>
            <a:graphicFrameLocks noGrp="1"/>
          </p:cNvGraphicFramePr>
          <p:nvPr/>
        </p:nvGraphicFramePr>
        <p:xfrm>
          <a:off x="152400" y="1219200"/>
          <a:ext cx="8686800" cy="5553167"/>
        </p:xfrm>
        <a:graphic>
          <a:graphicData uri="http://schemas.openxmlformats.org/drawingml/2006/table">
            <a:tbl>
              <a:tblPr firstRow="1" bandRow="1">
                <a:tableStyleId>{5C22544A-7EE6-4342-B048-85BDC9FD1C3A}</a:tableStyleId>
              </a:tblPr>
              <a:tblGrid>
                <a:gridCol w="2171700"/>
                <a:gridCol w="2171700"/>
                <a:gridCol w="2171700"/>
                <a:gridCol w="2171700"/>
              </a:tblGrid>
              <a:tr h="967504">
                <a:tc>
                  <a:txBody>
                    <a:bodyPr/>
                    <a:lstStyle/>
                    <a:p>
                      <a:r>
                        <a:rPr kumimoji="0" lang="en-US" sz="1800" b="1" kern="1200" baseline="0" dirty="0" smtClean="0">
                          <a:solidFill>
                            <a:schemeClr val="lt1"/>
                          </a:solidFill>
                          <a:latin typeface="+mn-lt"/>
                          <a:ea typeface="+mn-ea"/>
                          <a:cs typeface="+mn-cs"/>
                        </a:rPr>
                        <a:t>HSP class</a:t>
                      </a:r>
                      <a:endParaRPr lang="en-US" dirty="0"/>
                    </a:p>
                  </a:txBody>
                  <a:tcPr/>
                </a:tc>
                <a:tc>
                  <a:txBody>
                    <a:bodyPr/>
                    <a:lstStyle/>
                    <a:p>
                      <a:r>
                        <a:rPr kumimoji="0" lang="en-US" sz="1800" b="1" kern="1200" baseline="0" dirty="0" smtClean="0">
                          <a:solidFill>
                            <a:schemeClr val="lt1"/>
                          </a:solidFill>
                          <a:latin typeface="+mn-lt"/>
                          <a:ea typeface="+mn-ea"/>
                          <a:cs typeface="+mn-cs"/>
                        </a:rPr>
                        <a:t>Size (</a:t>
                      </a:r>
                      <a:r>
                        <a:rPr kumimoji="0" lang="en-US" sz="1800" b="1" kern="1200" baseline="0" dirty="0" err="1" smtClean="0">
                          <a:solidFill>
                            <a:schemeClr val="lt1"/>
                          </a:solidFill>
                          <a:latin typeface="+mn-lt"/>
                          <a:ea typeface="+mn-ea"/>
                          <a:cs typeface="+mn-cs"/>
                        </a:rPr>
                        <a:t>kDa</a:t>
                      </a:r>
                      <a:r>
                        <a:rPr kumimoji="0" lang="en-US" sz="1800" b="1" kern="1200" baseline="0" dirty="0" smtClean="0">
                          <a:solidFill>
                            <a:schemeClr val="lt1"/>
                          </a:solidFill>
                          <a:latin typeface="+mn-lt"/>
                          <a:ea typeface="+mn-ea"/>
                          <a:cs typeface="+mn-cs"/>
                        </a:rPr>
                        <a:t>)</a:t>
                      </a:r>
                      <a:endParaRPr lang="en-US" dirty="0"/>
                    </a:p>
                  </a:txBody>
                  <a:tcPr/>
                </a:tc>
                <a:tc>
                  <a:txBody>
                    <a:bodyPr/>
                    <a:lstStyle/>
                    <a:p>
                      <a:r>
                        <a:rPr kumimoji="0" lang="en-US" sz="1800" b="1" kern="1200" baseline="0" dirty="0" smtClean="0">
                          <a:solidFill>
                            <a:schemeClr val="lt1"/>
                          </a:solidFill>
                          <a:latin typeface="+mn-lt"/>
                          <a:ea typeface="+mn-ea"/>
                          <a:cs typeface="+mn-cs"/>
                        </a:rPr>
                        <a:t>Examples (Arabidopsis / prokaryotic)</a:t>
                      </a:r>
                      <a:endParaRPr lang="en-US" dirty="0"/>
                    </a:p>
                  </a:txBody>
                  <a:tcPr/>
                </a:tc>
                <a:tc>
                  <a:txBody>
                    <a:bodyPr/>
                    <a:lstStyle/>
                    <a:p>
                      <a:r>
                        <a:rPr kumimoji="0" lang="en-US" sz="1800" b="1" kern="1200" baseline="0" dirty="0" smtClean="0">
                          <a:solidFill>
                            <a:schemeClr val="lt1"/>
                          </a:solidFill>
                          <a:latin typeface="+mn-lt"/>
                          <a:ea typeface="+mn-ea"/>
                          <a:cs typeface="+mn-cs"/>
                        </a:rPr>
                        <a:t>Cellular location</a:t>
                      </a:r>
                      <a:endParaRPr lang="en-US" dirty="0"/>
                    </a:p>
                  </a:txBody>
                  <a:tcPr/>
                </a:tc>
              </a:tr>
              <a:tr h="870754">
                <a:tc>
                  <a:txBody>
                    <a:bodyPr/>
                    <a:lstStyle/>
                    <a:p>
                      <a:r>
                        <a:rPr kumimoji="0" lang="en-US" sz="1600" kern="1200" baseline="0" dirty="0" smtClean="0">
                          <a:solidFill>
                            <a:schemeClr val="dk1"/>
                          </a:solidFill>
                          <a:latin typeface="+mn-lt"/>
                          <a:ea typeface="+mn-ea"/>
                          <a:cs typeface="+mn-cs"/>
                        </a:rPr>
                        <a:t>HSP100</a:t>
                      </a:r>
                      <a:endParaRPr lang="en-US" sz="1600" dirty="0"/>
                    </a:p>
                  </a:txBody>
                  <a:tcPr/>
                </a:tc>
                <a:tc>
                  <a:txBody>
                    <a:bodyPr/>
                    <a:lstStyle/>
                    <a:p>
                      <a:r>
                        <a:rPr kumimoji="0" lang="en-US" sz="1600" kern="1200" baseline="0" dirty="0" smtClean="0">
                          <a:solidFill>
                            <a:schemeClr val="dk1"/>
                          </a:solidFill>
                          <a:latin typeface="+mn-lt"/>
                          <a:ea typeface="+mn-ea"/>
                          <a:cs typeface="+mn-cs"/>
                        </a:rPr>
                        <a:t>100–114</a:t>
                      </a:r>
                      <a:endParaRPr lang="en-US" sz="1600" dirty="0"/>
                    </a:p>
                  </a:txBody>
                  <a:tcPr/>
                </a:tc>
                <a:tc>
                  <a:txBody>
                    <a:bodyPr/>
                    <a:lstStyle/>
                    <a:p>
                      <a:r>
                        <a:rPr kumimoji="0" lang="en-US" sz="1600" kern="1200" baseline="0" dirty="0" smtClean="0">
                          <a:solidFill>
                            <a:schemeClr val="dk1"/>
                          </a:solidFill>
                          <a:latin typeface="+mn-lt"/>
                          <a:ea typeface="+mn-ea"/>
                          <a:cs typeface="+mn-cs"/>
                        </a:rPr>
                        <a:t>AtHSP101 / </a:t>
                      </a:r>
                      <a:r>
                        <a:rPr kumimoji="0" lang="en-US" sz="1600" kern="1200" baseline="0" dirty="0" err="1" smtClean="0">
                          <a:solidFill>
                            <a:schemeClr val="dk1"/>
                          </a:solidFill>
                          <a:latin typeface="+mn-lt"/>
                          <a:ea typeface="+mn-ea"/>
                          <a:cs typeface="+mn-cs"/>
                        </a:rPr>
                        <a:t>ClpB</a:t>
                      </a:r>
                      <a:r>
                        <a:rPr kumimoji="0" lang="en-US" sz="1600" kern="1200" baseline="0" dirty="0" smtClean="0">
                          <a:solidFill>
                            <a:schemeClr val="dk1"/>
                          </a:solidFill>
                          <a:latin typeface="+mn-lt"/>
                          <a:ea typeface="+mn-ea"/>
                          <a:cs typeface="+mn-cs"/>
                        </a:rPr>
                        <a:t>, </a:t>
                      </a:r>
                      <a:r>
                        <a:rPr kumimoji="0" lang="en-US" sz="1600" kern="1200" baseline="0" dirty="0" err="1" smtClean="0">
                          <a:solidFill>
                            <a:schemeClr val="dk1"/>
                          </a:solidFill>
                          <a:latin typeface="+mn-lt"/>
                          <a:ea typeface="+mn-ea"/>
                          <a:cs typeface="+mn-cs"/>
                        </a:rPr>
                        <a:t>ClpA</a:t>
                      </a:r>
                      <a:r>
                        <a:rPr kumimoji="0" lang="en-US" sz="1600" kern="1200" baseline="0" dirty="0" smtClean="0">
                          <a:solidFill>
                            <a:schemeClr val="dk1"/>
                          </a:solidFill>
                          <a:latin typeface="+mn-lt"/>
                          <a:ea typeface="+mn-ea"/>
                          <a:cs typeface="+mn-cs"/>
                        </a:rPr>
                        <a:t>/C</a:t>
                      </a:r>
                      <a:endParaRPr lang="en-US" sz="1600" dirty="0"/>
                    </a:p>
                  </a:txBody>
                  <a:tcPr/>
                </a:tc>
                <a:tc>
                  <a:txBody>
                    <a:bodyPr/>
                    <a:lstStyle/>
                    <a:p>
                      <a:r>
                        <a:rPr kumimoji="0" lang="en-US" sz="1600" kern="1200" baseline="0" dirty="0" err="1" smtClean="0">
                          <a:solidFill>
                            <a:schemeClr val="dk1"/>
                          </a:solidFill>
                          <a:latin typeface="+mn-lt"/>
                          <a:ea typeface="+mn-ea"/>
                          <a:cs typeface="+mn-cs"/>
                        </a:rPr>
                        <a:t>Cytosol</a:t>
                      </a:r>
                      <a:r>
                        <a:rPr kumimoji="0" lang="en-US" sz="1600" kern="1200" baseline="0" dirty="0" smtClean="0">
                          <a:solidFill>
                            <a:schemeClr val="dk1"/>
                          </a:solidFill>
                          <a:latin typeface="+mn-lt"/>
                          <a:ea typeface="+mn-ea"/>
                          <a:cs typeface="+mn-cs"/>
                        </a:rPr>
                        <a:t>, mitochondria, chloroplasts</a:t>
                      </a:r>
                      <a:endParaRPr lang="en-US" sz="1600" dirty="0"/>
                    </a:p>
                  </a:txBody>
                  <a:tcPr/>
                </a:tc>
              </a:tr>
              <a:tr h="844646">
                <a:tc>
                  <a:txBody>
                    <a:bodyPr/>
                    <a:lstStyle/>
                    <a:p>
                      <a:r>
                        <a:rPr kumimoji="0" lang="en-US" sz="1600" kern="1200" baseline="0" dirty="0" smtClean="0">
                          <a:solidFill>
                            <a:schemeClr val="dk1"/>
                          </a:solidFill>
                          <a:latin typeface="+mn-lt"/>
                          <a:ea typeface="+mn-ea"/>
                          <a:cs typeface="+mn-cs"/>
                        </a:rPr>
                        <a:t>HSP90</a:t>
                      </a:r>
                      <a:endParaRPr lang="en-US" sz="1600" dirty="0"/>
                    </a:p>
                  </a:txBody>
                  <a:tcPr/>
                </a:tc>
                <a:tc>
                  <a:txBody>
                    <a:bodyPr/>
                    <a:lstStyle/>
                    <a:p>
                      <a:r>
                        <a:rPr kumimoji="0" lang="en-US" sz="1600" kern="1200" baseline="0" dirty="0" smtClean="0">
                          <a:solidFill>
                            <a:schemeClr val="dk1"/>
                          </a:solidFill>
                          <a:latin typeface="+mn-lt"/>
                          <a:ea typeface="+mn-ea"/>
                          <a:cs typeface="+mn-cs"/>
                        </a:rPr>
                        <a:t>80–94</a:t>
                      </a:r>
                      <a:endParaRPr lang="en-US" sz="1600" dirty="0"/>
                    </a:p>
                  </a:txBody>
                  <a:tcPr/>
                </a:tc>
                <a:tc>
                  <a:txBody>
                    <a:bodyPr/>
                    <a:lstStyle/>
                    <a:p>
                      <a:r>
                        <a:rPr kumimoji="0" lang="en-US" sz="1600" kern="1200" baseline="0" dirty="0" smtClean="0">
                          <a:solidFill>
                            <a:schemeClr val="dk1"/>
                          </a:solidFill>
                          <a:latin typeface="+mn-lt"/>
                          <a:ea typeface="+mn-ea"/>
                          <a:cs typeface="+mn-cs"/>
                        </a:rPr>
                        <a:t>AtHSP90 / </a:t>
                      </a:r>
                      <a:r>
                        <a:rPr kumimoji="0" lang="en-US" sz="1600" kern="1200" baseline="0" dirty="0" err="1" smtClean="0">
                          <a:solidFill>
                            <a:schemeClr val="dk1"/>
                          </a:solidFill>
                          <a:latin typeface="+mn-lt"/>
                          <a:ea typeface="+mn-ea"/>
                          <a:cs typeface="+mn-cs"/>
                        </a:rPr>
                        <a:t>HtpG</a:t>
                      </a:r>
                      <a:endParaRPr lang="en-US" sz="1600" dirty="0"/>
                    </a:p>
                  </a:txBody>
                  <a:tcPr/>
                </a:tc>
                <a:tc>
                  <a:txBody>
                    <a:bodyPr/>
                    <a:lstStyle/>
                    <a:p>
                      <a:r>
                        <a:rPr kumimoji="0" lang="en-US" sz="1600" kern="1200" baseline="0" dirty="0" err="1" smtClean="0">
                          <a:solidFill>
                            <a:schemeClr val="dk1"/>
                          </a:solidFill>
                          <a:latin typeface="+mn-lt"/>
                          <a:ea typeface="+mn-ea"/>
                          <a:cs typeface="+mn-cs"/>
                        </a:rPr>
                        <a:t>Cytosol</a:t>
                      </a:r>
                      <a:r>
                        <a:rPr kumimoji="0" lang="en-US" sz="1600" kern="1200" baseline="0" dirty="0" smtClean="0">
                          <a:solidFill>
                            <a:schemeClr val="dk1"/>
                          </a:solidFill>
                          <a:latin typeface="+mn-lt"/>
                          <a:ea typeface="+mn-ea"/>
                          <a:cs typeface="+mn-cs"/>
                        </a:rPr>
                        <a:t>, endoplasmic reticulum</a:t>
                      </a:r>
                      <a:endParaRPr lang="en-US" sz="1600" dirty="0"/>
                    </a:p>
                  </a:txBody>
                  <a:tcPr/>
                </a:tc>
              </a:tr>
              <a:tr h="870754">
                <a:tc>
                  <a:txBody>
                    <a:bodyPr/>
                    <a:lstStyle/>
                    <a:p>
                      <a:r>
                        <a:rPr kumimoji="0" lang="en-US" sz="1600" kern="1200" baseline="0" dirty="0" smtClean="0">
                          <a:solidFill>
                            <a:schemeClr val="dk1"/>
                          </a:solidFill>
                          <a:latin typeface="+mn-lt"/>
                          <a:ea typeface="+mn-ea"/>
                          <a:cs typeface="+mn-cs"/>
                        </a:rPr>
                        <a:t>HSP70</a:t>
                      </a:r>
                      <a:endParaRPr lang="en-US" sz="1600" dirty="0"/>
                    </a:p>
                  </a:txBody>
                  <a:tcPr/>
                </a:tc>
                <a:tc>
                  <a:txBody>
                    <a:bodyPr/>
                    <a:lstStyle/>
                    <a:p>
                      <a:r>
                        <a:rPr kumimoji="0" lang="en-US" sz="1600" kern="1200" baseline="0" dirty="0" smtClean="0">
                          <a:solidFill>
                            <a:schemeClr val="dk1"/>
                          </a:solidFill>
                          <a:latin typeface="+mn-lt"/>
                          <a:ea typeface="+mn-ea"/>
                          <a:cs typeface="+mn-cs"/>
                        </a:rPr>
                        <a:t>69–71</a:t>
                      </a:r>
                      <a:endParaRPr lang="en-US" sz="1600" dirty="0"/>
                    </a:p>
                  </a:txBody>
                  <a:tcPr/>
                </a:tc>
                <a:tc>
                  <a:txBody>
                    <a:bodyPr/>
                    <a:lstStyle/>
                    <a:p>
                      <a:r>
                        <a:rPr kumimoji="0" lang="en-US" sz="1600" kern="1200" baseline="0" dirty="0" smtClean="0">
                          <a:solidFill>
                            <a:schemeClr val="dk1"/>
                          </a:solidFill>
                          <a:latin typeface="+mn-lt"/>
                          <a:ea typeface="+mn-ea"/>
                          <a:cs typeface="+mn-cs"/>
                        </a:rPr>
                        <a:t>AtHSP70 / </a:t>
                      </a:r>
                      <a:r>
                        <a:rPr kumimoji="0" lang="en-US" sz="1600" kern="1200" baseline="0" dirty="0" err="1" smtClean="0">
                          <a:solidFill>
                            <a:schemeClr val="dk1"/>
                          </a:solidFill>
                          <a:latin typeface="+mn-lt"/>
                          <a:ea typeface="+mn-ea"/>
                          <a:cs typeface="+mn-cs"/>
                        </a:rPr>
                        <a:t>DnaK</a:t>
                      </a:r>
                      <a:endParaRPr lang="en-US" sz="1600" dirty="0"/>
                    </a:p>
                  </a:txBody>
                  <a:tcPr/>
                </a:tc>
                <a:tc>
                  <a:txBody>
                    <a:bodyPr/>
                    <a:lstStyle/>
                    <a:p>
                      <a:r>
                        <a:rPr kumimoji="0" lang="en-US" sz="1600" kern="1200" baseline="0" dirty="0" err="1" smtClean="0">
                          <a:solidFill>
                            <a:schemeClr val="dk1"/>
                          </a:solidFill>
                          <a:latin typeface="+mn-lt"/>
                          <a:ea typeface="+mn-ea"/>
                          <a:cs typeface="+mn-cs"/>
                        </a:rPr>
                        <a:t>Cytosol</a:t>
                      </a:r>
                      <a:r>
                        <a:rPr kumimoji="0" lang="en-US" sz="1600" kern="1200" baseline="0" dirty="0" smtClean="0">
                          <a:solidFill>
                            <a:schemeClr val="dk1"/>
                          </a:solidFill>
                          <a:latin typeface="+mn-lt"/>
                          <a:ea typeface="+mn-ea"/>
                          <a:cs typeface="+mn-cs"/>
                        </a:rPr>
                        <a:t>/nucleus, mitochondria, chloroplasts</a:t>
                      </a:r>
                      <a:endParaRPr lang="en-US" sz="1600" dirty="0"/>
                    </a:p>
                  </a:txBody>
                  <a:tcPr/>
                </a:tc>
              </a:tr>
              <a:tr h="612753">
                <a:tc>
                  <a:txBody>
                    <a:bodyPr/>
                    <a:lstStyle/>
                    <a:p>
                      <a:r>
                        <a:rPr kumimoji="0" lang="en-US" sz="1600" kern="1200" baseline="0" dirty="0" smtClean="0">
                          <a:solidFill>
                            <a:schemeClr val="dk1"/>
                          </a:solidFill>
                          <a:latin typeface="+mn-lt"/>
                          <a:ea typeface="+mn-ea"/>
                          <a:cs typeface="+mn-cs"/>
                        </a:rPr>
                        <a:t>HSP60</a:t>
                      </a:r>
                      <a:endParaRPr lang="en-US" sz="1600" dirty="0"/>
                    </a:p>
                  </a:txBody>
                  <a:tcPr/>
                </a:tc>
                <a:tc>
                  <a:txBody>
                    <a:bodyPr/>
                    <a:lstStyle/>
                    <a:p>
                      <a:r>
                        <a:rPr kumimoji="0" lang="en-US" sz="1600" kern="1200" baseline="0" dirty="0" smtClean="0">
                          <a:solidFill>
                            <a:schemeClr val="dk1"/>
                          </a:solidFill>
                          <a:latin typeface="+mn-lt"/>
                          <a:ea typeface="+mn-ea"/>
                          <a:cs typeface="+mn-cs"/>
                        </a:rPr>
                        <a:t>57–60</a:t>
                      </a:r>
                      <a:endParaRPr lang="en-US" sz="1600" dirty="0"/>
                    </a:p>
                  </a:txBody>
                  <a:tcPr/>
                </a:tc>
                <a:tc>
                  <a:txBody>
                    <a:bodyPr/>
                    <a:lstStyle/>
                    <a:p>
                      <a:r>
                        <a:rPr kumimoji="0" lang="en-US" sz="1600" kern="1200" baseline="0" dirty="0" smtClean="0">
                          <a:solidFill>
                            <a:schemeClr val="dk1"/>
                          </a:solidFill>
                          <a:latin typeface="+mn-lt"/>
                          <a:ea typeface="+mn-ea"/>
                          <a:cs typeface="+mn-cs"/>
                        </a:rPr>
                        <a:t>AtTCP-1 / </a:t>
                      </a:r>
                      <a:r>
                        <a:rPr kumimoji="0" lang="en-US" sz="1600" kern="1200" baseline="0" dirty="0" err="1" smtClean="0">
                          <a:solidFill>
                            <a:schemeClr val="dk1"/>
                          </a:solidFill>
                          <a:latin typeface="+mn-lt"/>
                          <a:ea typeface="+mn-ea"/>
                          <a:cs typeface="+mn-cs"/>
                        </a:rPr>
                        <a:t>GroEL</a:t>
                      </a:r>
                      <a:r>
                        <a:rPr kumimoji="0" lang="en-US" sz="1600" kern="1200" baseline="0" dirty="0" smtClean="0">
                          <a:solidFill>
                            <a:schemeClr val="dk1"/>
                          </a:solidFill>
                          <a:latin typeface="+mn-lt"/>
                          <a:ea typeface="+mn-ea"/>
                          <a:cs typeface="+mn-cs"/>
                        </a:rPr>
                        <a:t>, </a:t>
                      </a:r>
                      <a:r>
                        <a:rPr kumimoji="0" lang="en-US" sz="1600" kern="1200" baseline="0" dirty="0" err="1" smtClean="0">
                          <a:solidFill>
                            <a:schemeClr val="dk1"/>
                          </a:solidFill>
                          <a:latin typeface="+mn-lt"/>
                          <a:ea typeface="+mn-ea"/>
                          <a:cs typeface="+mn-cs"/>
                        </a:rPr>
                        <a:t>GroES</a:t>
                      </a:r>
                      <a:endParaRPr lang="en-US" sz="1600" dirty="0"/>
                    </a:p>
                  </a:txBody>
                  <a:tcPr/>
                </a:tc>
                <a:tc>
                  <a:txBody>
                    <a:bodyPr/>
                    <a:lstStyle/>
                    <a:p>
                      <a:r>
                        <a:rPr kumimoji="0" lang="en-US" sz="1600" kern="1200" baseline="0" dirty="0" smtClean="0">
                          <a:solidFill>
                            <a:schemeClr val="dk1"/>
                          </a:solidFill>
                          <a:latin typeface="+mn-lt"/>
                          <a:ea typeface="+mn-ea"/>
                          <a:cs typeface="+mn-cs"/>
                        </a:rPr>
                        <a:t>Mitochondria, chloroplasts</a:t>
                      </a:r>
                      <a:endParaRPr lang="en-US" sz="1600" dirty="0"/>
                    </a:p>
                  </a:txBody>
                  <a:tcPr/>
                </a:tc>
              </a:tr>
              <a:tr h="1386756">
                <a:tc>
                  <a:txBody>
                    <a:bodyPr/>
                    <a:lstStyle/>
                    <a:p>
                      <a:r>
                        <a:rPr kumimoji="0" lang="en-US" sz="1600" kern="1200" baseline="0" dirty="0" err="1" smtClean="0">
                          <a:solidFill>
                            <a:schemeClr val="dk1"/>
                          </a:solidFill>
                          <a:latin typeface="+mn-lt"/>
                          <a:ea typeface="+mn-ea"/>
                          <a:cs typeface="+mn-cs"/>
                        </a:rPr>
                        <a:t>smHSP</a:t>
                      </a:r>
                      <a:endParaRPr lang="en-US" sz="1600" dirty="0"/>
                    </a:p>
                  </a:txBody>
                  <a:tcPr/>
                </a:tc>
                <a:tc>
                  <a:txBody>
                    <a:bodyPr/>
                    <a:lstStyle/>
                    <a:p>
                      <a:r>
                        <a:rPr kumimoji="0" lang="en-US" sz="1600" kern="1200" baseline="0" dirty="0" smtClean="0">
                          <a:solidFill>
                            <a:schemeClr val="dk1"/>
                          </a:solidFill>
                          <a:latin typeface="+mn-lt"/>
                          <a:ea typeface="+mn-ea"/>
                          <a:cs typeface="+mn-cs"/>
                        </a:rPr>
                        <a:t>15–30</a:t>
                      </a:r>
                      <a:endParaRPr lang="en-US" sz="1600" dirty="0"/>
                    </a:p>
                  </a:txBody>
                  <a:tcPr/>
                </a:tc>
                <a:tc>
                  <a:txBody>
                    <a:bodyPr/>
                    <a:lstStyle/>
                    <a:p>
                      <a:r>
                        <a:rPr kumimoji="0" lang="en-US" sz="1600" kern="1200" baseline="0" dirty="0" smtClean="0">
                          <a:solidFill>
                            <a:schemeClr val="dk1"/>
                          </a:solidFill>
                          <a:latin typeface="+mn-lt"/>
                          <a:ea typeface="+mn-ea"/>
                          <a:cs typeface="+mn-cs"/>
                        </a:rPr>
                        <a:t>Various AtHSP22, AtHSP20, AtHSP18.2, AtHSP17.6 / IBPA/B</a:t>
                      </a:r>
                      <a:endParaRPr lang="en-US" sz="1600" dirty="0"/>
                    </a:p>
                  </a:txBody>
                  <a:tcPr/>
                </a:tc>
                <a:tc>
                  <a:txBody>
                    <a:bodyPr/>
                    <a:lstStyle/>
                    <a:p>
                      <a:r>
                        <a:rPr kumimoji="0" lang="en-US" sz="1600" kern="1200" baseline="0" dirty="0" err="1" smtClean="0">
                          <a:solidFill>
                            <a:schemeClr val="dk1"/>
                          </a:solidFill>
                          <a:latin typeface="+mn-lt"/>
                          <a:ea typeface="+mn-ea"/>
                          <a:cs typeface="+mn-cs"/>
                        </a:rPr>
                        <a:t>Cytosol</a:t>
                      </a:r>
                      <a:r>
                        <a:rPr kumimoji="0" lang="en-US" sz="1600" kern="1200" baseline="0" dirty="0" smtClean="0">
                          <a:solidFill>
                            <a:schemeClr val="dk1"/>
                          </a:solidFill>
                          <a:latin typeface="+mn-lt"/>
                          <a:ea typeface="+mn-ea"/>
                          <a:cs typeface="+mn-cs"/>
                        </a:rPr>
                        <a:t>, mitochondria, chloroplasts, endoplasmic reticulum</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HSP</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Members of the HSP60, HSP70, HSP90, and HSP100 groups act as molecular chaperones, involving ATP-dependent stabilization and folding of proteins, and the assembly of </a:t>
            </a:r>
            <a:r>
              <a:rPr lang="en-US" dirty="0" err="1" smtClean="0"/>
              <a:t>oligomeric</a:t>
            </a:r>
            <a:r>
              <a:rPr lang="en-US" dirty="0" smtClean="0"/>
              <a:t> proteins. </a:t>
            </a:r>
          </a:p>
          <a:p>
            <a:pPr algn="just"/>
            <a:r>
              <a:rPr lang="en-US" dirty="0" smtClean="0"/>
              <a:t>Some HSPs assist in polypeptide transport across membranes into cellular compartments. </a:t>
            </a:r>
          </a:p>
          <a:p>
            <a:pPr algn="just"/>
            <a:r>
              <a:rPr lang="en-US" dirty="0" smtClean="0"/>
              <a:t>HSP90s are associated with hormone receptors in animal cells and may be required for their activation, but there is no comparable information for plants.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dirty="0" smtClean="0"/>
              <a:t>Low-molecular-weight (15–30 </a:t>
            </a:r>
            <a:r>
              <a:rPr lang="en-US" dirty="0" err="1" smtClean="0"/>
              <a:t>kDa</a:t>
            </a:r>
            <a:r>
              <a:rPr lang="en-US" dirty="0" smtClean="0"/>
              <a:t>) HSPs are more abundant in higher plants than in other organisms.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Other heat induced proteins.</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Besides HSPs, there are</a:t>
            </a:r>
          </a:p>
          <a:p>
            <a:pPr algn="just"/>
            <a:r>
              <a:rPr lang="en-US" dirty="0" smtClean="0"/>
              <a:t>a number of other plant proteins, including </a:t>
            </a:r>
            <a:r>
              <a:rPr lang="en-US" dirty="0" err="1" smtClean="0">
                <a:solidFill>
                  <a:srgbClr val="FF0000"/>
                </a:solidFill>
              </a:rPr>
              <a:t>ubiquitin</a:t>
            </a:r>
            <a:endParaRPr lang="en-US" dirty="0" smtClean="0">
              <a:solidFill>
                <a:srgbClr val="FF0000"/>
              </a:solidFill>
            </a:endParaRPr>
          </a:p>
          <a:p>
            <a:pPr algn="just"/>
            <a:r>
              <a:rPr lang="en-US" dirty="0" err="1" smtClean="0">
                <a:solidFill>
                  <a:srgbClr val="FF0000"/>
                </a:solidFill>
              </a:rPr>
              <a:t>cytosolic</a:t>
            </a:r>
            <a:r>
              <a:rPr lang="en-US" dirty="0" smtClean="0">
                <a:solidFill>
                  <a:srgbClr val="FF0000"/>
                </a:solidFill>
              </a:rPr>
              <a:t> Cu/Zn-SOD  </a:t>
            </a:r>
            <a:r>
              <a:rPr lang="en-US" dirty="0" smtClean="0"/>
              <a:t>and </a:t>
            </a:r>
          </a:p>
          <a:p>
            <a:pPr algn="just"/>
            <a:r>
              <a:rPr lang="en-US" dirty="0" err="1" smtClean="0">
                <a:solidFill>
                  <a:srgbClr val="FF0000"/>
                </a:solidFill>
              </a:rPr>
              <a:t>Mn</a:t>
            </a:r>
            <a:r>
              <a:rPr lang="en-US" dirty="0" smtClean="0">
                <a:solidFill>
                  <a:srgbClr val="FF0000"/>
                </a:solidFill>
              </a:rPr>
              <a:t>-POD</a:t>
            </a:r>
            <a:r>
              <a:rPr lang="en-US" dirty="0" smtClean="0"/>
              <a:t> </a:t>
            </a:r>
          </a:p>
          <a:p>
            <a:pPr algn="just">
              <a:buNone/>
            </a:pPr>
            <a:r>
              <a:rPr lang="en-US" dirty="0" smtClean="0"/>
              <a:t>whose expressions are stimulated upon heat stress. </a:t>
            </a:r>
          </a:p>
          <a:p>
            <a:pPr algn="just"/>
            <a:r>
              <a:rPr lang="en-US" dirty="0" smtClean="0"/>
              <a:t>For example, in </a:t>
            </a:r>
            <a:r>
              <a:rPr lang="en-US" i="1" dirty="0" err="1" smtClean="0"/>
              <a:t>Prosopis</a:t>
            </a:r>
            <a:r>
              <a:rPr lang="en-US" i="1" dirty="0" smtClean="0"/>
              <a:t> </a:t>
            </a:r>
            <a:r>
              <a:rPr lang="en-US" i="1" dirty="0" err="1" smtClean="0"/>
              <a:t>chilensis</a:t>
            </a:r>
            <a:r>
              <a:rPr lang="en-US" i="1" dirty="0" smtClean="0"/>
              <a:t> and </a:t>
            </a:r>
            <a:r>
              <a:rPr lang="en-US" dirty="0" smtClean="0"/>
              <a:t>soybean under heat stress, </a:t>
            </a:r>
            <a:r>
              <a:rPr lang="en-US" dirty="0" err="1" smtClean="0"/>
              <a:t>ubiquitin</a:t>
            </a:r>
            <a:r>
              <a:rPr lang="en-US" dirty="0" smtClean="0"/>
              <a:t> and conjugated-</a:t>
            </a:r>
            <a:r>
              <a:rPr lang="en-US" dirty="0" err="1" smtClean="0"/>
              <a:t>ubiquitin</a:t>
            </a:r>
            <a:r>
              <a:rPr lang="en-US" dirty="0" smtClean="0"/>
              <a:t> synthesis during the first 3min of exposure emerged as an important mechanism of heat tolerance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Genetic improvement for heat-stress tolerance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i="1" dirty="0" smtClean="0"/>
              <a:t>Conventional breeding strategies</a:t>
            </a:r>
          </a:p>
          <a:p>
            <a:pPr>
              <a:buNone/>
            </a:pPr>
            <a:r>
              <a:rPr lang="en-US" dirty="0" smtClean="0"/>
              <a:t>A common method of selecting plants for heat-stress tolerance has been to grow breeding materials in a hot target </a:t>
            </a:r>
            <a:r>
              <a:rPr lang="en-US" dirty="0" err="1" smtClean="0"/>
              <a:t>productio</a:t>
            </a:r>
            <a:r>
              <a:rPr lang="en-US" dirty="0" smtClean="0"/>
              <a:t> environment and identify individuals/lines with greater yield potential</a:t>
            </a:r>
            <a:endParaRPr lang="en-US" i="1" dirty="0" smtClean="0"/>
          </a:p>
          <a:p>
            <a:r>
              <a:rPr lang="en-US" i="1" dirty="0" smtClean="0"/>
              <a:t>Molecular and biotechnological strategies</a:t>
            </a:r>
          </a:p>
          <a:p>
            <a:pPr>
              <a:buNone/>
            </a:pPr>
            <a:r>
              <a:rPr lang="en-US" dirty="0" smtClean="0"/>
              <a:t>Two common biotechnological approaches to study and improve plant stress tolerance include marker-assisted selection (MAS) and genetic transformation.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Induction of heat tolerance</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US" dirty="0" smtClean="0"/>
              <a:t>Considerable attention has been devoted</a:t>
            </a:r>
          </a:p>
          <a:p>
            <a:pPr algn="just"/>
            <a:r>
              <a:rPr lang="en-US" dirty="0" smtClean="0"/>
              <a:t>to the induction of heat tolerance in existing high-yielding cultivars</a:t>
            </a:r>
          </a:p>
          <a:p>
            <a:pPr algn="just"/>
            <a:r>
              <a:rPr lang="en-US" dirty="0" smtClean="0"/>
              <a:t>Among the various methods to achieve this goal, foliar application of, or pre-sowing seed treatment with low concentrations of</a:t>
            </a:r>
          </a:p>
          <a:p>
            <a:pPr algn="just"/>
            <a:r>
              <a:rPr lang="en-US" dirty="0" smtClean="0"/>
              <a:t> inorganic salts, </a:t>
            </a:r>
          </a:p>
          <a:p>
            <a:pPr algn="just"/>
            <a:r>
              <a:rPr lang="en-US" dirty="0" err="1" smtClean="0"/>
              <a:t>osmoprotectants</a:t>
            </a:r>
            <a:r>
              <a:rPr lang="en-US" dirty="0" smtClean="0"/>
              <a:t>,</a:t>
            </a:r>
          </a:p>
          <a:p>
            <a:pPr algn="just"/>
            <a:r>
              <a:rPr lang="en-US" dirty="0" smtClean="0"/>
              <a:t> signaling molecules (e.g., growth hormones)</a:t>
            </a:r>
          </a:p>
          <a:p>
            <a:pPr algn="just"/>
            <a:r>
              <a:rPr lang="en-US" dirty="0" smtClean="0"/>
              <a:t> and oxidants (e.g., H2O2)</a:t>
            </a:r>
          </a:p>
          <a:p>
            <a:pPr algn="just"/>
            <a:r>
              <a:rPr lang="en-US" dirty="0" smtClean="0"/>
              <a:t>preconditioning of plants are common approaches.</a:t>
            </a:r>
          </a:p>
          <a:p>
            <a:pPr algn="just">
              <a:buNone/>
            </a:pPr>
            <a:r>
              <a:rPr lang="en-US" dirty="0" smtClean="0"/>
              <a:t>High-temperature preconditioning has been shown to drastically</a:t>
            </a:r>
          </a:p>
          <a:p>
            <a:pPr algn="just">
              <a:buNone/>
            </a:pPr>
            <a:r>
              <a:rPr lang="en-US" dirty="0" smtClean="0"/>
              <a:t>reduce the heat-induced damage to black spruce seedlings at</a:t>
            </a:r>
          </a:p>
          <a:p>
            <a:pPr algn="just">
              <a:buNone/>
            </a:pPr>
            <a:r>
              <a:rPr lang="en-US" dirty="0" smtClean="0"/>
              <a:t>moderately high temperatures.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A threshold temperature refers to a value of daily mean temperature at which a detectable reduction in growth begins.</a:t>
            </a:r>
          </a:p>
          <a:p>
            <a:r>
              <a:rPr lang="en-US" dirty="0" smtClean="0"/>
              <a:t>Cool season and temperate crops often have lower threshold temperature values compared to tropical crops.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Threshold high temperatures for some crop plants</a:t>
            </a:r>
            <a:endParaRPr lang="en-US" dirty="0"/>
          </a:p>
        </p:txBody>
      </p:sp>
      <p:graphicFrame>
        <p:nvGraphicFramePr>
          <p:cNvPr id="4" name="Content Placeholder 3"/>
          <p:cNvGraphicFramePr>
            <a:graphicFrameLocks noGrp="1"/>
          </p:cNvGraphicFramePr>
          <p:nvPr>
            <p:ph sz="quarter" idx="1"/>
          </p:nvPr>
        </p:nvGraphicFramePr>
        <p:xfrm>
          <a:off x="612775" y="1600200"/>
          <a:ext cx="8153400" cy="440944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kumimoji="0" lang="en-US" sz="1800" b="1" kern="1200" baseline="0" dirty="0" smtClean="0">
                          <a:solidFill>
                            <a:schemeClr val="lt1"/>
                          </a:solidFill>
                          <a:latin typeface="+mn-lt"/>
                          <a:ea typeface="+mn-ea"/>
                          <a:cs typeface="+mn-cs"/>
                        </a:rPr>
                        <a:t>Crop plants</a:t>
                      </a:r>
                      <a:endParaRPr lang="en-US" dirty="0"/>
                    </a:p>
                  </a:txBody>
                  <a:tcPr/>
                </a:tc>
                <a:tc>
                  <a:txBody>
                    <a:bodyPr/>
                    <a:lstStyle/>
                    <a:p>
                      <a:r>
                        <a:rPr kumimoji="0" lang="en-US" sz="1800" b="1" kern="1200" baseline="0" dirty="0" smtClean="0">
                          <a:solidFill>
                            <a:schemeClr val="lt1"/>
                          </a:solidFill>
                          <a:latin typeface="+mn-lt"/>
                          <a:ea typeface="+mn-ea"/>
                          <a:cs typeface="+mn-cs"/>
                        </a:rPr>
                        <a:t>Threshold temperature (◦C)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baseline="0" dirty="0" smtClean="0">
                          <a:solidFill>
                            <a:schemeClr val="lt1"/>
                          </a:solidFill>
                          <a:latin typeface="+mn-lt"/>
                          <a:ea typeface="+mn-ea"/>
                          <a:cs typeface="+mn-cs"/>
                        </a:rPr>
                        <a:t>Growth stage</a:t>
                      </a:r>
                      <a:endParaRPr lang="en-US" dirty="0" smtClean="0"/>
                    </a:p>
                    <a:p>
                      <a:endParaRPr lang="en-US" dirty="0"/>
                    </a:p>
                  </a:txBody>
                  <a:tcPr/>
                </a:tc>
              </a:tr>
              <a:tr h="370840">
                <a:tc>
                  <a:txBody>
                    <a:bodyPr/>
                    <a:lstStyle/>
                    <a:p>
                      <a:r>
                        <a:rPr kumimoji="0" lang="en-US" sz="1800" kern="1200" baseline="0" dirty="0" smtClean="0">
                          <a:solidFill>
                            <a:schemeClr val="dk1"/>
                          </a:solidFill>
                          <a:latin typeface="+mn-lt"/>
                          <a:ea typeface="+mn-ea"/>
                          <a:cs typeface="+mn-cs"/>
                        </a:rPr>
                        <a:t>Wheat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26</a:t>
                      </a:r>
                      <a:endParaRPr lang="en-US" dirty="0" smtClean="0"/>
                    </a:p>
                  </a:txBody>
                  <a:tcPr/>
                </a:tc>
                <a:tc>
                  <a:txBody>
                    <a:bodyPr/>
                    <a:lstStyle/>
                    <a:p>
                      <a:r>
                        <a:rPr kumimoji="0" lang="en-US" sz="1800" kern="1200" baseline="0" dirty="0" smtClean="0">
                          <a:solidFill>
                            <a:schemeClr val="dk1"/>
                          </a:solidFill>
                          <a:latin typeface="+mn-lt"/>
                          <a:ea typeface="+mn-ea"/>
                          <a:cs typeface="+mn-cs"/>
                        </a:rPr>
                        <a:t>Post-</a:t>
                      </a:r>
                      <a:r>
                        <a:rPr kumimoji="0" lang="en-US" sz="1800" kern="1200" baseline="0" dirty="0" err="1" smtClean="0">
                          <a:solidFill>
                            <a:schemeClr val="dk1"/>
                          </a:solidFill>
                          <a:latin typeface="+mn-lt"/>
                          <a:ea typeface="+mn-ea"/>
                          <a:cs typeface="+mn-cs"/>
                        </a:rPr>
                        <a:t>anthesis</a:t>
                      </a:r>
                      <a:endParaRPr lang="en-US" dirty="0"/>
                    </a:p>
                  </a:txBody>
                  <a:tcPr/>
                </a:tc>
              </a:tr>
              <a:tr h="370840">
                <a:tc>
                  <a:txBody>
                    <a:bodyPr/>
                    <a:lstStyle/>
                    <a:p>
                      <a:r>
                        <a:rPr kumimoji="0" lang="en-US" sz="1800" kern="1200" baseline="0" dirty="0" smtClean="0">
                          <a:solidFill>
                            <a:schemeClr val="dk1"/>
                          </a:solidFill>
                          <a:latin typeface="+mn-lt"/>
                          <a:ea typeface="+mn-ea"/>
                          <a:cs typeface="+mn-cs"/>
                        </a:rPr>
                        <a:t>Corn</a:t>
                      </a:r>
                      <a:endParaRPr lang="en-US" dirty="0"/>
                    </a:p>
                  </a:txBody>
                  <a:tcPr/>
                </a:tc>
                <a:tc>
                  <a:txBody>
                    <a:bodyPr/>
                    <a:lstStyle/>
                    <a:p>
                      <a:r>
                        <a:rPr kumimoji="0" lang="en-US" sz="1800" kern="1200" baseline="0" dirty="0" smtClean="0">
                          <a:solidFill>
                            <a:schemeClr val="dk1"/>
                          </a:solidFill>
                          <a:latin typeface="+mn-lt"/>
                          <a:ea typeface="+mn-ea"/>
                          <a:cs typeface="+mn-cs"/>
                        </a:rPr>
                        <a:t>38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Grain filling</a:t>
                      </a:r>
                    </a:p>
                  </a:txBody>
                  <a:tcPr/>
                </a:tc>
              </a:tr>
              <a:tr h="370840">
                <a:tc>
                  <a:txBody>
                    <a:bodyPr/>
                    <a:lstStyle/>
                    <a:p>
                      <a:r>
                        <a:rPr kumimoji="0" lang="en-US" sz="1800" kern="1200" baseline="0" dirty="0" smtClean="0">
                          <a:solidFill>
                            <a:schemeClr val="dk1"/>
                          </a:solidFill>
                          <a:latin typeface="+mn-lt"/>
                          <a:ea typeface="+mn-ea"/>
                          <a:cs typeface="+mn-cs"/>
                        </a:rPr>
                        <a:t>Cotton</a:t>
                      </a:r>
                      <a:endParaRPr lang="en-US" dirty="0"/>
                    </a:p>
                  </a:txBody>
                  <a:tcPr/>
                </a:tc>
                <a:tc>
                  <a:txBody>
                    <a:bodyPr/>
                    <a:lstStyle/>
                    <a:p>
                      <a:r>
                        <a:rPr kumimoji="0" lang="en-US" sz="1800" kern="1200" baseline="0" dirty="0" smtClean="0">
                          <a:solidFill>
                            <a:schemeClr val="dk1"/>
                          </a:solidFill>
                          <a:latin typeface="+mn-lt"/>
                          <a:ea typeface="+mn-ea"/>
                          <a:cs typeface="+mn-cs"/>
                        </a:rPr>
                        <a:t>45</a:t>
                      </a:r>
                      <a:endParaRPr lang="en-US" dirty="0"/>
                    </a:p>
                  </a:txBody>
                  <a:tcPr/>
                </a:tc>
                <a:tc>
                  <a:txBody>
                    <a:bodyPr/>
                    <a:lstStyle/>
                    <a:p>
                      <a:r>
                        <a:rPr kumimoji="0" lang="en-US" sz="1800" kern="1200" baseline="0" dirty="0" smtClean="0">
                          <a:solidFill>
                            <a:schemeClr val="dk1"/>
                          </a:solidFill>
                          <a:latin typeface="+mn-lt"/>
                          <a:ea typeface="+mn-ea"/>
                          <a:cs typeface="+mn-cs"/>
                        </a:rPr>
                        <a:t>Reproductive</a:t>
                      </a:r>
                      <a:endParaRPr lang="en-US" dirty="0"/>
                    </a:p>
                  </a:txBody>
                  <a:tcPr/>
                </a:tc>
              </a:tr>
              <a:tr h="370840">
                <a:tc>
                  <a:txBody>
                    <a:bodyPr/>
                    <a:lstStyle/>
                    <a:p>
                      <a:r>
                        <a:rPr kumimoji="0" lang="en-US" sz="1800" kern="1200" baseline="0" dirty="0" smtClean="0">
                          <a:solidFill>
                            <a:schemeClr val="dk1"/>
                          </a:solidFill>
                          <a:latin typeface="+mn-lt"/>
                          <a:ea typeface="+mn-ea"/>
                          <a:cs typeface="+mn-cs"/>
                        </a:rPr>
                        <a:t>Pearl millet</a:t>
                      </a:r>
                      <a:endParaRPr lang="en-US" dirty="0"/>
                    </a:p>
                  </a:txBody>
                  <a:tcPr/>
                </a:tc>
                <a:tc>
                  <a:txBody>
                    <a:bodyPr/>
                    <a:lstStyle/>
                    <a:p>
                      <a:r>
                        <a:rPr kumimoji="0" lang="en-US" sz="1800" kern="1200" baseline="0" dirty="0" smtClean="0">
                          <a:solidFill>
                            <a:schemeClr val="dk1"/>
                          </a:solidFill>
                          <a:latin typeface="+mn-lt"/>
                          <a:ea typeface="+mn-ea"/>
                          <a:cs typeface="+mn-cs"/>
                        </a:rPr>
                        <a:t>35</a:t>
                      </a:r>
                      <a:endParaRPr lang="en-US" dirty="0"/>
                    </a:p>
                  </a:txBody>
                  <a:tcPr/>
                </a:tc>
                <a:tc>
                  <a:txBody>
                    <a:bodyPr/>
                    <a:lstStyle/>
                    <a:p>
                      <a:r>
                        <a:rPr kumimoji="0" lang="en-US" sz="1800" kern="1200" baseline="0" dirty="0" smtClean="0">
                          <a:solidFill>
                            <a:schemeClr val="dk1"/>
                          </a:solidFill>
                          <a:latin typeface="+mn-lt"/>
                          <a:ea typeface="+mn-ea"/>
                          <a:cs typeface="+mn-cs"/>
                        </a:rPr>
                        <a:t>Seedling</a:t>
                      </a:r>
                      <a:endParaRPr lang="en-US" dirty="0"/>
                    </a:p>
                  </a:txBody>
                  <a:tcPr/>
                </a:tc>
              </a:tr>
              <a:tr h="370840">
                <a:tc>
                  <a:txBody>
                    <a:bodyPr/>
                    <a:lstStyle/>
                    <a:p>
                      <a:r>
                        <a:rPr kumimoji="0" lang="en-US" sz="1800" kern="1200" baseline="0" dirty="0" smtClean="0">
                          <a:solidFill>
                            <a:schemeClr val="dk1"/>
                          </a:solidFill>
                          <a:latin typeface="+mn-lt"/>
                          <a:ea typeface="+mn-ea"/>
                          <a:cs typeface="+mn-cs"/>
                        </a:rPr>
                        <a:t>Tomato</a:t>
                      </a:r>
                      <a:endParaRPr lang="en-US" dirty="0"/>
                    </a:p>
                  </a:txBody>
                  <a:tcPr/>
                </a:tc>
                <a:tc>
                  <a:txBody>
                    <a:bodyPr/>
                    <a:lstStyle/>
                    <a:p>
                      <a:r>
                        <a:rPr kumimoji="0" lang="en-US" sz="1800" kern="1200" baseline="0" dirty="0" smtClean="0">
                          <a:solidFill>
                            <a:schemeClr val="dk1"/>
                          </a:solidFill>
                          <a:latin typeface="+mn-lt"/>
                          <a:ea typeface="+mn-ea"/>
                          <a:cs typeface="+mn-cs"/>
                        </a:rPr>
                        <a:t>30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Emergence</a:t>
                      </a:r>
                      <a:endParaRPr lang="en-US" dirty="0" smtClean="0"/>
                    </a:p>
                  </a:txBody>
                  <a:tcPr/>
                </a:tc>
              </a:tr>
              <a:tr h="370840">
                <a:tc>
                  <a:txBody>
                    <a:bodyPr/>
                    <a:lstStyle/>
                    <a:p>
                      <a:r>
                        <a:rPr kumimoji="0" lang="en-US" sz="1800" kern="1200" baseline="0" dirty="0" err="1" smtClean="0">
                          <a:solidFill>
                            <a:schemeClr val="dk1"/>
                          </a:solidFill>
                          <a:latin typeface="+mn-lt"/>
                          <a:ea typeface="+mn-ea"/>
                          <a:cs typeface="+mn-cs"/>
                        </a:rPr>
                        <a:t>Brassica</a:t>
                      </a:r>
                      <a:endParaRPr lang="en-US" dirty="0"/>
                    </a:p>
                  </a:txBody>
                  <a:tcPr/>
                </a:tc>
                <a:tc>
                  <a:txBody>
                    <a:bodyPr/>
                    <a:lstStyle/>
                    <a:p>
                      <a:r>
                        <a:rPr kumimoji="0" lang="en-US" sz="1800" kern="1200" baseline="0" dirty="0" smtClean="0">
                          <a:solidFill>
                            <a:schemeClr val="dk1"/>
                          </a:solidFill>
                          <a:latin typeface="+mn-lt"/>
                          <a:ea typeface="+mn-ea"/>
                          <a:cs typeface="+mn-cs"/>
                        </a:rPr>
                        <a:t>29 </a:t>
                      </a:r>
                      <a:endParaRPr lang="en-US" dirty="0"/>
                    </a:p>
                  </a:txBody>
                  <a:tcPr/>
                </a:tc>
                <a:tc>
                  <a:txBody>
                    <a:bodyPr/>
                    <a:lstStyle/>
                    <a:p>
                      <a:r>
                        <a:rPr kumimoji="0" lang="en-US" sz="1800" kern="1200" baseline="0" dirty="0" smtClean="0">
                          <a:solidFill>
                            <a:schemeClr val="dk1"/>
                          </a:solidFill>
                          <a:latin typeface="+mn-lt"/>
                          <a:ea typeface="+mn-ea"/>
                          <a:cs typeface="+mn-cs"/>
                        </a:rPr>
                        <a:t>Flowering</a:t>
                      </a:r>
                      <a:endParaRPr lang="en-US" dirty="0"/>
                    </a:p>
                  </a:txBody>
                  <a:tcPr/>
                </a:tc>
              </a:tr>
              <a:tr h="370840">
                <a:tc>
                  <a:txBody>
                    <a:bodyPr/>
                    <a:lstStyle/>
                    <a:p>
                      <a:r>
                        <a:rPr kumimoji="0" lang="en-US" sz="1800" kern="1200" baseline="0" dirty="0" smtClean="0">
                          <a:solidFill>
                            <a:schemeClr val="dk1"/>
                          </a:solidFill>
                          <a:latin typeface="+mn-lt"/>
                          <a:ea typeface="+mn-ea"/>
                          <a:cs typeface="+mn-cs"/>
                        </a:rPr>
                        <a:t>Cool season pulses</a:t>
                      </a:r>
                      <a:endParaRPr lang="en-US" dirty="0"/>
                    </a:p>
                  </a:txBody>
                  <a:tcPr/>
                </a:tc>
                <a:tc>
                  <a:txBody>
                    <a:bodyPr/>
                    <a:lstStyle/>
                    <a:p>
                      <a:r>
                        <a:rPr kumimoji="0" lang="en-US" sz="1800" kern="1200" baseline="0" dirty="0" smtClean="0">
                          <a:solidFill>
                            <a:schemeClr val="dk1"/>
                          </a:solidFill>
                          <a:latin typeface="+mn-lt"/>
                          <a:ea typeface="+mn-ea"/>
                          <a:cs typeface="+mn-cs"/>
                        </a:rPr>
                        <a:t>25</a:t>
                      </a:r>
                      <a:endParaRPr lang="en-US" dirty="0"/>
                    </a:p>
                  </a:txBody>
                  <a:tcPr/>
                </a:tc>
                <a:tc>
                  <a:txBody>
                    <a:bodyPr/>
                    <a:lstStyle/>
                    <a:p>
                      <a:r>
                        <a:rPr kumimoji="0" lang="en-US" sz="1800" kern="1200" baseline="0" dirty="0" smtClean="0">
                          <a:solidFill>
                            <a:schemeClr val="dk1"/>
                          </a:solidFill>
                          <a:latin typeface="+mn-lt"/>
                          <a:ea typeface="+mn-ea"/>
                          <a:cs typeface="+mn-cs"/>
                        </a:rPr>
                        <a:t>Flowering</a:t>
                      </a:r>
                      <a:endParaRPr lang="en-US" dirty="0"/>
                    </a:p>
                  </a:txBody>
                  <a:tcPr/>
                </a:tc>
              </a:tr>
              <a:tr h="370840">
                <a:tc>
                  <a:txBody>
                    <a:bodyPr/>
                    <a:lstStyle/>
                    <a:p>
                      <a:r>
                        <a:rPr kumimoji="0" lang="en-US" sz="1800" kern="1200" baseline="0" dirty="0" smtClean="0">
                          <a:solidFill>
                            <a:schemeClr val="dk1"/>
                          </a:solidFill>
                          <a:latin typeface="+mn-lt"/>
                          <a:ea typeface="+mn-ea"/>
                          <a:cs typeface="+mn-cs"/>
                        </a:rPr>
                        <a:t>Groundnut</a:t>
                      </a:r>
                      <a:endParaRPr lang="en-US" dirty="0"/>
                    </a:p>
                  </a:txBody>
                  <a:tcPr/>
                </a:tc>
                <a:tc>
                  <a:txBody>
                    <a:bodyPr/>
                    <a:lstStyle/>
                    <a:p>
                      <a:r>
                        <a:rPr kumimoji="0" lang="en-US" sz="1800" kern="1200" baseline="0" dirty="0" smtClean="0">
                          <a:solidFill>
                            <a:schemeClr val="dk1"/>
                          </a:solidFill>
                          <a:latin typeface="+mn-lt"/>
                          <a:ea typeface="+mn-ea"/>
                          <a:cs typeface="+mn-cs"/>
                        </a:rPr>
                        <a:t>34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Pollen production</a:t>
                      </a:r>
                      <a:endParaRPr lang="en-US" dirty="0" smtClean="0"/>
                    </a:p>
                  </a:txBody>
                  <a:tcPr/>
                </a:tc>
              </a:tr>
              <a:tr h="431800">
                <a:tc>
                  <a:txBody>
                    <a:bodyPr/>
                    <a:lstStyle/>
                    <a:p>
                      <a:r>
                        <a:rPr kumimoji="0" lang="en-US" sz="1800" kern="1200" baseline="0" dirty="0" smtClean="0">
                          <a:solidFill>
                            <a:schemeClr val="dk1"/>
                          </a:solidFill>
                          <a:latin typeface="+mn-lt"/>
                          <a:ea typeface="+mn-ea"/>
                          <a:cs typeface="+mn-cs"/>
                        </a:rPr>
                        <a:t>Cowpea</a:t>
                      </a:r>
                      <a:endParaRPr lang="en-US" dirty="0"/>
                    </a:p>
                  </a:txBody>
                  <a:tcPr/>
                </a:tc>
                <a:tc>
                  <a:txBody>
                    <a:bodyPr/>
                    <a:lstStyle/>
                    <a:p>
                      <a:r>
                        <a:rPr kumimoji="0" lang="en-US" sz="1800" kern="1200" baseline="0" dirty="0" smtClean="0">
                          <a:solidFill>
                            <a:schemeClr val="dk1"/>
                          </a:solidFill>
                          <a:latin typeface="+mn-lt"/>
                          <a:ea typeface="+mn-ea"/>
                          <a:cs typeface="+mn-cs"/>
                        </a:rPr>
                        <a:t>41 </a:t>
                      </a:r>
                      <a:endParaRPr lang="en-US" dirty="0"/>
                    </a:p>
                  </a:txBody>
                  <a:tcPr/>
                </a:tc>
                <a:tc>
                  <a:txBody>
                    <a:bodyPr/>
                    <a:lstStyle/>
                    <a:p>
                      <a:r>
                        <a:rPr kumimoji="0" lang="en-US" sz="1800" kern="1200" baseline="0" dirty="0" smtClean="0">
                          <a:solidFill>
                            <a:schemeClr val="dk1"/>
                          </a:solidFill>
                          <a:latin typeface="+mn-lt"/>
                          <a:ea typeface="+mn-ea"/>
                          <a:cs typeface="+mn-cs"/>
                        </a:rPr>
                        <a:t>Flowering</a:t>
                      </a:r>
                      <a:endParaRPr lang="en-US" dirty="0"/>
                    </a:p>
                  </a:txBody>
                  <a:tcPr/>
                </a:tc>
              </a:tr>
              <a:tr h="370840">
                <a:tc>
                  <a:txBody>
                    <a:bodyPr/>
                    <a:lstStyle/>
                    <a:p>
                      <a:r>
                        <a:rPr lang="en-US" sz="1800" baseline="0" dirty="0" smtClean="0">
                          <a:latin typeface="Times-Roman"/>
                        </a:rPr>
                        <a:t>Rice</a:t>
                      </a:r>
                      <a:endParaRPr lang="en-US" sz="1800" dirty="0"/>
                    </a:p>
                  </a:txBody>
                  <a:tcPr/>
                </a:tc>
                <a:tc>
                  <a:txBody>
                    <a:bodyPr/>
                    <a:lstStyle/>
                    <a:p>
                      <a:r>
                        <a:rPr lang="en-US" sz="1800" baseline="0" dirty="0" smtClean="0">
                          <a:latin typeface="Times-Roman"/>
                        </a:rPr>
                        <a:t>34</a:t>
                      </a:r>
                      <a:endParaRPr lang="en-US" sz="1800" dirty="0"/>
                    </a:p>
                  </a:txBody>
                  <a:tcPr/>
                </a:tc>
                <a:tc>
                  <a:txBody>
                    <a:bodyPr/>
                    <a:lstStyle/>
                    <a:p>
                      <a:r>
                        <a:rPr lang="en-US" sz="1800" baseline="0" dirty="0" smtClean="0">
                          <a:latin typeface="Times-Roman"/>
                        </a:rPr>
                        <a:t>34</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Plant responses to heat stress</a:t>
            </a:r>
            <a:endParaRPr lang="en-US" dirty="0"/>
          </a:p>
        </p:txBody>
      </p:sp>
      <p:sp>
        <p:nvSpPr>
          <p:cNvPr id="3" name="Content Placeholder 2"/>
          <p:cNvSpPr>
            <a:spLocks noGrp="1"/>
          </p:cNvSpPr>
          <p:nvPr>
            <p:ph sz="quarter" idx="1"/>
          </p:nvPr>
        </p:nvSpPr>
        <p:spPr/>
        <p:txBody>
          <a:bodyPr>
            <a:normAutofit/>
          </a:bodyPr>
          <a:lstStyle/>
          <a:p>
            <a:pPr>
              <a:buNone/>
            </a:pPr>
            <a:r>
              <a:rPr lang="en-US" i="1" dirty="0" err="1" smtClean="0"/>
              <a:t>Morpho</a:t>
            </a:r>
            <a:r>
              <a:rPr lang="en-US" i="1" dirty="0" smtClean="0"/>
              <a:t>-anatomical and </a:t>
            </a:r>
            <a:r>
              <a:rPr lang="en-US" i="1" dirty="0" err="1" smtClean="0"/>
              <a:t>phenological</a:t>
            </a:r>
            <a:r>
              <a:rPr lang="en-US" i="1" dirty="0" smtClean="0"/>
              <a:t> responses</a:t>
            </a:r>
          </a:p>
          <a:p>
            <a:pPr>
              <a:buNone/>
            </a:pPr>
            <a:r>
              <a:rPr lang="en-US" i="1" dirty="0" smtClean="0"/>
              <a:t>Morphological symptoms</a:t>
            </a:r>
          </a:p>
          <a:p>
            <a:pPr algn="just"/>
            <a:r>
              <a:rPr lang="en-US" dirty="0" smtClean="0"/>
              <a:t>High temperatures can cause considerable pre- and post-harvest damages, including scorching of leaves and twigs, sunburns on leaves, branches and stems, leaf senescence and abscission, shoot and root growth inhibition, fruit discoloration and damage, and reduced yield.</a:t>
            </a:r>
            <a:endParaRPr lang="en-US" i="1"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Anatomical changes</a:t>
            </a:r>
            <a:endParaRPr lang="en-US" dirty="0"/>
          </a:p>
        </p:txBody>
      </p:sp>
      <p:sp>
        <p:nvSpPr>
          <p:cNvPr id="3" name="Content Placeholder 2"/>
          <p:cNvSpPr>
            <a:spLocks noGrp="1"/>
          </p:cNvSpPr>
          <p:nvPr>
            <p:ph sz="quarter" idx="1"/>
          </p:nvPr>
        </p:nvSpPr>
        <p:spPr>
          <a:xfrm>
            <a:off x="612648" y="1371600"/>
            <a:ext cx="8153400" cy="5638800"/>
          </a:xfrm>
        </p:spPr>
        <p:txBody>
          <a:bodyPr>
            <a:normAutofit fontScale="92500" lnSpcReduction="20000"/>
          </a:bodyPr>
          <a:lstStyle/>
          <a:p>
            <a:pPr algn="just">
              <a:buNone/>
            </a:pPr>
            <a:r>
              <a:rPr lang="en-US" dirty="0" smtClean="0"/>
              <a:t>anatomical changes under high ambient temperatures are generally similar to those under drought stress.</a:t>
            </a:r>
          </a:p>
          <a:p>
            <a:pPr algn="just">
              <a:buClr>
                <a:srgbClr val="C00000"/>
              </a:buClr>
              <a:buFont typeface="Wingdings" pitchFamily="2" charset="2"/>
              <a:buChar char="v"/>
            </a:pPr>
            <a:r>
              <a:rPr lang="en-US" dirty="0" smtClean="0"/>
              <a:t>reduced cell size,</a:t>
            </a:r>
          </a:p>
          <a:p>
            <a:pPr algn="just">
              <a:buClr>
                <a:srgbClr val="C00000"/>
              </a:buClr>
              <a:buFont typeface="Wingdings" pitchFamily="2" charset="2"/>
              <a:buChar char="v"/>
            </a:pPr>
            <a:r>
              <a:rPr lang="en-US" dirty="0" smtClean="0"/>
              <a:t>closure of stomata and curtailed water loss</a:t>
            </a:r>
          </a:p>
          <a:p>
            <a:pPr algn="just">
              <a:buClr>
                <a:srgbClr val="C00000"/>
              </a:buClr>
              <a:buFont typeface="Wingdings" pitchFamily="2" charset="2"/>
              <a:buChar char="v"/>
            </a:pPr>
            <a:r>
              <a:rPr lang="en-US" dirty="0" smtClean="0"/>
              <a:t>increased </a:t>
            </a:r>
            <a:r>
              <a:rPr lang="en-US" dirty="0" err="1" smtClean="0"/>
              <a:t>stomatal</a:t>
            </a:r>
            <a:r>
              <a:rPr lang="en-US" dirty="0" smtClean="0"/>
              <a:t> and </a:t>
            </a:r>
            <a:r>
              <a:rPr lang="en-US" dirty="0" err="1" smtClean="0"/>
              <a:t>trichomatous</a:t>
            </a:r>
            <a:r>
              <a:rPr lang="en-US" dirty="0" smtClean="0"/>
              <a:t> densities</a:t>
            </a:r>
          </a:p>
          <a:p>
            <a:pPr algn="just">
              <a:buClr>
                <a:srgbClr val="C00000"/>
              </a:buClr>
              <a:buFont typeface="Wingdings" pitchFamily="2" charset="2"/>
              <a:buChar char="v"/>
            </a:pPr>
            <a:r>
              <a:rPr lang="en-US" dirty="0" smtClean="0"/>
              <a:t>greater xylem vessels of both root and shoot</a:t>
            </a:r>
          </a:p>
          <a:p>
            <a:pPr algn="just">
              <a:buClr>
                <a:srgbClr val="C00000"/>
              </a:buClr>
              <a:buFont typeface="Wingdings" pitchFamily="2" charset="2"/>
              <a:buChar char="v"/>
            </a:pPr>
            <a:r>
              <a:rPr lang="en-US" dirty="0" smtClean="0"/>
              <a:t>reflective leaf hairs and leaf waxes.</a:t>
            </a:r>
          </a:p>
          <a:p>
            <a:pPr algn="just">
              <a:buClr>
                <a:srgbClr val="C00000"/>
              </a:buClr>
              <a:buFont typeface="Wingdings" pitchFamily="2" charset="2"/>
              <a:buChar char="v"/>
            </a:pPr>
            <a:r>
              <a:rPr lang="en-US" dirty="0" smtClean="0"/>
              <a:t>leaf rolling and vertical leaf orientation.</a:t>
            </a:r>
          </a:p>
          <a:p>
            <a:pPr algn="just"/>
            <a:r>
              <a:rPr lang="en-US" sz="2600" dirty="0" smtClean="0"/>
              <a:t>Some desert shrubs—for example, white brittlebush (</a:t>
            </a:r>
            <a:r>
              <a:rPr lang="en-US" sz="2600" i="1" dirty="0" err="1" smtClean="0"/>
              <a:t>Encelia</a:t>
            </a:r>
            <a:r>
              <a:rPr lang="en-US" sz="2600" i="1" dirty="0" smtClean="0"/>
              <a:t> </a:t>
            </a:r>
            <a:r>
              <a:rPr lang="en-US" sz="2600" i="1" dirty="0" err="1" smtClean="0"/>
              <a:t>farinosa,</a:t>
            </a:r>
            <a:r>
              <a:rPr lang="en-US" sz="2600" dirty="0" err="1" smtClean="0"/>
              <a:t>family</a:t>
            </a:r>
            <a:r>
              <a:rPr lang="en-US" sz="2600" dirty="0" smtClean="0"/>
              <a:t> </a:t>
            </a:r>
            <a:r>
              <a:rPr lang="en-US" sz="2600" dirty="0" err="1" smtClean="0"/>
              <a:t>Compositae</a:t>
            </a:r>
            <a:r>
              <a:rPr lang="en-US" sz="2600" dirty="0" smtClean="0"/>
              <a:t>)—have dimorphic leaves to avoid excessive heating: Green, nearly hairless leaves found in the winter are replaced by white, pubescent leaves in the Summer</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Phenological</a:t>
            </a:r>
            <a:r>
              <a:rPr lang="en-US" i="1" dirty="0" smtClean="0"/>
              <a:t> changes</a:t>
            </a:r>
            <a:endParaRPr lang="en-US" dirty="0"/>
          </a:p>
        </p:txBody>
      </p:sp>
      <p:sp>
        <p:nvSpPr>
          <p:cNvPr id="3" name="Content Placeholder 2"/>
          <p:cNvSpPr>
            <a:spLocks noGrp="1"/>
          </p:cNvSpPr>
          <p:nvPr>
            <p:ph sz="quarter" idx="1"/>
          </p:nvPr>
        </p:nvSpPr>
        <p:spPr/>
        <p:txBody>
          <a:bodyPr/>
          <a:lstStyle/>
          <a:p>
            <a:r>
              <a:rPr lang="en-US" dirty="0" smtClean="0"/>
              <a:t>Different </a:t>
            </a:r>
            <a:r>
              <a:rPr lang="en-US" dirty="0" err="1" smtClean="0"/>
              <a:t>phenological</a:t>
            </a:r>
            <a:r>
              <a:rPr lang="en-US" dirty="0" smtClean="0"/>
              <a:t> stages differ in their sensitivity to high temperature</a:t>
            </a:r>
          </a:p>
          <a:p>
            <a:endParaRPr lang="en-US" dirty="0" smtClean="0"/>
          </a:p>
          <a:p>
            <a:pPr>
              <a:buNone/>
            </a:pPr>
            <a:endParaRPr lang="en-US" dirty="0" smtClean="0"/>
          </a:p>
          <a:p>
            <a:r>
              <a:rPr lang="en-US" dirty="0" smtClean="0"/>
              <a:t>however, this depends on species and genotype as there are great inter and intra-specific variations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Physiological responses</a:t>
            </a:r>
            <a:endParaRPr lang="en-US" dirty="0"/>
          </a:p>
        </p:txBody>
      </p:sp>
      <p:sp>
        <p:nvSpPr>
          <p:cNvPr id="3" name="Content Placeholder 2"/>
          <p:cNvSpPr>
            <a:spLocks noGrp="1"/>
          </p:cNvSpPr>
          <p:nvPr>
            <p:ph sz="quarter" idx="1"/>
          </p:nvPr>
        </p:nvSpPr>
        <p:spPr>
          <a:xfrm>
            <a:off x="612648" y="1447800"/>
            <a:ext cx="8153400" cy="5029200"/>
          </a:xfrm>
        </p:spPr>
        <p:txBody>
          <a:bodyPr>
            <a:normAutofit lnSpcReduction="10000"/>
          </a:bodyPr>
          <a:lstStyle/>
          <a:p>
            <a:pPr algn="just">
              <a:buNone/>
            </a:pPr>
            <a:r>
              <a:rPr lang="en-US" i="1" u="sng" dirty="0" smtClean="0"/>
              <a:t>Water relations</a:t>
            </a:r>
          </a:p>
          <a:p>
            <a:pPr algn="just"/>
            <a:r>
              <a:rPr lang="en-US" dirty="0" smtClean="0"/>
              <a:t>Plants tend to maintain stable tissue water status regardless of temperature when moisture is ample; however, high temperatures severely impair this tendency when water is limiting.</a:t>
            </a:r>
          </a:p>
          <a:p>
            <a:pPr algn="just"/>
            <a:r>
              <a:rPr lang="en-US" dirty="0" smtClean="0"/>
              <a:t>Under field conditions, high temperature stress is frequently associated with reduced water availability.</a:t>
            </a:r>
          </a:p>
          <a:p>
            <a:pPr algn="just"/>
            <a:r>
              <a:rPr lang="en-US" dirty="0" smtClean="0"/>
              <a:t>High temperatures seem to cause water loss in plants more during daytime than nighttime.</a:t>
            </a:r>
            <a:endParaRPr lang="en-US"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1805246</TotalTime>
  <Words>2229</Words>
  <Application>Microsoft Office PowerPoint</Application>
  <PresentationFormat>On-screen Show (4:3)</PresentationFormat>
  <Paragraphs>191</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Median</vt:lpstr>
      <vt:lpstr>HEAT STRESS AND HEAT SHOCK</vt:lpstr>
      <vt:lpstr>What is Heat Stress</vt:lpstr>
      <vt:lpstr>Heat-stress threshold</vt:lpstr>
      <vt:lpstr>Cont……</vt:lpstr>
      <vt:lpstr>Threshold high temperatures for some crop plants</vt:lpstr>
      <vt:lpstr>Plant responses to heat stress</vt:lpstr>
      <vt:lpstr>Anatomical changes</vt:lpstr>
      <vt:lpstr>Phenological changes</vt:lpstr>
      <vt:lpstr>Physiological responses</vt:lpstr>
      <vt:lpstr>PowerPoint Presentation</vt:lpstr>
      <vt:lpstr>Photosynthesis</vt:lpstr>
      <vt:lpstr>PowerPoint Presentation</vt:lpstr>
      <vt:lpstr>)</vt:lpstr>
      <vt:lpstr>Cell membrane thermostability</vt:lpstr>
      <vt:lpstr>PowerPoint Presentation</vt:lpstr>
      <vt:lpstr>Cont….. .</vt:lpstr>
      <vt:lpstr>Hormonal changes</vt:lpstr>
      <vt:lpstr>Ethylene…..</vt:lpstr>
      <vt:lpstr>salicylic acid (SA)</vt:lpstr>
      <vt:lpstr>Gibberellins and Cytokinins</vt:lpstr>
      <vt:lpstr>Brassinosteroids</vt:lpstr>
      <vt:lpstr>Secondary metabolites</vt:lpstr>
      <vt:lpstr>PowerPoint Presentation</vt:lpstr>
      <vt:lpstr>PowerPoint Presentation</vt:lpstr>
      <vt:lpstr>PowerPoint Presentation</vt:lpstr>
      <vt:lpstr>Molecular responses</vt:lpstr>
      <vt:lpstr>Stress proteins</vt:lpstr>
      <vt:lpstr>PowerPoint Presentation</vt:lpstr>
      <vt:lpstr>PowerPoint Presentation</vt:lpstr>
      <vt:lpstr>The five classes of heat shock proteins found in plants</vt:lpstr>
      <vt:lpstr>Functions of HSP</vt:lpstr>
      <vt:lpstr>PowerPoint Presentation</vt:lpstr>
      <vt:lpstr>Other heat induced proteins.</vt:lpstr>
      <vt:lpstr>Genetic improvement for heat-stress tolerance</vt:lpstr>
      <vt:lpstr>Induction of heat tolerance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STRESS AND HEAT SHOCK</dc:title>
  <dc:creator>Ahmed</dc:creator>
  <cp:lastModifiedBy>Behzad</cp:lastModifiedBy>
  <cp:revision>142</cp:revision>
  <dcterms:created xsi:type="dcterms:W3CDTF">2007-12-31T20:43:20Z</dcterms:created>
  <dcterms:modified xsi:type="dcterms:W3CDTF">2015-06-23T05:52:42Z</dcterms:modified>
</cp:coreProperties>
</file>