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34439"/>
            <a:ext cx="9144000" cy="320040"/>
          </a:xfrm>
          <a:custGeom>
            <a:avLst/>
            <a:gdLst/>
            <a:ahLst/>
            <a:cxnLst/>
            <a:rect l="l" t="t" r="r" b="b"/>
            <a:pathLst>
              <a:path w="9144000" h="320040">
                <a:moveTo>
                  <a:pt x="9144000" y="0"/>
                </a:moveTo>
                <a:lnTo>
                  <a:pt x="0" y="0"/>
                </a:lnTo>
                <a:lnTo>
                  <a:pt x="0" y="320039"/>
                </a:lnTo>
                <a:lnTo>
                  <a:pt x="9144000" y="320039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1312" y="1280159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7164" y="6643115"/>
            <a:ext cx="733044" cy="214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01114" y="1597532"/>
            <a:ext cx="5541771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0619" y="2633319"/>
            <a:ext cx="5842761" cy="162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9219" y="705612"/>
            <a:ext cx="4474463" cy="40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6369" y="1787398"/>
            <a:ext cx="29209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9628" y="160020"/>
            <a:ext cx="1427987" cy="1267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3304" y="2744723"/>
            <a:ext cx="3764279" cy="3578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34439"/>
            <a:ext cx="9144000" cy="320040"/>
            <a:chOff x="0" y="1234439"/>
            <a:chExt cx="9144000" cy="320040"/>
          </a:xfrm>
        </p:grpSpPr>
        <p:sp>
          <p:nvSpPr>
            <p:cNvPr id="4" name="object 4"/>
            <p:cNvSpPr/>
            <p:nvPr/>
          </p:nvSpPr>
          <p:spPr>
            <a:xfrm>
              <a:off x="0" y="1234439"/>
              <a:ext cx="9144000" cy="320040"/>
            </a:xfrm>
            <a:custGeom>
              <a:avLst/>
              <a:gdLst/>
              <a:ahLst/>
              <a:cxnLst/>
              <a:rect l="l" t="t" r="r" b="b"/>
              <a:pathLst>
                <a:path w="9144000" h="320040">
                  <a:moveTo>
                    <a:pt x="91440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9144000" y="3200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80159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533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33400" y="2286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312" y="1280159"/>
              <a:ext cx="8552815" cy="228600"/>
            </a:xfrm>
            <a:custGeom>
              <a:avLst/>
              <a:gdLst/>
              <a:ahLst/>
              <a:cxnLst/>
              <a:rect l="l" t="t" r="r" b="b"/>
              <a:pathLst>
                <a:path w="8552815" h="228600">
                  <a:moveTo>
                    <a:pt x="855268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552688" y="228600"/>
                  </a:lnTo>
                  <a:lnTo>
                    <a:pt x="855268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027164" y="6643115"/>
            <a:ext cx="733044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0011" y="659891"/>
            <a:ext cx="2090927" cy="348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710183"/>
            <a:ext cx="1793748" cy="2871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1094" y="1267714"/>
            <a:ext cx="7023100" cy="159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2124075" marR="97155" indent="-1132840">
              <a:lnSpc>
                <a:spcPct val="150000"/>
              </a:lnSpc>
              <a:spcBef>
                <a:spcPts val="869"/>
              </a:spcBef>
            </a:pPr>
            <a:r>
              <a:rPr sz="1400" b="1" spc="-5" dirty="0">
                <a:latin typeface="Arial"/>
                <a:cs typeface="Arial"/>
              </a:rPr>
              <a:t>Flammability </a:t>
            </a:r>
            <a:r>
              <a:rPr sz="1400" dirty="0">
                <a:latin typeface="Arial"/>
                <a:cs typeface="Arial"/>
              </a:rPr>
              <a:t>is defined at how easily something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burn or ignite,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causing  fire 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combustion</a:t>
            </a:r>
            <a:endParaRPr sz="1400">
              <a:latin typeface="Arial"/>
              <a:cs typeface="Arial"/>
            </a:endParaRPr>
          </a:p>
          <a:p>
            <a:pPr marL="2124075" marR="5080" indent="-1132840">
              <a:lnSpc>
                <a:spcPct val="150000"/>
              </a:lnSpc>
            </a:pPr>
            <a:r>
              <a:rPr sz="1400" b="1" dirty="0">
                <a:latin typeface="Arial"/>
                <a:cs typeface="Arial"/>
              </a:rPr>
              <a:t>Flammable </a:t>
            </a:r>
            <a:r>
              <a:rPr sz="1400" b="1" spc="-5" dirty="0">
                <a:latin typeface="Arial"/>
                <a:cs typeface="Arial"/>
              </a:rPr>
              <a:t>liquid </a:t>
            </a:r>
            <a:r>
              <a:rPr sz="1400" dirty="0">
                <a:latin typeface="Arial"/>
                <a:cs typeface="Arial"/>
              </a:rPr>
              <a:t>is a liquid that can catch fire </a:t>
            </a:r>
            <a:r>
              <a:rPr sz="1400" spc="-5" dirty="0">
                <a:latin typeface="Arial"/>
                <a:cs typeface="Arial"/>
              </a:rPr>
              <a:t>flammable </a:t>
            </a:r>
            <a:r>
              <a:rPr sz="1400" dirty="0">
                <a:latin typeface="Arial"/>
                <a:cs typeface="Arial"/>
              </a:rPr>
              <a:t>liquids classified  according to flash point and a boiling point to:-(I II III) A and</a:t>
            </a:r>
            <a:r>
              <a:rPr sz="1400" spc="3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65275" y="3208273"/>
            <a:ext cx="5870575" cy="2684145"/>
            <a:chOff x="1565275" y="3208273"/>
            <a:chExt cx="5870575" cy="2684145"/>
          </a:xfrm>
        </p:grpSpPr>
        <p:sp>
          <p:nvSpPr>
            <p:cNvPr id="12" name="object 12"/>
            <p:cNvSpPr/>
            <p:nvPr/>
          </p:nvSpPr>
          <p:spPr>
            <a:xfrm>
              <a:off x="1565275" y="3208273"/>
              <a:ext cx="5870575" cy="5702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8576" y="3770883"/>
              <a:ext cx="5864352" cy="3108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68576" y="4074159"/>
              <a:ext cx="5864352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8576" y="4375911"/>
              <a:ext cx="5864352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68576" y="4677663"/>
              <a:ext cx="5864352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576" y="4979416"/>
              <a:ext cx="5864352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8576" y="5281231"/>
              <a:ext cx="5864352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8576" y="5582983"/>
              <a:ext cx="5864352" cy="3093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565275" y="3201923"/>
          <a:ext cx="5857873" cy="2680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350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21615" algn="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22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Flash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point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Class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2255" marR="279400" indent="25400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Auto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ignition  Temperature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Acetone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67-64-1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−17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(1.4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465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(869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Biodiesel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mixture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&gt;130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(266 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IIIB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Diesel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mixture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&gt;62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(144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IIIA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210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(410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Ethanol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64-17-5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12.8 °C (55.0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365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(689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Gasoline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0665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mixture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&lt;−40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(−40.0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246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(475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Jet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fuel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939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mixture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&gt;38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(100 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210 °C (410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Methanol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67-56-1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11 °C (52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IB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464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°C (867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°F)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819" y="1670431"/>
            <a:ext cx="692023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5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</a:t>
            </a:r>
            <a:r>
              <a:rPr sz="1400" spc="-5" dirty="0">
                <a:latin typeface="Arial"/>
                <a:cs typeface="Arial"/>
              </a:rPr>
              <a:t>away </a:t>
            </a:r>
            <a:r>
              <a:rPr sz="1400" dirty="0">
                <a:latin typeface="Arial"/>
                <a:cs typeface="Arial"/>
              </a:rPr>
              <a:t>from heat, sparks, pilot lights, </a:t>
            </a:r>
            <a:r>
              <a:rPr sz="1400" spc="-5" dirty="0">
                <a:latin typeface="Arial"/>
                <a:cs typeface="Arial"/>
              </a:rPr>
              <a:t>welding </a:t>
            </a:r>
            <a:r>
              <a:rPr sz="1400" dirty="0">
                <a:latin typeface="Arial"/>
                <a:cs typeface="Arial"/>
              </a:rPr>
              <a:t>operations and open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flame.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taste 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swallow.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container tightly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Ground all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equipment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breathe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vapors.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get in </a:t>
            </a:r>
            <a:r>
              <a:rPr sz="1400" spc="-5" dirty="0">
                <a:latin typeface="Arial"/>
                <a:cs typeface="Arial"/>
              </a:rPr>
              <a:t>eyes, </a:t>
            </a:r>
            <a:r>
              <a:rPr sz="1400" dirty="0">
                <a:latin typeface="Arial"/>
                <a:cs typeface="Arial"/>
              </a:rPr>
              <a:t>on skin, or on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clothing.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thoroughly after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handling.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eat, drink or smoke in areas </a:t>
            </a:r>
            <a:r>
              <a:rPr sz="1400" spc="-5" dirty="0">
                <a:latin typeface="Arial"/>
                <a:cs typeface="Arial"/>
              </a:rPr>
              <a:t>where </a:t>
            </a:r>
            <a:r>
              <a:rPr sz="1400" dirty="0">
                <a:latin typeface="Arial"/>
                <a:cs typeface="Arial"/>
              </a:rPr>
              <a:t>this material is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endParaRPr sz="1400">
              <a:latin typeface="Arial"/>
              <a:cs typeface="Arial"/>
            </a:endParaRPr>
          </a:p>
          <a:p>
            <a:pPr marL="220345" marR="5080" indent="-220345">
              <a:lnSpc>
                <a:spcPct val="100000"/>
              </a:lnSpc>
              <a:spcBef>
                <a:spcPts val="5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EYES: </a:t>
            </a:r>
            <a:r>
              <a:rPr sz="1400" dirty="0">
                <a:latin typeface="Arial"/>
                <a:cs typeface="Arial"/>
              </a:rPr>
              <a:t>Immediately flush </a:t>
            </a:r>
            <a:r>
              <a:rPr sz="1400" spc="-5" dirty="0">
                <a:latin typeface="Arial"/>
                <a:cs typeface="Arial"/>
              </a:rPr>
              <a:t>eyes with </a:t>
            </a:r>
            <a:r>
              <a:rPr sz="1400" dirty="0">
                <a:latin typeface="Arial"/>
                <a:cs typeface="Arial"/>
              </a:rPr>
              <a:t>a directed stream of </a:t>
            </a:r>
            <a:r>
              <a:rPr sz="1400" spc="-5" dirty="0">
                <a:latin typeface="Arial"/>
                <a:cs typeface="Arial"/>
              </a:rPr>
              <a:t>water </a:t>
            </a:r>
            <a:r>
              <a:rPr sz="1400" dirty="0">
                <a:latin typeface="Arial"/>
                <a:cs typeface="Arial"/>
              </a:rPr>
              <a:t>for at least </a:t>
            </a:r>
            <a:r>
              <a:rPr sz="1400" spc="-5" dirty="0">
                <a:latin typeface="Arial"/>
                <a:cs typeface="Arial"/>
              </a:rPr>
              <a:t>15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minutes.  Get medical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220345" marR="2826385" indent="-220345">
              <a:lnSpc>
                <a:spcPct val="100000"/>
              </a:lnSpc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SKIN: </a:t>
            </a:r>
            <a:r>
              <a:rPr sz="1400" spc="-5" dirty="0">
                <a:latin typeface="Arial"/>
                <a:cs typeface="Arial"/>
              </a:rPr>
              <a:t>Immediately </a:t>
            </a:r>
            <a:r>
              <a:rPr sz="1400" dirty="0">
                <a:latin typeface="Arial"/>
                <a:cs typeface="Arial"/>
              </a:rPr>
              <a:t>flush skin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plenty of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water.  </a:t>
            </a:r>
            <a:r>
              <a:rPr sz="1400" spc="-5" dirty="0">
                <a:latin typeface="Arial"/>
                <a:cs typeface="Arial"/>
              </a:rPr>
              <a:t>Remove contaminated </a:t>
            </a:r>
            <a:r>
              <a:rPr sz="1400" dirty="0">
                <a:latin typeface="Arial"/>
                <a:cs typeface="Arial"/>
              </a:rPr>
              <a:t>clothing and shoes.  Get medical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55372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clothing and shoes before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reuse.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INHALED: </a:t>
            </a:r>
            <a:r>
              <a:rPr sz="1400" dirty="0">
                <a:latin typeface="Arial"/>
                <a:cs typeface="Arial"/>
              </a:rPr>
              <a:t>If inhaled, </a:t>
            </a: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to fresh </a:t>
            </a:r>
            <a:r>
              <a:rPr sz="1400" spc="-20" dirty="0">
                <a:latin typeface="Arial"/>
                <a:cs typeface="Arial"/>
              </a:rPr>
              <a:t>air. </a:t>
            </a:r>
            <a:r>
              <a:rPr sz="1400" dirty="0">
                <a:latin typeface="Arial"/>
                <a:cs typeface="Arial"/>
              </a:rPr>
              <a:t>If not breathing, </a:t>
            </a:r>
            <a:r>
              <a:rPr sz="1400" spc="-5" dirty="0">
                <a:latin typeface="Arial"/>
                <a:cs typeface="Arial"/>
              </a:rPr>
              <a:t>give </a:t>
            </a:r>
            <a:r>
              <a:rPr sz="1400" dirty="0">
                <a:latin typeface="Arial"/>
                <a:cs typeface="Arial"/>
              </a:rPr>
              <a:t>artificial respiration.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endParaRPr sz="1400">
              <a:latin typeface="Arial"/>
              <a:cs typeface="Arial"/>
            </a:endParaRPr>
          </a:p>
          <a:p>
            <a:pPr marL="603885" marR="37020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breathing is </a:t>
            </a:r>
            <a:r>
              <a:rPr sz="1400" spc="-5" dirty="0">
                <a:latin typeface="Arial"/>
                <a:cs typeface="Arial"/>
              </a:rPr>
              <a:t>difficult, give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oxygen.  </a:t>
            </a:r>
            <a:r>
              <a:rPr sz="1400" dirty="0">
                <a:latin typeface="Arial"/>
                <a:cs typeface="Arial"/>
              </a:rPr>
              <a:t>Get 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0011" y="7117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707136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6747" y="2397251"/>
            <a:ext cx="1760220" cy="2784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819" y="1990191"/>
            <a:ext cx="5402580" cy="35464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40"/>
              </a:spcBef>
              <a:buClr>
                <a:srgbClr val="FFC000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taste or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swallow.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FC000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take </a:t>
            </a:r>
            <a:r>
              <a:rPr sz="1400" spc="-15" dirty="0">
                <a:latin typeface="Arial"/>
                <a:cs typeface="Arial"/>
              </a:rPr>
              <a:t>internally. </a:t>
            </a:r>
            <a:r>
              <a:rPr sz="1400" spc="-5" dirty="0">
                <a:latin typeface="Arial"/>
                <a:cs typeface="Arial"/>
              </a:rPr>
              <a:t>Wash thoroughly </a:t>
            </a:r>
            <a:r>
              <a:rPr sz="1400" dirty="0">
                <a:latin typeface="Arial"/>
                <a:cs typeface="Arial"/>
              </a:rPr>
              <a:t>after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handling.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FC000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</a:t>
            </a:r>
            <a:r>
              <a:rPr sz="1400" spc="-5" dirty="0">
                <a:latin typeface="Arial"/>
                <a:cs typeface="Arial"/>
              </a:rPr>
              <a:t>away </a:t>
            </a:r>
            <a:r>
              <a:rPr sz="1400" dirty="0">
                <a:latin typeface="Arial"/>
                <a:cs typeface="Arial"/>
              </a:rPr>
              <a:t>from heat, sparks 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flame.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FC000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container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FC000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"/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endParaRPr sz="1400">
              <a:latin typeface="Arial"/>
              <a:cs typeface="Arial"/>
            </a:endParaRPr>
          </a:p>
          <a:p>
            <a:pPr marL="270510" marR="5080" indent="-270510">
              <a:lnSpc>
                <a:spcPct val="150000"/>
              </a:lnSpc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If </a:t>
            </a:r>
            <a:r>
              <a:rPr sz="1400" spc="-5" dirty="0">
                <a:latin typeface="Arial"/>
                <a:cs typeface="Arial"/>
              </a:rPr>
              <a:t>swallowed, </a:t>
            </a:r>
            <a:r>
              <a:rPr sz="140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induce </a:t>
            </a:r>
            <a:r>
              <a:rPr sz="1400" spc="-5" dirty="0">
                <a:latin typeface="Arial"/>
                <a:cs typeface="Arial"/>
              </a:rPr>
              <a:t>vomiting </a:t>
            </a:r>
            <a:r>
              <a:rPr sz="1400" dirty="0">
                <a:latin typeface="Arial"/>
                <a:cs typeface="Arial"/>
              </a:rPr>
              <a:t>unless directed to do so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  medical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personnel.</a:t>
            </a:r>
            <a:endParaRPr sz="1400">
              <a:latin typeface="Arial"/>
              <a:cs typeface="Arial"/>
            </a:endParaRPr>
          </a:p>
          <a:p>
            <a:pPr marL="270510" marR="659130" indent="-270510">
              <a:lnSpc>
                <a:spcPct val="150000"/>
              </a:lnSpc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Never give anything </a:t>
            </a:r>
            <a:r>
              <a:rPr sz="1400" dirty="0">
                <a:latin typeface="Arial"/>
                <a:cs typeface="Arial"/>
              </a:rPr>
              <a:t>by mouth to an unconscious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person.  Keep out of reach of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children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133066"/>
            <a:ext cx="677735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1629410" indent="-690880">
              <a:lnSpc>
                <a:spcPct val="150000"/>
              </a:lnSpc>
              <a:spcBef>
                <a:spcPts val="100"/>
              </a:spcBef>
            </a:pPr>
            <a:r>
              <a:rPr sz="1400" b="1" spc="-15" dirty="0">
                <a:latin typeface="Arial"/>
                <a:cs typeface="Arial"/>
              </a:rPr>
              <a:t>Toxicity </a:t>
            </a:r>
            <a:r>
              <a:rPr sz="1400" dirty="0">
                <a:latin typeface="Arial"/>
                <a:cs typeface="Arial"/>
              </a:rPr>
              <a:t>is the degree to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substance </a:t>
            </a:r>
            <a:r>
              <a:rPr sz="1400" dirty="0">
                <a:latin typeface="Arial"/>
                <a:cs typeface="Arial"/>
              </a:rPr>
              <a:t>is able to damage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  </a:t>
            </a:r>
            <a:r>
              <a:rPr sz="1400" spc="-5" dirty="0">
                <a:latin typeface="Arial"/>
                <a:cs typeface="Arial"/>
              </a:rPr>
              <a:t>exposed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organism.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900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types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600" b="1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toxic</a:t>
            </a:r>
            <a:endParaRPr sz="1600">
              <a:latin typeface="Arial"/>
              <a:cs typeface="Arial"/>
            </a:endParaRPr>
          </a:p>
          <a:p>
            <a:pPr marL="307975" marR="135890" indent="-295910">
              <a:lnSpc>
                <a:spcPct val="150000"/>
              </a:lnSpc>
              <a:spcBef>
                <a:spcPts val="60"/>
              </a:spcBef>
              <a:buClr>
                <a:srgbClr val="FDB809"/>
              </a:buClr>
              <a:buFont typeface="Wingdings"/>
              <a:buChar char=""/>
              <a:tabLst>
                <a:tab pos="354965" algn="l"/>
                <a:tab pos="355600" algn="l"/>
                <a:tab pos="1390015" algn="l"/>
              </a:tabLst>
            </a:pPr>
            <a:r>
              <a:rPr dirty="0"/>
              <a:t>	</a:t>
            </a:r>
            <a:r>
              <a:rPr sz="1400" b="1" spc="-5" dirty="0">
                <a:latin typeface="Arial"/>
                <a:cs typeface="Arial"/>
              </a:rPr>
              <a:t>Chemicals	</a:t>
            </a:r>
            <a:r>
              <a:rPr sz="1400" dirty="0">
                <a:latin typeface="Arial"/>
                <a:cs typeface="Arial"/>
              </a:rPr>
              <a:t>inorganic substances such as lead, asbestos and chlorine gas, organic  compounds such as </a:t>
            </a:r>
            <a:r>
              <a:rPr sz="1400" spc="-5" dirty="0">
                <a:latin typeface="Arial"/>
                <a:cs typeface="Arial"/>
              </a:rPr>
              <a:t>methyl </a:t>
            </a:r>
            <a:r>
              <a:rPr sz="1400" dirty="0">
                <a:latin typeface="Arial"/>
                <a:cs typeface="Arial"/>
              </a:rPr>
              <a:t>alcohol, </a:t>
            </a:r>
            <a:r>
              <a:rPr sz="1400" spc="-5" dirty="0">
                <a:latin typeface="Arial"/>
                <a:cs typeface="Arial"/>
              </a:rPr>
              <a:t>most medications, </a:t>
            </a:r>
            <a:r>
              <a:rPr sz="1400" dirty="0">
                <a:latin typeface="Arial"/>
                <a:cs typeface="Arial"/>
              </a:rPr>
              <a:t>and poisons from </a:t>
            </a:r>
            <a:r>
              <a:rPr sz="1400" spc="-5" dirty="0">
                <a:latin typeface="Arial"/>
                <a:cs typeface="Arial"/>
              </a:rPr>
              <a:t>living  </a:t>
            </a:r>
            <a:r>
              <a:rPr sz="1400" dirty="0">
                <a:latin typeface="Arial"/>
                <a:cs typeface="Arial"/>
              </a:rPr>
              <a:t>things.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54965" algn="l"/>
                <a:tab pos="355600" algn="l"/>
              </a:tabLst>
            </a:pPr>
            <a:r>
              <a:rPr sz="1400" b="1" spc="-5" dirty="0">
                <a:latin typeface="Arial"/>
                <a:cs typeface="Arial"/>
              </a:rPr>
              <a:t>Biological </a:t>
            </a:r>
            <a:r>
              <a:rPr sz="1400" dirty="0">
                <a:latin typeface="Arial"/>
                <a:cs typeface="Arial"/>
              </a:rPr>
              <a:t>bacteria and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viruses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54965" algn="l"/>
                <a:tab pos="355600" algn="l"/>
                <a:tab pos="1402080" algn="l"/>
              </a:tabLst>
            </a:pPr>
            <a:r>
              <a:rPr sz="1400" b="1" spc="-5" dirty="0">
                <a:latin typeface="Arial"/>
                <a:cs typeface="Arial"/>
              </a:rPr>
              <a:t>Physically	</a:t>
            </a:r>
            <a:r>
              <a:rPr sz="1400" dirty="0">
                <a:latin typeface="Arial"/>
                <a:cs typeface="Arial"/>
              </a:rPr>
              <a:t>sound and vibration heat and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cold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845"/>
              </a:spcBef>
            </a:pPr>
            <a:r>
              <a:rPr sz="1400" dirty="0">
                <a:latin typeface="Arial"/>
                <a:cs typeface="Arial"/>
              </a:rPr>
              <a:t>non-ionizing </a:t>
            </a:r>
            <a:r>
              <a:rPr sz="1400" spc="-5" dirty="0">
                <a:latin typeface="Arial"/>
                <a:cs typeface="Arial"/>
              </a:rPr>
              <a:t>electromagnetic </a:t>
            </a:r>
            <a:r>
              <a:rPr sz="1400" dirty="0">
                <a:latin typeface="Arial"/>
                <a:cs typeface="Arial"/>
              </a:rPr>
              <a:t>radiation such as infrared and </a:t>
            </a:r>
            <a:r>
              <a:rPr sz="1400" spc="-5" dirty="0">
                <a:latin typeface="Arial"/>
                <a:cs typeface="Arial"/>
              </a:rPr>
              <a:t>visible </a:t>
            </a:r>
            <a:r>
              <a:rPr sz="1400" dirty="0">
                <a:latin typeface="Arial"/>
                <a:cs typeface="Arial"/>
              </a:rPr>
              <a:t>light as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X-rays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8760" y="678180"/>
            <a:ext cx="1286255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0880" y="682751"/>
            <a:ext cx="1812035" cy="176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911" y="693419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916" y="1703784"/>
            <a:ext cx="7847965" cy="45847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60985" indent="-248920">
              <a:lnSpc>
                <a:spcPct val="100000"/>
              </a:lnSpc>
              <a:spcBef>
                <a:spcPts val="935"/>
              </a:spcBef>
              <a:buClr>
                <a:srgbClr val="FDB809"/>
              </a:buClr>
              <a:buFont typeface="Wingdings"/>
              <a:buChar char=""/>
              <a:tabLst>
                <a:tab pos="261620" algn="l"/>
              </a:tabLst>
            </a:pPr>
            <a:r>
              <a:rPr sz="1400" spc="-10" dirty="0">
                <a:latin typeface="Arial"/>
                <a:cs typeface="Arial"/>
              </a:rPr>
              <a:t>Avoid </a:t>
            </a:r>
            <a:r>
              <a:rPr sz="1400" dirty="0">
                <a:latin typeface="Arial"/>
                <a:cs typeface="Arial"/>
              </a:rPr>
              <a:t>contact </a:t>
            </a:r>
            <a:r>
              <a:rPr sz="1400" spc="-5" dirty="0">
                <a:latin typeface="Arial"/>
                <a:cs typeface="Arial"/>
              </a:rPr>
              <a:t>with eyes, </a:t>
            </a:r>
            <a:r>
              <a:rPr sz="1400" dirty="0">
                <a:latin typeface="Arial"/>
                <a:cs typeface="Arial"/>
              </a:rPr>
              <a:t>skin and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clothing.</a:t>
            </a:r>
            <a:endParaRPr sz="1400">
              <a:latin typeface="Arial"/>
              <a:cs typeface="Arial"/>
            </a:endParaRPr>
          </a:p>
          <a:p>
            <a:pPr marL="260985" indent="-24892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61620" algn="l"/>
              </a:tabLst>
            </a:pPr>
            <a:r>
              <a:rPr sz="1400" spc="-10" dirty="0">
                <a:latin typeface="Arial"/>
                <a:cs typeface="Arial"/>
              </a:rPr>
              <a:t>Avoid </a:t>
            </a:r>
            <a:r>
              <a:rPr sz="1400" dirty="0">
                <a:latin typeface="Arial"/>
                <a:cs typeface="Arial"/>
              </a:rPr>
              <a:t>breathing </a:t>
            </a:r>
            <a:r>
              <a:rPr sz="1400" spc="-15" dirty="0">
                <a:latin typeface="Arial"/>
                <a:cs typeface="Arial"/>
              </a:rPr>
              <a:t>vapor. </a:t>
            </a:r>
            <a:r>
              <a:rPr sz="1400" dirty="0">
                <a:latin typeface="Arial"/>
                <a:cs typeface="Arial"/>
              </a:rPr>
              <a:t>Use 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thoroughly after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handling.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contaminated clothing before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reuse.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DB809"/>
              </a:buClr>
              <a:buFont typeface="Wingdings"/>
              <a:buChar char=""/>
            </a:pPr>
            <a:endParaRPr sz="12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First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endParaRPr sz="1400">
              <a:latin typeface="Arial"/>
              <a:cs typeface="Arial"/>
            </a:endParaRPr>
          </a:p>
          <a:p>
            <a:pPr marL="340995" lvl="1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dirty="0">
                <a:latin typeface="Arial"/>
                <a:cs typeface="Arial"/>
              </a:rPr>
              <a:t>Eyes: Flush </a:t>
            </a:r>
            <a:r>
              <a:rPr sz="1400" spc="-5" dirty="0">
                <a:latin typeface="Arial"/>
                <a:cs typeface="Arial"/>
              </a:rPr>
              <a:t>eyes with </a:t>
            </a:r>
            <a:r>
              <a:rPr sz="1400" dirty="0">
                <a:latin typeface="Arial"/>
                <a:cs typeface="Arial"/>
              </a:rPr>
              <a:t>plenty of </a:t>
            </a:r>
            <a:r>
              <a:rPr sz="1400" spc="-5" dirty="0">
                <a:latin typeface="Arial"/>
                <a:cs typeface="Arial"/>
              </a:rPr>
              <a:t>water </a:t>
            </a:r>
            <a:r>
              <a:rPr sz="1400" dirty="0">
                <a:latin typeface="Arial"/>
                <a:cs typeface="Arial"/>
              </a:rPr>
              <a:t>for at least </a:t>
            </a:r>
            <a:r>
              <a:rPr sz="1400" spc="-5" dirty="0">
                <a:latin typeface="Arial"/>
                <a:cs typeface="Arial"/>
              </a:rPr>
              <a:t>15 </a:t>
            </a:r>
            <a:r>
              <a:rPr sz="1400" dirty="0">
                <a:latin typeface="Arial"/>
                <a:cs typeface="Arial"/>
              </a:rPr>
              <a:t>minutes. Get medical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341630" marR="1436370" lvl="1" indent="-341630">
              <a:lnSpc>
                <a:spcPct val="150000"/>
              </a:lnSpc>
              <a:buClr>
                <a:srgbClr val="2A6C7C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dirty="0">
                <a:latin typeface="Arial"/>
                <a:cs typeface="Arial"/>
              </a:rPr>
              <a:t>Skin: In case of contact, immediately flush skin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soap and plenty of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water.  </a:t>
            </a:r>
            <a:r>
              <a:rPr sz="1400" spc="-5" dirty="0">
                <a:latin typeface="Arial"/>
                <a:cs typeface="Arial"/>
              </a:rPr>
              <a:t>Remove contaminated </a:t>
            </a:r>
            <a:r>
              <a:rPr sz="1400" dirty="0">
                <a:latin typeface="Arial"/>
                <a:cs typeface="Arial"/>
              </a:rPr>
              <a:t>clothing and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shoes.</a:t>
            </a:r>
            <a:endParaRPr sz="1400">
              <a:latin typeface="Arial"/>
              <a:cs typeface="Arial"/>
            </a:endParaRPr>
          </a:p>
          <a:p>
            <a:pPr marL="7239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clothing before reuse. Discard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shoes.</a:t>
            </a:r>
            <a:endParaRPr sz="1400">
              <a:latin typeface="Arial"/>
              <a:cs typeface="Arial"/>
            </a:endParaRPr>
          </a:p>
          <a:p>
            <a:pPr marL="341630" marR="5080" lvl="1" indent="-341630">
              <a:lnSpc>
                <a:spcPct val="150000"/>
              </a:lnSpc>
              <a:spcBef>
                <a:spcPts val="5"/>
              </a:spcBef>
              <a:buClr>
                <a:srgbClr val="2A6C7C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dirty="0">
                <a:latin typeface="Arial"/>
                <a:cs typeface="Arial"/>
              </a:rPr>
              <a:t>Ingestion: If </a:t>
            </a:r>
            <a:r>
              <a:rPr sz="1400" spc="-5" dirty="0">
                <a:latin typeface="Arial"/>
                <a:cs typeface="Arial"/>
              </a:rPr>
              <a:t>swallowed, </a:t>
            </a:r>
            <a:r>
              <a:rPr sz="1400" dirty="0">
                <a:latin typeface="Arial"/>
                <a:cs typeface="Arial"/>
              </a:rPr>
              <a:t>do NOT induce </a:t>
            </a:r>
            <a:r>
              <a:rPr sz="1400" spc="-5" dirty="0">
                <a:latin typeface="Arial"/>
                <a:cs typeface="Arial"/>
              </a:rPr>
              <a:t>vomiting </a:t>
            </a:r>
            <a:r>
              <a:rPr sz="1400" dirty="0">
                <a:latin typeface="Arial"/>
                <a:cs typeface="Arial"/>
              </a:rPr>
              <a:t>unless directed to do so by medical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personnel.  </a:t>
            </a:r>
            <a:r>
              <a:rPr sz="1400" spc="-5" dirty="0">
                <a:latin typeface="Arial"/>
                <a:cs typeface="Arial"/>
              </a:rPr>
              <a:t>Never give anything </a:t>
            </a:r>
            <a:r>
              <a:rPr sz="1400" dirty="0">
                <a:latin typeface="Arial"/>
                <a:cs typeface="Arial"/>
              </a:rPr>
              <a:t>by mouth to an unconscious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person.</a:t>
            </a:r>
            <a:endParaRPr sz="1400">
              <a:latin typeface="Arial"/>
              <a:cs typeface="Arial"/>
            </a:endParaRPr>
          </a:p>
          <a:p>
            <a:pPr marL="62484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Get medical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340995" lvl="1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dirty="0">
                <a:latin typeface="Arial"/>
                <a:cs typeface="Arial"/>
              </a:rPr>
              <a:t>Inhalation: </a:t>
            </a: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to fresh </a:t>
            </a:r>
            <a:r>
              <a:rPr sz="1400" spc="-20" dirty="0">
                <a:latin typeface="Arial"/>
                <a:cs typeface="Arial"/>
              </a:rPr>
              <a:t>air. </a:t>
            </a:r>
            <a:r>
              <a:rPr sz="1400" dirty="0">
                <a:latin typeface="Arial"/>
                <a:cs typeface="Arial"/>
              </a:rPr>
              <a:t>If respiration stops,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a trained person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administer</a:t>
            </a:r>
            <a:endParaRPr sz="1400">
              <a:latin typeface="Arial"/>
              <a:cs typeface="Arial"/>
            </a:endParaRPr>
          </a:p>
          <a:p>
            <a:pPr marL="62484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artificial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respiration.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0880" y="682751"/>
            <a:ext cx="1744979" cy="174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2391" y="669036"/>
            <a:ext cx="1964436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5995" y="682751"/>
            <a:ext cx="1888236" cy="188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8293" y="2247138"/>
            <a:ext cx="5128895" cy="237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marR="30480" indent="-29591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corrosive substance </a:t>
            </a:r>
            <a:r>
              <a:rPr sz="1400" dirty="0">
                <a:latin typeface="Arial"/>
                <a:cs typeface="Arial"/>
              </a:rPr>
              <a:t>is one that </a:t>
            </a:r>
            <a:r>
              <a:rPr sz="1400" spc="-5" dirty="0">
                <a:latin typeface="Arial"/>
                <a:cs typeface="Arial"/>
              </a:rPr>
              <a:t>will </a:t>
            </a:r>
            <a:r>
              <a:rPr sz="1400" dirty="0">
                <a:latin typeface="Arial"/>
                <a:cs typeface="Arial"/>
              </a:rPr>
              <a:t>destroy or </a:t>
            </a:r>
            <a:r>
              <a:rPr sz="1400" spc="-5" dirty="0">
                <a:latin typeface="Arial"/>
                <a:cs typeface="Arial"/>
              </a:rPr>
              <a:t>irreversibly  </a:t>
            </a:r>
            <a:r>
              <a:rPr sz="1400" dirty="0">
                <a:latin typeface="Arial"/>
                <a:cs typeface="Arial"/>
              </a:rPr>
              <a:t>damage another substance </a:t>
            </a:r>
            <a:r>
              <a:rPr sz="1400" spc="-5" dirty="0">
                <a:latin typeface="Arial"/>
                <a:cs typeface="Arial"/>
              </a:rPr>
              <a:t>with which </a:t>
            </a:r>
            <a:r>
              <a:rPr sz="1400" dirty="0">
                <a:latin typeface="Arial"/>
                <a:cs typeface="Arial"/>
              </a:rPr>
              <a:t>it comes into</a:t>
            </a:r>
            <a:r>
              <a:rPr sz="1400" spc="-2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contact.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Common corrosive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chemicals:-</a:t>
            </a:r>
            <a:endParaRPr sz="1400"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Strong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acids</a:t>
            </a:r>
            <a:endParaRPr sz="1400">
              <a:latin typeface="Arial"/>
              <a:cs typeface="Arial"/>
            </a:endParaRPr>
          </a:p>
          <a:p>
            <a:pPr marL="457834" marR="47942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sulfuric acid, nitric acid and hydrochloric acid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(H</a:t>
            </a:r>
            <a:r>
              <a:rPr sz="1350" spc="7" baseline="-21604" dirty="0">
                <a:latin typeface="Arial"/>
                <a:cs typeface="Arial"/>
              </a:rPr>
              <a:t>2</a:t>
            </a:r>
            <a:r>
              <a:rPr sz="1400" spc="5" dirty="0">
                <a:latin typeface="Arial"/>
                <a:cs typeface="Arial"/>
              </a:rPr>
              <a:t>SO</a:t>
            </a:r>
            <a:r>
              <a:rPr sz="1350" spc="7" baseline="-21604" dirty="0">
                <a:latin typeface="Arial"/>
                <a:cs typeface="Arial"/>
              </a:rPr>
              <a:t>4</a:t>
            </a:r>
            <a:r>
              <a:rPr sz="1400" spc="5" dirty="0">
                <a:latin typeface="Arial"/>
                <a:cs typeface="Arial"/>
              </a:rPr>
              <a:t>,  </a:t>
            </a:r>
            <a:r>
              <a:rPr sz="1400" dirty="0">
                <a:latin typeface="Arial"/>
                <a:cs typeface="Arial"/>
              </a:rPr>
              <a:t>HNO</a:t>
            </a:r>
            <a:r>
              <a:rPr sz="1350" baseline="-21604" dirty="0">
                <a:latin typeface="Arial"/>
                <a:cs typeface="Arial"/>
              </a:rPr>
              <a:t>3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HCl,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respectively).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Strong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Bases</a:t>
            </a:r>
            <a:endParaRPr sz="1400">
              <a:latin typeface="Arial"/>
              <a:cs typeface="Arial"/>
            </a:endParaRPr>
          </a:p>
          <a:p>
            <a:pPr marL="4076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Caustics or alkalis, such as sodium </a:t>
            </a:r>
            <a:r>
              <a:rPr sz="1400" spc="-5" dirty="0">
                <a:latin typeface="Arial"/>
                <a:cs typeface="Arial"/>
              </a:rPr>
              <a:t>hydroxide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(NaOH)</a:t>
            </a:r>
            <a:endParaRPr sz="1400">
              <a:latin typeface="Arial"/>
              <a:cs typeface="Arial"/>
            </a:endParaRPr>
          </a:p>
          <a:p>
            <a:pPr marL="457834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and potassium </a:t>
            </a:r>
            <a:r>
              <a:rPr sz="1400" spc="-5" dirty="0">
                <a:latin typeface="Arial"/>
                <a:cs typeface="Arial"/>
              </a:rPr>
              <a:t>hydroxide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(KOH)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6736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9093" y="1632940"/>
            <a:ext cx="4457065" cy="46215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40995" indent="-257810">
              <a:lnSpc>
                <a:spcPct val="100000"/>
              </a:lnSpc>
              <a:spcBef>
                <a:spcPts val="940"/>
              </a:spcBef>
              <a:buClr>
                <a:srgbClr val="FDB809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get 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skin.</a:t>
            </a:r>
            <a:endParaRPr sz="1400">
              <a:latin typeface="Arial"/>
              <a:cs typeface="Arial"/>
            </a:endParaRPr>
          </a:p>
          <a:p>
            <a:pPr marL="332105" indent="-24892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32740" algn="l"/>
              </a:tabLst>
            </a:pPr>
            <a:r>
              <a:rPr sz="1400" spc="-10" dirty="0">
                <a:latin typeface="Arial"/>
                <a:cs typeface="Arial"/>
              </a:rPr>
              <a:t>Avoid </a:t>
            </a:r>
            <a:r>
              <a:rPr sz="1400" dirty="0">
                <a:latin typeface="Arial"/>
                <a:cs typeface="Arial"/>
              </a:rPr>
              <a:t>breathing (dust, </a:t>
            </a:r>
            <a:r>
              <a:rPr sz="1400" spc="-15" dirty="0">
                <a:latin typeface="Arial"/>
                <a:cs typeface="Arial"/>
              </a:rPr>
              <a:t>vapor, </a:t>
            </a:r>
            <a:r>
              <a:rPr sz="1400" spc="-5" dirty="0">
                <a:latin typeface="Arial"/>
                <a:cs typeface="Arial"/>
              </a:rPr>
              <a:t>mist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gas).</a:t>
            </a:r>
            <a:endParaRPr sz="1400">
              <a:latin typeface="Arial"/>
              <a:cs typeface="Arial"/>
            </a:endParaRPr>
          </a:p>
          <a:p>
            <a:pPr marL="34099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dirty="0">
                <a:latin typeface="Arial"/>
                <a:cs typeface="Arial"/>
              </a:rPr>
              <a:t>Keep container tightly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 marL="34099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 marL="34099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41630" algn="l"/>
              </a:tabLst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thoroughly after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handling.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r>
              <a:rPr sz="1400" spc="-1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dirty="0">
                <a:latin typeface="Arial"/>
                <a:cs typeface="Arial"/>
              </a:rPr>
              <a:t>In case of contact, immediately flush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5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plenty of </a:t>
            </a:r>
            <a:r>
              <a:rPr sz="1400" spc="-5" dirty="0">
                <a:latin typeface="Arial"/>
                <a:cs typeface="Arial"/>
              </a:rPr>
              <a:t>water </a:t>
            </a:r>
            <a:r>
              <a:rPr sz="1400" dirty="0">
                <a:latin typeface="Arial"/>
                <a:cs typeface="Arial"/>
              </a:rPr>
              <a:t>for at least </a:t>
            </a:r>
            <a:r>
              <a:rPr sz="1400" spc="-5" dirty="0">
                <a:latin typeface="Arial"/>
                <a:cs typeface="Arial"/>
              </a:rPr>
              <a:t>15 </a:t>
            </a:r>
            <a:r>
              <a:rPr sz="1400" dirty="0">
                <a:latin typeface="Arial"/>
                <a:cs typeface="Arial"/>
              </a:rPr>
              <a:t>minutes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while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removing contaminated </a:t>
            </a:r>
            <a:r>
              <a:rPr sz="1400" dirty="0">
                <a:latin typeface="Arial"/>
                <a:cs typeface="Arial"/>
              </a:rPr>
              <a:t>clothing and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shoes.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Get medical attention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immediately.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Call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physician </a:t>
            </a:r>
            <a:r>
              <a:rPr sz="1400" dirty="0">
                <a:latin typeface="Arial"/>
                <a:cs typeface="Arial"/>
              </a:rPr>
              <a:t>or poison control center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immediately.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clothing before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reuse.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Destroy </a:t>
            </a:r>
            <a:r>
              <a:rPr sz="1400" spc="-5" dirty="0">
                <a:latin typeface="Arial"/>
                <a:cs typeface="Arial"/>
              </a:rPr>
              <a:t>contaminated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shoes.</a:t>
            </a:r>
            <a:endParaRPr sz="14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67335" algn="l"/>
              </a:tabLst>
            </a:pPr>
            <a:r>
              <a:rPr sz="1400" spc="-5" dirty="0">
                <a:latin typeface="Arial"/>
                <a:cs typeface="Arial"/>
              </a:rPr>
              <a:t>Thoroughly </a:t>
            </a:r>
            <a:r>
              <a:rPr sz="1400" dirty="0">
                <a:latin typeface="Arial"/>
                <a:cs typeface="Arial"/>
              </a:rPr>
              <a:t>clean shoes before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reuse.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4368" y="611123"/>
            <a:ext cx="1845564" cy="1845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8488" y="653795"/>
            <a:ext cx="1737360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5995" y="682751"/>
            <a:ext cx="1746503" cy="1744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4996" y="2384806"/>
            <a:ext cx="4222750" cy="1695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Irritation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exacerbation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Is a state of inflammation or painful reaction to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allergy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or cell-lining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damage.</a:t>
            </a:r>
            <a:endParaRPr sz="1400">
              <a:latin typeface="Arial"/>
              <a:cs typeface="Arial"/>
            </a:endParaRPr>
          </a:p>
          <a:p>
            <a:pPr marL="12700" marR="606425">
              <a:lnSpc>
                <a:spcPct val="150000"/>
              </a:lnSpc>
            </a:pPr>
            <a:r>
              <a:rPr sz="1400" b="1" spc="-5" dirty="0">
                <a:latin typeface="Arial"/>
                <a:cs typeface="Arial"/>
              </a:rPr>
              <a:t>Irritation </a:t>
            </a:r>
            <a:r>
              <a:rPr sz="1400" dirty="0">
                <a:latin typeface="Arial"/>
                <a:cs typeface="Arial"/>
              </a:rPr>
              <a:t>- an </a:t>
            </a:r>
            <a:r>
              <a:rPr sz="1400" spc="-5" dirty="0">
                <a:latin typeface="Arial"/>
                <a:cs typeface="Arial"/>
              </a:rPr>
              <a:t>uncomfortable </a:t>
            </a:r>
            <a:r>
              <a:rPr sz="1400" dirty="0">
                <a:latin typeface="Arial"/>
                <a:cs typeface="Arial"/>
              </a:rPr>
              <a:t>feeling of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mental  painfulness or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distress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6736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9093" y="1990191"/>
            <a:ext cx="4650105" cy="29114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60985" indent="-248920">
              <a:lnSpc>
                <a:spcPct val="100000"/>
              </a:lnSpc>
              <a:spcBef>
                <a:spcPts val="940"/>
              </a:spcBef>
              <a:buClr>
                <a:srgbClr val="FDB809"/>
              </a:buClr>
              <a:buFont typeface="Wingdings"/>
              <a:buChar char=""/>
              <a:tabLst>
                <a:tab pos="261620" algn="l"/>
              </a:tabLst>
            </a:pPr>
            <a:r>
              <a:rPr sz="1400" spc="-10" dirty="0">
                <a:latin typeface="Arial"/>
                <a:cs typeface="Arial"/>
              </a:rPr>
              <a:t>Avoid </a:t>
            </a:r>
            <a:r>
              <a:rPr sz="1400" dirty="0">
                <a:latin typeface="Arial"/>
                <a:cs typeface="Arial"/>
              </a:rPr>
              <a:t>breathing (dust, </a:t>
            </a:r>
            <a:r>
              <a:rPr sz="1400" spc="-15" dirty="0">
                <a:latin typeface="Arial"/>
                <a:cs typeface="Arial"/>
              </a:rPr>
              <a:t>vapor, </a:t>
            </a:r>
            <a:r>
              <a:rPr sz="1400" spc="-5" dirty="0">
                <a:latin typeface="Arial"/>
                <a:cs typeface="Arial"/>
              </a:rPr>
              <a:t>mist,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gas).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container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AID</a:t>
            </a:r>
            <a:r>
              <a:rPr sz="1400" spc="-1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545"/>
              </a:spcBef>
              <a:buClr>
                <a:srgbClr val="3891A7"/>
              </a:buClr>
              <a:buFont typeface="Wingdings"/>
              <a:buChar char=""/>
              <a:tabLst>
                <a:tab pos="318770" algn="l"/>
                <a:tab pos="319405" algn="l"/>
                <a:tab pos="3239770" algn="l"/>
              </a:tabLst>
            </a:pPr>
            <a:r>
              <a:rPr sz="1400" dirty="0">
                <a:latin typeface="Arial"/>
                <a:cs typeface="Arial"/>
              </a:rPr>
              <a:t>If inhaled, </a:t>
            </a: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to fresh </a:t>
            </a:r>
            <a:r>
              <a:rPr sz="1400" spc="-20" dirty="0">
                <a:latin typeface="Arial"/>
                <a:cs typeface="Arial"/>
              </a:rPr>
              <a:t>air.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	breathing,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give</a:t>
            </a:r>
            <a:endParaRPr sz="14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artificial </a:t>
            </a:r>
            <a:r>
              <a:rPr sz="1400" dirty="0">
                <a:latin typeface="Arial"/>
                <a:cs typeface="Arial"/>
              </a:rPr>
              <a:t>respiration. If breathing is </a:t>
            </a:r>
            <a:r>
              <a:rPr sz="1400" spc="-5" dirty="0">
                <a:latin typeface="Arial"/>
                <a:cs typeface="Arial"/>
              </a:rPr>
              <a:t>difficult, give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oxygen.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Get 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attention.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Get medical attention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immediately.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Call 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physician.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0880" y="829055"/>
            <a:ext cx="1478279" cy="181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9" y="696468"/>
            <a:ext cx="1647444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2119389"/>
            <a:ext cx="4675505" cy="136588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latin typeface="Arial"/>
                <a:cs typeface="Arial"/>
              </a:rPr>
              <a:t>Sensitizer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latin typeface="Arial"/>
                <a:cs typeface="Arial"/>
              </a:rPr>
              <a:t>Is a chemical compound, capable of light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emission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after it has received energy from a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molecule,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845"/>
              </a:spcBef>
            </a:pP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became </a:t>
            </a:r>
            <a:r>
              <a:rPr sz="1400" spc="-5" dirty="0">
                <a:latin typeface="Arial"/>
                <a:cs typeface="Arial"/>
              </a:rPr>
              <a:t>excited previously </a:t>
            </a:r>
            <a:r>
              <a:rPr sz="1400" dirty="0">
                <a:latin typeface="Arial"/>
                <a:cs typeface="Arial"/>
              </a:rPr>
              <a:t>in the chemical reaction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4291" y="702563"/>
            <a:ext cx="1353311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618" y="170700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0416" y="2768879"/>
            <a:ext cx="3909060" cy="25863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1060"/>
              </a:spcBef>
              <a:buAutoNum type="arabicPlain"/>
              <a:tabLst>
                <a:tab pos="250825" algn="l"/>
              </a:tabLst>
            </a:pPr>
            <a:r>
              <a:rPr sz="1600" b="1" spc="-5" dirty="0">
                <a:latin typeface="Arial"/>
                <a:cs typeface="Arial"/>
              </a:rPr>
              <a:t>Introduction.</a:t>
            </a:r>
            <a:endParaRPr sz="160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spcBef>
                <a:spcPts val="960"/>
              </a:spcBef>
              <a:buAutoNum type="arabicPlain"/>
              <a:tabLst>
                <a:tab pos="250825" algn="l"/>
              </a:tabLst>
            </a:pPr>
            <a:r>
              <a:rPr sz="1600" b="1" spc="-5" dirty="0">
                <a:latin typeface="Arial"/>
                <a:cs typeface="Arial"/>
              </a:rPr>
              <a:t>Chemicals effects on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human.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254"/>
              </a:spcBef>
              <a:buAutoNum type="arabicPlain"/>
              <a:tabLst>
                <a:tab pos="250825" algn="l"/>
              </a:tabLst>
            </a:pPr>
            <a:r>
              <a:rPr sz="1600" b="1" spc="-5" dirty="0">
                <a:latin typeface="Arial"/>
                <a:cs typeface="Arial"/>
              </a:rPr>
              <a:t>Classification of hazardous materials.  4- Notes about all </a:t>
            </a:r>
            <a:r>
              <a:rPr sz="1600" b="1" spc="-15" dirty="0">
                <a:latin typeface="Arial"/>
                <a:cs typeface="Arial"/>
              </a:rPr>
              <a:t>types </a:t>
            </a:r>
            <a:r>
              <a:rPr sz="1600" b="1" spc="-5" dirty="0">
                <a:latin typeface="Arial"/>
                <a:cs typeface="Arial"/>
              </a:rPr>
              <a:t>of H. M.</a:t>
            </a:r>
            <a:r>
              <a:rPr sz="1600" b="1" spc="1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1908175">
              <a:lnSpc>
                <a:spcPts val="288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5- Labeling of H. M. .  6- HMIS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b="1" spc="-5" dirty="0">
                <a:latin typeface="Arial"/>
                <a:cs typeface="Arial"/>
              </a:rPr>
              <a:t>7-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References.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69252" y="111252"/>
            <a:ext cx="1603248" cy="1673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6736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4819" y="1918817"/>
            <a:ext cx="4923155" cy="30543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Do </a:t>
            </a:r>
            <a:r>
              <a:rPr sz="1400" dirty="0">
                <a:latin typeface="Arial"/>
                <a:cs typeface="Arial"/>
              </a:rPr>
              <a:t>not breathe (dust, </a:t>
            </a:r>
            <a:r>
              <a:rPr sz="1400" spc="-15" dirty="0">
                <a:latin typeface="Arial"/>
                <a:cs typeface="Arial"/>
              </a:rPr>
              <a:t>vapor, </a:t>
            </a:r>
            <a:r>
              <a:rPr sz="1400" spc="-5" dirty="0">
                <a:latin typeface="Arial"/>
                <a:cs typeface="Arial"/>
              </a:rPr>
              <a:t>mist,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gas).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Keep container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only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adequate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"/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r>
              <a:rPr sz="1400" spc="-15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If inhaled, </a:t>
            </a: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to fresh </a:t>
            </a:r>
            <a:r>
              <a:rPr sz="1400" spc="-20" dirty="0">
                <a:latin typeface="Arial"/>
                <a:cs typeface="Arial"/>
              </a:rPr>
              <a:t>air. </a:t>
            </a:r>
            <a:r>
              <a:rPr sz="1400" dirty="0">
                <a:latin typeface="Arial"/>
                <a:cs typeface="Arial"/>
              </a:rPr>
              <a:t>If not breathing, </a:t>
            </a:r>
            <a:r>
              <a:rPr sz="1400" spc="-5" dirty="0">
                <a:latin typeface="Arial"/>
                <a:cs typeface="Arial"/>
              </a:rPr>
              <a:t>give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artificial</a:t>
            </a:r>
            <a:endParaRPr sz="1400">
              <a:latin typeface="Arial"/>
              <a:cs typeface="Arial"/>
            </a:endParaRPr>
          </a:p>
          <a:p>
            <a:pPr marL="30797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respiration. </a:t>
            </a:r>
            <a:r>
              <a:rPr sz="1400" dirty="0">
                <a:latin typeface="Arial"/>
                <a:cs typeface="Arial"/>
              </a:rPr>
              <a:t>If breathing is </a:t>
            </a:r>
            <a:r>
              <a:rPr sz="1400" spc="-5" dirty="0">
                <a:latin typeface="Arial"/>
                <a:cs typeface="Arial"/>
              </a:rPr>
              <a:t>difficult, give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oxygen.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Get 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attention1)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4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Get medical attention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immediately.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Call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physician.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2391" y="669036"/>
            <a:ext cx="3008376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91" y="2309977"/>
            <a:ext cx="65100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50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carcinogen </a:t>
            </a:r>
            <a:r>
              <a:rPr sz="1400" dirty="0">
                <a:latin typeface="Arial"/>
                <a:cs typeface="Arial"/>
              </a:rPr>
              <a:t>is any </a:t>
            </a:r>
            <a:r>
              <a:rPr sz="1400" spc="-5" dirty="0">
                <a:latin typeface="Arial"/>
                <a:cs typeface="Arial"/>
              </a:rPr>
              <a:t>substance, </a:t>
            </a:r>
            <a:r>
              <a:rPr sz="1400" dirty="0">
                <a:latin typeface="Arial"/>
                <a:cs typeface="Arial"/>
              </a:rPr>
              <a:t>radionuclide or radiation that is an agent directly  </a:t>
            </a:r>
            <a:r>
              <a:rPr sz="1400" spc="-5" dirty="0">
                <a:latin typeface="Arial"/>
                <a:cs typeface="Arial"/>
              </a:rPr>
              <a:t>involved </a:t>
            </a:r>
            <a:r>
              <a:rPr sz="1400" dirty="0">
                <a:latin typeface="Arial"/>
                <a:cs typeface="Arial"/>
              </a:rPr>
              <a:t>in the exacerbation of cancer or in the increase of its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propagation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Group A1: Confirmed human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carcinogen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Group A2: Suspected human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carcinogen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Group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A3: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Confirmed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animal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carcinogen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dirty="0">
                <a:latin typeface="Arial"/>
                <a:cs typeface="Arial"/>
              </a:rPr>
              <a:t> unknown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relevance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humans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Group A4: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classifiable as a human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carcinogen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Group A5: </a:t>
            </a:r>
            <a:r>
              <a:rPr sz="1400" spc="-5" dirty="0">
                <a:latin typeface="Arial"/>
                <a:cs typeface="Arial"/>
              </a:rPr>
              <a:t>Not </a:t>
            </a:r>
            <a:r>
              <a:rPr sz="1400" dirty="0">
                <a:latin typeface="Arial"/>
                <a:cs typeface="Arial"/>
              </a:rPr>
              <a:t>suspected as a human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carcinogen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82611" y="539495"/>
            <a:ext cx="1961387" cy="2031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6736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4819" y="1584553"/>
            <a:ext cx="8177530" cy="45072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940"/>
              </a:spcBef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personal </a:t>
            </a:r>
            <a:r>
              <a:rPr sz="1400" spc="-5" dirty="0">
                <a:latin typeface="Arial"/>
                <a:cs typeface="Arial"/>
              </a:rPr>
              <a:t>protection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equipment: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Gloves, </a:t>
            </a:r>
            <a:r>
              <a:rPr sz="1400" dirty="0">
                <a:latin typeface="Arial"/>
                <a:cs typeface="Arial"/>
              </a:rPr>
              <a:t>safety glasses, and a coat are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required.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disposable </a:t>
            </a:r>
            <a:r>
              <a:rPr sz="1400" spc="-5" dirty="0">
                <a:latin typeface="Arial"/>
                <a:cs typeface="Arial"/>
              </a:rPr>
              <a:t>sleeve </a:t>
            </a:r>
            <a:r>
              <a:rPr sz="1400" dirty="0">
                <a:latin typeface="Arial"/>
                <a:cs typeface="Arial"/>
              </a:rPr>
              <a:t>protectors and disposable lab or smock, as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appropriate.</a:t>
            </a:r>
            <a:endParaRPr sz="14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dirty="0">
                <a:latin typeface="Arial"/>
                <a:cs typeface="Arial"/>
              </a:rPr>
              <a:t>Follow </a:t>
            </a:r>
            <a:r>
              <a:rPr sz="1400" spc="-5" dirty="0">
                <a:latin typeface="Arial"/>
                <a:cs typeface="Arial"/>
              </a:rPr>
              <a:t>emergency </a:t>
            </a:r>
            <a:r>
              <a:rPr sz="1400" dirty="0">
                <a:latin typeface="Arial"/>
                <a:cs typeface="Arial"/>
              </a:rPr>
              <a:t>procedures for </a:t>
            </a:r>
            <a:r>
              <a:rPr sz="1400" spc="-5" dirty="0">
                <a:latin typeface="Arial"/>
                <a:cs typeface="Arial"/>
              </a:rPr>
              <a:t>exposure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spills.</a:t>
            </a:r>
            <a:endParaRPr sz="140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dirty="0">
                <a:latin typeface="Arial"/>
                <a:cs typeface="Arial"/>
              </a:rPr>
              <a:t>Follow proper </a:t>
            </a:r>
            <a:r>
              <a:rPr sz="1400" spc="-5" dirty="0">
                <a:latin typeface="Arial"/>
                <a:cs typeface="Arial"/>
              </a:rPr>
              <a:t>waste </a:t>
            </a:r>
            <a:r>
              <a:rPr sz="1400" dirty="0">
                <a:latin typeface="Arial"/>
                <a:cs typeface="Arial"/>
              </a:rPr>
              <a:t>disposal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procedures</a:t>
            </a:r>
            <a:endParaRPr sz="140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07975" algn="l"/>
                <a:tab pos="308610" algn="l"/>
              </a:tabLst>
            </a:pPr>
            <a:r>
              <a:rPr sz="1400" dirty="0">
                <a:latin typeface="Arial"/>
                <a:cs typeface="Arial"/>
              </a:rPr>
              <a:t>Access to the controlled area is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prohibited.</a:t>
            </a:r>
            <a:endParaRPr sz="14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844"/>
              </a:spcBef>
            </a:pPr>
            <a:r>
              <a:rPr sz="1400" b="1" spc="-5" dirty="0">
                <a:latin typeface="Arial"/>
                <a:cs typeface="Arial"/>
              </a:rPr>
              <a:t>When </a:t>
            </a:r>
            <a:r>
              <a:rPr sz="1400" b="1" spc="-20" dirty="0">
                <a:latin typeface="Arial"/>
                <a:cs typeface="Arial"/>
              </a:rPr>
              <a:t>your </a:t>
            </a:r>
            <a:r>
              <a:rPr sz="1400" b="1" spc="5" dirty="0">
                <a:latin typeface="Arial"/>
                <a:cs typeface="Arial"/>
              </a:rPr>
              <a:t>work </a:t>
            </a:r>
            <a:r>
              <a:rPr sz="1400" b="1" dirty="0">
                <a:latin typeface="Arial"/>
                <a:cs typeface="Arial"/>
              </a:rPr>
              <a:t>is completed</a:t>
            </a:r>
            <a:r>
              <a:rPr sz="1400" dirty="0">
                <a:latin typeface="Arial"/>
                <a:cs typeface="Arial"/>
              </a:rPr>
              <a:t>, follow these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steps: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all </a:t>
            </a:r>
            <a:r>
              <a:rPr sz="1400" spc="-5" dirty="0">
                <a:latin typeface="Arial"/>
                <a:cs typeface="Arial"/>
              </a:rPr>
              <a:t>protective </a:t>
            </a:r>
            <a:r>
              <a:rPr sz="1400" dirty="0">
                <a:latin typeface="Arial"/>
                <a:cs typeface="Arial"/>
              </a:rPr>
              <a:t>clothing and immediately </a:t>
            </a:r>
            <a:r>
              <a:rPr sz="1400" spc="-5" dirty="0">
                <a:latin typeface="Arial"/>
                <a:cs typeface="Arial"/>
              </a:rPr>
              <a:t>wash your </a:t>
            </a:r>
            <a:r>
              <a:rPr sz="1400" dirty="0">
                <a:latin typeface="Arial"/>
                <a:cs typeface="Arial"/>
              </a:rPr>
              <a:t>hands, </a:t>
            </a:r>
            <a:r>
              <a:rPr sz="1400" spc="-5" dirty="0">
                <a:latin typeface="Arial"/>
                <a:cs typeface="Arial"/>
              </a:rPr>
              <a:t>forearms, </a:t>
            </a:r>
            <a:r>
              <a:rPr sz="1400" dirty="0">
                <a:latin typeface="Arial"/>
                <a:cs typeface="Arial"/>
              </a:rPr>
              <a:t>face, and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neck.</a:t>
            </a:r>
            <a:endParaRPr sz="1400">
              <a:latin typeface="Arial"/>
              <a:cs typeface="Arial"/>
            </a:endParaRPr>
          </a:p>
          <a:p>
            <a:pPr marL="270510" marR="314325" indent="-270510">
              <a:lnSpc>
                <a:spcPct val="150000"/>
              </a:lnSpc>
              <a:buClr>
                <a:srgbClr val="3891A7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Dispose of any </a:t>
            </a:r>
            <a:r>
              <a:rPr sz="1400" spc="-5" dirty="0">
                <a:latin typeface="Arial"/>
                <a:cs typeface="Arial"/>
              </a:rPr>
              <a:t>contaminated </a:t>
            </a:r>
            <a:r>
              <a:rPr sz="1400" dirty="0">
                <a:latin typeface="Arial"/>
                <a:cs typeface="Arial"/>
              </a:rPr>
              <a:t>disposable </a:t>
            </a:r>
            <a:r>
              <a:rPr sz="1400" spc="-5" dirty="0">
                <a:latin typeface="Arial"/>
                <a:cs typeface="Arial"/>
              </a:rPr>
              <a:t>protective </a:t>
            </a:r>
            <a:r>
              <a:rPr sz="1400" dirty="0">
                <a:latin typeface="Arial"/>
                <a:cs typeface="Arial"/>
              </a:rPr>
              <a:t>apparel or equipment as hazardous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  </a:t>
            </a:r>
            <a:r>
              <a:rPr sz="1400" spc="-5" dirty="0">
                <a:latin typeface="Arial"/>
                <a:cs typeface="Arial"/>
              </a:rPr>
              <a:t>waste, </a:t>
            </a:r>
            <a:r>
              <a:rPr sz="1400" dirty="0">
                <a:latin typeface="Arial"/>
                <a:cs typeface="Arial"/>
              </a:rPr>
              <a:t>clearly labeled as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carcinogenic.</a:t>
            </a:r>
            <a:endParaRPr sz="14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840"/>
              </a:spcBef>
              <a:buClr>
                <a:srgbClr val="3891A7"/>
              </a:buClr>
              <a:buFont typeface="Wingdings"/>
              <a:buChar char=""/>
              <a:tabLst>
                <a:tab pos="267335" algn="l"/>
              </a:tabLst>
            </a:pPr>
            <a:r>
              <a:rPr sz="1400" spc="-5" dirty="0">
                <a:latin typeface="Arial"/>
                <a:cs typeface="Arial"/>
              </a:rPr>
              <a:t>Thoroughly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non-disposable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apparel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equipment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before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removing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controlled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area.</a:t>
            </a:r>
            <a:endParaRPr sz="1400">
              <a:latin typeface="Arial"/>
              <a:cs typeface="Arial"/>
            </a:endParaRPr>
          </a:p>
          <a:p>
            <a:pPr marL="12700" marR="310515">
              <a:lnSpc>
                <a:spcPct val="150000"/>
              </a:lnSpc>
              <a:buClr>
                <a:srgbClr val="3891A7"/>
              </a:buClr>
              <a:buFont typeface="Wingdings"/>
              <a:buChar char=""/>
              <a:tabLst>
                <a:tab pos="267335" algn="l"/>
              </a:tabLst>
            </a:pPr>
            <a:r>
              <a:rPr sz="1400" spc="-5" dirty="0">
                <a:latin typeface="Arial"/>
                <a:cs typeface="Arial"/>
              </a:rPr>
              <a:t>Thoroughly </a:t>
            </a:r>
            <a:r>
              <a:rPr sz="1400" dirty="0">
                <a:latin typeface="Arial"/>
                <a:cs typeface="Arial"/>
              </a:rPr>
              <a:t>clean all surfaces in the controlled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area before </a:t>
            </a:r>
            <a:r>
              <a:rPr sz="1400" spc="-5" dirty="0">
                <a:latin typeface="Arial"/>
                <a:cs typeface="Arial"/>
              </a:rPr>
              <a:t>removing </a:t>
            </a:r>
            <a:r>
              <a:rPr sz="1400" dirty="0">
                <a:latin typeface="Arial"/>
                <a:cs typeface="Arial"/>
              </a:rPr>
              <a:t>the carcinogen </a:t>
            </a:r>
            <a:r>
              <a:rPr sz="1400" spc="-5" dirty="0">
                <a:latin typeface="Arial"/>
                <a:cs typeface="Arial"/>
              </a:rPr>
              <a:t>warning </a:t>
            </a:r>
            <a:r>
              <a:rPr sz="1400" dirty="0">
                <a:latin typeface="Arial"/>
                <a:cs typeface="Arial"/>
              </a:rPr>
              <a:t>sign  </a:t>
            </a:r>
            <a:r>
              <a:rPr sz="1400" spc="-5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resuming other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work.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669036"/>
            <a:ext cx="2363724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1775815"/>
            <a:ext cx="707834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9715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Is a </a:t>
            </a:r>
            <a:r>
              <a:rPr sz="1400" spc="-5" dirty="0">
                <a:latin typeface="Arial"/>
                <a:cs typeface="Arial"/>
              </a:rPr>
              <a:t>physical </a:t>
            </a:r>
            <a:r>
              <a:rPr sz="1400" dirty="0">
                <a:latin typeface="Arial"/>
                <a:cs typeface="Arial"/>
              </a:rPr>
              <a:t>or chemical agent that changes the genetic material, usually </a:t>
            </a:r>
            <a:r>
              <a:rPr sz="1400" spc="-5" dirty="0">
                <a:latin typeface="Arial"/>
                <a:cs typeface="Arial"/>
              </a:rPr>
              <a:t>DNA, </a:t>
            </a:r>
            <a:r>
              <a:rPr sz="1400" dirty="0">
                <a:latin typeface="Arial"/>
                <a:cs typeface="Arial"/>
              </a:rPr>
              <a:t>of an  organism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increases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frequency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mutations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above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natural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background  </a:t>
            </a:r>
            <a:r>
              <a:rPr sz="1400" spc="-5" dirty="0">
                <a:latin typeface="Arial"/>
                <a:cs typeface="Arial"/>
              </a:rPr>
              <a:t>level.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Mutagens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usually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compounds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ionizing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radiation.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Mutagens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divided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into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different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categories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according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effect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DNA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replication: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270510" marR="434340" indent="-270510">
              <a:lnSpc>
                <a:spcPct val="150000"/>
              </a:lnSpc>
              <a:spcBef>
                <a:spcPts val="5"/>
              </a:spcBef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mutagens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base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analogs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inserted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DNA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strand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during  replication in place of the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substrates.</a:t>
            </a:r>
            <a:endParaRPr sz="1400">
              <a:latin typeface="Arial"/>
              <a:cs typeface="Arial"/>
            </a:endParaRPr>
          </a:p>
          <a:p>
            <a:pPr marL="270510" marR="396240" indent="-270510">
              <a:lnSpc>
                <a:spcPct val="15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react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 DNA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cause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structural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miscopying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 template strand </a:t>
            </a:r>
            <a:r>
              <a:rPr sz="1400" spc="-5" dirty="0">
                <a:latin typeface="Arial"/>
                <a:cs typeface="Arial"/>
              </a:rPr>
              <a:t>when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DNA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replicated.</a:t>
            </a:r>
            <a:endParaRPr sz="1400">
              <a:latin typeface="Arial"/>
              <a:cs typeface="Arial"/>
            </a:endParaRPr>
          </a:p>
          <a:p>
            <a:pPr marL="270510" marR="90170" indent="-270510">
              <a:lnSpc>
                <a:spcPct val="150000"/>
              </a:lnSpc>
              <a:buClr>
                <a:srgbClr val="FDB809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Some </a:t>
            </a:r>
            <a:r>
              <a:rPr sz="1400" spc="-5" dirty="0">
                <a:latin typeface="Arial"/>
                <a:cs typeface="Arial"/>
              </a:rPr>
              <a:t>work </a:t>
            </a:r>
            <a:r>
              <a:rPr sz="1400" dirty="0">
                <a:latin typeface="Arial"/>
                <a:cs typeface="Arial"/>
              </a:rPr>
              <a:t>indirectly by causing the cells to </a:t>
            </a:r>
            <a:r>
              <a:rPr sz="1400" spc="-5" dirty="0">
                <a:latin typeface="Arial"/>
                <a:cs typeface="Arial"/>
              </a:rPr>
              <a:t>synthesize </a:t>
            </a:r>
            <a:r>
              <a:rPr sz="1400" dirty="0">
                <a:latin typeface="Arial"/>
                <a:cs typeface="Arial"/>
              </a:rPr>
              <a:t>chemicals that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direct  mutagenic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effect.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2507" y="467868"/>
            <a:ext cx="1769363" cy="1769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662940"/>
            <a:ext cx="1595627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014" y="1632940"/>
            <a:ext cx="8489950" cy="51473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209550" algn="l"/>
              </a:tabLst>
            </a:pPr>
            <a:r>
              <a:rPr sz="1400" dirty="0">
                <a:latin typeface="Arial"/>
                <a:cs typeface="Arial"/>
              </a:rPr>
              <a:t>Only handle mutagen in the </a:t>
            </a:r>
            <a:r>
              <a:rPr sz="1400" spc="-5" dirty="0">
                <a:latin typeface="Arial"/>
                <a:cs typeface="Arial"/>
              </a:rPr>
              <a:t>fume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hood.</a:t>
            </a:r>
            <a:endParaRPr sz="140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09550" algn="l"/>
              </a:tabLst>
            </a:pPr>
            <a:r>
              <a:rPr sz="1400" dirty="0">
                <a:latin typeface="Arial"/>
                <a:cs typeface="Arial"/>
              </a:rPr>
              <a:t>Keep a hazardous </a:t>
            </a:r>
            <a:r>
              <a:rPr sz="1400" spc="-5" dirty="0">
                <a:latin typeface="Arial"/>
                <a:cs typeface="Arial"/>
              </a:rPr>
              <a:t>waste </a:t>
            </a:r>
            <a:r>
              <a:rPr sz="1400" dirty="0">
                <a:latin typeface="Arial"/>
                <a:cs typeface="Arial"/>
              </a:rPr>
              <a:t>bag in the </a:t>
            </a:r>
            <a:r>
              <a:rPr sz="1400" spc="-5" dirty="0">
                <a:latin typeface="Arial"/>
                <a:cs typeface="Arial"/>
              </a:rPr>
              <a:t>fume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hood.</a:t>
            </a:r>
            <a:endParaRPr sz="140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09550" algn="l"/>
              </a:tabLst>
            </a:pPr>
            <a:r>
              <a:rPr sz="1400" dirty="0">
                <a:latin typeface="Arial"/>
                <a:cs typeface="Arial"/>
              </a:rPr>
              <a:t>Dispose of most objects </a:t>
            </a:r>
            <a:r>
              <a:rPr sz="1400" spc="-5" dirty="0">
                <a:latin typeface="Arial"/>
                <a:cs typeface="Arial"/>
              </a:rPr>
              <a:t>(gloves, towels, </a:t>
            </a:r>
            <a:r>
              <a:rPr sz="1400" dirty="0">
                <a:latin typeface="Arial"/>
                <a:cs typeface="Arial"/>
              </a:rPr>
              <a:t>pipettes, etc.) in this bag </a:t>
            </a:r>
            <a:r>
              <a:rPr sz="1400" spc="-5" dirty="0">
                <a:latin typeface="Arial"/>
                <a:cs typeface="Arial"/>
              </a:rPr>
              <a:t>(which </a:t>
            </a:r>
            <a:r>
              <a:rPr sz="1400" dirty="0">
                <a:latin typeface="Arial"/>
                <a:cs typeface="Arial"/>
              </a:rPr>
              <a:t>might </a:t>
            </a:r>
            <a:r>
              <a:rPr sz="1400" spc="-5" dirty="0">
                <a:latin typeface="Arial"/>
                <a:cs typeface="Arial"/>
              </a:rPr>
              <a:t>have </a:t>
            </a:r>
            <a:r>
              <a:rPr sz="1400" dirty="0">
                <a:latin typeface="Arial"/>
                <a:cs typeface="Arial"/>
              </a:rPr>
              <a:t>come in contact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mutagen).Arrange with Environmental </a:t>
            </a:r>
            <a:r>
              <a:rPr sz="1400" dirty="0">
                <a:latin typeface="Arial"/>
                <a:cs typeface="Arial"/>
              </a:rPr>
              <a:t>Health and Safety for disposal of this bag </a:t>
            </a:r>
            <a:r>
              <a:rPr sz="1400" spc="-5" dirty="0">
                <a:latin typeface="Arial"/>
                <a:cs typeface="Arial"/>
              </a:rPr>
              <a:t>following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experiment.</a:t>
            </a:r>
            <a:endParaRPr sz="1400">
              <a:latin typeface="Arial"/>
              <a:cs typeface="Arial"/>
            </a:endParaRPr>
          </a:p>
          <a:p>
            <a:pPr marL="12700" marR="807085">
              <a:lnSpc>
                <a:spcPct val="150000"/>
              </a:lnSpc>
              <a:buAutoNum type="arabicPeriod" startAt="4"/>
              <a:tabLst>
                <a:tab pos="209550" algn="l"/>
                <a:tab pos="2502535" algn="l"/>
              </a:tabLst>
            </a:pPr>
            <a:r>
              <a:rPr sz="1400" spc="-5" dirty="0">
                <a:latin typeface="Arial"/>
                <a:cs typeface="Arial"/>
              </a:rPr>
              <a:t>Cover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working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surfaces	and the floor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absorbent </a:t>
            </a:r>
            <a:r>
              <a:rPr sz="1400" spc="-15" dirty="0">
                <a:latin typeface="Arial"/>
                <a:cs typeface="Arial"/>
              </a:rPr>
              <a:t>paper. </a:t>
            </a:r>
            <a:r>
              <a:rPr sz="1400" dirty="0">
                <a:latin typeface="Arial"/>
                <a:cs typeface="Arial"/>
              </a:rPr>
              <a:t>Dispose of these papers in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  hazardous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waste</a:t>
            </a: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bag after the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experiment.</a:t>
            </a:r>
            <a:endParaRPr sz="1400">
              <a:latin typeface="Arial"/>
              <a:cs typeface="Arial"/>
            </a:endParaRPr>
          </a:p>
          <a:p>
            <a:pPr marL="12700" marR="401955">
              <a:lnSpc>
                <a:spcPct val="150000"/>
              </a:lnSpc>
              <a:spcBef>
                <a:spcPts val="5"/>
              </a:spcBef>
              <a:buAutoNum type="arabicPeriod" startAt="5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Wear gloves </a:t>
            </a:r>
            <a:r>
              <a:rPr sz="1400" dirty="0">
                <a:latin typeface="Arial"/>
                <a:cs typeface="Arial"/>
              </a:rPr>
              <a:t>at all </a:t>
            </a:r>
            <a:r>
              <a:rPr sz="1400" spc="-5" dirty="0">
                <a:latin typeface="Arial"/>
                <a:cs typeface="Arial"/>
              </a:rPr>
              <a:t>times </a:t>
            </a:r>
            <a:r>
              <a:rPr sz="1400" dirty="0">
                <a:latin typeface="Arial"/>
                <a:cs typeface="Arial"/>
              </a:rPr>
              <a:t>and change them </a:t>
            </a:r>
            <a:r>
              <a:rPr sz="1400" spc="-15" dirty="0">
                <a:latin typeface="Arial"/>
                <a:cs typeface="Arial"/>
              </a:rPr>
              <a:t>frequently. </a:t>
            </a:r>
            <a:r>
              <a:rPr sz="1400" spc="-10" dirty="0">
                <a:latin typeface="Arial"/>
                <a:cs typeface="Arial"/>
              </a:rPr>
              <a:t>Specifically, </a:t>
            </a:r>
            <a:r>
              <a:rPr sz="1400" dirty="0">
                <a:latin typeface="Arial"/>
                <a:cs typeface="Arial"/>
              </a:rPr>
              <a:t>change </a:t>
            </a:r>
            <a:r>
              <a:rPr sz="1400" spc="-5" dirty="0">
                <a:latin typeface="Arial"/>
                <a:cs typeface="Arial"/>
              </a:rPr>
              <a:t>your gloves whenever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  </a:t>
            </a:r>
            <a:r>
              <a:rPr sz="1400" dirty="0">
                <a:latin typeface="Arial"/>
                <a:cs typeface="Arial"/>
              </a:rPr>
              <a:t>suspect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  <a:p>
            <a:pPr marL="12700" marR="113030" indent="198120">
              <a:lnSpc>
                <a:spcPct val="150000"/>
              </a:lnSpc>
            </a:pP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mutagen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whenever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leave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fume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hood.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Wash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your </a:t>
            </a:r>
            <a:r>
              <a:rPr sz="1400" dirty="0">
                <a:latin typeface="Arial"/>
                <a:cs typeface="Arial"/>
              </a:rPr>
              <a:t>hands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periodically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during  the</a:t>
            </a: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latin typeface="Arial"/>
                <a:cs typeface="Arial"/>
              </a:rPr>
              <a:t>experiment.</a:t>
            </a:r>
            <a:endParaRPr sz="1400">
              <a:latin typeface="Arial"/>
              <a:cs typeface="Arial"/>
            </a:endParaRPr>
          </a:p>
          <a:p>
            <a:pPr marL="12700" marR="60960">
              <a:lnSpc>
                <a:spcPct val="150000"/>
              </a:lnSpc>
              <a:buAutoNum type="arabicPeriod" startAt="6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Inactivate </a:t>
            </a:r>
            <a:r>
              <a:rPr sz="1400" dirty="0">
                <a:latin typeface="Arial"/>
                <a:cs typeface="Arial"/>
              </a:rPr>
              <a:t>the mutagen </a:t>
            </a:r>
            <a:r>
              <a:rPr sz="1400" spc="-5" dirty="0">
                <a:latin typeface="Arial"/>
                <a:cs typeface="Arial"/>
              </a:rPr>
              <a:t>following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experiment </a:t>
            </a:r>
            <a:r>
              <a:rPr sz="1400" dirty="0">
                <a:latin typeface="Arial"/>
                <a:cs typeface="Arial"/>
              </a:rPr>
              <a:t>by pouring the mutagen and rinses into an equal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volume 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20%</a:t>
            </a:r>
            <a:endParaRPr sz="1400">
              <a:latin typeface="Arial"/>
              <a:cs typeface="Arial"/>
            </a:endParaRPr>
          </a:p>
          <a:p>
            <a:pPr marL="21018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sodium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thiosulfate,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1%</a:t>
            </a:r>
            <a:r>
              <a:rPr sz="1400" spc="-5" dirty="0">
                <a:latin typeface="Arial"/>
                <a:cs typeface="Arial"/>
              </a:rPr>
              <a:t> NaOH.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Make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separate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inactivation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bath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soak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those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items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(beakers,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6123" y="539495"/>
            <a:ext cx="2189987" cy="1799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687323"/>
            <a:ext cx="5710428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54368" y="1897379"/>
            <a:ext cx="1722120" cy="174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7770" y="2175510"/>
            <a:ext cx="439737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Substances and </a:t>
            </a:r>
            <a:r>
              <a:rPr sz="1400" spc="-5" dirty="0">
                <a:latin typeface="Arial"/>
                <a:cs typeface="Arial"/>
              </a:rPr>
              <a:t>preparations which </a:t>
            </a:r>
            <a:r>
              <a:rPr sz="1400" dirty="0">
                <a:latin typeface="Arial"/>
                <a:cs typeface="Arial"/>
              </a:rPr>
              <a:t>are dangerous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environment: substances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preparations which,  were </a:t>
            </a:r>
            <a:r>
              <a:rPr sz="1400" dirty="0">
                <a:latin typeface="Arial"/>
                <a:cs typeface="Arial"/>
              </a:rPr>
              <a:t>they to enter the </a:t>
            </a:r>
            <a:r>
              <a:rPr sz="1400" spc="-5" dirty="0">
                <a:latin typeface="Arial"/>
                <a:cs typeface="Arial"/>
              </a:rPr>
              <a:t>environment, would </a:t>
            </a:r>
            <a:r>
              <a:rPr sz="1400" dirty="0">
                <a:latin typeface="Arial"/>
                <a:cs typeface="Arial"/>
              </a:rPr>
              <a:t>present or 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present an </a:t>
            </a:r>
            <a:r>
              <a:rPr sz="1400" spc="-5" dirty="0">
                <a:latin typeface="Arial"/>
                <a:cs typeface="Arial"/>
              </a:rPr>
              <a:t>immediate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spc="-5" dirty="0">
                <a:latin typeface="Arial"/>
                <a:cs typeface="Arial"/>
              </a:rPr>
              <a:t>delayed </a:t>
            </a:r>
            <a:r>
              <a:rPr sz="1400" dirty="0">
                <a:latin typeface="Arial"/>
                <a:cs typeface="Arial"/>
              </a:rPr>
              <a:t>danger for one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  </a:t>
            </a:r>
            <a:r>
              <a:rPr sz="1400" spc="-5" dirty="0">
                <a:latin typeface="Arial"/>
                <a:cs typeface="Arial"/>
              </a:rPr>
              <a:t>more </a:t>
            </a:r>
            <a:r>
              <a:rPr sz="1400" dirty="0">
                <a:latin typeface="Arial"/>
                <a:cs typeface="Arial"/>
              </a:rPr>
              <a:t>components of the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environment.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2100" y="687323"/>
            <a:ext cx="5045963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819" y="2104136"/>
            <a:ext cx="564705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Reproductive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toxicity</a:t>
            </a:r>
            <a:endParaRPr sz="1400">
              <a:latin typeface="Arial"/>
              <a:cs typeface="Arial"/>
            </a:endParaRPr>
          </a:p>
          <a:p>
            <a:pPr marL="12700" marR="241300">
              <a:lnSpc>
                <a:spcPct val="200000"/>
              </a:lnSpc>
            </a:pPr>
            <a:r>
              <a:rPr sz="1400" dirty="0">
                <a:latin typeface="Arial"/>
                <a:cs typeface="Arial"/>
              </a:rPr>
              <a:t>Is a hazard associated </a:t>
            </a:r>
            <a:r>
              <a:rPr sz="1400" spc="-5" dirty="0">
                <a:latin typeface="Arial"/>
                <a:cs typeface="Arial"/>
              </a:rPr>
              <a:t>with some </a:t>
            </a:r>
            <a:r>
              <a:rPr sz="1400" dirty="0">
                <a:latin typeface="Arial"/>
                <a:cs typeface="Arial"/>
              </a:rPr>
              <a:t>chemical </a:t>
            </a:r>
            <a:r>
              <a:rPr sz="1400" spc="-5" dirty="0">
                <a:latin typeface="Arial"/>
                <a:cs typeface="Arial"/>
              </a:rPr>
              <a:t>substances, </a:t>
            </a:r>
            <a:r>
              <a:rPr sz="1400" dirty="0">
                <a:latin typeface="Arial"/>
                <a:cs typeface="Arial"/>
              </a:rPr>
              <a:t>that they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will  interfere </a:t>
            </a:r>
            <a:r>
              <a:rPr sz="1400" dirty="0">
                <a:latin typeface="Arial"/>
                <a:cs typeface="Arial"/>
              </a:rPr>
              <a:t>in </a:t>
            </a:r>
            <a:r>
              <a:rPr sz="1400" spc="-5" dirty="0">
                <a:latin typeface="Arial"/>
                <a:cs typeface="Arial"/>
              </a:rPr>
              <a:t>some way with </a:t>
            </a:r>
            <a:r>
              <a:rPr sz="1400" dirty="0">
                <a:latin typeface="Arial"/>
                <a:cs typeface="Arial"/>
              </a:rPr>
              <a:t>normal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reproduction.</a:t>
            </a:r>
            <a:endParaRPr sz="1400">
              <a:latin typeface="Arial"/>
              <a:cs typeface="Arial"/>
            </a:endParaRPr>
          </a:p>
          <a:p>
            <a:pPr marL="12700" marR="5080" indent="48260">
              <a:lnSpc>
                <a:spcPct val="200000"/>
              </a:lnSpc>
            </a:pPr>
            <a:r>
              <a:rPr sz="1400" dirty="0">
                <a:latin typeface="Arial"/>
                <a:cs typeface="Arial"/>
              </a:rPr>
              <a:t>It includes </a:t>
            </a:r>
            <a:r>
              <a:rPr sz="1400" spc="-5" dirty="0">
                <a:latin typeface="Arial"/>
                <a:cs typeface="Arial"/>
              </a:rPr>
              <a:t>adverse effects </a:t>
            </a: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sexual </a:t>
            </a:r>
            <a:r>
              <a:rPr sz="1400" dirty="0">
                <a:latin typeface="Arial"/>
                <a:cs typeface="Arial"/>
              </a:rPr>
              <a:t>function and fertility in adult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males  and females, as </a:t>
            </a:r>
            <a:r>
              <a:rPr sz="1400" spc="-5" dirty="0">
                <a:latin typeface="Arial"/>
                <a:cs typeface="Arial"/>
              </a:rPr>
              <a:t>well </a:t>
            </a:r>
            <a:r>
              <a:rPr sz="1400" dirty="0">
                <a:latin typeface="Arial"/>
                <a:cs typeface="Arial"/>
              </a:rPr>
              <a:t>as </a:t>
            </a:r>
            <a:r>
              <a:rPr sz="1400" spc="-5" dirty="0">
                <a:latin typeface="Arial"/>
                <a:cs typeface="Arial"/>
              </a:rPr>
              <a:t>developmental toxicity </a:t>
            </a:r>
            <a:r>
              <a:rPr sz="1400" dirty="0">
                <a:latin typeface="Arial"/>
                <a:cs typeface="Arial"/>
              </a:rPr>
              <a:t>in the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offspring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91300" y="1876044"/>
            <a:ext cx="2444750" cy="2089785"/>
            <a:chOff x="6591300" y="1876044"/>
            <a:chExt cx="2444750" cy="2089785"/>
          </a:xfrm>
        </p:grpSpPr>
        <p:sp>
          <p:nvSpPr>
            <p:cNvPr id="6" name="object 6"/>
            <p:cNvSpPr/>
            <p:nvPr/>
          </p:nvSpPr>
          <p:spPr>
            <a:xfrm>
              <a:off x="6591300" y="1876044"/>
              <a:ext cx="2444496" cy="2089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86371" y="2071116"/>
              <a:ext cx="1856231" cy="1501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071359" y="4070603"/>
            <a:ext cx="1537716" cy="1658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6955" y="2837688"/>
            <a:ext cx="3002280" cy="1179830"/>
            <a:chOff x="3076955" y="2837688"/>
            <a:chExt cx="3002280" cy="1179830"/>
          </a:xfrm>
        </p:grpSpPr>
        <p:sp>
          <p:nvSpPr>
            <p:cNvPr id="3" name="object 3"/>
            <p:cNvSpPr/>
            <p:nvPr/>
          </p:nvSpPr>
          <p:spPr>
            <a:xfrm>
              <a:off x="3076955" y="2837688"/>
              <a:ext cx="3002280" cy="1179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7247" y="2926080"/>
              <a:ext cx="2901696" cy="1078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2318385"/>
            <a:ext cx="7499350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25" indent="-18732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00025" algn="l"/>
              </a:tabLst>
            </a:pPr>
            <a:r>
              <a:rPr sz="1400" dirty="0">
                <a:latin typeface="Arial"/>
                <a:cs typeface="Arial"/>
              </a:rPr>
              <a:t>American National Standard </a:t>
            </a:r>
            <a:r>
              <a:rPr sz="1400" b="1" spc="-10" dirty="0">
                <a:latin typeface="Arial"/>
                <a:cs typeface="Arial"/>
              </a:rPr>
              <a:t>(ANSI)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Z-129.1,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U.S. Occupational </a:t>
            </a:r>
            <a:r>
              <a:rPr sz="1400" dirty="0">
                <a:latin typeface="Arial"/>
                <a:cs typeface="Arial"/>
              </a:rPr>
              <a:t>Safety and Health </a:t>
            </a:r>
            <a:r>
              <a:rPr sz="1400" spc="-5" dirty="0">
                <a:latin typeface="Arial"/>
                <a:cs typeface="Arial"/>
              </a:rPr>
              <a:t>Administration, </a:t>
            </a:r>
            <a:r>
              <a:rPr sz="1400" b="1" spc="-10" dirty="0">
                <a:latin typeface="Arial"/>
                <a:cs typeface="Arial"/>
              </a:rPr>
              <a:t>(OSHA) </a:t>
            </a:r>
            <a:r>
              <a:rPr sz="1400" spc="-5" dirty="0">
                <a:latin typeface="Arial"/>
                <a:cs typeface="Arial"/>
              </a:rPr>
              <a:t>29 CFR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1910.1200: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U.S. Environmental </a:t>
            </a:r>
            <a:r>
              <a:rPr sz="1400" dirty="0">
                <a:latin typeface="Arial"/>
                <a:cs typeface="Arial"/>
              </a:rPr>
              <a:t>Protection </a:t>
            </a:r>
            <a:r>
              <a:rPr sz="1400" spc="-20" dirty="0">
                <a:latin typeface="Arial"/>
                <a:cs typeface="Arial"/>
              </a:rPr>
              <a:t>Agency, </a:t>
            </a:r>
            <a:r>
              <a:rPr sz="1400" b="1" spc="-30" dirty="0">
                <a:latin typeface="Arial"/>
                <a:cs typeface="Arial"/>
              </a:rPr>
              <a:t>(EPA) </a:t>
            </a:r>
            <a:r>
              <a:rPr sz="1400" spc="-5" dirty="0">
                <a:latin typeface="Arial"/>
                <a:cs typeface="Arial"/>
              </a:rPr>
              <a:t>40 CFR </a:t>
            </a:r>
            <a:r>
              <a:rPr sz="1400" dirty="0">
                <a:latin typeface="Arial"/>
                <a:cs typeface="Arial"/>
              </a:rPr>
              <a:t>Part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156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U.S. Consumer </a:t>
            </a:r>
            <a:r>
              <a:rPr sz="1400" dirty="0">
                <a:latin typeface="Arial"/>
                <a:cs typeface="Arial"/>
              </a:rPr>
              <a:t>Product Safety </a:t>
            </a:r>
            <a:r>
              <a:rPr sz="1400" spc="-5" dirty="0">
                <a:latin typeface="Arial"/>
                <a:cs typeface="Arial"/>
              </a:rPr>
              <a:t>Commission, </a:t>
            </a:r>
            <a:r>
              <a:rPr sz="1400" b="1" spc="-5" dirty="0">
                <a:latin typeface="Arial"/>
                <a:cs typeface="Arial"/>
              </a:rPr>
              <a:t>(CPSC) </a:t>
            </a:r>
            <a:r>
              <a:rPr sz="1400" dirty="0">
                <a:latin typeface="Arial"/>
                <a:cs typeface="Arial"/>
              </a:rPr>
              <a:t>16 </a:t>
            </a:r>
            <a:r>
              <a:rPr sz="1400" spc="-5" dirty="0">
                <a:latin typeface="Arial"/>
                <a:cs typeface="Arial"/>
              </a:rPr>
              <a:t>CFR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1500: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spc="-5" dirty="0">
                <a:latin typeface="Arial"/>
                <a:cs typeface="Arial"/>
              </a:rPr>
              <a:t>U.S. </a:t>
            </a:r>
            <a:r>
              <a:rPr sz="1400" dirty="0">
                <a:latin typeface="Arial"/>
                <a:cs typeface="Arial"/>
              </a:rPr>
              <a:t>Department of </a:t>
            </a:r>
            <a:r>
              <a:rPr sz="1400" spc="-5" dirty="0">
                <a:latin typeface="Arial"/>
                <a:cs typeface="Arial"/>
              </a:rPr>
              <a:t>Transportation, </a:t>
            </a:r>
            <a:r>
              <a:rPr sz="1400" b="1" spc="-5" dirty="0">
                <a:latin typeface="Arial"/>
                <a:cs typeface="Arial"/>
              </a:rPr>
              <a:t>(DOT) </a:t>
            </a:r>
            <a:r>
              <a:rPr sz="1400" spc="-5" dirty="0">
                <a:latin typeface="Arial"/>
                <a:cs typeface="Arial"/>
              </a:rPr>
              <a:t>49 CFR </a:t>
            </a:r>
            <a:r>
              <a:rPr sz="1400" dirty="0">
                <a:latin typeface="Arial"/>
                <a:cs typeface="Arial"/>
              </a:rPr>
              <a:t>Part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107: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buAutoNum type="arabicPeriod"/>
              <a:tabLst>
                <a:tab pos="209550" algn="l"/>
              </a:tabLst>
            </a:pPr>
            <a:r>
              <a:rPr sz="1400" dirty="0">
                <a:latin typeface="Arial"/>
                <a:cs typeface="Arial"/>
              </a:rPr>
              <a:t>National Fire Protection Association </a:t>
            </a:r>
            <a:r>
              <a:rPr sz="1400" b="1" spc="-30" dirty="0">
                <a:latin typeface="Arial"/>
                <a:cs typeface="Arial"/>
              </a:rPr>
              <a:t>(NFPA)</a:t>
            </a:r>
            <a:r>
              <a:rPr sz="1400" b="1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704,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</a:pPr>
            <a:endParaRPr sz="1450">
              <a:latin typeface="Arial"/>
              <a:cs typeface="Arial"/>
            </a:endParaRPr>
          </a:p>
          <a:p>
            <a:pPr marL="208915" indent="-1968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09550" algn="l"/>
              </a:tabLst>
            </a:pPr>
            <a:r>
              <a:rPr sz="1400" dirty="0">
                <a:latin typeface="Arial"/>
                <a:cs typeface="Arial"/>
              </a:rPr>
              <a:t>National Paint and Coatings Association, </a:t>
            </a:r>
            <a:r>
              <a:rPr sz="1400" b="1" spc="-10" dirty="0">
                <a:latin typeface="Arial"/>
                <a:cs typeface="Arial"/>
              </a:rPr>
              <a:t>(NPCA) </a:t>
            </a:r>
            <a:r>
              <a:rPr sz="1400" dirty="0">
                <a:latin typeface="Arial"/>
                <a:cs typeface="Arial"/>
              </a:rPr>
              <a:t>Hazardous Materials </a:t>
            </a:r>
            <a:r>
              <a:rPr sz="1400" spc="-5" dirty="0">
                <a:latin typeface="Arial"/>
                <a:cs typeface="Arial"/>
              </a:rPr>
              <a:t>Identification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System,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5627" y="673608"/>
            <a:ext cx="2220468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4368" y="143255"/>
            <a:ext cx="2138172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5627" y="673608"/>
            <a:ext cx="2220468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3081908"/>
            <a:ext cx="4120515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Arial"/>
                <a:cs typeface="Arial"/>
              </a:rPr>
              <a:t>HMIS </a:t>
            </a:r>
            <a:r>
              <a:rPr sz="1400" b="1" spc="-5" dirty="0">
                <a:latin typeface="Arial"/>
                <a:cs typeface="Arial"/>
              </a:rPr>
              <a:t>“hazardous </a:t>
            </a:r>
            <a:r>
              <a:rPr sz="1400" b="1" dirty="0">
                <a:latin typeface="Arial"/>
                <a:cs typeface="Arial"/>
              </a:rPr>
              <a:t>material </a:t>
            </a:r>
            <a:r>
              <a:rPr sz="1400" b="1" spc="-5" dirty="0">
                <a:latin typeface="Arial"/>
                <a:cs typeface="Arial"/>
              </a:rPr>
              <a:t>identification</a:t>
            </a:r>
            <a:r>
              <a:rPr sz="1400" b="1" spc="-1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system”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Health </a:t>
            </a:r>
            <a:r>
              <a:rPr sz="1400" b="1" spc="-5" dirty="0">
                <a:latin typeface="Arial"/>
                <a:cs typeface="Arial"/>
              </a:rPr>
              <a:t>Hazard: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Arial"/>
                <a:cs typeface="Arial"/>
              </a:rPr>
              <a:t>Fire Hazard: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Reactivity: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Personal Protection: </a:t>
            </a:r>
            <a:r>
              <a:rPr sz="1400" b="1" spc="-10" dirty="0">
                <a:latin typeface="Arial"/>
                <a:cs typeface="Arial"/>
              </a:rPr>
              <a:t>Acid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equipments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6379" y="3396996"/>
            <a:ext cx="3560064" cy="2046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6123" y="611123"/>
            <a:ext cx="2002535" cy="188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1836" y="1741373"/>
            <a:ext cx="1504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NFPA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(U.S.A.)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34439"/>
            <a:ext cx="9144000" cy="320040"/>
            <a:chOff x="0" y="1234439"/>
            <a:chExt cx="9144000" cy="320040"/>
          </a:xfrm>
        </p:grpSpPr>
        <p:sp>
          <p:nvSpPr>
            <p:cNvPr id="4" name="object 4"/>
            <p:cNvSpPr/>
            <p:nvPr/>
          </p:nvSpPr>
          <p:spPr>
            <a:xfrm>
              <a:off x="0" y="1234439"/>
              <a:ext cx="9144000" cy="320040"/>
            </a:xfrm>
            <a:custGeom>
              <a:avLst/>
              <a:gdLst/>
              <a:ahLst/>
              <a:cxnLst/>
              <a:rect l="l" t="t" r="r" b="b"/>
              <a:pathLst>
                <a:path w="9144000" h="320040">
                  <a:moveTo>
                    <a:pt x="9144000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9144000" y="3200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80159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533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33400" y="2286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1312" y="1280159"/>
              <a:ext cx="8552815" cy="228600"/>
            </a:xfrm>
            <a:custGeom>
              <a:avLst/>
              <a:gdLst/>
              <a:ahLst/>
              <a:cxnLst/>
              <a:rect l="l" t="t" r="r" b="b"/>
              <a:pathLst>
                <a:path w="8552815" h="228600">
                  <a:moveTo>
                    <a:pt x="855268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552688" y="228600"/>
                  </a:lnTo>
                  <a:lnTo>
                    <a:pt x="855268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027164" y="6643115"/>
            <a:ext cx="733044" cy="214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766" y="126771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5216" y="2047239"/>
            <a:ext cx="1370330" cy="4074160"/>
          </a:xfrm>
          <a:custGeom>
            <a:avLst/>
            <a:gdLst/>
            <a:ahLst/>
            <a:cxnLst/>
            <a:rect l="l" t="t" r="r" b="b"/>
            <a:pathLst>
              <a:path w="1370330" h="4074160">
                <a:moveTo>
                  <a:pt x="1344930" y="24638"/>
                </a:moveTo>
                <a:lnTo>
                  <a:pt x="25146" y="24638"/>
                </a:lnTo>
                <a:lnTo>
                  <a:pt x="25146" y="4049522"/>
                </a:lnTo>
                <a:lnTo>
                  <a:pt x="1344930" y="4049522"/>
                </a:lnTo>
                <a:lnTo>
                  <a:pt x="1344930" y="24638"/>
                </a:lnTo>
                <a:close/>
              </a:path>
              <a:path w="1370330" h="4074160">
                <a:moveTo>
                  <a:pt x="1370076" y="0"/>
                </a:moveTo>
                <a:lnTo>
                  <a:pt x="1353312" y="0"/>
                </a:lnTo>
                <a:lnTo>
                  <a:pt x="1353312" y="16510"/>
                </a:lnTo>
                <a:lnTo>
                  <a:pt x="1353312" y="4057650"/>
                </a:lnTo>
                <a:lnTo>
                  <a:pt x="16764" y="4057650"/>
                </a:lnTo>
                <a:lnTo>
                  <a:pt x="16764" y="16510"/>
                </a:lnTo>
                <a:lnTo>
                  <a:pt x="1353312" y="16510"/>
                </a:lnTo>
                <a:lnTo>
                  <a:pt x="1353312" y="0"/>
                </a:lnTo>
                <a:lnTo>
                  <a:pt x="0" y="0"/>
                </a:lnTo>
                <a:lnTo>
                  <a:pt x="0" y="16510"/>
                </a:lnTo>
                <a:lnTo>
                  <a:pt x="0" y="4057650"/>
                </a:lnTo>
                <a:lnTo>
                  <a:pt x="0" y="4074160"/>
                </a:lnTo>
                <a:lnTo>
                  <a:pt x="1370076" y="4074160"/>
                </a:lnTo>
                <a:lnTo>
                  <a:pt x="1370076" y="4057916"/>
                </a:lnTo>
                <a:lnTo>
                  <a:pt x="1370076" y="4057650"/>
                </a:lnTo>
                <a:lnTo>
                  <a:pt x="1370076" y="16510"/>
                </a:lnTo>
                <a:lnTo>
                  <a:pt x="1370076" y="16256"/>
                </a:lnTo>
                <a:lnTo>
                  <a:pt x="1370076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4994" y="2008844"/>
            <a:ext cx="6073140" cy="338962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10"/>
              </a:spcBef>
              <a:buClr>
                <a:srgbClr val="FDB809"/>
              </a:buClr>
              <a:buSzPct val="103571"/>
              <a:buFont typeface="Wingdings"/>
              <a:buChar char=""/>
              <a:tabLst>
                <a:tab pos="332740" algn="l"/>
                <a:tab pos="333375" algn="l"/>
              </a:tabLst>
            </a:pPr>
            <a:r>
              <a:rPr sz="1400" b="1" spc="-5" dirty="0">
                <a:latin typeface="Arial"/>
                <a:cs typeface="Arial"/>
              </a:rPr>
              <a:t>Inhalation (breathing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in)</a:t>
            </a:r>
            <a:endParaRPr sz="1400">
              <a:latin typeface="Arial"/>
              <a:cs typeface="Arial"/>
            </a:endParaRPr>
          </a:p>
          <a:p>
            <a:pPr marL="357505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latin typeface="Arial"/>
                <a:cs typeface="Arial"/>
              </a:rPr>
              <a:t>Breathing in of </a:t>
            </a:r>
            <a:r>
              <a:rPr sz="1400" spc="-5" dirty="0">
                <a:latin typeface="Arial"/>
                <a:cs typeface="Arial"/>
              </a:rPr>
              <a:t>vapors </a:t>
            </a:r>
            <a:r>
              <a:rPr sz="1400" dirty="0">
                <a:latin typeface="Arial"/>
                <a:cs typeface="Arial"/>
              </a:rPr>
              <a:t>and dust is the </a:t>
            </a:r>
            <a:r>
              <a:rPr sz="1400" spc="-5" dirty="0">
                <a:latin typeface="Arial"/>
                <a:cs typeface="Arial"/>
              </a:rPr>
              <a:t>main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way.</a:t>
            </a:r>
            <a:endParaRPr sz="1400">
              <a:latin typeface="Arial"/>
              <a:cs typeface="Arial"/>
            </a:endParaRPr>
          </a:p>
          <a:p>
            <a:pPr marL="308610" marR="970280">
              <a:lnSpc>
                <a:spcPct val="141400"/>
              </a:lnSpc>
            </a:pPr>
            <a:r>
              <a:rPr sz="1400" dirty="0">
                <a:latin typeface="Arial"/>
                <a:cs typeface="Arial"/>
              </a:rPr>
              <a:t>In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lungs,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absorbed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directly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into  the bloodstream and are carried to all parts of the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body.</a:t>
            </a:r>
            <a:endParaRPr sz="14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705"/>
              </a:spcBef>
            </a:pPr>
            <a:r>
              <a:rPr sz="1400" spc="-5" dirty="0">
                <a:latin typeface="Arial"/>
                <a:cs typeface="Arial"/>
              </a:rPr>
              <a:t>Dust </a:t>
            </a:r>
            <a:r>
              <a:rPr sz="1400" dirty="0">
                <a:latin typeface="Arial"/>
                <a:cs typeface="Arial"/>
              </a:rPr>
              <a:t>particles can penetrate the lung and remain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there</a:t>
            </a:r>
            <a:endParaRPr sz="14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FDB809"/>
              </a:buClr>
              <a:buSzPct val="103571"/>
              <a:buFont typeface="Wingdings"/>
              <a:buChar char=""/>
              <a:tabLst>
                <a:tab pos="332740" algn="l"/>
                <a:tab pos="333375" algn="l"/>
              </a:tabLst>
            </a:pPr>
            <a:r>
              <a:rPr sz="1400" b="1" dirty="0">
                <a:latin typeface="Arial"/>
                <a:cs typeface="Arial"/>
              </a:rPr>
              <a:t>Skin </a:t>
            </a:r>
            <a:r>
              <a:rPr sz="1400" b="1" spc="-5" dirty="0">
                <a:latin typeface="Arial"/>
                <a:cs typeface="Arial"/>
              </a:rPr>
              <a:t>or </a:t>
            </a:r>
            <a:r>
              <a:rPr sz="1400" b="1" spc="-15" dirty="0">
                <a:latin typeface="Arial"/>
                <a:cs typeface="Arial"/>
              </a:rPr>
              <a:t>eye</a:t>
            </a:r>
            <a:r>
              <a:rPr sz="1400" b="1" spc="-5" dirty="0">
                <a:latin typeface="Arial"/>
                <a:cs typeface="Arial"/>
              </a:rPr>
              <a:t> contact</a:t>
            </a:r>
            <a:endParaRPr sz="1400">
              <a:latin typeface="Arial"/>
              <a:cs typeface="Arial"/>
            </a:endParaRPr>
          </a:p>
          <a:p>
            <a:pPr marL="332740" marR="5080" indent="-24765">
              <a:lnSpc>
                <a:spcPct val="100000"/>
              </a:lnSpc>
              <a:spcBef>
                <a:spcPts val="700"/>
              </a:spcBef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enter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body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easily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surface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  </a:t>
            </a:r>
            <a:r>
              <a:rPr sz="1400" spc="-5" dirty="0">
                <a:latin typeface="Arial"/>
                <a:cs typeface="Arial"/>
              </a:rPr>
              <a:t>while </a:t>
            </a:r>
            <a:r>
              <a:rPr sz="1400" dirty="0">
                <a:latin typeface="Arial"/>
                <a:cs typeface="Arial"/>
              </a:rPr>
              <a:t>others can enter through cuts or scratches on the</a:t>
            </a:r>
            <a:r>
              <a:rPr sz="1400" spc="-2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skin.</a:t>
            </a:r>
            <a:endParaRPr sz="14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710"/>
              </a:spcBef>
              <a:buClr>
                <a:srgbClr val="FDB809"/>
              </a:buClr>
              <a:buSzPct val="103571"/>
              <a:buFont typeface="Wingdings"/>
              <a:buChar char=""/>
              <a:tabLst>
                <a:tab pos="332740" algn="l"/>
                <a:tab pos="333375" algn="l"/>
              </a:tabLst>
            </a:pPr>
            <a:r>
              <a:rPr sz="1400" b="1" dirty="0">
                <a:latin typeface="Arial"/>
                <a:cs typeface="Arial"/>
              </a:rPr>
              <a:t>Eating </a:t>
            </a:r>
            <a:r>
              <a:rPr sz="1400" b="1" spc="-5" dirty="0">
                <a:latin typeface="Arial"/>
                <a:cs typeface="Arial"/>
              </a:rPr>
              <a:t>or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drinking</a:t>
            </a:r>
            <a:endParaRPr sz="1400">
              <a:latin typeface="Arial"/>
              <a:cs typeface="Arial"/>
            </a:endParaRPr>
          </a:p>
          <a:p>
            <a:pPr marL="332740" marR="234950" indent="-24765" algn="just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latin typeface="Arial"/>
                <a:cs typeface="Arial"/>
              </a:rPr>
              <a:t>People can </a:t>
            </a:r>
            <a:r>
              <a:rPr sz="1400" spc="-5" dirty="0">
                <a:latin typeface="Arial"/>
                <a:cs typeface="Arial"/>
              </a:rPr>
              <a:t>swallow </a:t>
            </a:r>
            <a:r>
              <a:rPr sz="1400" dirty="0">
                <a:latin typeface="Arial"/>
                <a:cs typeface="Arial"/>
              </a:rPr>
              <a:t>food and drink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has been contaminated </a:t>
            </a:r>
            <a:r>
              <a:rPr sz="1400" spc="-5" dirty="0">
                <a:latin typeface="Arial"/>
                <a:cs typeface="Arial"/>
              </a:rPr>
              <a:t>with  </a:t>
            </a:r>
            <a:r>
              <a:rPr sz="1400" dirty="0">
                <a:latin typeface="Arial"/>
                <a:cs typeface="Arial"/>
              </a:rPr>
              <a:t>chemicals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workplace,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through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their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hands.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Dust  particles in the air can be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swallowed.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73708" y="361188"/>
            <a:ext cx="480822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7490459" y="204215"/>
            <a:ext cx="1259205" cy="949960"/>
            <a:chOff x="7490459" y="204215"/>
            <a:chExt cx="1259205" cy="949960"/>
          </a:xfrm>
        </p:grpSpPr>
        <p:sp>
          <p:nvSpPr>
            <p:cNvPr id="13" name="object 13"/>
            <p:cNvSpPr/>
            <p:nvPr/>
          </p:nvSpPr>
          <p:spPr>
            <a:xfrm>
              <a:off x="7499603" y="213359"/>
              <a:ext cx="1240536" cy="931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95793" y="209549"/>
              <a:ext cx="1248410" cy="939165"/>
            </a:xfrm>
            <a:custGeom>
              <a:avLst/>
              <a:gdLst/>
              <a:ahLst/>
              <a:cxnLst/>
              <a:rect l="l" t="t" r="r" b="b"/>
              <a:pathLst>
                <a:path w="1248409" h="939165">
                  <a:moveTo>
                    <a:pt x="0" y="938784"/>
                  </a:moveTo>
                  <a:lnTo>
                    <a:pt x="1248155" y="938784"/>
                  </a:lnTo>
                  <a:lnTo>
                    <a:pt x="1248155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10668">
              <a:solidFill>
                <a:srgbClr val="465A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62583" y="1478280"/>
            <a:ext cx="7260590" cy="4962525"/>
            <a:chOff x="862583" y="1478280"/>
            <a:chExt cx="7260590" cy="4962525"/>
          </a:xfrm>
        </p:grpSpPr>
        <p:sp>
          <p:nvSpPr>
            <p:cNvPr id="4" name="object 4"/>
            <p:cNvSpPr/>
            <p:nvPr/>
          </p:nvSpPr>
          <p:spPr>
            <a:xfrm>
              <a:off x="862583" y="1478280"/>
              <a:ext cx="7260335" cy="49621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131" y="1671827"/>
              <a:ext cx="6675119" cy="4376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4731" y="1900428"/>
              <a:ext cx="6217920" cy="3919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662940"/>
            <a:ext cx="1790700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465" y="2032507"/>
            <a:ext cx="6759575" cy="3227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European Economic Community </a:t>
            </a:r>
            <a:r>
              <a:rPr sz="1400" b="1" dirty="0">
                <a:latin typeface="Arial"/>
                <a:cs typeface="Arial"/>
              </a:rPr>
              <a:t>(EEC) </a:t>
            </a:r>
            <a:r>
              <a:rPr sz="1400" dirty="0">
                <a:latin typeface="Arial"/>
                <a:cs typeface="Arial"/>
              </a:rPr>
              <a:t>amending for the </a:t>
            </a:r>
            <a:r>
              <a:rPr sz="1400" spc="-5" dirty="0">
                <a:latin typeface="Arial"/>
                <a:cs typeface="Arial"/>
              </a:rPr>
              <a:t>seventh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  <a:p>
            <a:pPr marL="407670" marR="1222375" indent="-50800">
              <a:lnSpc>
                <a:spcPct val="200000"/>
              </a:lnSpc>
            </a:pPr>
            <a:r>
              <a:rPr sz="1400" spc="-5" dirty="0">
                <a:latin typeface="Arial"/>
                <a:cs typeface="Arial"/>
              </a:rPr>
              <a:t>Directive 67/548/European </a:t>
            </a:r>
            <a:r>
              <a:rPr sz="1400" dirty="0">
                <a:latin typeface="Arial"/>
                <a:cs typeface="Arial"/>
              </a:rPr>
              <a:t>Economic </a:t>
            </a:r>
            <a:r>
              <a:rPr sz="1400" spc="-15" dirty="0">
                <a:latin typeface="Arial"/>
                <a:cs typeface="Arial"/>
              </a:rPr>
              <a:t>Community, </a:t>
            </a:r>
            <a:r>
              <a:rPr sz="1400" dirty="0">
                <a:latin typeface="Arial"/>
                <a:cs typeface="Arial"/>
              </a:rPr>
              <a:t>(packaging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  labeling of </a:t>
            </a:r>
            <a:r>
              <a:rPr sz="1400" spc="-5" dirty="0">
                <a:latin typeface="Arial"/>
                <a:cs typeface="Arial"/>
              </a:rPr>
              <a:t>dangerous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preparations).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AutoNum type="arabicPeriod" startAt="2"/>
              <a:tabLst>
                <a:tab pos="259715" algn="l"/>
              </a:tabLst>
            </a:pPr>
            <a:r>
              <a:rPr sz="1400" dirty="0">
                <a:latin typeface="Arial"/>
                <a:cs typeface="Arial"/>
              </a:rPr>
              <a:t>Controlled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Products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Regulation,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Hazardous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Products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Canada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Gazette,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II,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2"/>
            </a:pPr>
            <a:endParaRPr sz="145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Font typeface="Arial"/>
              <a:buAutoNum type="arabicPeriod" startAt="2"/>
              <a:tabLst>
                <a:tab pos="260350" algn="l"/>
              </a:tabLst>
            </a:pPr>
            <a:r>
              <a:rPr sz="1400" b="1" spc="-5" dirty="0">
                <a:latin typeface="Arial"/>
                <a:cs typeface="Arial"/>
              </a:rPr>
              <a:t>Australia </a:t>
            </a:r>
            <a:r>
              <a:rPr sz="1400" dirty="0">
                <a:latin typeface="Arial"/>
                <a:cs typeface="Arial"/>
              </a:rPr>
              <a:t>Work safe, National Occupational Health and Safety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Commission,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 startAt="2"/>
            </a:pPr>
            <a:endParaRPr sz="145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buAutoNum type="arabicPeriod" startAt="2"/>
              <a:tabLst>
                <a:tab pos="259715" algn="l"/>
              </a:tabLst>
            </a:pPr>
            <a:r>
              <a:rPr sz="1400" dirty="0">
                <a:latin typeface="Arial"/>
                <a:cs typeface="Arial"/>
              </a:rPr>
              <a:t>NORMA Oficial </a:t>
            </a:r>
            <a:r>
              <a:rPr sz="1400" b="1" spc="-5" dirty="0">
                <a:latin typeface="Arial"/>
                <a:cs typeface="Arial"/>
              </a:rPr>
              <a:t>Mexicana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NOM-114-STPS-1994.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2"/>
            </a:pPr>
            <a:endParaRPr sz="145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  <a:tabLst>
                <a:tab pos="260350" algn="l"/>
              </a:tabLst>
            </a:pPr>
            <a:r>
              <a:rPr sz="1400" b="1" spc="-5" dirty="0">
                <a:latin typeface="Arial"/>
                <a:cs typeface="Arial"/>
              </a:rPr>
              <a:t>Korean </a:t>
            </a:r>
            <a:r>
              <a:rPr sz="1400" dirty="0">
                <a:latin typeface="Arial"/>
                <a:cs typeface="Arial"/>
              </a:rPr>
              <a:t>Ministry of Labor Notice </a:t>
            </a:r>
            <a:r>
              <a:rPr sz="1400" spc="-5" dirty="0">
                <a:latin typeface="Arial"/>
                <a:cs typeface="Arial"/>
              </a:rPr>
              <a:t>1997-27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2"/>
            </a:pPr>
            <a:endParaRPr sz="1450">
              <a:latin typeface="Arial"/>
              <a:cs typeface="Arial"/>
            </a:endParaRPr>
          </a:p>
          <a:p>
            <a:pPr marL="259715" indent="-247650">
              <a:lnSpc>
                <a:spcPct val="100000"/>
              </a:lnSpc>
              <a:buFont typeface="Arial"/>
              <a:buAutoNum type="arabicPeriod" startAt="2"/>
              <a:tabLst>
                <a:tab pos="260350" algn="l"/>
              </a:tabLst>
            </a:pPr>
            <a:r>
              <a:rPr sz="1400" b="1" spc="-5" dirty="0">
                <a:latin typeface="Arial"/>
                <a:cs typeface="Arial"/>
              </a:rPr>
              <a:t>Japanese </a:t>
            </a:r>
            <a:r>
              <a:rPr sz="1400" spc="-5" dirty="0">
                <a:latin typeface="Arial"/>
                <a:cs typeface="Arial"/>
              </a:rPr>
              <a:t>Official </a:t>
            </a:r>
            <a:r>
              <a:rPr sz="1400" dirty="0">
                <a:latin typeface="Arial"/>
                <a:cs typeface="Arial"/>
              </a:rPr>
              <a:t>Notice of Ministry of Labor </a:t>
            </a:r>
            <a:r>
              <a:rPr sz="1400" spc="-5" dirty="0">
                <a:latin typeface="Arial"/>
                <a:cs typeface="Arial"/>
              </a:rPr>
              <a:t>No. 60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06183" y="448055"/>
            <a:ext cx="2048510" cy="2048510"/>
            <a:chOff x="6806183" y="448055"/>
            <a:chExt cx="2048510" cy="2048510"/>
          </a:xfrm>
        </p:grpSpPr>
        <p:sp>
          <p:nvSpPr>
            <p:cNvPr id="6" name="object 6"/>
            <p:cNvSpPr/>
            <p:nvPr/>
          </p:nvSpPr>
          <p:spPr>
            <a:xfrm>
              <a:off x="6806183" y="448055"/>
              <a:ext cx="2048255" cy="2048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01255" y="643127"/>
              <a:ext cx="1459992" cy="1459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662940"/>
            <a:ext cx="1790700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494" y="2495480"/>
            <a:ext cx="4356100" cy="237363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1400" b="1" dirty="0">
                <a:latin typeface="Gothic Uralic"/>
                <a:cs typeface="Gothic Uralic"/>
              </a:rPr>
              <a:t>The </a:t>
            </a:r>
            <a:r>
              <a:rPr sz="1400" b="1" spc="-5" dirty="0">
                <a:latin typeface="Gothic Uralic"/>
                <a:cs typeface="Gothic Uralic"/>
              </a:rPr>
              <a:t>objective </a:t>
            </a:r>
            <a:r>
              <a:rPr sz="1400" b="1" dirty="0">
                <a:latin typeface="Gothic Uralic"/>
                <a:cs typeface="Gothic Uralic"/>
              </a:rPr>
              <a:t>of</a:t>
            </a:r>
            <a:r>
              <a:rPr sz="1400" b="1" spc="-30" dirty="0">
                <a:latin typeface="Gothic Uralic"/>
                <a:cs typeface="Gothic Uralic"/>
              </a:rPr>
              <a:t> </a:t>
            </a:r>
            <a:r>
              <a:rPr sz="1400" b="1" dirty="0">
                <a:latin typeface="Gothic Uralic"/>
                <a:cs typeface="Gothic Uralic"/>
              </a:rPr>
              <a:t>the</a:t>
            </a:r>
            <a:endParaRPr sz="1400">
              <a:latin typeface="Gothic Uralic"/>
              <a:cs typeface="Gothic Uralic"/>
            </a:endParaRPr>
          </a:p>
          <a:p>
            <a:pPr marL="12700" marR="122555" indent="4826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FF0000"/>
                </a:solidFill>
                <a:latin typeface="Gothic Uralic"/>
                <a:cs typeface="Gothic Uralic"/>
              </a:rPr>
              <a:t>International </a:t>
            </a:r>
            <a:r>
              <a:rPr sz="1400" b="1" dirty="0">
                <a:solidFill>
                  <a:srgbClr val="FF0000"/>
                </a:solidFill>
                <a:latin typeface="Gothic Uralic"/>
                <a:cs typeface="Gothic Uralic"/>
              </a:rPr>
              <a:t>Maritime </a:t>
            </a:r>
            <a:r>
              <a:rPr sz="1400" b="1" spc="-5" dirty="0">
                <a:solidFill>
                  <a:srgbClr val="FF0000"/>
                </a:solidFill>
                <a:latin typeface="Gothic Uralic"/>
                <a:cs typeface="Gothic Uralic"/>
              </a:rPr>
              <a:t>Dangerous </a:t>
            </a:r>
            <a:r>
              <a:rPr sz="1400" b="1" dirty="0">
                <a:solidFill>
                  <a:srgbClr val="FF0000"/>
                </a:solidFill>
                <a:latin typeface="Gothic Uralic"/>
                <a:cs typeface="Gothic Uralic"/>
              </a:rPr>
              <a:t>Goods </a:t>
            </a:r>
            <a:r>
              <a:rPr sz="1400" b="1" dirty="0">
                <a:latin typeface="Gothic Uralic"/>
                <a:cs typeface="Gothic Uralic"/>
              </a:rPr>
              <a:t>(IMDG)  Code is</a:t>
            </a:r>
            <a:r>
              <a:rPr sz="1400" b="1" spc="-30" dirty="0">
                <a:latin typeface="Gothic Uralic"/>
                <a:cs typeface="Gothic Uralic"/>
              </a:rPr>
              <a:t> </a:t>
            </a:r>
            <a:r>
              <a:rPr sz="1400" b="1" dirty="0">
                <a:latin typeface="Gothic Uralic"/>
                <a:cs typeface="Gothic Uralic"/>
              </a:rPr>
              <a:t>to:</a:t>
            </a:r>
            <a:endParaRPr sz="14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Gothic Uralic"/>
              <a:cs typeface="Gothic Uralic"/>
            </a:endParaRPr>
          </a:p>
          <a:p>
            <a:pPr marL="219710" indent="-207645">
              <a:lnSpc>
                <a:spcPct val="100000"/>
              </a:lnSpc>
              <a:buFont typeface="Verdana"/>
              <a:buChar char="•"/>
              <a:tabLst>
                <a:tab pos="220345" algn="l"/>
              </a:tabLst>
            </a:pPr>
            <a:r>
              <a:rPr sz="1400" b="1" spc="-5" dirty="0">
                <a:latin typeface="Gothic Uralic"/>
                <a:cs typeface="Gothic Uralic"/>
              </a:rPr>
              <a:t>Enhance </a:t>
            </a:r>
            <a:r>
              <a:rPr sz="1400" b="1" dirty="0">
                <a:latin typeface="Gothic Uralic"/>
                <a:cs typeface="Gothic Uralic"/>
              </a:rPr>
              <a:t>the </a:t>
            </a:r>
            <a:r>
              <a:rPr sz="1400" b="1" spc="-5" dirty="0">
                <a:latin typeface="Gothic Uralic"/>
                <a:cs typeface="Gothic Uralic"/>
              </a:rPr>
              <a:t>safe transport of dangerous</a:t>
            </a:r>
            <a:r>
              <a:rPr sz="1400" b="1" spc="-45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goods.</a:t>
            </a:r>
            <a:endParaRPr sz="14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Char char="•"/>
            </a:pPr>
            <a:endParaRPr sz="1350">
              <a:latin typeface="Gothic Uralic"/>
              <a:cs typeface="Gothic Uralic"/>
            </a:endParaRPr>
          </a:p>
          <a:p>
            <a:pPr marL="219710" indent="-207645">
              <a:lnSpc>
                <a:spcPct val="100000"/>
              </a:lnSpc>
              <a:buFont typeface="Verdana"/>
              <a:buChar char="•"/>
              <a:tabLst>
                <a:tab pos="220345" algn="l"/>
              </a:tabLst>
            </a:pPr>
            <a:r>
              <a:rPr sz="1400" b="1" spc="-5" dirty="0">
                <a:latin typeface="Gothic Uralic"/>
                <a:cs typeface="Gothic Uralic"/>
              </a:rPr>
              <a:t>Protect </a:t>
            </a:r>
            <a:r>
              <a:rPr sz="1400" b="1" dirty="0">
                <a:latin typeface="Gothic Uralic"/>
                <a:cs typeface="Gothic Uralic"/>
              </a:rPr>
              <a:t>the </a:t>
            </a:r>
            <a:r>
              <a:rPr sz="1400" b="1" spc="-5" dirty="0">
                <a:latin typeface="Gothic Uralic"/>
                <a:cs typeface="Gothic Uralic"/>
              </a:rPr>
              <a:t>marine</a:t>
            </a:r>
            <a:r>
              <a:rPr sz="1400" b="1" spc="-10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environment.</a:t>
            </a:r>
            <a:endParaRPr sz="14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Verdana"/>
              <a:buChar char="•"/>
            </a:pPr>
            <a:endParaRPr sz="1350">
              <a:latin typeface="Gothic Uralic"/>
              <a:cs typeface="Gothic Uralic"/>
            </a:endParaRPr>
          </a:p>
          <a:p>
            <a:pPr marL="210185" marR="370205" indent="-198120">
              <a:lnSpc>
                <a:spcPct val="100000"/>
              </a:lnSpc>
              <a:buFont typeface="Verdana"/>
              <a:buChar char="•"/>
              <a:tabLst>
                <a:tab pos="220345" algn="l"/>
              </a:tabLst>
            </a:pPr>
            <a:r>
              <a:rPr sz="1400" b="1" spc="-5" dirty="0">
                <a:latin typeface="Gothic Uralic"/>
                <a:cs typeface="Gothic Uralic"/>
              </a:rPr>
              <a:t>Facilitate </a:t>
            </a:r>
            <a:r>
              <a:rPr sz="1400" b="1" dirty="0">
                <a:latin typeface="Gothic Uralic"/>
                <a:cs typeface="Gothic Uralic"/>
              </a:rPr>
              <a:t>the </a:t>
            </a:r>
            <a:r>
              <a:rPr sz="1400" b="1" spc="-5" dirty="0">
                <a:latin typeface="Gothic Uralic"/>
                <a:cs typeface="Gothic Uralic"/>
              </a:rPr>
              <a:t>free unrestricted </a:t>
            </a:r>
            <a:r>
              <a:rPr sz="1400" b="1" dirty="0">
                <a:latin typeface="Gothic Uralic"/>
                <a:cs typeface="Gothic Uralic"/>
              </a:rPr>
              <a:t>movement </a:t>
            </a:r>
            <a:r>
              <a:rPr sz="1400" b="1" spc="-5" dirty="0">
                <a:latin typeface="Gothic Uralic"/>
                <a:cs typeface="Gothic Uralic"/>
              </a:rPr>
              <a:t>of  dangerous</a:t>
            </a:r>
            <a:r>
              <a:rPr sz="1400" b="1" spc="-20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goods.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5167" y="1816607"/>
            <a:ext cx="1033271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2488" y="1883156"/>
            <a:ext cx="71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IMDG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662940"/>
            <a:ext cx="1790700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3539" y="1530096"/>
            <a:ext cx="103327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114" y="1597532"/>
            <a:ext cx="71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IMDG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6369" y="2457958"/>
            <a:ext cx="152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40000"/>
                </a:solidFill>
                <a:latin typeface="Gothic Uralic"/>
                <a:cs typeface="Gothic Uralic"/>
              </a:rPr>
              <a:t>The 9</a:t>
            </a:r>
            <a:r>
              <a:rPr sz="1800" b="1" spc="-75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800" b="1" spc="-10" dirty="0">
                <a:solidFill>
                  <a:srgbClr val="740000"/>
                </a:solidFill>
                <a:latin typeface="Gothic Uralic"/>
                <a:cs typeface="Gothic Uralic"/>
              </a:rPr>
              <a:t>classes: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6369" y="2886811"/>
            <a:ext cx="628650" cy="24949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1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2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3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5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4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5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6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7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0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8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solidFill>
                  <a:srgbClr val="740000"/>
                </a:solidFill>
                <a:latin typeface="Gothic Uralic"/>
                <a:cs typeface="Gothic Uralic"/>
              </a:rPr>
              <a:t>Class</a:t>
            </a:r>
            <a:r>
              <a:rPr sz="1400" b="1" spc="-105" dirty="0">
                <a:solidFill>
                  <a:srgbClr val="740000"/>
                </a:solidFill>
                <a:latin typeface="Gothic Uralic"/>
                <a:cs typeface="Gothic Uralic"/>
              </a:rPr>
              <a:t> </a:t>
            </a:r>
            <a:r>
              <a:rPr sz="1400" b="1" dirty="0">
                <a:solidFill>
                  <a:srgbClr val="740000"/>
                </a:solidFill>
                <a:latin typeface="Gothic Uralic"/>
                <a:cs typeface="Gothic Uralic"/>
              </a:rPr>
              <a:t>9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0770" y="2886811"/>
            <a:ext cx="385445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50845">
              <a:lnSpc>
                <a:spcPct val="128600"/>
              </a:lnSpc>
              <a:spcBef>
                <a:spcPts val="95"/>
              </a:spcBef>
            </a:pP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E</a:t>
            </a:r>
            <a:r>
              <a:rPr sz="1400" b="1" spc="5" dirty="0">
                <a:solidFill>
                  <a:srgbClr val="000038"/>
                </a:solidFill>
                <a:latin typeface="Gothic Uralic"/>
                <a:cs typeface="Gothic Uralic"/>
              </a:rPr>
              <a:t>x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plosi</a:t>
            </a:r>
            <a:r>
              <a:rPr sz="1400" b="1" spc="5" dirty="0">
                <a:solidFill>
                  <a:srgbClr val="000038"/>
                </a:solidFill>
                <a:latin typeface="Gothic Uralic"/>
                <a:cs typeface="Gothic Uralic"/>
              </a:rPr>
              <a:t>v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es  Gases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Flammable</a:t>
            </a:r>
            <a:r>
              <a:rPr sz="1400" b="1" spc="-25" dirty="0">
                <a:solidFill>
                  <a:srgbClr val="000038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liquids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Flammable</a:t>
            </a:r>
            <a:r>
              <a:rPr sz="1400" b="1" spc="-30" dirty="0">
                <a:solidFill>
                  <a:srgbClr val="000038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solids</a:t>
            </a:r>
            <a:endParaRPr sz="1400">
              <a:latin typeface="Gothic Uralic"/>
              <a:cs typeface="Gothic Uralic"/>
            </a:endParaRPr>
          </a:p>
          <a:p>
            <a:pPr marL="12700" marR="5080">
              <a:lnSpc>
                <a:spcPct val="128600"/>
              </a:lnSpc>
              <a:spcBef>
                <a:spcPts val="5"/>
              </a:spcBef>
            </a:pP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Oxidizing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substances and organic peroxides  </a:t>
            </a: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Toxic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and </a:t>
            </a: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infectious</a:t>
            </a:r>
            <a:r>
              <a:rPr sz="1400" b="1" spc="-50" dirty="0">
                <a:solidFill>
                  <a:srgbClr val="000038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substances</a:t>
            </a:r>
            <a:endParaRPr sz="1400">
              <a:latin typeface="Gothic Uralic"/>
              <a:cs typeface="Gothic Uralic"/>
            </a:endParaRPr>
          </a:p>
          <a:p>
            <a:pPr marL="12700" marR="2004060">
              <a:lnSpc>
                <a:spcPct val="128600"/>
              </a:lnSpc>
            </a:pP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Radioactive </a:t>
            </a: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material  Corrosive</a:t>
            </a:r>
            <a:r>
              <a:rPr sz="1400" b="1" spc="-80" dirty="0">
                <a:solidFill>
                  <a:srgbClr val="000038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substances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solidFill>
                  <a:srgbClr val="000038"/>
                </a:solidFill>
                <a:latin typeface="Gothic Uralic"/>
                <a:cs typeface="Gothic Uralic"/>
              </a:rPr>
              <a:t>Miscellaneous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dangerous substances</a:t>
            </a:r>
            <a:r>
              <a:rPr sz="1400" b="1" spc="-65" dirty="0">
                <a:solidFill>
                  <a:srgbClr val="000038"/>
                </a:solidFill>
                <a:latin typeface="Gothic Uralic"/>
                <a:cs typeface="Gothic Uralic"/>
              </a:rPr>
              <a:t> </a:t>
            </a: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and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38"/>
                </a:solidFill>
                <a:latin typeface="Gothic Uralic"/>
                <a:cs typeface="Gothic Uralic"/>
              </a:rPr>
              <a:t>articles</a:t>
            </a:r>
            <a:endParaRPr sz="1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662940"/>
            <a:ext cx="1790700" cy="288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3539" y="1530096"/>
            <a:ext cx="1033272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114" y="1597532"/>
            <a:ext cx="718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IMDG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0619" y="2633319"/>
            <a:ext cx="3693795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latin typeface="Gothic Uralic"/>
                <a:cs typeface="Gothic Uralic"/>
              </a:rPr>
              <a:t>e.g.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Gothic Uralic"/>
                <a:cs typeface="Gothic Uralic"/>
              </a:rPr>
              <a:t>Class </a:t>
            </a:r>
            <a:r>
              <a:rPr sz="1400" b="1" dirty="0">
                <a:latin typeface="Gothic Uralic"/>
                <a:cs typeface="Gothic Uralic"/>
              </a:rPr>
              <a:t>2:</a:t>
            </a:r>
            <a:r>
              <a:rPr sz="1400" b="1" spc="-35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Gases</a:t>
            </a:r>
            <a:endParaRPr sz="1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Gothic Uralic"/>
                <a:cs typeface="Gothic Uralic"/>
              </a:rPr>
              <a:t>Class </a:t>
            </a:r>
            <a:r>
              <a:rPr sz="1400" b="1" dirty="0">
                <a:latin typeface="Gothic Uralic"/>
                <a:cs typeface="Gothic Uralic"/>
              </a:rPr>
              <a:t>2.1: flammable</a:t>
            </a:r>
            <a:r>
              <a:rPr sz="1400" b="1" spc="-70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gases</a:t>
            </a:r>
            <a:endParaRPr sz="1400">
              <a:latin typeface="Gothic Uralic"/>
              <a:cs typeface="Gothic Uralic"/>
            </a:endParaRPr>
          </a:p>
          <a:p>
            <a:pPr marL="12700" marR="5080">
              <a:lnSpc>
                <a:spcPct val="150000"/>
              </a:lnSpc>
            </a:pPr>
            <a:r>
              <a:rPr sz="1400" b="1" spc="-5" dirty="0">
                <a:latin typeface="Gothic Uralic"/>
                <a:cs typeface="Gothic Uralic"/>
              </a:rPr>
              <a:t>Class </a:t>
            </a:r>
            <a:r>
              <a:rPr sz="1400" b="1" dirty="0">
                <a:latin typeface="Gothic Uralic"/>
                <a:cs typeface="Gothic Uralic"/>
              </a:rPr>
              <a:t>2.2: non-flammable, </a:t>
            </a:r>
            <a:r>
              <a:rPr sz="1400" b="1" spc="-5" dirty="0">
                <a:latin typeface="Gothic Uralic"/>
                <a:cs typeface="Gothic Uralic"/>
              </a:rPr>
              <a:t>non-toxic</a:t>
            </a:r>
            <a:r>
              <a:rPr sz="1400" b="1" spc="-105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gases  Class </a:t>
            </a:r>
            <a:r>
              <a:rPr sz="1400" b="1" dirty="0">
                <a:latin typeface="Gothic Uralic"/>
                <a:cs typeface="Gothic Uralic"/>
              </a:rPr>
              <a:t>2.3: toxic</a:t>
            </a:r>
            <a:r>
              <a:rPr sz="1400" b="1" spc="-45" dirty="0">
                <a:latin typeface="Gothic Uralic"/>
                <a:cs typeface="Gothic Uralic"/>
              </a:rPr>
              <a:t> </a:t>
            </a:r>
            <a:r>
              <a:rPr sz="1400" b="1" spc="-5" dirty="0">
                <a:latin typeface="Gothic Uralic"/>
                <a:cs typeface="Gothic Uralic"/>
              </a:rPr>
              <a:t>gases</a:t>
            </a:r>
            <a:endParaRPr sz="1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6839" y="665987"/>
            <a:ext cx="5097780" cy="297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54252" y="3608832"/>
            <a:ext cx="5532120" cy="2258695"/>
            <a:chOff x="1254252" y="3608832"/>
            <a:chExt cx="5532120" cy="2258695"/>
          </a:xfrm>
        </p:grpSpPr>
        <p:sp>
          <p:nvSpPr>
            <p:cNvPr id="10" name="object 10"/>
            <p:cNvSpPr/>
            <p:nvPr/>
          </p:nvSpPr>
          <p:spPr>
            <a:xfrm>
              <a:off x="1254252" y="3608832"/>
              <a:ext cx="2851404" cy="2258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7640" y="3608832"/>
              <a:ext cx="2808732" cy="22235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72539" y="2529839"/>
            <a:ext cx="2868168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8336" y="2587244"/>
            <a:ext cx="2576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835E00"/>
                </a:solidFill>
                <a:latin typeface="Arial"/>
                <a:cs typeface="Arial"/>
              </a:rPr>
              <a:t>NFPA </a:t>
            </a:r>
            <a:r>
              <a:rPr sz="1800" b="1" dirty="0">
                <a:solidFill>
                  <a:srgbClr val="835E00"/>
                </a:solidFill>
                <a:latin typeface="Arial"/>
                <a:cs typeface="Arial"/>
              </a:rPr>
              <a:t>and HMIS</a:t>
            </a:r>
            <a:r>
              <a:rPr sz="1800" b="1" spc="-120" dirty="0">
                <a:solidFill>
                  <a:srgbClr val="835E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835E00"/>
                </a:solidFill>
                <a:latin typeface="Arial"/>
                <a:cs typeface="Arial"/>
              </a:rPr>
              <a:t>shapes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3191" y="3027933"/>
            <a:ext cx="5171440" cy="2357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 the latest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version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HMIS,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the blue Health bar has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two</a:t>
            </a:r>
            <a:r>
              <a:rPr sz="1400" spc="-21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spaces,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F271C"/>
                </a:solidFill>
                <a:latin typeface="Arial"/>
                <a:cs typeface="Arial"/>
              </a:rPr>
              <a:t>4.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Life-threatening,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major or</a:t>
            </a:r>
            <a:r>
              <a:rPr sz="1400" spc="-8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permanent.</a:t>
            </a:r>
            <a:endParaRPr sz="1400">
              <a:latin typeface="Arial"/>
              <a:cs typeface="Arial"/>
            </a:endParaRPr>
          </a:p>
          <a:p>
            <a:pPr marL="307975" marR="854075" indent="-295910">
              <a:lnSpc>
                <a:spcPts val="2390"/>
              </a:lnSpc>
              <a:spcBef>
                <a:spcPts val="18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3.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Major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injury likely unless prompt action is taken</a:t>
            </a:r>
            <a:r>
              <a:rPr sz="1400" spc="-20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 medical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treatment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is</a:t>
            </a:r>
            <a:r>
              <a:rPr sz="1400" spc="-7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given.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2. </a:t>
            </a:r>
            <a:r>
              <a:rPr sz="1400" spc="-20" dirty="0">
                <a:solidFill>
                  <a:srgbClr val="4F271C"/>
                </a:solidFill>
                <a:latin typeface="Arial"/>
                <a:cs typeface="Arial"/>
              </a:rPr>
              <a:t>Temporary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minor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injury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</a:t>
            </a:r>
            <a:r>
              <a:rPr sz="1400" spc="-114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F271C"/>
                </a:solidFill>
                <a:latin typeface="Arial"/>
                <a:cs typeface="Arial"/>
              </a:rPr>
              <a:t>occur.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1.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Irritation or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minor reversible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injury</a:t>
            </a:r>
            <a:r>
              <a:rPr sz="1400" spc="-114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possible.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400" b="1" dirty="0">
                <a:solidFill>
                  <a:srgbClr val="4F271C"/>
                </a:solidFill>
                <a:latin typeface="Arial"/>
                <a:cs typeface="Arial"/>
              </a:rPr>
              <a:t>0.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No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significant risk to</a:t>
            </a:r>
            <a:r>
              <a:rPr sz="1400" spc="-1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health.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0388" y="676655"/>
            <a:ext cx="1423415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69252" y="1039367"/>
            <a:ext cx="1679575" cy="3317875"/>
            <a:chOff x="6969252" y="1039367"/>
            <a:chExt cx="1679575" cy="3317875"/>
          </a:xfrm>
        </p:grpSpPr>
        <p:sp>
          <p:nvSpPr>
            <p:cNvPr id="11" name="object 11"/>
            <p:cNvSpPr/>
            <p:nvPr/>
          </p:nvSpPr>
          <p:spPr>
            <a:xfrm>
              <a:off x="6969252" y="1039367"/>
              <a:ext cx="1679448" cy="1679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0880" y="2753867"/>
              <a:ext cx="1603248" cy="16032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240" y="2509224"/>
            <a:ext cx="6840855" cy="36556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0185" marR="5080" indent="-198120">
              <a:lnSpc>
                <a:spcPct val="141800"/>
              </a:lnSpc>
              <a:spcBef>
                <a:spcPts val="110"/>
              </a:spcBef>
            </a:pPr>
            <a:r>
              <a:rPr sz="1400" b="1" dirty="0">
                <a:solidFill>
                  <a:srgbClr val="4F271C"/>
                </a:solidFill>
                <a:latin typeface="Arial"/>
                <a:cs typeface="Arial"/>
              </a:rPr>
              <a:t>4.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Flammable gases, or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very volatile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flammable liquids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flash points below 73 °F  (23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°C),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boiling points below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100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°F (38 °C). Materials may ignite</a:t>
            </a:r>
            <a:r>
              <a:rPr sz="1400" spc="-229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spontaneously 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air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(eg.,</a:t>
            </a:r>
            <a:r>
              <a:rPr sz="1400" spc="-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Propane).</a:t>
            </a:r>
            <a:endParaRPr sz="1400">
              <a:latin typeface="Arial"/>
              <a:cs typeface="Arial"/>
            </a:endParaRPr>
          </a:p>
          <a:p>
            <a:pPr marL="257810" marR="149860" indent="-245745">
              <a:lnSpc>
                <a:spcPts val="2390"/>
              </a:lnSpc>
              <a:spcBef>
                <a:spcPts val="18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3.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capable of ignition under almost all normal temperature conditions.  Includes flammable liquids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flash points below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73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°F (23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°C)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boiling</a:t>
            </a:r>
            <a:r>
              <a:rPr sz="1400" spc="-2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points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495"/>
              </a:spcBef>
            </a:pP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above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100 °F (38 °C), as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well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as liquids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flash points between 73 °F and 100</a:t>
            </a:r>
            <a:r>
              <a:rPr sz="1400" spc="-229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F271C"/>
                </a:solidFill>
                <a:latin typeface="Arial"/>
                <a:cs typeface="Arial"/>
              </a:rPr>
              <a:t>°F.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2.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which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must be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moderately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heated or exposed to high</a:t>
            </a:r>
            <a:r>
              <a:rPr sz="1400" spc="-16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ambient</a:t>
            </a:r>
            <a:endParaRPr sz="1400">
              <a:latin typeface="Arial"/>
              <a:cs typeface="Arial"/>
            </a:endParaRPr>
          </a:p>
          <a:p>
            <a:pPr marL="307975" marR="295910" indent="-50800">
              <a:lnSpc>
                <a:spcPct val="141400"/>
              </a:lnSpc>
              <a:spcBef>
                <a:spcPts val="15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temperatures before ignition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will </a:t>
            </a:r>
            <a:r>
              <a:rPr sz="1400" spc="-10" dirty="0">
                <a:solidFill>
                  <a:srgbClr val="4F271C"/>
                </a:solidFill>
                <a:latin typeface="Arial"/>
                <a:cs typeface="Arial"/>
              </a:rPr>
              <a:t>occur.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Includes liquids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having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 flash point at</a:t>
            </a:r>
            <a:r>
              <a:rPr sz="1400" spc="-2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 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above 100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°F (38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°C)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but below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200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°F (93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°C) (eg.,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Diesel</a:t>
            </a:r>
            <a:r>
              <a:rPr sz="1400" spc="-18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fuel).</a:t>
            </a:r>
            <a:endParaRPr sz="1400">
              <a:latin typeface="Arial"/>
              <a:cs typeface="Arial"/>
            </a:endParaRPr>
          </a:p>
          <a:p>
            <a:pPr marL="257810" marR="176530" indent="-245745">
              <a:lnSpc>
                <a:spcPts val="2390"/>
              </a:lnSpc>
              <a:spcBef>
                <a:spcPts val="18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1.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must be preheated before ignition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will </a:t>
            </a:r>
            <a:r>
              <a:rPr sz="1400" spc="-10" dirty="0">
                <a:solidFill>
                  <a:srgbClr val="4F271C"/>
                </a:solidFill>
                <a:latin typeface="Arial"/>
                <a:cs typeface="Arial"/>
              </a:rPr>
              <a:t>occur.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Includes liquids,</a:t>
            </a:r>
            <a:r>
              <a:rPr sz="1400" spc="-22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solids  and semi solids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having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 flash point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above 200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°F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(eg.,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Canola</a:t>
            </a:r>
            <a:r>
              <a:rPr sz="1400" spc="-22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oil).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0.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not burn </a:t>
            </a:r>
            <a:r>
              <a:rPr sz="1400" spc="-10" dirty="0">
                <a:solidFill>
                  <a:srgbClr val="4F271C"/>
                </a:solidFill>
                <a:latin typeface="Arial"/>
                <a:cs typeface="Arial"/>
              </a:rPr>
              <a:t>(eg.,</a:t>
            </a:r>
            <a:r>
              <a:rPr sz="1400" spc="-114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Water).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10283" y="737616"/>
            <a:ext cx="2141219" cy="29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5187" y="2922523"/>
            <a:ext cx="7228205" cy="3082290"/>
            <a:chOff x="1065187" y="2922523"/>
            <a:chExt cx="7228205" cy="3082290"/>
          </a:xfrm>
        </p:grpSpPr>
        <p:sp>
          <p:nvSpPr>
            <p:cNvPr id="9" name="object 9"/>
            <p:cNvSpPr/>
            <p:nvPr/>
          </p:nvSpPr>
          <p:spPr>
            <a:xfrm>
              <a:off x="1065187" y="2922523"/>
              <a:ext cx="7227912" cy="8415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8489" y="3756405"/>
              <a:ext cx="7222197" cy="45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68489" y="4204461"/>
              <a:ext cx="7222197" cy="45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8489" y="4652517"/>
              <a:ext cx="7222197" cy="45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8489" y="5100573"/>
              <a:ext cx="7222197" cy="45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8489" y="5548693"/>
              <a:ext cx="7222197" cy="455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065187" y="2916173"/>
          <a:ext cx="7234555" cy="3091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Common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name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CAS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Number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6794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Flash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point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Class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Auto</a:t>
                      </a:r>
                      <a:r>
                        <a:rPr sz="11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ignition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Temperature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Flammable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gases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67-64-1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−17 °C (1.4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465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°C (869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Biodiesel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mixture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&gt;130 °C (266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Diesel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mixture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&gt;62 °C (144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210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°C (410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Ethanol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64-17-5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12.8 °C (55.0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365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°C (689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Gasoline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n/a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mixture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&lt;−40 °C (−40.0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246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°C (475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°F)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40" y="2448001"/>
            <a:ext cx="7862570" cy="1058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4F271C"/>
                </a:solidFill>
                <a:latin typeface="Arial"/>
                <a:cs typeface="Arial"/>
              </a:rPr>
              <a:t>4.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are readily capable of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explosive water reaction,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detonation or</a:t>
            </a:r>
            <a:r>
              <a:rPr sz="1400" spc="-26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explosive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decomposition,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710"/>
              </a:spcBef>
            </a:pP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polymerization,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 self-reaction at normal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temperature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</a:t>
            </a:r>
            <a:r>
              <a:rPr sz="1400" spc="-19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pressure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3.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form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explosive mixtures with water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are capable of detonation or</a:t>
            </a:r>
            <a:r>
              <a:rPr sz="1400" spc="-21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3392525"/>
            <a:ext cx="7857490" cy="11461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reaction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presence</a:t>
            </a:r>
            <a:r>
              <a:rPr sz="1400" spc="-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 strong</a:t>
            </a:r>
            <a:r>
              <a:rPr sz="1400" spc="-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initiating</a:t>
            </a:r>
            <a:r>
              <a:rPr sz="1400" spc="-3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source.</a:t>
            </a:r>
            <a:r>
              <a:rPr sz="1400" spc="-3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</a:t>
            </a:r>
            <a:r>
              <a:rPr sz="1400" spc="-3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 polymerize,</a:t>
            </a:r>
            <a:r>
              <a:rPr sz="1400" spc="-2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decompose,</a:t>
            </a:r>
            <a:r>
              <a:rPr sz="1400" spc="-3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self-react,</a:t>
            </a:r>
            <a:r>
              <a:rPr sz="1400" spc="-4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undergo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  <a:spcBef>
                <a:spcPts val="710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other chemical change at normal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temperature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pressure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moderate</a:t>
            </a:r>
            <a:r>
              <a:rPr sz="1400" spc="-28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risk of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4600702"/>
            <a:ext cx="8032115" cy="208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09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2.</a:t>
            </a:r>
            <a:r>
              <a:rPr sz="1400" b="1" spc="7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are unstable and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undergo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violent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chemical changes at normal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temperature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 pressure</a:t>
            </a:r>
            <a:endParaRPr sz="1400">
              <a:latin typeface="Arial"/>
              <a:cs typeface="Arial"/>
            </a:endParaRPr>
          </a:p>
          <a:p>
            <a:pPr marL="12700" marR="701040" indent="245110">
              <a:lnSpc>
                <a:spcPct val="100000"/>
              </a:lnSpc>
              <a:spcBef>
                <a:spcPts val="700"/>
              </a:spcBef>
            </a:pP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low risk for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explosion.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react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violently with water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 form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peroxides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upon 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exposure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to</a:t>
            </a:r>
            <a:r>
              <a:rPr sz="1400" spc="-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F271C"/>
                </a:solidFill>
                <a:latin typeface="Arial"/>
                <a:cs typeface="Arial"/>
              </a:rPr>
              <a:t>air.</a:t>
            </a:r>
            <a:endParaRPr sz="1400">
              <a:latin typeface="Arial"/>
              <a:cs typeface="Arial"/>
            </a:endParaRPr>
          </a:p>
          <a:p>
            <a:pPr marL="12700" marR="210185">
              <a:lnSpc>
                <a:spcPct val="100000"/>
              </a:lnSpc>
              <a:spcBef>
                <a:spcPts val="710"/>
              </a:spcBef>
            </a:pP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1.</a:t>
            </a:r>
            <a:r>
              <a:rPr sz="1400" b="1" spc="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that are normally stable but can become unstable (self-react) at high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temperatures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pressures.</a:t>
            </a:r>
            <a:endParaRPr sz="1400">
              <a:latin typeface="Arial"/>
              <a:cs typeface="Arial"/>
            </a:endParaRPr>
          </a:p>
          <a:p>
            <a:pPr marL="257810" marR="5080" indent="-47625">
              <a:lnSpc>
                <a:spcPct val="141400"/>
              </a:lnSpc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may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react non-violently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with water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or undergo hazardous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polymerization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 the absence</a:t>
            </a:r>
            <a:r>
              <a:rPr sz="1400" spc="-28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of  inhibitors.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4167" y="687323"/>
            <a:ext cx="2855976" cy="29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5995" y="824483"/>
            <a:ext cx="1746503" cy="174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216" y="2047239"/>
            <a:ext cx="1370330" cy="40741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20193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7995" y="1938376"/>
            <a:ext cx="2143760" cy="36550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Headaches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Dizziness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dirty="0">
                <a:latin typeface="Arial"/>
                <a:cs typeface="Arial"/>
              </a:rPr>
              <a:t>Sleepiness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Itchiness </a:t>
            </a:r>
            <a:r>
              <a:rPr sz="1400" b="1" dirty="0">
                <a:latin typeface="Arial"/>
                <a:cs typeface="Arial"/>
              </a:rPr>
              <a:t>/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rash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Nausea (feeling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sick)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Burns </a:t>
            </a:r>
            <a:r>
              <a:rPr sz="1400" b="1" dirty="0">
                <a:latin typeface="Arial"/>
                <a:cs typeface="Arial"/>
              </a:rPr>
              <a:t>to skin </a:t>
            </a:r>
            <a:r>
              <a:rPr sz="1400" b="1" spc="-5" dirty="0">
                <a:latin typeface="Arial"/>
                <a:cs typeface="Arial"/>
              </a:rPr>
              <a:t>or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eyes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15" dirty="0">
                <a:latin typeface="Arial"/>
                <a:cs typeface="Arial"/>
              </a:rPr>
              <a:t>Vomiting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dirty="0">
                <a:latin typeface="Arial"/>
                <a:cs typeface="Arial"/>
              </a:rPr>
              <a:t>Hard to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breathe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10" dirty="0">
                <a:latin typeface="Arial"/>
                <a:cs typeface="Arial"/>
              </a:rPr>
              <a:t>Coughing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Cancer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Unconsciousness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7DC3D3"/>
              </a:buClr>
              <a:buFont typeface="Wingdings"/>
              <a:buChar char=""/>
              <a:tabLst>
                <a:tab pos="332105" algn="l"/>
                <a:tab pos="332740" algn="l"/>
              </a:tabLst>
            </a:pPr>
            <a:r>
              <a:rPr sz="1400" b="1" dirty="0">
                <a:latin typeface="Arial"/>
                <a:cs typeface="Arial"/>
              </a:rPr>
              <a:t>Death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84960" y="338327"/>
            <a:ext cx="3480816" cy="62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791200" y="2718816"/>
            <a:ext cx="2623185" cy="2135505"/>
            <a:chOff x="5791200" y="2718816"/>
            <a:chExt cx="2623185" cy="2135505"/>
          </a:xfrm>
        </p:grpSpPr>
        <p:sp>
          <p:nvSpPr>
            <p:cNvPr id="7" name="object 7"/>
            <p:cNvSpPr/>
            <p:nvPr/>
          </p:nvSpPr>
          <p:spPr>
            <a:xfrm>
              <a:off x="7077455" y="2718816"/>
              <a:ext cx="1336548" cy="1277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200" y="3576827"/>
              <a:ext cx="1658111" cy="12771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46860" y="4539995"/>
            <a:ext cx="6745605" cy="2318385"/>
            <a:chOff x="1546860" y="4539995"/>
            <a:chExt cx="6745605" cy="2318385"/>
          </a:xfrm>
        </p:grpSpPr>
        <p:sp>
          <p:nvSpPr>
            <p:cNvPr id="7" name="object 7"/>
            <p:cNvSpPr/>
            <p:nvPr/>
          </p:nvSpPr>
          <p:spPr>
            <a:xfrm>
              <a:off x="7027163" y="6551674"/>
              <a:ext cx="733044" cy="242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6860" y="4539995"/>
              <a:ext cx="6745224" cy="23180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36369" y="2956687"/>
            <a:ext cx="6924675" cy="118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is by far the largest area of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difference</a:t>
            </a:r>
            <a:r>
              <a:rPr sz="1400" spc="-28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between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the </a:t>
            </a:r>
            <a:r>
              <a:rPr sz="1400" spc="-30" dirty="0">
                <a:solidFill>
                  <a:srgbClr val="4F271C"/>
                </a:solidFill>
                <a:latin typeface="Arial"/>
                <a:cs typeface="Arial"/>
              </a:rPr>
              <a:t>NFPA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and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HMIS systems.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In the  </a:t>
            </a:r>
            <a:r>
              <a:rPr sz="1400" spc="-30" dirty="0">
                <a:solidFill>
                  <a:srgbClr val="4F271C"/>
                </a:solidFill>
                <a:latin typeface="Arial"/>
                <a:cs typeface="Arial"/>
              </a:rPr>
              <a:t>NFPA</a:t>
            </a:r>
            <a:r>
              <a:rPr sz="1400" spc="-7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system,</a:t>
            </a:r>
            <a:endParaRPr sz="1400">
              <a:latin typeface="Arial"/>
              <a:cs typeface="Arial"/>
            </a:endParaRPr>
          </a:p>
          <a:p>
            <a:pPr marL="12700" marR="83820" algn="just">
              <a:lnSpc>
                <a:spcPct val="100000"/>
              </a:lnSpc>
              <a:spcBef>
                <a:spcPts val="705"/>
              </a:spcBef>
            </a:pP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white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area is used to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convey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special hazards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whereas HMIS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uses the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white</a:t>
            </a:r>
            <a:r>
              <a:rPr sz="1400" spc="-2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section  to indicate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what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personal protective equipment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(PPE) should be used </a:t>
            </a:r>
            <a:r>
              <a:rPr sz="1400" spc="-5" dirty="0">
                <a:solidFill>
                  <a:srgbClr val="4F271C"/>
                </a:solidFill>
                <a:latin typeface="Arial"/>
                <a:cs typeface="Arial"/>
              </a:rPr>
              <a:t>when working  with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271C"/>
                </a:solidFill>
                <a:latin typeface="Arial"/>
                <a:cs typeface="Arial"/>
              </a:rPr>
              <a:t>material.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7216" y="687323"/>
            <a:ext cx="3203448" cy="245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25995" y="252984"/>
            <a:ext cx="2095500" cy="1461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500628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71244"/>
            <a:ext cx="1295400" cy="571500"/>
          </a:xfrm>
          <a:custGeom>
            <a:avLst/>
            <a:gdLst/>
            <a:ahLst/>
            <a:cxnLst/>
            <a:rect l="l" t="t" r="r" b="b"/>
            <a:pathLst>
              <a:path w="1295400" h="571500">
                <a:moveTo>
                  <a:pt x="1295400" y="0"/>
                </a:moveTo>
                <a:lnTo>
                  <a:pt x="0" y="0"/>
                </a:lnTo>
                <a:lnTo>
                  <a:pt x="0" y="571500"/>
                </a:lnTo>
                <a:lnTo>
                  <a:pt x="1295400" y="571500"/>
                </a:lnTo>
                <a:lnTo>
                  <a:pt x="1295400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0" y="1571244"/>
            <a:ext cx="7772400" cy="571500"/>
          </a:xfrm>
          <a:custGeom>
            <a:avLst/>
            <a:gdLst/>
            <a:ahLst/>
            <a:cxnLst/>
            <a:rect l="l" t="t" r="r" b="b"/>
            <a:pathLst>
              <a:path w="7772400" h="571500">
                <a:moveTo>
                  <a:pt x="7772400" y="0"/>
                </a:moveTo>
                <a:lnTo>
                  <a:pt x="0" y="0"/>
                </a:lnTo>
                <a:lnTo>
                  <a:pt x="0" y="571500"/>
                </a:lnTo>
                <a:lnTo>
                  <a:pt x="7772400" y="571500"/>
                </a:lnTo>
                <a:lnTo>
                  <a:pt x="7772400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7164" y="6551674"/>
            <a:ext cx="733044" cy="24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7216" y="687323"/>
            <a:ext cx="3203448" cy="245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946" y="1707007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0761" y="2368956"/>
            <a:ext cx="4868545" cy="23545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795"/>
              </a:spcBef>
              <a:buAutoNum type="alphaUcPeriod"/>
              <a:tabLst>
                <a:tab pos="364490" algn="l"/>
                <a:tab pos="365125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safety</a:t>
            </a:r>
            <a:r>
              <a:rPr sz="1600" spc="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glasses</a:t>
            </a:r>
            <a:endParaRPr sz="1600">
              <a:latin typeface="Arial"/>
              <a:cs typeface="Arial"/>
            </a:endParaRPr>
          </a:p>
          <a:p>
            <a:pPr marL="383540" indent="-364490">
              <a:lnSpc>
                <a:spcPct val="100000"/>
              </a:lnSpc>
              <a:spcBef>
                <a:spcPts val="695"/>
              </a:spcBef>
              <a:buAutoNum type="alphaUcPeriod"/>
              <a:tabLst>
                <a:tab pos="383540" algn="l"/>
                <a:tab pos="384175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safety glasses and</a:t>
            </a:r>
            <a:r>
              <a:rPr sz="1600" spc="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gloves</a:t>
            </a:r>
            <a:endParaRPr sz="1600">
              <a:latin typeface="Arial"/>
              <a:cs typeface="Arial"/>
            </a:endParaRPr>
          </a:p>
          <a:p>
            <a:pPr marL="19685" marR="1225550">
              <a:lnSpc>
                <a:spcPts val="2630"/>
              </a:lnSpc>
              <a:spcBef>
                <a:spcPts val="195"/>
              </a:spcBef>
              <a:buAutoNum type="alphaUcPeriod"/>
              <a:tabLst>
                <a:tab pos="338455" algn="l"/>
                <a:tab pos="394335" algn="l"/>
                <a:tab pos="394970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safety glasses, gloves and an apron  D	face shield, gloves and an</a:t>
            </a:r>
            <a:r>
              <a:rPr sz="1600" spc="-1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apron</a:t>
            </a:r>
            <a:endParaRPr sz="1600">
              <a:latin typeface="Arial"/>
              <a:cs typeface="Arial"/>
            </a:endParaRPr>
          </a:p>
          <a:p>
            <a:pPr marL="269875" indent="-250825">
              <a:lnSpc>
                <a:spcPct val="100000"/>
              </a:lnSpc>
              <a:spcBef>
                <a:spcPts val="490"/>
              </a:spcBef>
              <a:buAutoNum type="alphaUcPeriod" startAt="5"/>
              <a:tabLst>
                <a:tab pos="270510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safety glasses, gloves and a dust</a:t>
            </a:r>
            <a:r>
              <a:rPr sz="1600" spc="2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respirator</a:t>
            </a:r>
            <a:endParaRPr sz="1600">
              <a:latin typeface="Arial"/>
              <a:cs typeface="Arial"/>
            </a:endParaRPr>
          </a:p>
          <a:p>
            <a:pPr marL="19685" marR="5080">
              <a:lnSpc>
                <a:spcPts val="2630"/>
              </a:lnSpc>
              <a:spcBef>
                <a:spcPts val="190"/>
              </a:spcBef>
              <a:buAutoNum type="alphaUcPeriod" startAt="5"/>
              <a:tabLst>
                <a:tab pos="314960" algn="l"/>
                <a:tab pos="316230" algn="l"/>
                <a:tab pos="349885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safety glasses, gloves, apron and a dust respirator  G		safety glasses, a vapor</a:t>
            </a:r>
            <a:r>
              <a:rPr sz="1600" spc="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respirator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2044" y="4698447"/>
            <a:ext cx="228600" cy="10236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5880">
              <a:lnSpc>
                <a:spcPct val="136600"/>
              </a:lnSpc>
              <a:spcBef>
                <a:spcPts val="90"/>
              </a:spcBef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H   I  J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2230" y="4698447"/>
            <a:ext cx="4798695" cy="10236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3815">
              <a:lnSpc>
                <a:spcPct val="136600"/>
              </a:lnSpc>
              <a:spcBef>
                <a:spcPts val="90"/>
              </a:spcBef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splash goggles, gloves, apron and a vapor respirator  safety glasses, gloves and a dust/vapor respirator  splash goggles, gloves, apron and a</a:t>
            </a:r>
            <a:r>
              <a:rPr sz="1600" spc="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dust/vapor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2044" y="5608116"/>
            <a:ext cx="4552950" cy="6902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respirator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318135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K	airline hood or mask, gloves, full suit and</a:t>
            </a:r>
            <a:r>
              <a:rPr sz="1600" spc="4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boots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044" y="6361582"/>
            <a:ext cx="3786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0080" algn="l"/>
              </a:tabLst>
            </a:pP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L</a:t>
            </a:r>
            <a:r>
              <a:rPr sz="1600" spc="-6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Z	custom PPE specified by</a:t>
            </a:r>
            <a:r>
              <a:rPr sz="1600" spc="-35" dirty="0">
                <a:solidFill>
                  <a:srgbClr val="4F271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Arial"/>
                <a:cs typeface="Arial"/>
              </a:rPr>
              <a:t>employer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29271" y="284988"/>
            <a:ext cx="1243965" cy="6573520"/>
            <a:chOff x="7129271" y="284988"/>
            <a:chExt cx="1243965" cy="6573520"/>
          </a:xfrm>
        </p:grpSpPr>
        <p:sp>
          <p:nvSpPr>
            <p:cNvPr id="15" name="object 15"/>
            <p:cNvSpPr/>
            <p:nvPr/>
          </p:nvSpPr>
          <p:spPr>
            <a:xfrm>
              <a:off x="7129271" y="3627120"/>
              <a:ext cx="1243583" cy="12435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44511" y="2424683"/>
              <a:ext cx="1213485" cy="1213485"/>
            </a:xfrm>
            <a:custGeom>
              <a:avLst/>
              <a:gdLst/>
              <a:ahLst/>
              <a:cxnLst/>
              <a:rect l="l" t="t" r="r" b="b"/>
              <a:pathLst>
                <a:path w="1213484" h="1213485">
                  <a:moveTo>
                    <a:pt x="1108837" y="0"/>
                  </a:moveTo>
                  <a:lnTo>
                    <a:pt x="104267" y="0"/>
                  </a:lnTo>
                  <a:lnTo>
                    <a:pt x="63704" y="8201"/>
                  </a:lnTo>
                  <a:lnTo>
                    <a:pt x="30559" y="30559"/>
                  </a:lnTo>
                  <a:lnTo>
                    <a:pt x="8201" y="63704"/>
                  </a:lnTo>
                  <a:lnTo>
                    <a:pt x="0" y="104266"/>
                  </a:lnTo>
                  <a:lnTo>
                    <a:pt x="0" y="1108837"/>
                  </a:lnTo>
                  <a:lnTo>
                    <a:pt x="8201" y="1149399"/>
                  </a:lnTo>
                  <a:lnTo>
                    <a:pt x="30559" y="1182544"/>
                  </a:lnTo>
                  <a:lnTo>
                    <a:pt x="63704" y="1204902"/>
                  </a:lnTo>
                  <a:lnTo>
                    <a:pt x="104267" y="1213103"/>
                  </a:lnTo>
                  <a:lnTo>
                    <a:pt x="1108837" y="1213103"/>
                  </a:lnTo>
                  <a:lnTo>
                    <a:pt x="1149399" y="1204902"/>
                  </a:lnTo>
                  <a:lnTo>
                    <a:pt x="1182544" y="1182544"/>
                  </a:lnTo>
                  <a:lnTo>
                    <a:pt x="1204902" y="1149399"/>
                  </a:lnTo>
                  <a:lnTo>
                    <a:pt x="1213104" y="1108837"/>
                  </a:lnTo>
                  <a:lnTo>
                    <a:pt x="1213104" y="104266"/>
                  </a:lnTo>
                  <a:lnTo>
                    <a:pt x="1204902" y="63704"/>
                  </a:lnTo>
                  <a:lnTo>
                    <a:pt x="1182544" y="30559"/>
                  </a:lnTo>
                  <a:lnTo>
                    <a:pt x="1149399" y="8201"/>
                  </a:lnTo>
                  <a:lnTo>
                    <a:pt x="110883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4511" y="2424683"/>
              <a:ext cx="1213104" cy="12131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38415" y="1479804"/>
              <a:ext cx="1234440" cy="12359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53655" y="284988"/>
              <a:ext cx="1203960" cy="1205865"/>
            </a:xfrm>
            <a:custGeom>
              <a:avLst/>
              <a:gdLst/>
              <a:ahLst/>
              <a:cxnLst/>
              <a:rect l="l" t="t" r="r" b="b"/>
              <a:pathLst>
                <a:path w="1203959" h="1205865">
                  <a:moveTo>
                    <a:pt x="1100454" y="0"/>
                  </a:moveTo>
                  <a:lnTo>
                    <a:pt x="103504" y="0"/>
                  </a:lnTo>
                  <a:lnTo>
                    <a:pt x="63222" y="8135"/>
                  </a:lnTo>
                  <a:lnTo>
                    <a:pt x="30321" y="30321"/>
                  </a:lnTo>
                  <a:lnTo>
                    <a:pt x="8135" y="63222"/>
                  </a:lnTo>
                  <a:lnTo>
                    <a:pt x="0" y="103504"/>
                  </a:lnTo>
                  <a:lnTo>
                    <a:pt x="0" y="1101978"/>
                  </a:lnTo>
                  <a:lnTo>
                    <a:pt x="8135" y="1142261"/>
                  </a:lnTo>
                  <a:lnTo>
                    <a:pt x="30321" y="1175162"/>
                  </a:lnTo>
                  <a:lnTo>
                    <a:pt x="63222" y="1197348"/>
                  </a:lnTo>
                  <a:lnTo>
                    <a:pt x="103504" y="1205483"/>
                  </a:lnTo>
                  <a:lnTo>
                    <a:pt x="1100454" y="1205483"/>
                  </a:lnTo>
                  <a:lnTo>
                    <a:pt x="1140737" y="1197348"/>
                  </a:lnTo>
                  <a:lnTo>
                    <a:pt x="1173638" y="1175162"/>
                  </a:lnTo>
                  <a:lnTo>
                    <a:pt x="1195824" y="1142261"/>
                  </a:lnTo>
                  <a:lnTo>
                    <a:pt x="1203960" y="1101978"/>
                  </a:lnTo>
                  <a:lnTo>
                    <a:pt x="1203960" y="103504"/>
                  </a:lnTo>
                  <a:lnTo>
                    <a:pt x="1195824" y="63222"/>
                  </a:lnTo>
                  <a:lnTo>
                    <a:pt x="1173638" y="30321"/>
                  </a:lnTo>
                  <a:lnTo>
                    <a:pt x="1140737" y="8135"/>
                  </a:lnTo>
                  <a:lnTo>
                    <a:pt x="110045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53655" y="284988"/>
              <a:ext cx="1203960" cy="12054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9271" y="5775958"/>
              <a:ext cx="1243583" cy="1082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4511" y="4571999"/>
              <a:ext cx="1213485" cy="1214755"/>
            </a:xfrm>
            <a:custGeom>
              <a:avLst/>
              <a:gdLst/>
              <a:ahLst/>
              <a:cxnLst/>
              <a:rect l="l" t="t" r="r" b="b"/>
              <a:pathLst>
                <a:path w="1213484" h="1214754">
                  <a:moveTo>
                    <a:pt x="1108837" y="0"/>
                  </a:moveTo>
                  <a:lnTo>
                    <a:pt x="104267" y="0"/>
                  </a:lnTo>
                  <a:lnTo>
                    <a:pt x="63704" y="8201"/>
                  </a:lnTo>
                  <a:lnTo>
                    <a:pt x="30559" y="30559"/>
                  </a:lnTo>
                  <a:lnTo>
                    <a:pt x="8201" y="63704"/>
                  </a:lnTo>
                  <a:lnTo>
                    <a:pt x="0" y="104267"/>
                  </a:lnTo>
                  <a:lnTo>
                    <a:pt x="0" y="1110373"/>
                  </a:lnTo>
                  <a:lnTo>
                    <a:pt x="8201" y="1150955"/>
                  </a:lnTo>
                  <a:lnTo>
                    <a:pt x="30559" y="1184094"/>
                  </a:lnTo>
                  <a:lnTo>
                    <a:pt x="63704" y="1206435"/>
                  </a:lnTo>
                  <a:lnTo>
                    <a:pt x="104267" y="1214628"/>
                  </a:lnTo>
                  <a:lnTo>
                    <a:pt x="1108837" y="1214628"/>
                  </a:lnTo>
                  <a:lnTo>
                    <a:pt x="1149399" y="1206435"/>
                  </a:lnTo>
                  <a:lnTo>
                    <a:pt x="1182544" y="1184094"/>
                  </a:lnTo>
                  <a:lnTo>
                    <a:pt x="1204902" y="1150955"/>
                  </a:lnTo>
                  <a:lnTo>
                    <a:pt x="1213104" y="1110373"/>
                  </a:lnTo>
                  <a:lnTo>
                    <a:pt x="1213104" y="104267"/>
                  </a:lnTo>
                  <a:lnTo>
                    <a:pt x="1204902" y="63704"/>
                  </a:lnTo>
                  <a:lnTo>
                    <a:pt x="1182544" y="30559"/>
                  </a:lnTo>
                  <a:lnTo>
                    <a:pt x="1149399" y="8201"/>
                  </a:lnTo>
                  <a:lnTo>
                    <a:pt x="110883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4511" y="4571999"/>
              <a:ext cx="1213104" cy="12146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1895" y="601980"/>
            <a:ext cx="1667256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4819" y="2013331"/>
            <a:ext cx="1574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Basel</a:t>
            </a:r>
            <a:r>
              <a:rPr sz="1400" b="1" spc="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F271C"/>
                </a:solidFill>
                <a:latin typeface="Arial"/>
                <a:cs typeface="Arial"/>
              </a:rPr>
              <a:t>Convention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819" y="2227046"/>
            <a:ext cx="47053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DOT</a:t>
            </a:r>
            <a:r>
              <a:rPr sz="1400" b="1" spc="-45" dirty="0">
                <a:latin typeface="Arial"/>
                <a:cs typeface="Arial"/>
              </a:rPr>
              <a:t>: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4819" y="3293745"/>
            <a:ext cx="459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HC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6926" y="2227046"/>
            <a:ext cx="3919854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spc="-5" dirty="0">
                <a:latin typeface="Arial"/>
                <a:cs typeface="Arial"/>
              </a:rPr>
              <a:t>Department of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Transportation</a:t>
            </a:r>
            <a:endParaRPr sz="1400">
              <a:latin typeface="Arial"/>
              <a:cs typeface="Arial"/>
            </a:endParaRPr>
          </a:p>
          <a:p>
            <a:pPr marL="41910" marR="5080" indent="635">
              <a:lnSpc>
                <a:spcPct val="150000"/>
              </a:lnSpc>
            </a:pPr>
            <a:r>
              <a:rPr sz="1400" b="1" spc="-5" dirty="0">
                <a:latin typeface="Arial"/>
                <a:cs typeface="Arial"/>
              </a:rPr>
              <a:t>Globally Harmonized </a:t>
            </a:r>
            <a:r>
              <a:rPr sz="1400" b="1" spc="-10" dirty="0">
                <a:latin typeface="Arial"/>
                <a:cs typeface="Arial"/>
              </a:rPr>
              <a:t>System </a:t>
            </a:r>
            <a:r>
              <a:rPr sz="1400" b="1" spc="-5" dirty="0">
                <a:latin typeface="Arial"/>
                <a:cs typeface="Arial"/>
              </a:rPr>
              <a:t>of Classification  and Labeling of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Chemicals.</a:t>
            </a:r>
            <a:endParaRPr sz="14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Arial"/>
                <a:cs typeface="Arial"/>
              </a:rPr>
              <a:t>Hazard </a:t>
            </a:r>
            <a:r>
              <a:rPr sz="1400" b="1" spc="-5" dirty="0">
                <a:latin typeface="Arial"/>
                <a:cs typeface="Arial"/>
              </a:rPr>
              <a:t>Communication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Standard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819" y="3508199"/>
            <a:ext cx="5594985" cy="1945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000125">
              <a:lnSpc>
                <a:spcPct val="150100"/>
              </a:lnSpc>
              <a:spcBef>
                <a:spcPts val="90"/>
              </a:spcBef>
            </a:pPr>
            <a:r>
              <a:rPr sz="1400" b="1" dirty="0">
                <a:solidFill>
                  <a:srgbClr val="FF0000"/>
                </a:solidFill>
                <a:latin typeface="Gothic Uralic"/>
                <a:cs typeface="Gothic Uralic"/>
              </a:rPr>
              <a:t>IMDG</a:t>
            </a:r>
            <a:r>
              <a:rPr sz="1400" b="1" dirty="0">
                <a:latin typeface="Gothic Uralic"/>
                <a:cs typeface="Gothic Uralic"/>
              </a:rPr>
              <a:t>: the </a:t>
            </a:r>
            <a:r>
              <a:rPr sz="1400" b="1" spc="-5" dirty="0">
                <a:latin typeface="Gothic Uralic"/>
                <a:cs typeface="Gothic Uralic"/>
              </a:rPr>
              <a:t>International Maritime Dangerous </a:t>
            </a:r>
            <a:r>
              <a:rPr sz="1400" b="1" dirty="0">
                <a:latin typeface="Gothic Uralic"/>
                <a:cs typeface="Gothic Uralic"/>
              </a:rPr>
              <a:t>Goods. 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OSHA</a:t>
            </a:r>
            <a:r>
              <a:rPr sz="1400" b="1" spc="-10" dirty="0">
                <a:latin typeface="Arial"/>
                <a:cs typeface="Arial"/>
              </a:rPr>
              <a:t>: </a:t>
            </a:r>
            <a:r>
              <a:rPr sz="1400" b="1" spc="-5" dirty="0">
                <a:latin typeface="Arial"/>
                <a:cs typeface="Arial"/>
              </a:rPr>
              <a:t>Occupational </a:t>
            </a:r>
            <a:r>
              <a:rPr sz="1400" b="1" dirty="0">
                <a:latin typeface="Arial"/>
                <a:cs typeface="Arial"/>
              </a:rPr>
              <a:t>Safety and Health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Administration 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MSDS</a:t>
            </a:r>
            <a:r>
              <a:rPr sz="1400" b="1" dirty="0">
                <a:latin typeface="Arial"/>
                <a:cs typeface="Arial"/>
              </a:rPr>
              <a:t>: Material Safety </a:t>
            </a:r>
            <a:r>
              <a:rPr sz="1400" b="1" spc="-5" dirty="0">
                <a:latin typeface="Arial"/>
                <a:cs typeface="Arial"/>
              </a:rPr>
              <a:t>Data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Sheet</a:t>
            </a:r>
            <a:endParaRPr sz="1400">
              <a:latin typeface="Arial"/>
              <a:cs typeface="Arial"/>
            </a:endParaRPr>
          </a:p>
          <a:p>
            <a:pPr marL="948055" marR="5080" indent="-935990">
              <a:lnSpc>
                <a:spcPct val="150000"/>
              </a:lnSpc>
            </a:pP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UNCETDG</a:t>
            </a:r>
            <a:r>
              <a:rPr sz="1400" b="1" spc="-5" dirty="0">
                <a:latin typeface="Arial"/>
                <a:cs typeface="Arial"/>
              </a:rPr>
              <a:t>: United Nations </a:t>
            </a:r>
            <a:r>
              <a:rPr sz="1400" b="1" dirty="0">
                <a:latin typeface="Arial"/>
                <a:cs typeface="Arial"/>
              </a:rPr>
              <a:t>Committee </a:t>
            </a:r>
            <a:r>
              <a:rPr sz="1400" b="1" spc="-5" dirty="0">
                <a:latin typeface="Arial"/>
                <a:cs typeface="Arial"/>
              </a:rPr>
              <a:t>of </a:t>
            </a:r>
            <a:r>
              <a:rPr sz="1400" b="1" dirty="0">
                <a:latin typeface="Arial"/>
                <a:cs typeface="Arial"/>
              </a:rPr>
              <a:t>Experts </a:t>
            </a:r>
            <a:r>
              <a:rPr sz="1400" b="1" spc="-5" dirty="0">
                <a:latin typeface="Arial"/>
                <a:cs typeface="Arial"/>
              </a:rPr>
              <a:t>on the </a:t>
            </a:r>
            <a:r>
              <a:rPr sz="1400" b="1" spc="-15" dirty="0">
                <a:latin typeface="Arial"/>
                <a:cs typeface="Arial"/>
              </a:rPr>
              <a:t>Transport  </a:t>
            </a:r>
            <a:r>
              <a:rPr sz="1400" b="1" spc="-5" dirty="0">
                <a:latin typeface="Arial"/>
                <a:cs typeface="Arial"/>
              </a:rPr>
              <a:t>of Dangerous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Goods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WHMIS</a:t>
            </a:r>
            <a:r>
              <a:rPr sz="1400" b="1" dirty="0">
                <a:latin typeface="Arial"/>
                <a:cs typeface="Arial"/>
              </a:rPr>
              <a:t>: </a:t>
            </a:r>
            <a:r>
              <a:rPr sz="1400" b="1" spc="-5" dirty="0">
                <a:latin typeface="Arial"/>
                <a:cs typeface="Arial"/>
              </a:rPr>
              <a:t>Workplace Hazardous Materials Information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44" y="2118360"/>
            <a:ext cx="1336675" cy="397891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201930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590"/>
              </a:spcBef>
            </a:pPr>
            <a:r>
              <a:rPr sz="1800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767" y="687323"/>
            <a:ext cx="4632959" cy="24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7995" y="2050135"/>
            <a:ext cx="5855970" cy="38671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9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Explosives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(E)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Oxidizing </a:t>
            </a:r>
            <a:r>
              <a:rPr sz="1400" dirty="0">
                <a:latin typeface="Arial"/>
                <a:cs typeface="Arial"/>
              </a:rPr>
              <a:t>agents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Flammable </a:t>
            </a:r>
            <a:r>
              <a:rPr sz="1400" spc="-5" dirty="0">
                <a:latin typeface="Arial"/>
                <a:cs typeface="Arial"/>
              </a:rPr>
              <a:t>substances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i="1" dirty="0">
                <a:latin typeface="Arial"/>
                <a:cs typeface="Arial"/>
              </a:rPr>
              <a:t>highly flammable</a:t>
            </a:r>
            <a:r>
              <a:rPr sz="1400" i="1" spc="-14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(F+)</a:t>
            </a:r>
            <a:endParaRPr sz="14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67335" algn="l"/>
              </a:tabLst>
            </a:pPr>
            <a:r>
              <a:rPr sz="1400" spc="-40" dirty="0">
                <a:latin typeface="Arial"/>
                <a:cs typeface="Arial"/>
              </a:rPr>
              <a:t>Toxic </a:t>
            </a:r>
            <a:r>
              <a:rPr sz="1400" spc="-5" dirty="0">
                <a:latin typeface="Arial"/>
                <a:cs typeface="Arial"/>
              </a:rPr>
              <a:t>substances </a:t>
            </a:r>
            <a:r>
              <a:rPr sz="1400" dirty="0">
                <a:latin typeface="Arial"/>
                <a:cs typeface="Arial"/>
              </a:rPr>
              <a:t>classified as </a:t>
            </a:r>
            <a:r>
              <a:rPr sz="1400" i="1" dirty="0">
                <a:latin typeface="Arial"/>
                <a:cs typeface="Arial"/>
              </a:rPr>
              <a:t>very toxic 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T+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1400" dirty="0">
                <a:latin typeface="Arial"/>
                <a:cs typeface="Arial"/>
              </a:rPr>
              <a:t>or </a:t>
            </a:r>
            <a:r>
              <a:rPr sz="1400" i="1" dirty="0">
                <a:latin typeface="Arial"/>
                <a:cs typeface="Arial"/>
              </a:rPr>
              <a:t>toxic</a:t>
            </a:r>
            <a:r>
              <a:rPr sz="1400" i="1" spc="-125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(T)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Harmful substances </a:t>
            </a:r>
            <a:r>
              <a:rPr sz="1400" dirty="0">
                <a:latin typeface="Arial"/>
                <a:cs typeface="Arial"/>
              </a:rPr>
              <a:t>or preparations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(Xn)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Corrosive substances </a:t>
            </a:r>
            <a:r>
              <a:rPr sz="1400" dirty="0">
                <a:latin typeface="Arial"/>
                <a:cs typeface="Arial"/>
              </a:rPr>
              <a:t>or preparations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(C)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Irritants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(Xi)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5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Sensitizers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Carcinogens </a:t>
            </a:r>
            <a:r>
              <a:rPr sz="1400" dirty="0">
                <a:latin typeface="Arial"/>
                <a:cs typeface="Arial"/>
              </a:rPr>
              <a:t>classified into three categories</a:t>
            </a:r>
            <a:r>
              <a:rPr sz="1400" spc="-16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(Carc.)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Mutagens classified into three categories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(Mut.)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Substances that are </a:t>
            </a:r>
            <a:r>
              <a:rPr sz="1400" spc="-5" dirty="0">
                <a:latin typeface="Arial"/>
                <a:cs typeface="Arial"/>
              </a:rPr>
              <a:t>toxic </a:t>
            </a:r>
            <a:r>
              <a:rPr sz="1400" dirty="0">
                <a:latin typeface="Arial"/>
                <a:cs typeface="Arial"/>
              </a:rPr>
              <a:t>for reproduction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(Repr.)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dirty="0">
                <a:latin typeface="Arial"/>
                <a:cs typeface="Arial"/>
              </a:rPr>
              <a:t>Substances or </a:t>
            </a:r>
            <a:r>
              <a:rPr sz="1400" spc="-5" dirty="0">
                <a:latin typeface="Arial"/>
                <a:cs typeface="Arial"/>
              </a:rPr>
              <a:t>preparations </a:t>
            </a:r>
            <a:r>
              <a:rPr sz="1400" dirty="0">
                <a:latin typeface="Arial"/>
                <a:cs typeface="Arial"/>
              </a:rPr>
              <a:t>that are </a:t>
            </a:r>
            <a:r>
              <a:rPr sz="1400" spc="-5" dirty="0">
                <a:latin typeface="Arial"/>
                <a:cs typeface="Arial"/>
              </a:rPr>
              <a:t>dangerous </a:t>
            </a:r>
            <a:r>
              <a:rPr sz="1400" dirty="0">
                <a:latin typeface="Arial"/>
                <a:cs typeface="Arial"/>
              </a:rPr>
              <a:t>for the </a:t>
            </a:r>
            <a:r>
              <a:rPr sz="1400" spc="-5" dirty="0">
                <a:latin typeface="Arial"/>
                <a:cs typeface="Arial"/>
              </a:rPr>
              <a:t>environment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(N)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89292" y="2353055"/>
            <a:ext cx="1294130" cy="3657600"/>
            <a:chOff x="7289292" y="2353055"/>
            <a:chExt cx="1294130" cy="3657600"/>
          </a:xfrm>
        </p:grpSpPr>
        <p:sp>
          <p:nvSpPr>
            <p:cNvPr id="7" name="object 7"/>
            <p:cNvSpPr/>
            <p:nvPr/>
          </p:nvSpPr>
          <p:spPr>
            <a:xfrm>
              <a:off x="7289292" y="3211067"/>
              <a:ext cx="1293876" cy="1872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60920" y="2353055"/>
              <a:ext cx="1222248" cy="1728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9292" y="4139183"/>
              <a:ext cx="1293876" cy="1871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011" y="702563"/>
            <a:ext cx="21076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2507" y="1897379"/>
            <a:ext cx="1460500" cy="2531745"/>
            <a:chOff x="7112507" y="1897379"/>
            <a:chExt cx="1460500" cy="2531745"/>
          </a:xfrm>
        </p:grpSpPr>
        <p:sp>
          <p:nvSpPr>
            <p:cNvPr id="5" name="object 5"/>
            <p:cNvSpPr/>
            <p:nvPr/>
          </p:nvSpPr>
          <p:spPr>
            <a:xfrm>
              <a:off x="7112507" y="2968751"/>
              <a:ext cx="1459992" cy="14599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12507" y="1897379"/>
              <a:ext cx="1459992" cy="14599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1868" y="2102586"/>
            <a:ext cx="5215255" cy="25101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640"/>
              </a:spcBef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b="1" spc="-5" dirty="0">
                <a:latin typeface="Arial"/>
                <a:cs typeface="Arial"/>
              </a:rPr>
              <a:t>Explosive</a:t>
            </a:r>
            <a:r>
              <a:rPr sz="1400" spc="-5" dirty="0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540"/>
              </a:spcBef>
            </a:pPr>
            <a:r>
              <a:rPr sz="1400" dirty="0">
                <a:latin typeface="Arial"/>
                <a:cs typeface="Arial"/>
              </a:rPr>
              <a:t>is a </a:t>
            </a:r>
            <a:r>
              <a:rPr sz="1400" spc="-5" dirty="0">
                <a:latin typeface="Arial"/>
                <a:cs typeface="Arial"/>
              </a:rPr>
              <a:t>substance </a:t>
            </a:r>
            <a:r>
              <a:rPr sz="1400" dirty="0">
                <a:latin typeface="Arial"/>
                <a:cs typeface="Arial"/>
              </a:rPr>
              <a:t>that contains a great amount of stored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energy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that can produce an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explosion.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b="1" spc="-5" dirty="0">
                <a:latin typeface="Arial"/>
                <a:cs typeface="Arial"/>
              </a:rPr>
              <a:t>Chemical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Composition</a:t>
            </a:r>
            <a:endParaRPr sz="1400">
              <a:latin typeface="Arial"/>
              <a:cs typeface="Arial"/>
            </a:endParaRPr>
          </a:p>
          <a:p>
            <a:pPr marL="356870" marR="5080" indent="-9525">
              <a:lnSpc>
                <a:spcPct val="150000"/>
              </a:lnSpc>
            </a:pPr>
            <a:r>
              <a:rPr sz="1400" dirty="0">
                <a:latin typeface="Arial"/>
                <a:cs typeface="Arial"/>
              </a:rPr>
              <a:t>A chemical </a:t>
            </a:r>
            <a:r>
              <a:rPr sz="1400" spc="-5" dirty="0">
                <a:latin typeface="Arial"/>
                <a:cs typeface="Arial"/>
              </a:rPr>
              <a:t>explosive may </a:t>
            </a:r>
            <a:r>
              <a:rPr sz="1400" dirty="0">
                <a:latin typeface="Arial"/>
                <a:cs typeface="Arial"/>
              </a:rPr>
              <a:t>consist of either a chemically pure  compound, such as nitroglycerin, or a </a:t>
            </a:r>
            <a:r>
              <a:rPr sz="1400" spc="-5" dirty="0">
                <a:latin typeface="Arial"/>
                <a:cs typeface="Arial"/>
              </a:rPr>
              <a:t>mixture </a:t>
            </a:r>
            <a:r>
              <a:rPr sz="1400" dirty="0">
                <a:latin typeface="Arial"/>
                <a:cs typeface="Arial"/>
              </a:rPr>
              <a:t>of an fuel and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 </a:t>
            </a:r>
            <a:r>
              <a:rPr sz="1400" spc="-10" dirty="0">
                <a:latin typeface="Arial"/>
                <a:cs typeface="Arial"/>
              </a:rPr>
              <a:t>oxidizer, </a:t>
            </a:r>
            <a:r>
              <a:rPr sz="1400" dirty="0">
                <a:latin typeface="Arial"/>
                <a:cs typeface="Arial"/>
              </a:rPr>
              <a:t>such as black </a:t>
            </a:r>
            <a:r>
              <a:rPr sz="1400" spc="-5" dirty="0">
                <a:latin typeface="Arial"/>
                <a:cs typeface="Arial"/>
              </a:rPr>
              <a:t>powder </a:t>
            </a:r>
            <a:r>
              <a:rPr sz="1400" dirty="0">
                <a:latin typeface="Arial"/>
                <a:cs typeface="Arial"/>
              </a:rPr>
              <a:t>or grain dust and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air.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1911" y="68884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3159" y="2089404"/>
            <a:ext cx="2090928" cy="2090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64996" y="2532633"/>
            <a:ext cx="370268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05"/>
              </a:spcBef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Arial"/>
                <a:cs typeface="Arial"/>
              </a:rPr>
              <a:t>Keep </a:t>
            </a:r>
            <a:r>
              <a:rPr sz="1400" b="1" dirty="0">
                <a:latin typeface="Arial"/>
                <a:cs typeface="Arial"/>
              </a:rPr>
              <a:t>away </a:t>
            </a:r>
            <a:r>
              <a:rPr sz="1400" b="1" spc="-5" dirty="0">
                <a:latin typeface="Arial"/>
                <a:cs typeface="Arial"/>
              </a:rPr>
              <a:t>from heat, </a:t>
            </a:r>
            <a:r>
              <a:rPr sz="1400" b="1" dirty="0">
                <a:latin typeface="Arial"/>
                <a:cs typeface="Arial"/>
              </a:rPr>
              <a:t>sparks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flame.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B809"/>
              </a:buClr>
              <a:buFont typeface="Wingdings"/>
              <a:buChar char=""/>
            </a:pPr>
            <a:endParaRPr sz="145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spcBef>
                <a:spcPts val="5"/>
              </a:spcBef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Arial"/>
                <a:cs typeface="Arial"/>
              </a:rPr>
              <a:t>Keep container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closed.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B809"/>
              </a:buClr>
              <a:buFont typeface="Wingdings"/>
              <a:buChar char=""/>
            </a:pPr>
            <a:endParaRPr sz="1450">
              <a:latin typeface="Arial"/>
              <a:cs typeface="Arial"/>
            </a:endParaRPr>
          </a:p>
          <a:p>
            <a:pPr marL="318770" indent="-306705">
              <a:lnSpc>
                <a:spcPct val="100000"/>
              </a:lnSpc>
              <a:buClr>
                <a:srgbClr val="FDB809"/>
              </a:buClr>
              <a:buFont typeface="Wingdings"/>
              <a:buChar char=""/>
              <a:tabLst>
                <a:tab pos="318770" algn="l"/>
                <a:tab pos="319405" algn="l"/>
              </a:tabLst>
            </a:pPr>
            <a:r>
              <a:rPr sz="1400" b="1" spc="-5" dirty="0">
                <a:latin typeface="Arial"/>
                <a:cs typeface="Arial"/>
              </a:rPr>
              <a:t>Use only </a:t>
            </a:r>
            <a:r>
              <a:rPr sz="1400" b="1" spc="5" dirty="0">
                <a:latin typeface="Arial"/>
                <a:cs typeface="Arial"/>
              </a:rPr>
              <a:t>with </a:t>
            </a:r>
            <a:r>
              <a:rPr sz="1400" b="1" spc="-5" dirty="0">
                <a:latin typeface="Arial"/>
                <a:cs typeface="Arial"/>
              </a:rPr>
              <a:t>adequate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ventilation.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0867" y="669036"/>
            <a:ext cx="2994660" cy="34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2740" y="1969007"/>
            <a:ext cx="2246376" cy="2244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240" y="2133066"/>
            <a:ext cx="5032375" cy="22663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Arial"/>
                <a:cs typeface="Arial"/>
              </a:rPr>
              <a:t>A chemical compound that readily </a:t>
            </a:r>
            <a:r>
              <a:rPr sz="1400" spc="-5" dirty="0">
                <a:latin typeface="Arial"/>
                <a:cs typeface="Arial"/>
              </a:rPr>
              <a:t>transfers oxygen</a:t>
            </a:r>
            <a:r>
              <a:rPr sz="1400" spc="-25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atoms,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or a substance that gains electrons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 a redox chemical reaction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Examples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400" dirty="0">
                <a:latin typeface="Arial"/>
                <a:cs typeface="Arial"/>
              </a:rPr>
              <a:t>Sulfuric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acid.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Hydrogen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peroxide.</a:t>
            </a:r>
            <a:endParaRPr sz="1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400" spc="-5" dirty="0">
                <a:latin typeface="Arial"/>
                <a:cs typeface="Arial"/>
              </a:rPr>
              <a:t>Oxygen.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80160"/>
            <a:ext cx="533400" cy="251460"/>
          </a:xfrm>
          <a:prstGeom prst="rect">
            <a:avLst/>
          </a:prstGeom>
          <a:solidFill>
            <a:srgbClr val="FDB809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0011" y="711708"/>
            <a:ext cx="1769364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8376" y="1967483"/>
            <a:ext cx="1997964" cy="3262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1868" y="1775815"/>
            <a:ext cx="5386705" cy="38671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940"/>
              </a:spcBef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Keep from contact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clothing, and other combustible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materials.</a:t>
            </a:r>
            <a:endParaRPr sz="1400">
              <a:latin typeface="Arial"/>
              <a:cs typeface="Arial"/>
            </a:endParaRPr>
          </a:p>
          <a:p>
            <a:pPr marL="210820" indent="-198120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10820" algn="l"/>
              </a:tabLst>
            </a:pPr>
            <a:r>
              <a:rPr sz="1400" spc="-10" dirty="0">
                <a:latin typeface="Arial"/>
                <a:cs typeface="Arial"/>
              </a:rPr>
              <a:t>Avoid </a:t>
            </a:r>
            <a:r>
              <a:rPr sz="1400" dirty="0">
                <a:latin typeface="Arial"/>
                <a:cs typeface="Arial"/>
              </a:rPr>
              <a:t>contact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wash contaminated </a:t>
            </a:r>
            <a:r>
              <a:rPr sz="1400" dirty="0">
                <a:latin typeface="Arial"/>
                <a:cs typeface="Arial"/>
              </a:rPr>
              <a:t>clothing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promptly.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Store in tightly closed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container.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FDB809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Wash thoroughly </a:t>
            </a:r>
            <a:r>
              <a:rPr sz="1400" dirty="0">
                <a:latin typeface="Arial"/>
                <a:cs typeface="Arial"/>
              </a:rPr>
              <a:t>after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handling.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Arial"/>
                <a:cs typeface="Arial"/>
              </a:rPr>
              <a:t>FIRST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AID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In case of contact, immediately flush skin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plenty of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water.</a:t>
            </a:r>
            <a:endParaRPr sz="14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70510" algn="l"/>
              </a:tabLst>
            </a:pPr>
            <a:r>
              <a:rPr sz="1400" spc="-5" dirty="0">
                <a:latin typeface="Arial"/>
                <a:cs typeface="Arial"/>
              </a:rPr>
              <a:t>Remove </a:t>
            </a:r>
            <a:r>
              <a:rPr sz="1400" dirty="0">
                <a:latin typeface="Arial"/>
                <a:cs typeface="Arial"/>
              </a:rPr>
              <a:t>contaminated clothing and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shoes.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5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Call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physician </a:t>
            </a:r>
            <a:r>
              <a:rPr sz="1400" dirty="0">
                <a:latin typeface="Arial"/>
                <a:cs typeface="Arial"/>
              </a:rPr>
              <a:t>if irritation </a:t>
            </a:r>
            <a:r>
              <a:rPr sz="1400" spc="-5" dirty="0">
                <a:latin typeface="Arial"/>
                <a:cs typeface="Arial"/>
              </a:rPr>
              <a:t>develops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persists.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spc="-5" dirty="0">
                <a:latin typeface="Arial"/>
                <a:cs typeface="Arial"/>
              </a:rPr>
              <a:t>Wash </a:t>
            </a:r>
            <a:r>
              <a:rPr sz="1400" dirty="0">
                <a:latin typeface="Arial"/>
                <a:cs typeface="Arial"/>
              </a:rPr>
              <a:t>clothing and thoroughly clean shoes before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reuse.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In case of fire, soak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flooding quantities of </a:t>
            </a:r>
            <a:r>
              <a:rPr sz="1400" spc="-5" dirty="0">
                <a:latin typeface="Arial"/>
                <a:cs typeface="Arial"/>
              </a:rPr>
              <a:t>water </a:t>
            </a:r>
            <a:r>
              <a:rPr sz="1400" dirty="0">
                <a:latin typeface="Arial"/>
                <a:cs typeface="Arial"/>
              </a:rPr>
              <a:t>Before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using,</a:t>
            </a:r>
            <a:endParaRPr sz="14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840"/>
              </a:spcBef>
              <a:buClr>
                <a:srgbClr val="2A6C7C"/>
              </a:buClr>
              <a:buFont typeface="Wingdings"/>
              <a:buChar char=""/>
              <a:tabLst>
                <a:tab pos="220345" algn="l"/>
              </a:tabLst>
            </a:pPr>
            <a:r>
              <a:rPr sz="1400" dirty="0">
                <a:latin typeface="Arial"/>
                <a:cs typeface="Arial"/>
              </a:rPr>
              <a:t>read Material Safety </a:t>
            </a:r>
            <a:r>
              <a:rPr sz="1400" spc="-5" dirty="0">
                <a:latin typeface="Arial"/>
                <a:cs typeface="Arial"/>
              </a:rPr>
              <a:t>Data </a:t>
            </a:r>
            <a:r>
              <a:rPr sz="1400" dirty="0">
                <a:latin typeface="Arial"/>
                <a:cs typeface="Arial"/>
              </a:rPr>
              <a:t>Sheet </a:t>
            </a:r>
            <a:r>
              <a:rPr sz="1400" spc="-5" dirty="0">
                <a:latin typeface="Arial"/>
                <a:cs typeface="Arial"/>
              </a:rPr>
              <a:t>(MSDS) </a:t>
            </a:r>
            <a:r>
              <a:rPr sz="1400" dirty="0">
                <a:latin typeface="Arial"/>
                <a:cs typeface="Arial"/>
              </a:rPr>
              <a:t>for this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chemical.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2831</Words>
  <Application>Microsoft Office PowerPoint</Application>
  <PresentationFormat>On-screen Show (4:3)</PresentationFormat>
  <Paragraphs>475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Gothic Uralic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NFPA (U.S.A.)</vt:lpstr>
      <vt:lpstr>PowerPoint Presentation</vt:lpstr>
      <vt:lpstr>PowerPoint Presentation</vt:lpstr>
      <vt:lpstr>IMDG</vt:lpstr>
      <vt:lpstr>IMDG</vt:lpstr>
      <vt:lpstr>IMDG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Zaryab SIal</cp:lastModifiedBy>
  <cp:revision>1</cp:revision>
  <dcterms:created xsi:type="dcterms:W3CDTF">2020-05-13T12:43:34Z</dcterms:created>
  <dcterms:modified xsi:type="dcterms:W3CDTF">2020-05-13T12:47:44Z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2020-05-13T00:00:00Z</vt:filetime>
  </property>
</Properties>
</file>