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71" r:id="rId5"/>
    <p:sldId id="262" r:id="rId6"/>
    <p:sldId id="261" r:id="rId7"/>
    <p:sldId id="263" r:id="rId8"/>
    <p:sldId id="264" r:id="rId9"/>
    <p:sldId id="265" r:id="rId10"/>
    <p:sldId id="266" r:id="rId11"/>
    <p:sldId id="267" r:id="rId12"/>
    <p:sldId id="268" r:id="rId13"/>
    <p:sldId id="269" r:id="rId14"/>
    <p:sldId id="270" r:id="rId15"/>
    <p:sldId id="272"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94669" autoAdjust="0"/>
  </p:normalViewPr>
  <p:slideViewPr>
    <p:cSldViewPr>
      <p:cViewPr varScale="1">
        <p:scale>
          <a:sx n="69" d="100"/>
          <a:sy n="69" d="100"/>
        </p:scale>
        <p:origin x="1416" y="6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en-US" smtClean="0"/>
              <a:t>Click to edit Master title style</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white"/>
        <p:txBody>
          <a:bodyPr/>
          <a:lstStyle/>
          <a:p>
            <a:fld id="{6116A2F5-EA43-4108-81ED-18E259D566D6}" type="datetimeFigureOut">
              <a:rPr lang="en-IN" smtClean="0"/>
              <a:t>12-05-2020</a:t>
            </a:fld>
            <a:endParaRPr lang="en-IN" dirty="0"/>
          </a:p>
        </p:txBody>
      </p:sp>
      <p:sp>
        <p:nvSpPr>
          <p:cNvPr id="5" name="Footer Placeholder 4"/>
          <p:cNvSpPr>
            <a:spLocks noGrp="1"/>
          </p:cNvSpPr>
          <p:nvPr>
            <p:ph type="ftr" sz="quarter" idx="11"/>
          </p:nvPr>
        </p:nvSpPr>
        <p:spPr bwMode="white"/>
        <p:txBody>
          <a:bodyPr/>
          <a:lstStyle/>
          <a:p>
            <a:endParaRPr lang="en-IN" dirty="0"/>
          </a:p>
        </p:txBody>
      </p:sp>
      <p:sp>
        <p:nvSpPr>
          <p:cNvPr id="6" name="Slide Number Placeholder 5"/>
          <p:cNvSpPr>
            <a:spLocks noGrp="1"/>
          </p:cNvSpPr>
          <p:nvPr>
            <p:ph type="sldNum" sz="quarter" idx="12"/>
          </p:nvPr>
        </p:nvSpPr>
        <p:spPr/>
        <p:txBody>
          <a:bodyPr/>
          <a:lstStyle/>
          <a:p>
            <a:fld id="{E60EB9DB-9016-4831-83AA-F52F9889DF8B}" type="slidenum">
              <a:rPr lang="en-IN" smtClean="0"/>
              <a:t>‹#›</a:t>
            </a:fld>
            <a:endParaRPr lang="en-IN"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16A2F5-EA43-4108-81ED-18E259D566D6}" type="datetimeFigureOut">
              <a:rPr lang="en-IN" smtClean="0"/>
              <a:t>12-05-2020</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E60EB9DB-9016-4831-83AA-F52F9889DF8B}" type="slidenum">
              <a:rPr lang="en-IN" smtClean="0"/>
              <a:t>‹#›</a:t>
            </a:fld>
            <a:endParaRPr lang="en-IN"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116A2F5-EA43-4108-81ED-18E259D566D6}" type="datetimeFigureOut">
              <a:rPr lang="en-IN" smtClean="0"/>
              <a:t>12-05-2020</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E60EB9DB-9016-4831-83AA-F52F9889DF8B}" type="slidenum">
              <a:rPr lang="en-IN" smtClean="0"/>
              <a:t>‹#›</a:t>
            </a:fld>
            <a:endParaRPr lang="en-IN"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116A2F5-EA43-4108-81ED-18E259D566D6}" type="datetimeFigureOut">
              <a:rPr lang="en-IN" smtClean="0"/>
              <a:t>12-05-2020</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E60EB9DB-9016-4831-83AA-F52F9889DF8B}" type="slidenum">
              <a:rPr lang="en-IN" smtClean="0"/>
              <a:t>‹#›</a:t>
            </a:fld>
            <a:endParaRPr lang="en-IN"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116A2F5-EA43-4108-81ED-18E259D566D6}" type="datetimeFigureOut">
              <a:rPr lang="en-IN" smtClean="0"/>
              <a:t>12-05-2020</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E60EB9DB-9016-4831-83AA-F52F9889DF8B}" type="slidenum">
              <a:rPr lang="en-IN" smtClean="0"/>
              <a:t>‹#›</a:t>
            </a:fld>
            <a:endParaRPr lang="en-IN" dirty="0"/>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6116A2F5-EA43-4108-81ED-18E259D566D6}" type="datetimeFigureOut">
              <a:rPr lang="en-IN" smtClean="0"/>
              <a:t>12-05-2020</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E60EB9DB-9016-4831-83AA-F52F9889DF8B}" type="slidenum">
              <a:rPr lang="en-IN" smtClean="0"/>
              <a:t>‹#›</a:t>
            </a:fld>
            <a:endParaRPr lang="en-IN" dirty="0"/>
          </a:p>
        </p:txBody>
      </p:sp>
      <p:sp>
        <p:nvSpPr>
          <p:cNvPr id="12" name="Content Placeholder 11"/>
          <p:cNvSpPr>
            <a:spLocks noGrp="1"/>
          </p:cNvSpPr>
          <p:nvPr>
            <p:ph sz="quarter" idx="14"/>
          </p:nvPr>
        </p:nvSpPr>
        <p:spPr>
          <a:xfrm>
            <a:off x="46482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6116A2F5-EA43-4108-81ED-18E259D566D6}" type="datetimeFigureOut">
              <a:rPr lang="en-IN" smtClean="0"/>
              <a:t>12-05-2020</a:t>
            </a:fld>
            <a:endParaRPr lang="en-IN" dirty="0"/>
          </a:p>
        </p:txBody>
      </p:sp>
      <p:sp>
        <p:nvSpPr>
          <p:cNvPr id="8" name="Footer Placeholder 7"/>
          <p:cNvSpPr>
            <a:spLocks noGrp="1"/>
          </p:cNvSpPr>
          <p:nvPr>
            <p:ph type="ftr" sz="quarter" idx="11"/>
          </p:nvPr>
        </p:nvSpPr>
        <p:spPr/>
        <p:txBody>
          <a:bodyPr/>
          <a:lstStyle/>
          <a:p>
            <a:endParaRPr lang="en-IN" dirty="0"/>
          </a:p>
        </p:txBody>
      </p:sp>
      <p:sp>
        <p:nvSpPr>
          <p:cNvPr id="9" name="Slide Number Placeholder 8"/>
          <p:cNvSpPr>
            <a:spLocks noGrp="1"/>
          </p:cNvSpPr>
          <p:nvPr>
            <p:ph type="sldNum" sz="quarter" idx="12"/>
          </p:nvPr>
        </p:nvSpPr>
        <p:spPr/>
        <p:txBody>
          <a:bodyPr/>
          <a:lstStyle/>
          <a:p>
            <a:fld id="{E60EB9DB-9016-4831-83AA-F52F9889DF8B}" type="slidenum">
              <a:rPr lang="en-IN" smtClean="0"/>
              <a:t>‹#›</a:t>
            </a:fld>
            <a:endParaRPr lang="en-IN"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116A2F5-EA43-4108-81ED-18E259D566D6}" type="datetimeFigureOut">
              <a:rPr lang="en-IN" smtClean="0"/>
              <a:t>12-05-2020</a:t>
            </a:fld>
            <a:endParaRPr lang="en-IN" dirty="0"/>
          </a:p>
        </p:txBody>
      </p:sp>
      <p:sp>
        <p:nvSpPr>
          <p:cNvPr id="4" name="Footer Placeholder 3"/>
          <p:cNvSpPr>
            <a:spLocks noGrp="1"/>
          </p:cNvSpPr>
          <p:nvPr>
            <p:ph type="ftr" sz="quarter" idx="11"/>
          </p:nvPr>
        </p:nvSpPr>
        <p:spPr/>
        <p:txBody>
          <a:bodyPr/>
          <a:lstStyle/>
          <a:p>
            <a:endParaRPr lang="en-IN" dirty="0"/>
          </a:p>
        </p:txBody>
      </p:sp>
      <p:sp>
        <p:nvSpPr>
          <p:cNvPr id="5" name="Slide Number Placeholder 4"/>
          <p:cNvSpPr>
            <a:spLocks noGrp="1"/>
          </p:cNvSpPr>
          <p:nvPr>
            <p:ph type="sldNum" sz="quarter" idx="12"/>
          </p:nvPr>
        </p:nvSpPr>
        <p:spPr/>
        <p:txBody>
          <a:bodyPr/>
          <a:lstStyle/>
          <a:p>
            <a:fld id="{E60EB9DB-9016-4831-83AA-F52F9889DF8B}" type="slidenum">
              <a:rPr lang="en-IN" smtClean="0"/>
              <a:t>‹#›</a:t>
            </a:fld>
            <a:endParaRPr lang="en-IN" dirty="0"/>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6116A2F5-EA43-4108-81ED-18E259D566D6}" type="datetimeFigureOut">
              <a:rPr lang="en-IN" smtClean="0"/>
              <a:t>12-05-2020</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E60EB9DB-9016-4831-83AA-F52F9889DF8B}" type="slidenum">
              <a:rPr lang="en-IN" smtClean="0"/>
              <a:t>‹#›</a:t>
            </a:fld>
            <a:endParaRPr lang="en-IN"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16A2F5-EA43-4108-81ED-18E259D566D6}" type="datetimeFigureOut">
              <a:rPr lang="en-IN" smtClean="0"/>
              <a:t>12-05-2020</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E60EB9DB-9016-4831-83AA-F52F9889DF8B}" type="slidenum">
              <a:rPr lang="en-IN" smtClean="0"/>
              <a:t>‹#›</a:t>
            </a:fld>
            <a:endParaRPr lang="en-IN" dirty="0"/>
          </a:p>
        </p:txBody>
      </p:sp>
      <p:sp>
        <p:nvSpPr>
          <p:cNvPr id="9" name="Content Placeholder 8"/>
          <p:cNvSpPr>
            <a:spLocks noGrp="1"/>
          </p:cNvSpPr>
          <p:nvPr>
            <p:ph sz="quarter" idx="13"/>
          </p:nvPr>
        </p:nvSpPr>
        <p:spPr>
          <a:xfrm>
            <a:off x="1371600" y="1676400"/>
            <a:ext cx="3276600" cy="3505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16A2F5-EA43-4108-81ED-18E259D566D6}" type="datetimeFigureOut">
              <a:rPr lang="en-IN" smtClean="0"/>
              <a:t>12-05-2020</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E60EB9DB-9016-4831-83AA-F52F9889DF8B}" type="slidenum">
              <a:rPr lang="en-IN" smtClean="0"/>
              <a:t>‹#›</a:t>
            </a:fld>
            <a:endParaRPr lang="en-IN"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4"/>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6116A2F5-EA43-4108-81ED-18E259D566D6}" type="datetimeFigureOut">
              <a:rPr lang="en-IN" smtClean="0"/>
              <a:t>12-05-2020</a:t>
            </a:fld>
            <a:endParaRPr lang="en-IN" dirty="0"/>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en-IN" dirty="0"/>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E60EB9DB-9016-4831-83AA-F52F9889DF8B}" type="slidenum">
              <a:rPr lang="en-IN" smtClean="0"/>
              <a:t>‹#›</a:t>
            </a:fld>
            <a:endParaRPr lang="en-IN"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books.google.co.in/books?id=0DKMsFPa-BgC&amp;pg=PA89&amp;lpg=PA89&amp;dq=metal+biotechnology&amp;source=bl&amp;ots=opCBP-17nA&amp;sig=G62p7UKwKsFfDxdEjpYZas3Fqv0&amp;hl=en&amp;sa=X&amp;ei=x4NtUYbHDsTtrQfXzIC4DQ&amp;ved=0CEQQ6AEwAg#v=onepage&amp;q=metal%20biotechnology&amp;f=false" TargetMode="External"/><Relationship Id="rId2" Type="http://schemas.openxmlformats.org/officeDocument/2006/relationships/hyperlink" Target="http://www.biotecharticles.com/Applications-Article/Bioleaching-Application-of-Biotechnology-in-Mining-Industry-850.html"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N" b="1" dirty="0" smtClean="0"/>
              <a:t>Metal biotechnology</a:t>
            </a:r>
            <a:endParaRPr lang="en-IN" b="1" dirty="0"/>
          </a:p>
        </p:txBody>
      </p:sp>
      <p:sp>
        <p:nvSpPr>
          <p:cNvPr id="3" name="Subtitle 2"/>
          <p:cNvSpPr>
            <a:spLocks noGrp="1"/>
          </p:cNvSpPr>
          <p:nvPr>
            <p:ph type="subTitle" idx="1"/>
          </p:nvPr>
        </p:nvSpPr>
        <p:spPr>
          <a:xfrm>
            <a:off x="3203848" y="4005064"/>
            <a:ext cx="3168352" cy="936104"/>
          </a:xfrm>
        </p:spPr>
        <p:txBody>
          <a:bodyPr>
            <a:noAutofit/>
          </a:bodyPr>
          <a:lstStyle/>
          <a:p>
            <a:pPr>
              <a:lnSpc>
                <a:spcPct val="95000"/>
              </a:lnSpc>
              <a:spcBef>
                <a:spcPct val="0"/>
              </a:spcBef>
              <a:buClr>
                <a:srgbClr val="000000"/>
              </a:buClr>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en-US" b="1" dirty="0">
                <a:solidFill>
                  <a:schemeClr val="tx1"/>
                </a:solidFill>
              </a:rPr>
              <a:t>By</a:t>
            </a:r>
          </a:p>
          <a:p>
            <a:pPr>
              <a:lnSpc>
                <a:spcPct val="95000"/>
              </a:lnSpc>
              <a:spcBef>
                <a:spcPct val="0"/>
              </a:spcBef>
              <a:buClr>
                <a:srgbClr val="000000"/>
              </a:buClr>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en-US" b="1" dirty="0">
                <a:solidFill>
                  <a:schemeClr val="tx1"/>
                </a:solidFill>
              </a:rPr>
              <a:t> </a:t>
            </a:r>
            <a:r>
              <a:rPr lang="en-GB" altLang="en-US" b="1" dirty="0" err="1">
                <a:solidFill>
                  <a:schemeClr val="tx1"/>
                </a:solidFill>
              </a:rPr>
              <a:t>Dr.</a:t>
            </a:r>
            <a:r>
              <a:rPr lang="en-GB" altLang="en-US" b="1" dirty="0">
                <a:solidFill>
                  <a:schemeClr val="tx1"/>
                </a:solidFill>
              </a:rPr>
              <a:t> Zaryab Khalid</a:t>
            </a:r>
          </a:p>
          <a:p>
            <a:pPr>
              <a:lnSpc>
                <a:spcPct val="95000"/>
              </a:lnSpc>
              <a:spcBef>
                <a:spcPct val="0"/>
              </a:spcBef>
              <a:buClr>
                <a:srgbClr val="000000"/>
              </a:buClr>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en-US" b="1" dirty="0">
                <a:solidFill>
                  <a:schemeClr val="tx1"/>
                </a:solidFill>
              </a:rPr>
              <a:t>Class: Ms Botany</a:t>
            </a:r>
          </a:p>
          <a:p>
            <a:pPr>
              <a:lnSpc>
                <a:spcPct val="95000"/>
              </a:lnSpc>
              <a:spcBef>
                <a:spcPct val="0"/>
              </a:spcBef>
              <a:buClr>
                <a:srgbClr val="000000"/>
              </a:buClr>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en-US" b="1" dirty="0">
                <a:solidFill>
                  <a:schemeClr val="tx1"/>
                </a:solidFill>
              </a:rPr>
              <a:t>Semester: II</a:t>
            </a:r>
          </a:p>
          <a:p>
            <a:pPr>
              <a:lnSpc>
                <a:spcPct val="95000"/>
              </a:lnSpc>
              <a:spcBef>
                <a:spcPct val="0"/>
              </a:spcBef>
              <a:buClr>
                <a:srgbClr val="000000"/>
              </a:buClr>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en-US" b="1" dirty="0">
                <a:solidFill>
                  <a:schemeClr val="tx1"/>
                </a:solidFill>
              </a:rPr>
              <a:t>Subject: Environmental Biotechnology</a:t>
            </a:r>
          </a:p>
          <a:p>
            <a:endParaRPr lang="en-IN" b="1" dirty="0" smtClean="0">
              <a:solidFill>
                <a:schemeClr val="tx1"/>
              </a:solidFill>
            </a:endParaRPr>
          </a:p>
        </p:txBody>
      </p:sp>
    </p:spTree>
    <p:extLst>
      <p:ext uri="{BB962C8B-B14F-4D97-AF65-F5344CB8AC3E}">
        <p14:creationId xmlns:p14="http://schemas.microsoft.com/office/powerpoint/2010/main" val="7283921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75656" y="1196752"/>
            <a:ext cx="6400800" cy="4392488"/>
          </a:xfrm>
        </p:spPr>
        <p:txBody>
          <a:bodyPr>
            <a:normAutofit lnSpcReduction="10000"/>
          </a:bodyPr>
          <a:lstStyle/>
          <a:p>
            <a:r>
              <a:rPr lang="en-US" dirty="0"/>
              <a:t>From the solution, microbes can remove metals in three steps:</a:t>
            </a:r>
          </a:p>
          <a:p>
            <a:pPr marL="400050" indent="-400050">
              <a:buAutoNum type="romanLcParenBoth"/>
            </a:pPr>
            <a:r>
              <a:rPr lang="en-US" dirty="0"/>
              <a:t>The absorption of metal ions into the surface of a microorganism</a:t>
            </a:r>
          </a:p>
          <a:p>
            <a:pPr marL="400050" indent="-400050">
              <a:buAutoNum type="romanLcParenBoth"/>
            </a:pPr>
            <a:r>
              <a:rPr lang="en-US" dirty="0"/>
              <a:t>The intracellular uptake of the metals</a:t>
            </a:r>
          </a:p>
          <a:p>
            <a:pPr marL="400050" indent="-400050">
              <a:buAutoNum type="romanLcParenBoth"/>
            </a:pPr>
            <a:r>
              <a:rPr lang="en-US" dirty="0"/>
              <a:t>Chemical transformation of the metals by biological agents</a:t>
            </a:r>
          </a:p>
          <a:p>
            <a:r>
              <a:rPr lang="en-US" dirty="0"/>
              <a:t>Microbes possess a negative electric charge owing to the presence of negatively charged groups of atoms on the cell membrane and the cell wall.</a:t>
            </a:r>
          </a:p>
          <a:p>
            <a:r>
              <a:rPr lang="en-US" dirty="0"/>
              <a:t>The charged group include carboxyl,phosphoryl,sulphhydryl, and hydroxyl. </a:t>
            </a:r>
            <a:endParaRPr lang="en-IN" dirty="0"/>
          </a:p>
          <a:p>
            <a:endParaRPr lang="en-IN" dirty="0"/>
          </a:p>
        </p:txBody>
      </p:sp>
    </p:spTree>
    <p:extLst>
      <p:ext uri="{BB962C8B-B14F-4D97-AF65-F5344CB8AC3E}">
        <p14:creationId xmlns:p14="http://schemas.microsoft.com/office/powerpoint/2010/main" val="39424174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1295400"/>
            <a:ext cx="7200800" cy="685800"/>
          </a:xfrm>
        </p:spPr>
        <p:txBody>
          <a:bodyPr>
            <a:normAutofit/>
          </a:bodyPr>
          <a:lstStyle/>
          <a:p>
            <a:r>
              <a:rPr lang="en-US" sz="2800" dirty="0"/>
              <a:t>Advantages of Bioleaching</a:t>
            </a:r>
            <a:endParaRPr lang="en-IN" sz="2800" dirty="0"/>
          </a:p>
        </p:txBody>
      </p:sp>
      <p:sp>
        <p:nvSpPr>
          <p:cNvPr id="3" name="Content Placeholder 2"/>
          <p:cNvSpPr>
            <a:spLocks noGrp="1"/>
          </p:cNvSpPr>
          <p:nvPr>
            <p:ph idx="1"/>
          </p:nvPr>
        </p:nvSpPr>
        <p:spPr/>
        <p:txBody>
          <a:bodyPr/>
          <a:lstStyle/>
          <a:p>
            <a:r>
              <a:rPr lang="en-US" dirty="0"/>
              <a:t>Extraction of metals from low grade ores</a:t>
            </a:r>
          </a:p>
          <a:p>
            <a:r>
              <a:rPr lang="en-US" dirty="0"/>
              <a:t>Very economic process</a:t>
            </a:r>
          </a:p>
          <a:p>
            <a:r>
              <a:rPr lang="en-US" dirty="0"/>
              <a:t>Employed for collecting metals from wastes and drainages</a:t>
            </a:r>
          </a:p>
          <a:p>
            <a:r>
              <a:rPr lang="en-US" dirty="0"/>
              <a:t>Environment friendly process</a:t>
            </a:r>
          </a:p>
          <a:p>
            <a:r>
              <a:rPr lang="en-US" dirty="0"/>
              <a:t>Used to extract refined and expensive metals which is not possible by other chemical processes</a:t>
            </a:r>
            <a:endParaRPr lang="en-IN" dirty="0"/>
          </a:p>
          <a:p>
            <a:endParaRPr lang="en-IN" dirty="0"/>
          </a:p>
        </p:txBody>
      </p:sp>
    </p:spTree>
    <p:extLst>
      <p:ext uri="{BB962C8B-B14F-4D97-AF65-F5344CB8AC3E}">
        <p14:creationId xmlns:p14="http://schemas.microsoft.com/office/powerpoint/2010/main" val="16603795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Disadvantages</a:t>
            </a:r>
            <a:endParaRPr lang="en-IN" dirty="0"/>
          </a:p>
        </p:txBody>
      </p:sp>
      <p:sp>
        <p:nvSpPr>
          <p:cNvPr id="3" name="Content Placeholder 2"/>
          <p:cNvSpPr>
            <a:spLocks noGrp="1"/>
          </p:cNvSpPr>
          <p:nvPr>
            <p:ph idx="1"/>
          </p:nvPr>
        </p:nvSpPr>
        <p:spPr/>
        <p:txBody>
          <a:bodyPr/>
          <a:lstStyle/>
          <a:p>
            <a:r>
              <a:rPr lang="en-US" dirty="0"/>
              <a:t>Very slow process</a:t>
            </a:r>
          </a:p>
          <a:p>
            <a:r>
              <a:rPr lang="en-US" dirty="0"/>
              <a:t>Dependency on several atmospheric condition decrease the efficiency of the process</a:t>
            </a:r>
            <a:endParaRPr lang="en-IN" dirty="0"/>
          </a:p>
          <a:p>
            <a:endParaRPr lang="en-IN" dirty="0"/>
          </a:p>
        </p:txBody>
      </p:sp>
    </p:spTree>
    <p:extLst>
      <p:ext uri="{BB962C8B-B14F-4D97-AF65-F5344CB8AC3E}">
        <p14:creationId xmlns:p14="http://schemas.microsoft.com/office/powerpoint/2010/main" val="24479534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Future Prospects</a:t>
            </a:r>
            <a:endParaRPr lang="en-IN" dirty="0"/>
          </a:p>
        </p:txBody>
      </p:sp>
      <p:sp>
        <p:nvSpPr>
          <p:cNvPr id="3" name="Content Placeholder 2"/>
          <p:cNvSpPr>
            <a:spLocks noGrp="1"/>
          </p:cNvSpPr>
          <p:nvPr>
            <p:ph idx="1"/>
          </p:nvPr>
        </p:nvSpPr>
        <p:spPr>
          <a:xfrm>
            <a:off x="1043608" y="2132856"/>
            <a:ext cx="7056784" cy="3600400"/>
          </a:xfrm>
        </p:spPr>
        <p:txBody>
          <a:bodyPr>
            <a:normAutofit fontScale="85000" lnSpcReduction="10000"/>
          </a:bodyPr>
          <a:lstStyle/>
          <a:p>
            <a:r>
              <a:rPr lang="en-US" dirty="0"/>
              <a:t>Microbial genesis of sulphur from sulphate or of methane from organic residues in natural </a:t>
            </a:r>
            <a:r>
              <a:rPr lang="en-US" dirty="0" smtClean="0"/>
              <a:t>environment.</a:t>
            </a:r>
            <a:endParaRPr lang="en-US" dirty="0"/>
          </a:p>
          <a:p>
            <a:r>
              <a:rPr lang="en-US" dirty="0"/>
              <a:t>Immobilization or volatilization of polluting toxic elements such as arsenic and mercury</a:t>
            </a:r>
          </a:p>
          <a:p>
            <a:r>
              <a:rPr lang="en-US" dirty="0"/>
              <a:t>Microbial desulphurization of </a:t>
            </a:r>
            <a:r>
              <a:rPr lang="en-US" dirty="0" smtClean="0"/>
              <a:t>coal.</a:t>
            </a:r>
            <a:endParaRPr lang="en-US" dirty="0"/>
          </a:p>
          <a:p>
            <a:r>
              <a:rPr lang="en-US" dirty="0"/>
              <a:t>Microbial removal of methane from coal </a:t>
            </a:r>
            <a:r>
              <a:rPr lang="en-US" dirty="0" smtClean="0"/>
              <a:t>mines..</a:t>
            </a:r>
            <a:endParaRPr lang="en-US" dirty="0"/>
          </a:p>
          <a:p>
            <a:r>
              <a:rPr lang="en-US" dirty="0"/>
              <a:t>Use of alliphatic hydrocarbon-utilizing bacteria in detecting petroleum deposits including microbial processes for obtaining petroleum products from oil shale and tar </a:t>
            </a:r>
            <a:r>
              <a:rPr lang="en-US" dirty="0" smtClean="0"/>
              <a:t>sands.</a:t>
            </a:r>
            <a:endParaRPr lang="en-US" dirty="0"/>
          </a:p>
          <a:p>
            <a:r>
              <a:rPr lang="en-US" dirty="0"/>
              <a:t>Microbial processing and removal of pyritio impurities from pottery </a:t>
            </a:r>
            <a:r>
              <a:rPr lang="en-US" dirty="0" smtClean="0"/>
              <a:t>clay.</a:t>
            </a:r>
            <a:endParaRPr lang="en-US" dirty="0"/>
          </a:p>
          <a:p>
            <a:r>
              <a:rPr lang="en-US" dirty="0"/>
              <a:t>Immobilization of manganese and recovery of manganese and radium from tailings through the use of microorganisms using </a:t>
            </a:r>
            <a:r>
              <a:rPr lang="en-US" dirty="0" smtClean="0"/>
              <a:t>bioaccumulation.</a:t>
            </a:r>
            <a:endParaRPr lang="en-IN" dirty="0"/>
          </a:p>
          <a:p>
            <a:endParaRPr lang="en-IN" dirty="0"/>
          </a:p>
        </p:txBody>
      </p:sp>
    </p:spTree>
    <p:extLst>
      <p:ext uri="{BB962C8B-B14F-4D97-AF65-F5344CB8AC3E}">
        <p14:creationId xmlns:p14="http://schemas.microsoft.com/office/powerpoint/2010/main" val="18466120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References</a:t>
            </a:r>
            <a:endParaRPr lang="en-IN" dirty="0"/>
          </a:p>
        </p:txBody>
      </p:sp>
      <p:sp>
        <p:nvSpPr>
          <p:cNvPr id="3" name="Content Placeholder 2"/>
          <p:cNvSpPr>
            <a:spLocks noGrp="1"/>
          </p:cNvSpPr>
          <p:nvPr>
            <p:ph idx="1"/>
          </p:nvPr>
        </p:nvSpPr>
        <p:spPr/>
        <p:txBody>
          <a:bodyPr>
            <a:normAutofit fontScale="92500" lnSpcReduction="10000"/>
          </a:bodyPr>
          <a:lstStyle/>
          <a:p>
            <a:r>
              <a:rPr lang="en-IN" dirty="0">
                <a:solidFill>
                  <a:schemeClr val="tx1">
                    <a:lumMod val="95000"/>
                    <a:lumOff val="5000"/>
                  </a:schemeClr>
                </a:solidFill>
                <a:hlinkClick r:id="rId2"/>
              </a:rPr>
              <a:t>http://</a:t>
            </a:r>
            <a:r>
              <a:rPr lang="en-IN" dirty="0" smtClean="0">
                <a:solidFill>
                  <a:schemeClr val="tx1">
                    <a:lumMod val="95000"/>
                    <a:lumOff val="5000"/>
                  </a:schemeClr>
                </a:solidFill>
                <a:hlinkClick r:id="rId2"/>
              </a:rPr>
              <a:t>www.biotecharticles.com/Applications-Article/Bioleaching-Application-of-Biotechnology-in-Mining-Industry-850.html</a:t>
            </a:r>
            <a:endParaRPr lang="en-IN" dirty="0" smtClean="0">
              <a:solidFill>
                <a:schemeClr val="tx1">
                  <a:lumMod val="95000"/>
                  <a:lumOff val="5000"/>
                </a:schemeClr>
              </a:solidFill>
            </a:endParaRPr>
          </a:p>
          <a:p>
            <a:r>
              <a:rPr lang="en-IN" dirty="0">
                <a:hlinkClick r:id="rId3"/>
              </a:rPr>
              <a:t>http://books.google.co.in/books?id=0DKMsFPa-BgC&amp;pg=PA89&amp;lpg=PA89&amp;dq=metal+biotechnology&amp;source=bl&amp;ots=opCBP-17nA&amp;sig=G62p7UKwKsFfDxdEjpYZas3Fqv0&amp;hl=en&amp;sa=X&amp;ei=x4NtUYbHDsTtrQfXzIC4DQ&amp;ved=0CEQQ6AEwAg#v=onepage&amp;q=metal%20biotechnology&amp;f=false</a:t>
            </a:r>
            <a:endParaRPr lang="en-IN" dirty="0">
              <a:solidFill>
                <a:schemeClr val="tx1">
                  <a:lumMod val="95000"/>
                  <a:lumOff val="5000"/>
                </a:schemeClr>
              </a:solidFill>
            </a:endParaRPr>
          </a:p>
        </p:txBody>
      </p:sp>
    </p:spTree>
    <p:extLst>
      <p:ext uri="{BB962C8B-B14F-4D97-AF65-F5344CB8AC3E}">
        <p14:creationId xmlns:p14="http://schemas.microsoft.com/office/powerpoint/2010/main" val="39616508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48836" y="0"/>
            <a:ext cx="9192836" cy="6858000"/>
          </a:xfrm>
        </p:spPr>
      </p:pic>
    </p:spTree>
    <p:extLst>
      <p:ext uri="{BB962C8B-B14F-4D97-AF65-F5344CB8AC3E}">
        <p14:creationId xmlns:p14="http://schemas.microsoft.com/office/powerpoint/2010/main" val="18252071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259632" y="2276872"/>
            <a:ext cx="6400800" cy="3240360"/>
          </a:xfrm>
        </p:spPr>
        <p:txBody>
          <a:bodyPr>
            <a:normAutofit/>
          </a:bodyPr>
          <a:lstStyle/>
          <a:p>
            <a:r>
              <a:rPr lang="en-IN" dirty="0" smtClean="0"/>
              <a:t>Mineralisation: The release of elemental carbon, nitrogen, sulphur, phosphorus and other trace elements by soil microorganisms from organic materials, is one of the important biochemical properties of microbes.</a:t>
            </a:r>
          </a:p>
          <a:p>
            <a:r>
              <a:rPr lang="en-IN" dirty="0" smtClean="0"/>
              <a:t> Microbes are now recognized as important geologic  agents, playing a role in processes such as mineral formation, mineral degradation, sedimentation, weathering and geochemical cycling.</a:t>
            </a:r>
          </a:p>
        </p:txBody>
      </p:sp>
    </p:spTree>
    <p:extLst>
      <p:ext uri="{BB962C8B-B14F-4D97-AF65-F5344CB8AC3E}">
        <p14:creationId xmlns:p14="http://schemas.microsoft.com/office/powerpoint/2010/main" val="28135008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MINERAL CYCLING</a:t>
            </a:r>
            <a:endParaRPr lang="en-IN" dirty="0"/>
          </a:p>
        </p:txBody>
      </p:sp>
      <p:sp>
        <p:nvSpPr>
          <p:cNvPr id="3" name="Content Placeholder 2"/>
          <p:cNvSpPr>
            <a:spLocks noGrp="1"/>
          </p:cNvSpPr>
          <p:nvPr>
            <p:ph idx="1"/>
          </p:nvPr>
        </p:nvSpPr>
        <p:spPr/>
        <p:txBody>
          <a:bodyPr>
            <a:normAutofit lnSpcReduction="10000"/>
          </a:bodyPr>
          <a:lstStyle/>
          <a:p>
            <a:r>
              <a:rPr lang="en-IN" dirty="0" smtClean="0"/>
              <a:t>The most important vital cycles of nature include carbon, sulphur and nitrogen cycles.</a:t>
            </a:r>
          </a:p>
          <a:p>
            <a:r>
              <a:rPr lang="en-IN" dirty="0" smtClean="0"/>
              <a:t>Carbon and nitrogen undergo normal degradation and assimilation cycles.</a:t>
            </a:r>
          </a:p>
          <a:p>
            <a:r>
              <a:rPr lang="en-IN" dirty="0" smtClean="0"/>
              <a:t>Metals like Sulphur, Iron, Phosphorus, etc. undergo various extraction processes. These processes can be aided by microorganisms.</a:t>
            </a:r>
          </a:p>
          <a:p>
            <a:pPr indent="0">
              <a:buNone/>
            </a:pPr>
            <a:endParaRPr lang="en-IN" dirty="0"/>
          </a:p>
        </p:txBody>
      </p:sp>
    </p:spTree>
    <p:extLst>
      <p:ext uri="{BB962C8B-B14F-4D97-AF65-F5344CB8AC3E}">
        <p14:creationId xmlns:p14="http://schemas.microsoft.com/office/powerpoint/2010/main" val="27630188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1268760"/>
            <a:ext cx="7272808" cy="685800"/>
          </a:xfrm>
        </p:spPr>
        <p:txBody>
          <a:bodyPr>
            <a:normAutofit fontScale="90000"/>
          </a:bodyPr>
          <a:lstStyle/>
          <a:p>
            <a:r>
              <a:rPr lang="en-IN" dirty="0" smtClean="0"/>
              <a:t>Microbial Transformation</a:t>
            </a:r>
            <a:endParaRPr lang="en-IN" dirty="0"/>
          </a:p>
        </p:txBody>
      </p:sp>
      <p:sp>
        <p:nvSpPr>
          <p:cNvPr id="3" name="Content Placeholder 2"/>
          <p:cNvSpPr>
            <a:spLocks noGrp="1"/>
          </p:cNvSpPr>
          <p:nvPr>
            <p:ph idx="1"/>
          </p:nvPr>
        </p:nvSpPr>
        <p:spPr>
          <a:xfrm>
            <a:off x="1115616" y="2348880"/>
            <a:ext cx="6984776" cy="3137521"/>
          </a:xfrm>
        </p:spPr>
        <p:txBody>
          <a:bodyPr/>
          <a:lstStyle/>
          <a:p>
            <a:r>
              <a:rPr lang="en-US" dirty="0"/>
              <a:t>Almost all microorganisms interact with </a:t>
            </a:r>
            <a:r>
              <a:rPr lang="en-US" dirty="0" smtClean="0"/>
              <a:t>metals.</a:t>
            </a:r>
          </a:p>
          <a:p>
            <a:r>
              <a:rPr lang="en-US" dirty="0"/>
              <a:t>Two most important sections that are of potential economic and industrial interest are leaching metals from their ores and concentrating metals from wastes or dilute mixtures.</a:t>
            </a:r>
          </a:p>
          <a:p>
            <a:r>
              <a:rPr lang="en-US" dirty="0" smtClean="0"/>
              <a:t>Firstly, </a:t>
            </a:r>
            <a:r>
              <a:rPr lang="en-US" dirty="0"/>
              <a:t>metal is extracted from large quantities of </a:t>
            </a:r>
            <a:r>
              <a:rPr lang="en-US" dirty="0" smtClean="0"/>
              <a:t>low-grade </a:t>
            </a:r>
            <a:r>
              <a:rPr lang="en-US" dirty="0"/>
              <a:t>ores and the second reaction would provide methods for recycling precious metals and controlling pollution caused by toxic </a:t>
            </a:r>
            <a:r>
              <a:rPr lang="en-US" dirty="0" smtClean="0"/>
              <a:t>metals.</a:t>
            </a:r>
            <a:endParaRPr lang="en-IN" dirty="0"/>
          </a:p>
        </p:txBody>
      </p:sp>
    </p:spTree>
    <p:extLst>
      <p:ext uri="{BB962C8B-B14F-4D97-AF65-F5344CB8AC3E}">
        <p14:creationId xmlns:p14="http://schemas.microsoft.com/office/powerpoint/2010/main" val="23065164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1600" y="1196752"/>
            <a:ext cx="6400800" cy="4536504"/>
          </a:xfrm>
        </p:spPr>
        <p:txBody>
          <a:bodyPr>
            <a:normAutofit/>
          </a:bodyPr>
          <a:lstStyle/>
          <a:p>
            <a:r>
              <a:rPr lang="en-US" dirty="0" smtClean="0"/>
              <a:t>The most important microorganism important in leaching of metals is Thiobacillus ferrooxidans, a rod shaped bacterium discovered in acidic water draining coal mines.</a:t>
            </a:r>
          </a:p>
          <a:p>
            <a:r>
              <a:rPr lang="en-US" dirty="0"/>
              <a:t>Leaching begins with the circulation of water through large quantities of ore.</a:t>
            </a:r>
          </a:p>
          <a:p>
            <a:r>
              <a:rPr lang="en-US" dirty="0"/>
              <a:t>The bacteria which are naturally associated with the rocks, then cause the metals to be leached by one of the methods</a:t>
            </a:r>
            <a:r>
              <a:rPr lang="en-US" dirty="0" smtClean="0"/>
              <a:t>:</a:t>
            </a:r>
          </a:p>
          <a:p>
            <a:pPr marL="68580" indent="-342900">
              <a:buFont typeface="+mj-lt"/>
              <a:buAutoNum type="alphaLcPeriod"/>
            </a:pPr>
            <a:r>
              <a:rPr lang="en-US" dirty="0"/>
              <a:t>Either the bacteria directly act on the ore to extract the metal </a:t>
            </a:r>
          </a:p>
          <a:p>
            <a:pPr marL="68580" indent="-342900">
              <a:buFont typeface="+mj-lt"/>
              <a:buAutoNum type="alphaLcPeriod"/>
            </a:pPr>
            <a:r>
              <a:rPr lang="en-US" dirty="0"/>
              <a:t>The bacteria produces substances such as ferric iron and sulphuric acid which then extract the metal</a:t>
            </a:r>
          </a:p>
          <a:p>
            <a:pPr marL="68580" indent="-342900">
              <a:buFont typeface="+mj-lt"/>
              <a:buAutoNum type="alphaLcPeriod"/>
            </a:pPr>
            <a:endParaRPr lang="en-US" dirty="0"/>
          </a:p>
        </p:txBody>
      </p:sp>
    </p:spTree>
    <p:extLst>
      <p:ext uri="{BB962C8B-B14F-4D97-AF65-F5344CB8AC3E}">
        <p14:creationId xmlns:p14="http://schemas.microsoft.com/office/powerpoint/2010/main" val="17771874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1600" y="1196752"/>
            <a:ext cx="6400800" cy="4289649"/>
          </a:xfrm>
        </p:spPr>
        <p:txBody>
          <a:bodyPr/>
          <a:lstStyle/>
          <a:p>
            <a:r>
              <a:rPr lang="en-US" dirty="0"/>
              <a:t>Thiobacillus ferrooxidans gets energy for growth from the oxidation of either iron or sulphur. The iron must be in the ferrous or bivalent form and is then converted by the bacterium into ferric.</a:t>
            </a:r>
          </a:p>
          <a:p>
            <a:r>
              <a:rPr lang="en-US" dirty="0"/>
              <a:t>The combination of Leptospirillum ferrooxidans and T. organoparpus  can degrade the pyrite and chalcopyrite neither of which can be  extracted by the bacterium alone.</a:t>
            </a:r>
          </a:p>
          <a:p>
            <a:r>
              <a:rPr lang="en-US" dirty="0"/>
              <a:t>Sulfolobus acidocaldarius and S. brierlevi oxidizes sulphur and iron for energy relying on either carbon dioxide  or simple organic compounds for carbon.</a:t>
            </a:r>
          </a:p>
          <a:p>
            <a:endParaRPr lang="en-IN" dirty="0"/>
          </a:p>
        </p:txBody>
      </p:sp>
    </p:spTree>
    <p:extLst>
      <p:ext uri="{BB962C8B-B14F-4D97-AF65-F5344CB8AC3E}">
        <p14:creationId xmlns:p14="http://schemas.microsoft.com/office/powerpoint/2010/main" val="28456330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1268760"/>
            <a:ext cx="7016824" cy="685800"/>
          </a:xfrm>
        </p:spPr>
        <p:txBody>
          <a:bodyPr>
            <a:normAutofit fontScale="90000"/>
          </a:bodyPr>
          <a:lstStyle/>
          <a:p>
            <a:r>
              <a:rPr lang="en-US" dirty="0"/>
              <a:t>Leaching And Extraction</a:t>
            </a:r>
            <a:endParaRPr lang="en-IN" dirty="0"/>
          </a:p>
        </p:txBody>
      </p:sp>
      <p:sp>
        <p:nvSpPr>
          <p:cNvPr id="3" name="Content Placeholder 2"/>
          <p:cNvSpPr>
            <a:spLocks noGrp="1"/>
          </p:cNvSpPr>
          <p:nvPr>
            <p:ph idx="1"/>
          </p:nvPr>
        </p:nvSpPr>
        <p:spPr>
          <a:xfrm>
            <a:off x="1371600" y="2204864"/>
            <a:ext cx="6728792" cy="3672408"/>
          </a:xfrm>
        </p:spPr>
        <p:txBody>
          <a:bodyPr>
            <a:normAutofit fontScale="92500" lnSpcReduction="10000"/>
          </a:bodyPr>
          <a:lstStyle/>
          <a:p>
            <a:r>
              <a:rPr lang="en-US" dirty="0"/>
              <a:t>Bioleaching is the part of microbial mining.</a:t>
            </a:r>
          </a:p>
          <a:p>
            <a:r>
              <a:rPr lang="en-US" dirty="0"/>
              <a:t>In microbial leaching or bioleaching metals can be extracted from large quantities of low grade ores.</a:t>
            </a:r>
          </a:p>
          <a:p>
            <a:r>
              <a:rPr lang="en-US" dirty="0"/>
              <a:t>Bioleaching uses microorganism to alter the physical conditions in an ore so that the desired metal ions are released from compounds in form that can be easily extracted and purified.</a:t>
            </a:r>
          </a:p>
          <a:p>
            <a:r>
              <a:rPr lang="en-US" dirty="0"/>
              <a:t>The process is proven commercial technology for copper extraction from low grade ones and is now being applied to the extraction of other metals such as gold, cobalt and nickel.</a:t>
            </a:r>
            <a:endParaRPr lang="en-IN" dirty="0"/>
          </a:p>
          <a:p>
            <a:endParaRPr lang="en-IN" dirty="0"/>
          </a:p>
        </p:txBody>
      </p:sp>
    </p:spTree>
    <p:extLst>
      <p:ext uri="{BB962C8B-B14F-4D97-AF65-F5344CB8AC3E}">
        <p14:creationId xmlns:p14="http://schemas.microsoft.com/office/powerpoint/2010/main" val="22863996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295400"/>
            <a:ext cx="7632848" cy="685800"/>
          </a:xfrm>
        </p:spPr>
        <p:txBody>
          <a:bodyPr>
            <a:noAutofit/>
          </a:bodyPr>
          <a:lstStyle/>
          <a:p>
            <a:r>
              <a:rPr lang="en-US" sz="2800" dirty="0"/>
              <a:t>Mechanism involved in Bioleaching</a:t>
            </a:r>
            <a:endParaRPr lang="en-IN" sz="2800" dirty="0"/>
          </a:p>
        </p:txBody>
      </p:sp>
      <p:sp>
        <p:nvSpPr>
          <p:cNvPr id="3" name="Content Placeholder 2"/>
          <p:cNvSpPr>
            <a:spLocks noGrp="1"/>
          </p:cNvSpPr>
          <p:nvPr>
            <p:ph idx="1"/>
          </p:nvPr>
        </p:nvSpPr>
        <p:spPr>
          <a:xfrm>
            <a:off x="755576" y="1988840"/>
            <a:ext cx="7488832" cy="3816424"/>
          </a:xfrm>
        </p:spPr>
        <p:txBody>
          <a:bodyPr>
            <a:normAutofit fontScale="92500" lnSpcReduction="10000"/>
          </a:bodyPr>
          <a:lstStyle/>
          <a:p>
            <a:r>
              <a:rPr lang="en-US" dirty="0"/>
              <a:t>Direct bioleaching: minerals which are susceptible to oxidation undergoes direct enzymatic attack by the microorganism. Certain bacteria such as Thiobacillus ferrooxidans oxidize ferrous ions to ferric ions and this process transfer the electron from iron to oxygen. Iron is extracted  from the iron ore pyrite in the most soluble form. Thibacillus thiooxidans extract sulphur from the iron ore pyrite in the form of sulphates which is more soluble form</a:t>
            </a:r>
            <a:r>
              <a:rPr lang="en-US" dirty="0" smtClean="0"/>
              <a:t>.</a:t>
            </a:r>
          </a:p>
          <a:p>
            <a:r>
              <a:rPr lang="en-US" dirty="0"/>
              <a:t>Indirect bioleaching: bioleaching of minerals bacteria produces strong oxidizing agents which react with metals and extract them from ores. Bacteria produce oxidizing agents such as ferric ions and sulphuric acid on oxidation of soluble iron and sulphur. Acidic environment is necessary to keep ferric ions and other metals in solution. </a:t>
            </a:r>
            <a:endParaRPr lang="en-IN" dirty="0"/>
          </a:p>
          <a:p>
            <a:endParaRPr lang="en-US" dirty="0"/>
          </a:p>
          <a:p>
            <a:endParaRPr lang="en-IN" dirty="0"/>
          </a:p>
        </p:txBody>
      </p:sp>
    </p:spTree>
    <p:extLst>
      <p:ext uri="{BB962C8B-B14F-4D97-AF65-F5344CB8AC3E}">
        <p14:creationId xmlns:p14="http://schemas.microsoft.com/office/powerpoint/2010/main" val="20956702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295400"/>
            <a:ext cx="6400800" cy="765448"/>
          </a:xfrm>
        </p:spPr>
        <p:txBody>
          <a:bodyPr>
            <a:normAutofit fontScale="90000"/>
          </a:bodyPr>
          <a:lstStyle/>
          <a:p>
            <a:r>
              <a:rPr lang="en-US" dirty="0"/>
              <a:t>Commercial process of Bioleaching</a:t>
            </a:r>
            <a:endParaRPr lang="en-IN" dirty="0"/>
          </a:p>
        </p:txBody>
      </p:sp>
      <p:sp>
        <p:nvSpPr>
          <p:cNvPr id="3" name="Content Placeholder 2"/>
          <p:cNvSpPr>
            <a:spLocks noGrp="1"/>
          </p:cNvSpPr>
          <p:nvPr>
            <p:ph idx="1"/>
          </p:nvPr>
        </p:nvSpPr>
        <p:spPr>
          <a:xfrm>
            <a:off x="899592" y="2132856"/>
            <a:ext cx="7200800" cy="3816424"/>
          </a:xfrm>
        </p:spPr>
        <p:txBody>
          <a:bodyPr>
            <a:normAutofit fontScale="85000" lnSpcReduction="10000"/>
          </a:bodyPr>
          <a:lstStyle/>
          <a:p>
            <a:r>
              <a:rPr lang="en-US" b="1" dirty="0"/>
              <a:t>(I) Slope leaching: </a:t>
            </a:r>
            <a:r>
              <a:rPr lang="en-US" dirty="0"/>
              <a:t>In slope leaching the ore is finely ground and kept in large pile in a slope which is subjected to continuous sprinkling of aqueous solution of microorganism. The leach liquor is collected at the bottom of the ore  is processed  further for metal recovery.</a:t>
            </a:r>
          </a:p>
          <a:p>
            <a:r>
              <a:rPr lang="en-US" b="1" dirty="0"/>
              <a:t>(II) In-situ leaching</a:t>
            </a:r>
            <a:r>
              <a:rPr lang="en-US" dirty="0"/>
              <a:t>: In in-situ leaching ore is subjected to bioleaching in its natural occurrence . Aqueous solution of microorganism is pumped through  drilled passages within the ore. The leach liquor collected at the bottom of the ore used for metal extraction</a:t>
            </a:r>
            <a:r>
              <a:rPr lang="en-US" dirty="0" smtClean="0"/>
              <a:t>.</a:t>
            </a:r>
          </a:p>
          <a:p>
            <a:r>
              <a:rPr lang="en-US" b="1" dirty="0"/>
              <a:t>(III) Heap leaching: </a:t>
            </a:r>
            <a:r>
              <a:rPr lang="en-US" dirty="0"/>
              <a:t>In heap leaching the ore is arranged in heap and goes through the same treatment such as in slope leaching. The aqueous solution containing microorganism works on the heap of the ore and produces leach liquor.</a:t>
            </a:r>
          </a:p>
          <a:p>
            <a:endParaRPr lang="en-US" dirty="0"/>
          </a:p>
          <a:p>
            <a:endParaRPr lang="en-IN" dirty="0"/>
          </a:p>
        </p:txBody>
      </p:sp>
    </p:spTree>
    <p:extLst>
      <p:ext uri="{BB962C8B-B14F-4D97-AF65-F5344CB8AC3E}">
        <p14:creationId xmlns:p14="http://schemas.microsoft.com/office/powerpoint/2010/main" val="150517778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uture">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Perspective</Template>
  <TotalTime>903</TotalTime>
  <Words>971</Words>
  <Application>Microsoft Office PowerPoint</Application>
  <PresentationFormat>On-screen Show (4:3)</PresentationFormat>
  <Paragraphs>62</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Garamond</vt:lpstr>
      <vt:lpstr>Wingdings</vt:lpstr>
      <vt:lpstr>Couture</vt:lpstr>
      <vt:lpstr>Metal biotechnology</vt:lpstr>
      <vt:lpstr>PowerPoint Presentation</vt:lpstr>
      <vt:lpstr>MINERAL CYCLING</vt:lpstr>
      <vt:lpstr>Microbial Transformation</vt:lpstr>
      <vt:lpstr>PowerPoint Presentation</vt:lpstr>
      <vt:lpstr>PowerPoint Presentation</vt:lpstr>
      <vt:lpstr>Leaching And Extraction</vt:lpstr>
      <vt:lpstr>Mechanism involved in Bioleaching</vt:lpstr>
      <vt:lpstr>Commercial process of Bioleaching</vt:lpstr>
      <vt:lpstr>PowerPoint Presentation</vt:lpstr>
      <vt:lpstr>Advantages of Bioleaching</vt:lpstr>
      <vt:lpstr>Disadvantages</vt:lpstr>
      <vt:lpstr>Future Prospects</vt:lpstr>
      <vt:lpstr>References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rishabh</dc:creator>
  <cp:lastModifiedBy>Zaryab SIal</cp:lastModifiedBy>
  <cp:revision>23</cp:revision>
  <dcterms:created xsi:type="dcterms:W3CDTF">2013-04-16T17:13:49Z</dcterms:created>
  <dcterms:modified xsi:type="dcterms:W3CDTF">2020-05-12T21:06:50Z</dcterms:modified>
</cp:coreProperties>
</file>