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15" r:id="rId3"/>
    <p:sldMasterId id="2147483731" r:id="rId4"/>
  </p:sldMasterIdLst>
  <p:notesMasterIdLst>
    <p:notesMasterId r:id="rId45"/>
  </p:notesMasterIdLst>
  <p:sldIdLst>
    <p:sldId id="328" r:id="rId5"/>
    <p:sldId id="260" r:id="rId6"/>
    <p:sldId id="324" r:id="rId7"/>
    <p:sldId id="261" r:id="rId8"/>
    <p:sldId id="262" r:id="rId9"/>
    <p:sldId id="274" r:id="rId10"/>
    <p:sldId id="270" r:id="rId11"/>
    <p:sldId id="327" r:id="rId12"/>
    <p:sldId id="273" r:id="rId13"/>
    <p:sldId id="298" r:id="rId14"/>
    <p:sldId id="322" r:id="rId15"/>
    <p:sldId id="299" r:id="rId16"/>
    <p:sldId id="325" r:id="rId17"/>
    <p:sldId id="271" r:id="rId18"/>
    <p:sldId id="323" r:id="rId19"/>
    <p:sldId id="318" r:id="rId20"/>
    <p:sldId id="277" r:id="rId21"/>
    <p:sldId id="278" r:id="rId22"/>
    <p:sldId id="279" r:id="rId23"/>
    <p:sldId id="317" r:id="rId24"/>
    <p:sldId id="280" r:id="rId25"/>
    <p:sldId id="275" r:id="rId26"/>
    <p:sldId id="276" r:id="rId27"/>
    <p:sldId id="281" r:id="rId28"/>
    <p:sldId id="282" r:id="rId29"/>
    <p:sldId id="283" r:id="rId30"/>
    <p:sldId id="284" r:id="rId31"/>
    <p:sldId id="285" r:id="rId32"/>
    <p:sldId id="286" r:id="rId33"/>
    <p:sldId id="288" r:id="rId34"/>
    <p:sldId id="289" r:id="rId35"/>
    <p:sldId id="291" r:id="rId36"/>
    <p:sldId id="297" r:id="rId37"/>
    <p:sldId id="293" r:id="rId38"/>
    <p:sldId id="316" r:id="rId39"/>
    <p:sldId id="320" r:id="rId40"/>
    <p:sldId id="303" r:id="rId41"/>
    <p:sldId id="326" r:id="rId42"/>
    <p:sldId id="301"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cturer" initials="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34" autoAdjust="0"/>
  </p:normalViewPr>
  <p:slideViewPr>
    <p:cSldViewPr>
      <p:cViewPr varScale="1">
        <p:scale>
          <a:sx n="73" d="100"/>
          <a:sy n="73" d="100"/>
        </p:scale>
        <p:origin x="12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8-07-10T12:09:39.468" idx="1">
    <p:pos x="1568" y="992"/>
    <p:text>The requirements for biodegradation in descending order of importance. Of prime importance are microorganisms capable of producing enzymes that will degrade hazardous chemicals (target compound). Enzymes degrade compounds through exploitation of the organism's energy needs.
</p:text>
  </p:cm>
  <p:cm authorId="0" dt="2008-07-10T12:10:45.078" idx="2">
    <p:pos x="1398" y="1587"/>
    <p:text>microorganisms gain their energy through oxidation-reduction (redox) reactions, therefore an energy source and electron acceptor are important.</p:text>
  </p:cm>
  <p:cm authorId="0" dt="2008-07-10T12:11:26.671" idx="3">
    <p:pos x="1181" y="2390"/>
    <p:text>adequate moisture, pH, nutrients and temperature for cellular growth</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03876B-B835-4CED-97A1-8FCB4099E3AF}" type="datetimeFigureOut">
              <a:rPr lang="en-IN" smtClean="0"/>
              <a:t>12-05-2020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AAE9E4-0777-49AC-B5EF-4106E4D1F032}" type="slidenum">
              <a:rPr lang="en-IN" smtClean="0"/>
              <a:t>‹#›</a:t>
            </a:fld>
            <a:endParaRPr lang="en-IN"/>
          </a:p>
        </p:txBody>
      </p:sp>
    </p:spTree>
    <p:extLst>
      <p:ext uri="{BB962C8B-B14F-4D97-AF65-F5344CB8AC3E}">
        <p14:creationId xmlns:p14="http://schemas.microsoft.com/office/powerpoint/2010/main" val="405382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5D7A8F7-6948-44F0-ABBA-CF105CA6F143}" type="datetime1">
              <a:rPr lang="en-IN" smtClean="0"/>
              <a:t>12-05-2020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163359-4DC0-4724-B18F-D59E163DD82F}" type="slidenum">
              <a:rPr lang="en-IN" smtClean="0"/>
              <a:t>‹#›</a:t>
            </a:fld>
            <a:endParaRPr lang="en-IN"/>
          </a:p>
        </p:txBody>
      </p:sp>
    </p:spTree>
    <p:extLst>
      <p:ext uri="{BB962C8B-B14F-4D97-AF65-F5344CB8AC3E}">
        <p14:creationId xmlns:p14="http://schemas.microsoft.com/office/powerpoint/2010/main" val="62064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A8D203F-CC10-4D7E-9007-B9287868EDB7}" type="datetime1">
              <a:rPr lang="en-IN" smtClean="0"/>
              <a:t>12-05-2020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163359-4DC0-4724-B18F-D59E163DD82F}" type="slidenum">
              <a:rPr lang="en-IN" smtClean="0"/>
              <a:t>‹#›</a:t>
            </a:fld>
            <a:endParaRPr lang="en-IN"/>
          </a:p>
        </p:txBody>
      </p:sp>
    </p:spTree>
    <p:extLst>
      <p:ext uri="{BB962C8B-B14F-4D97-AF65-F5344CB8AC3E}">
        <p14:creationId xmlns:p14="http://schemas.microsoft.com/office/powerpoint/2010/main" val="388553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796708D-2200-45BB-BCF1-076BF5365682}" type="datetime1">
              <a:rPr lang="en-IN" smtClean="0"/>
              <a:t>12-05-2020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163359-4DC0-4724-B18F-D59E163DD82F}" type="slidenum">
              <a:rPr lang="en-IN" smtClean="0"/>
              <a:t>‹#›</a:t>
            </a:fld>
            <a:endParaRPr lang="en-IN"/>
          </a:p>
        </p:txBody>
      </p:sp>
    </p:spTree>
    <p:extLst>
      <p:ext uri="{BB962C8B-B14F-4D97-AF65-F5344CB8AC3E}">
        <p14:creationId xmlns:p14="http://schemas.microsoft.com/office/powerpoint/2010/main" val="1054205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9E269F0-76C6-4261-84CC-EAC4CA012868}" type="datetime1">
              <a:rPr lang="en-IN" smtClean="0">
                <a:solidFill>
                  <a:srgbClr val="DBF5F9">
                    <a:shade val="90000"/>
                  </a:srgbClr>
                </a:solidFill>
              </a:rPr>
              <a:t>12-05-2020</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B99F7510-97E6-481A-B5DF-E09092E3A45B}"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01939467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F4A63FE-23D8-4F96-A347-E4A77B001BC9}" type="datetime1">
              <a:rPr lang="en-IN" smtClean="0">
                <a:solidFill>
                  <a:srgbClr val="04617B">
                    <a:shade val="90000"/>
                  </a:srgbClr>
                </a:solidFill>
              </a:rPr>
              <a:t>12-05-2020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1C21F4B-255B-42AD-80F9-0F94C2C0C9E4}"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843190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E5724E-3C0A-4C90-903B-4104641DED69}" type="datetime1">
              <a:rPr lang="en-IN" smtClean="0">
                <a:solidFill>
                  <a:srgbClr val="DBF5F9">
                    <a:shade val="90000"/>
                  </a:srgbClr>
                </a:solidFill>
              </a:rPr>
              <a:t>12-05-2020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1C7061F-AD21-45E4-966E-0C6771F3A3EB}"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16240079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959D4AD-2796-403C-98DE-C47C2B2FD44A}" type="datetime1">
              <a:rPr lang="en-IN" smtClean="0">
                <a:solidFill>
                  <a:srgbClr val="04617B">
                    <a:shade val="90000"/>
                  </a:srgbClr>
                </a:solidFill>
              </a:rPr>
              <a:t>12-05-2020</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D0C3014E-AE56-4BEB-9CD5-D7E0FE4DD23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02461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E6D6731-C512-4934-8EEE-698435538B40}" type="datetime1">
              <a:rPr lang="en-IN" smtClean="0">
                <a:solidFill>
                  <a:srgbClr val="04617B">
                    <a:shade val="90000"/>
                  </a:srgbClr>
                </a:solidFill>
              </a:rPr>
              <a:t>12-05-2020</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3D88D90D-B32D-4723-8EEB-4C3FC1C2CBD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0724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42BD51A-D53C-4DEC-B3AD-8C1985B2600B}" type="datetime1">
              <a:rPr lang="en-IN" smtClean="0">
                <a:solidFill>
                  <a:srgbClr val="04617B">
                    <a:shade val="90000"/>
                  </a:srgbClr>
                </a:solidFill>
              </a:rPr>
              <a:t>12-05-2020</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0EE2E790-5215-47A1-86EB-FD4618899ED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097909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B9FB010-9E6C-4FFA-A1BD-9685EA179238}" type="datetime1">
              <a:rPr lang="en-IN" smtClean="0">
                <a:solidFill>
                  <a:srgbClr val="04617B">
                    <a:shade val="90000"/>
                  </a:srgbClr>
                </a:solidFill>
              </a:rPr>
              <a:t>12-05-2020</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91336556-2E51-4DCC-8BFE-E2235C22CA20}"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53936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920136A-3793-4A21-9F0F-587E9886EBC4}" type="datetime1">
              <a:rPr lang="en-IN" smtClean="0">
                <a:solidFill>
                  <a:srgbClr val="04617B">
                    <a:shade val="90000"/>
                  </a:srgbClr>
                </a:solidFill>
              </a:rPr>
              <a:t>12-05-2020</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45EA2DD0-6354-42DB-A479-05339EC3BD81}"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718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53B97D3-E0AD-433E-8421-3EDB4A3CA4C6}" type="datetime1">
              <a:rPr lang="en-IN" smtClean="0"/>
              <a:t>12-05-2020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163359-4DC0-4724-B18F-D59E163DD82F}" type="slidenum">
              <a:rPr lang="en-IN" smtClean="0"/>
              <a:t>‹#›</a:t>
            </a:fld>
            <a:endParaRPr lang="en-IN"/>
          </a:p>
        </p:txBody>
      </p:sp>
    </p:spTree>
    <p:extLst>
      <p:ext uri="{BB962C8B-B14F-4D97-AF65-F5344CB8AC3E}">
        <p14:creationId xmlns:p14="http://schemas.microsoft.com/office/powerpoint/2010/main" val="927103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2B34154-E042-4F7C-849E-03C6295EA166}" type="datetime1">
              <a:rPr lang="en-IN" smtClean="0">
                <a:solidFill>
                  <a:srgbClr val="04617B">
                    <a:shade val="90000"/>
                  </a:srgbClr>
                </a:solidFill>
              </a:rPr>
              <a:t>12-05-2020</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D35AF39-5703-4A30-B8DA-2136FFF783B3}"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471586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B0FD359-F35E-43B7-93E7-FB069E84EEAE}" type="datetime1">
              <a:rPr lang="en-IN" smtClean="0">
                <a:solidFill>
                  <a:srgbClr val="04617B">
                    <a:shade val="90000"/>
                  </a:srgbClr>
                </a:solidFill>
              </a:rPr>
              <a:t>12-05-2020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EBCB750-FFD0-4738-A349-33AE76FA4B93}"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867224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9A9F4D4-B667-451C-9E79-43D5A61DBB94}" type="datetime1">
              <a:rPr lang="en-IN" smtClean="0">
                <a:solidFill>
                  <a:srgbClr val="04617B">
                    <a:shade val="90000"/>
                  </a:srgbClr>
                </a:solidFill>
              </a:rPr>
              <a:t>12-05-2020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BBC1CA8-05D8-4015-88F9-8AA83B23639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217020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fld id="{079D9AF2-75F3-42E0-8D70-B10A4C21C9E6}" type="datetime1">
              <a:rPr lang="en-IN" smtClean="0">
                <a:solidFill>
                  <a:srgbClr val="000000"/>
                </a:solidFill>
              </a:rPr>
              <a:t>12-05-2020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E8DE8-877A-4E2B-8D49-F6298F2E76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9406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DFCDD10C-BD81-49E6-AD20-D05651B7F76D}" type="datetime1">
              <a:rPr lang="en-IN" smtClean="0">
                <a:solidFill>
                  <a:srgbClr val="000000"/>
                </a:solidFill>
              </a:rPr>
              <a:t>12-05-2020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D0720D-790C-4535-B6D1-D4D00C69CF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9771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B7E041-D749-4BB6-830B-D98DD151E882}" type="datetime1">
              <a:rPr lang="en-IN" smtClean="0">
                <a:solidFill>
                  <a:srgbClr val="000000"/>
                </a:solidFill>
              </a:rPr>
              <a:t>12-05-2020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BDA55D-CC81-4B40-86F4-9614508628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1985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fld id="{4F405230-C706-4F2C-B37B-BB8B90C24612}" type="datetime1">
              <a:rPr lang="en-IN" smtClean="0">
                <a:solidFill>
                  <a:srgbClr val="000000"/>
                </a:solidFill>
              </a:rPr>
              <a:t>12-05-2020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D14AC0-9015-4A6F-8D04-9CE6E6A74A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7524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fld id="{0F06D7FA-6922-4BA1-8B0E-5FE8595AD2F4}" type="datetime1">
              <a:rPr lang="en-IN" smtClean="0">
                <a:solidFill>
                  <a:srgbClr val="000000"/>
                </a:solidFill>
              </a:rPr>
              <a:t>12-05-2020</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DD2DF07-CC39-4BA0-A950-2D7CE415BF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2414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fld id="{64B2B87B-F8A8-4AE2-8604-7E57FDE84D5E}" type="datetime1">
              <a:rPr lang="en-IN" smtClean="0">
                <a:solidFill>
                  <a:srgbClr val="000000"/>
                </a:solidFill>
              </a:rPr>
              <a:t>12-05-2020</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EB811FF-1E0F-41E1-AD6D-7A10C31C53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0874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C46A932-5FA9-4E1A-ABBB-A91C9036F512}" type="datetime1">
              <a:rPr lang="en-IN" smtClean="0">
                <a:solidFill>
                  <a:srgbClr val="000000"/>
                </a:solidFill>
              </a:rPr>
              <a:t>12-05-2020</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1A4D107-C75A-446F-82A6-96AB94FCE1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304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66101-0964-42D7-99C6-B2694D136B42}" type="datetime1">
              <a:rPr lang="en-IN" smtClean="0"/>
              <a:t>12-05-2020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163359-4DC0-4724-B18F-D59E163DD82F}" type="slidenum">
              <a:rPr lang="en-IN" smtClean="0"/>
              <a:t>‹#›</a:t>
            </a:fld>
            <a:endParaRPr lang="en-IN"/>
          </a:p>
        </p:txBody>
      </p:sp>
    </p:spTree>
    <p:extLst>
      <p:ext uri="{BB962C8B-B14F-4D97-AF65-F5344CB8AC3E}">
        <p14:creationId xmlns:p14="http://schemas.microsoft.com/office/powerpoint/2010/main" val="3586459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DFD6E3-B8E1-4CC9-B37B-7D020B789EE6}" type="datetime1">
              <a:rPr lang="en-IN" smtClean="0">
                <a:solidFill>
                  <a:srgbClr val="000000"/>
                </a:solidFill>
              </a:rPr>
              <a:t>12-05-2020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DFFB4E-BCB7-4211-8A25-D89F233AE2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8490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2EF77EC-343C-4190-9B9D-A68F0BB2A1B1}" type="datetime1">
              <a:rPr lang="en-IN" smtClean="0">
                <a:solidFill>
                  <a:srgbClr val="000000"/>
                </a:solidFill>
              </a:rPr>
              <a:t>12-05-2020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EF656F-5F1C-47A2-9D00-107CB7EA4B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8442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AF842A98-293A-4464-9C6A-C742A040E70B}" type="datetime1">
              <a:rPr lang="en-IN" smtClean="0">
                <a:solidFill>
                  <a:srgbClr val="000000"/>
                </a:solidFill>
              </a:rPr>
              <a:t>12-05-2020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99ECEE-B723-4E7C-9CD4-4CA28B0A0B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8941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F8EA2362-1710-404C-AA5B-7C74BFBF9219}" type="datetime1">
              <a:rPr lang="en-IN" smtClean="0">
                <a:solidFill>
                  <a:srgbClr val="000000"/>
                </a:solidFill>
              </a:rPr>
              <a:t>12-05-2020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634886-D699-43A9-99FC-725DCAE4EF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4518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600200"/>
            <a:ext cx="8229600" cy="4525963"/>
          </a:xfrm>
        </p:spPr>
        <p:txBody>
          <a:bodyPr/>
          <a:lstStyle/>
          <a:p>
            <a:endParaRPr lang="en-IN"/>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30035ACC-24DD-4BA7-8E56-64C4F60B198E}" type="datetime1">
              <a:rPr lang="en-IN" smtClean="0">
                <a:solidFill>
                  <a:srgbClr val="000000"/>
                </a:solidFill>
              </a:rPr>
              <a:t>12-05-2020</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5405DAA-FD73-4027-BE76-4E5B390337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6139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8200" y="1600200"/>
            <a:ext cx="4038600" cy="4525963"/>
          </a:xfrm>
        </p:spPr>
        <p:txBody>
          <a:bodyPr/>
          <a:lstStyle/>
          <a:p>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F3465A25-E01C-4DB8-8511-72813119EA9B}" type="datetime1">
              <a:rPr lang="en-IN" smtClean="0">
                <a:solidFill>
                  <a:srgbClr val="000000"/>
                </a:solidFill>
              </a:rPr>
              <a:t>12-05-2020</a:t>
            </a:fld>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16B183C-CE88-4340-9DEB-279E67E00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0570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ED26FE9B-B2D0-48EB-8B03-35169E0ACFF0}" type="datetime1">
              <a:rPr lang="en-IN" smtClean="0">
                <a:solidFill>
                  <a:srgbClr val="000000"/>
                </a:solidFill>
              </a:rPr>
              <a:t>12-05-2020</a:t>
            </a:fld>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5FAF1A3-CC3B-4BC5-A82B-51EB25F5B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962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BF15499D-E0B1-4C7B-AB71-AD326F1CE2F6}" type="datetime1">
              <a:rPr lang="en-IN" smtClean="0">
                <a:solidFill>
                  <a:srgbClr val="000000"/>
                </a:solidFill>
              </a:rPr>
              <a:t>12-05-2020</a:t>
            </a:fld>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FF75F92-DFCF-4ED3-B798-A275969459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1472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fld id="{B09B4951-9788-457F-8528-328081A1F30E}" type="datetime1">
              <a:rPr lang="en-IN" smtClean="0">
                <a:solidFill>
                  <a:srgbClr val="000000"/>
                </a:solidFill>
              </a:rPr>
              <a:t>12-05-2020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E8DE8-877A-4E2B-8D49-F6298F2E76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8534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C6D70889-3EA3-489C-8617-D09347960A59}" type="datetime1">
              <a:rPr lang="en-IN" smtClean="0">
                <a:solidFill>
                  <a:srgbClr val="000000"/>
                </a:solidFill>
              </a:rPr>
              <a:t>12-05-2020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D0720D-790C-4535-B6D1-D4D00C69CF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516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8216CAE-6B47-4CE9-8594-413A63303350}" type="datetime1">
              <a:rPr lang="en-IN" smtClean="0"/>
              <a:t>12-05-2020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163359-4DC0-4724-B18F-D59E163DD82F}" type="slidenum">
              <a:rPr lang="en-IN" smtClean="0"/>
              <a:t>‹#›</a:t>
            </a:fld>
            <a:endParaRPr lang="en-IN"/>
          </a:p>
        </p:txBody>
      </p:sp>
    </p:spTree>
    <p:extLst>
      <p:ext uri="{BB962C8B-B14F-4D97-AF65-F5344CB8AC3E}">
        <p14:creationId xmlns:p14="http://schemas.microsoft.com/office/powerpoint/2010/main" val="1568102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1D3F671-9D04-4D6C-9E9F-E65D3EEB6FE7}" type="datetime1">
              <a:rPr lang="en-IN" smtClean="0">
                <a:solidFill>
                  <a:srgbClr val="000000"/>
                </a:solidFill>
              </a:rPr>
              <a:t>12-05-2020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BDA55D-CC81-4B40-86F4-9614508628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7802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fld id="{B30909FD-21CD-4FC4-A995-E256C525E1A0}" type="datetime1">
              <a:rPr lang="en-IN" smtClean="0">
                <a:solidFill>
                  <a:srgbClr val="000000"/>
                </a:solidFill>
              </a:rPr>
              <a:t>12-05-2020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D14AC0-9015-4A6F-8D04-9CE6E6A74A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8849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fld id="{11829F42-CF5C-49DA-9BDB-9A93CA37551A}" type="datetime1">
              <a:rPr lang="en-IN" smtClean="0">
                <a:solidFill>
                  <a:srgbClr val="000000"/>
                </a:solidFill>
              </a:rPr>
              <a:t>12-05-2020</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DD2DF07-CC39-4BA0-A950-2D7CE415BF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20475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fld id="{A60E666F-EAA3-4B1C-ABDF-C62FE48899A5}" type="datetime1">
              <a:rPr lang="en-IN" smtClean="0">
                <a:solidFill>
                  <a:srgbClr val="000000"/>
                </a:solidFill>
              </a:rPr>
              <a:t>12-05-2020</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EB811FF-1E0F-41E1-AD6D-7A10C31C53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64416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1285DFB-E0F0-4196-83E6-E57D4CE88938}" type="datetime1">
              <a:rPr lang="en-IN" smtClean="0">
                <a:solidFill>
                  <a:srgbClr val="000000"/>
                </a:solidFill>
              </a:rPr>
              <a:t>12-05-2020</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1A4D107-C75A-446F-82A6-96AB94FCE1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5878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03A17DD-E617-44F8-8BB0-3353CD5AEE95}" type="datetime1">
              <a:rPr lang="en-IN" smtClean="0">
                <a:solidFill>
                  <a:srgbClr val="000000"/>
                </a:solidFill>
              </a:rPr>
              <a:t>12-05-2020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DFFB4E-BCB7-4211-8A25-D89F233AE2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77437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5E351D7-48B4-4AA6-9AF9-92ED21323873}" type="datetime1">
              <a:rPr lang="en-IN" smtClean="0">
                <a:solidFill>
                  <a:srgbClr val="000000"/>
                </a:solidFill>
              </a:rPr>
              <a:t>12-05-2020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EF656F-5F1C-47A2-9D00-107CB7EA4B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049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916D0322-FE77-4A8B-B3E1-84FFCE21D955}" type="datetime1">
              <a:rPr lang="en-IN" smtClean="0">
                <a:solidFill>
                  <a:srgbClr val="000000"/>
                </a:solidFill>
              </a:rPr>
              <a:t>12-05-2020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99ECEE-B723-4E7C-9CD4-4CA28B0A0B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47783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23FDC5B3-6C73-4E67-A910-88C293798718}" type="datetime1">
              <a:rPr lang="en-IN" smtClean="0">
                <a:solidFill>
                  <a:srgbClr val="000000"/>
                </a:solidFill>
              </a:rPr>
              <a:t>12-05-2020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634886-D699-43A9-99FC-725DCAE4EF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2031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600200"/>
            <a:ext cx="8229600" cy="4525963"/>
          </a:xfrm>
        </p:spPr>
        <p:txBody>
          <a:bodyPr/>
          <a:lstStyle/>
          <a:p>
            <a:endParaRPr lang="en-IN"/>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DBB4AD98-8FFD-415F-A287-FCB51D82EF4C}" type="datetime1">
              <a:rPr lang="en-IN" smtClean="0">
                <a:solidFill>
                  <a:srgbClr val="000000"/>
                </a:solidFill>
              </a:rPr>
              <a:t>12-05-2020</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5405DAA-FD73-4027-BE76-4E5B390337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844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FEC7A7C-2E1A-4C85-8C53-04A80D90E623}" type="datetime1">
              <a:rPr lang="en-IN" smtClean="0"/>
              <a:t>12-05-2020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0163359-4DC0-4724-B18F-D59E163DD82F}" type="slidenum">
              <a:rPr lang="en-IN" smtClean="0"/>
              <a:t>‹#›</a:t>
            </a:fld>
            <a:endParaRPr lang="en-IN"/>
          </a:p>
        </p:txBody>
      </p:sp>
    </p:spTree>
    <p:extLst>
      <p:ext uri="{BB962C8B-B14F-4D97-AF65-F5344CB8AC3E}">
        <p14:creationId xmlns:p14="http://schemas.microsoft.com/office/powerpoint/2010/main" val="18099727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8200" y="1600200"/>
            <a:ext cx="4038600" cy="4525963"/>
          </a:xfrm>
        </p:spPr>
        <p:txBody>
          <a:bodyPr/>
          <a:lstStyle/>
          <a:p>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32169D59-4855-4A52-BDBA-1BA88CF42C50}" type="datetime1">
              <a:rPr lang="en-IN" smtClean="0">
                <a:solidFill>
                  <a:srgbClr val="000000"/>
                </a:solidFill>
              </a:rPr>
              <a:t>12-05-2020</a:t>
            </a:fld>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16B183C-CE88-4340-9DEB-279E67E004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93674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4C40AC2-4752-4E77-9E7E-1C9103469522}" type="datetime1">
              <a:rPr lang="en-IN" smtClean="0">
                <a:solidFill>
                  <a:srgbClr val="000000"/>
                </a:solidFill>
              </a:rPr>
              <a:t>12-05-2020</a:t>
            </a:fld>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5FAF1A3-CC3B-4BC5-A82B-51EB25F5B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0561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888E1FC-35C5-4C34-9A11-D30652BBFCBA}" type="datetime1">
              <a:rPr lang="en-IN" smtClean="0">
                <a:solidFill>
                  <a:srgbClr val="000000"/>
                </a:solidFill>
              </a:rPr>
              <a:t>12-05-2020</a:t>
            </a:fld>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FF75F92-DFCF-4ED3-B798-A275969459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604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BC617E4-D679-4AAF-9645-EAFA4D554E0D}" type="datetime1">
              <a:rPr lang="en-IN" smtClean="0"/>
              <a:t>12-05-2020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a:t>
            </a:fld>
            <a:endParaRPr lang="en-IN"/>
          </a:p>
        </p:txBody>
      </p:sp>
    </p:spTree>
    <p:extLst>
      <p:ext uri="{BB962C8B-B14F-4D97-AF65-F5344CB8AC3E}">
        <p14:creationId xmlns:p14="http://schemas.microsoft.com/office/powerpoint/2010/main" val="248432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F5FEC-C9AE-4874-8293-C17E4E45BCA1}" type="datetime1">
              <a:rPr lang="en-IN" smtClean="0"/>
              <a:t>12-05-2020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0163359-4DC0-4724-B18F-D59E163DD82F}" type="slidenum">
              <a:rPr lang="en-IN" smtClean="0"/>
              <a:t>‹#›</a:t>
            </a:fld>
            <a:endParaRPr lang="en-IN"/>
          </a:p>
        </p:txBody>
      </p:sp>
    </p:spTree>
    <p:extLst>
      <p:ext uri="{BB962C8B-B14F-4D97-AF65-F5344CB8AC3E}">
        <p14:creationId xmlns:p14="http://schemas.microsoft.com/office/powerpoint/2010/main" val="341720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6BB7B-08EC-49B8-98BE-9F6DB9285EB2}" type="datetime1">
              <a:rPr lang="en-IN" smtClean="0"/>
              <a:t>12-05-2020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163359-4DC0-4724-B18F-D59E163DD82F}" type="slidenum">
              <a:rPr lang="en-IN" smtClean="0"/>
              <a:t>‹#›</a:t>
            </a:fld>
            <a:endParaRPr lang="en-IN"/>
          </a:p>
        </p:txBody>
      </p:sp>
    </p:spTree>
    <p:extLst>
      <p:ext uri="{BB962C8B-B14F-4D97-AF65-F5344CB8AC3E}">
        <p14:creationId xmlns:p14="http://schemas.microsoft.com/office/powerpoint/2010/main" val="427650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5CD4D-2BF7-4571-9E14-3A319C5BD875}" type="datetime1">
              <a:rPr lang="en-IN" smtClean="0"/>
              <a:t>12-05-2020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163359-4DC0-4724-B18F-D59E163DD82F}" type="slidenum">
              <a:rPr lang="en-IN" smtClean="0"/>
              <a:t>‹#›</a:t>
            </a:fld>
            <a:endParaRPr lang="en-IN"/>
          </a:p>
        </p:txBody>
      </p:sp>
    </p:spTree>
    <p:extLst>
      <p:ext uri="{BB962C8B-B14F-4D97-AF65-F5344CB8AC3E}">
        <p14:creationId xmlns:p14="http://schemas.microsoft.com/office/powerpoint/2010/main" val="3292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29D65-376B-4161-860D-F8956892DEA1}" type="datetime1">
              <a:rPr lang="en-IN" smtClean="0"/>
              <a:t>12-05-2020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63359-4DC0-4724-B18F-D59E163DD82F}" type="slidenum">
              <a:rPr lang="en-IN" smtClean="0"/>
              <a:t>‹#›</a:t>
            </a:fld>
            <a:endParaRPr lang="en-IN"/>
          </a:p>
        </p:txBody>
      </p:sp>
    </p:spTree>
    <p:extLst>
      <p:ext uri="{BB962C8B-B14F-4D97-AF65-F5344CB8AC3E}">
        <p14:creationId xmlns:p14="http://schemas.microsoft.com/office/powerpoint/2010/main" val="861229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cs typeface="Arial" pitchFamily="34" charset="0"/>
              </a:defRPr>
            </a:lvl1pPr>
          </a:lstStyle>
          <a:p>
            <a:pPr fontAlgn="base">
              <a:spcBef>
                <a:spcPct val="0"/>
              </a:spcBef>
              <a:spcAft>
                <a:spcPct val="0"/>
              </a:spcAft>
              <a:defRPr/>
            </a:pPr>
            <a:fld id="{5AD61A91-B6E2-4EEF-9ADA-EC8779C3A3BA}" type="datetime1">
              <a:rPr lang="en-IN" smtClean="0">
                <a:solidFill>
                  <a:srgbClr val="04617B">
                    <a:shade val="90000"/>
                  </a:srgbClr>
                </a:solidFill>
              </a:rPr>
              <a:t>12-05-2020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cs typeface="Arial" pitchFamily="34"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pitchFamily="34" charset="0"/>
                <a:cs typeface="Arial" pitchFamily="34" charset="0"/>
              </a:defRPr>
            </a:lvl1pPr>
          </a:lstStyle>
          <a:p>
            <a:pPr fontAlgn="base">
              <a:spcBef>
                <a:spcPct val="0"/>
              </a:spcBef>
              <a:spcAft>
                <a:spcPct val="0"/>
              </a:spcAft>
              <a:defRPr/>
            </a:pPr>
            <a:fld id="{FA68C212-3865-48A5-BE5B-AC7FB6C6711C}" type="slidenum">
              <a:rPr lang="en-US">
                <a:solidFill>
                  <a:srgbClr val="04617B">
                    <a:shade val="90000"/>
                  </a:srgbClr>
                </a:solidFill>
              </a:rPr>
              <a:pPr fontAlgn="base">
                <a:spcBef>
                  <a:spcPct val="0"/>
                </a:spcBef>
                <a:spcAft>
                  <a:spcPct val="0"/>
                </a:spcAft>
                <a:defRPr/>
              </a:pPr>
              <a:t>‹#›</a:t>
            </a:fld>
            <a:endParaRPr lang="en-US">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cs typeface="Arial" pitchFamily="34" charset="0"/>
              </a:endParaRPr>
            </a:p>
          </p:txBody>
        </p:sp>
      </p:grpSp>
    </p:spTree>
    <p:extLst>
      <p:ext uri="{BB962C8B-B14F-4D97-AF65-F5344CB8AC3E}">
        <p14:creationId xmlns:p14="http://schemas.microsoft.com/office/powerpoint/2010/main" val="370149353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AE882CC8-6EB2-401E-BC4C-C5F9B410223E}" type="datetime1">
              <a:rPr lang="en-IN" smtClean="0">
                <a:solidFill>
                  <a:srgbClr val="000000"/>
                </a:solidFill>
              </a:rPr>
              <a:t>12-05-2020</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BD7A0AD-479A-4C96-8CF8-1A08AB1B6698}"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91866247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A841567A-22E2-4FD5-AB80-CEC9DED1F0E3}" type="datetime1">
              <a:rPr lang="en-IN" smtClean="0">
                <a:solidFill>
                  <a:srgbClr val="000000"/>
                </a:solidFill>
              </a:rPr>
              <a:t>12-05-2020</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BD7A0AD-479A-4C96-8CF8-1A08AB1B6698}"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86906455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r>
              <a:rPr lang="en-US" dirty="0" smtClean="0">
                <a:solidFill>
                  <a:srgbClr val="FF0000"/>
                </a:solidFill>
              </a:rPr>
              <a:t>BIOREMEDIATION </a:t>
            </a:r>
            <a:endParaRPr lang="en-US" dirty="0">
              <a:solidFill>
                <a:srgbClr val="FF0000"/>
              </a:solidFill>
            </a:endParaRPr>
          </a:p>
        </p:txBody>
      </p:sp>
      <p:sp>
        <p:nvSpPr>
          <p:cNvPr id="3" name="Content Placeholder 2"/>
          <p:cNvSpPr>
            <a:spLocks noGrp="1"/>
          </p:cNvSpPr>
          <p:nvPr>
            <p:ph idx="1"/>
          </p:nvPr>
        </p:nvSpPr>
        <p:spPr>
          <a:solidFill>
            <a:schemeClr val="tx2"/>
          </a:solidFill>
        </p:spPr>
        <p:txBody>
          <a:bodyPr/>
          <a:lstStyle/>
          <a:p>
            <a:pPr marL="0" indent="0" algn="ctr">
              <a:lnSpc>
                <a:spcPct val="95000"/>
              </a:lnSpc>
              <a:spcBef>
                <a:spcPct val="0"/>
              </a:spcBef>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sz="4000" dirty="0"/>
          </a:p>
          <a:p>
            <a:pPr marL="0" indent="0" algn="ctr">
              <a:lnSpc>
                <a:spcPct val="95000"/>
              </a:lnSpc>
              <a:spcBef>
                <a:spcPct val="0"/>
              </a:spcBef>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sz="4000" dirty="0" smtClean="0"/>
          </a:p>
          <a:p>
            <a:pPr marL="0" indent="0" algn="ctr">
              <a:lnSpc>
                <a:spcPct val="95000"/>
              </a:lnSpc>
              <a:spcBef>
                <a:spcPct val="0"/>
              </a:spcBef>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4000" b="1" dirty="0" smtClean="0">
                <a:ln w="22225">
                  <a:solidFill>
                    <a:schemeClr val="accent2"/>
                  </a:solidFill>
                  <a:prstDash val="solid"/>
                </a:ln>
                <a:solidFill>
                  <a:schemeClr val="accent2">
                    <a:lumMod val="40000"/>
                    <a:lumOff val="60000"/>
                  </a:schemeClr>
                </a:solidFill>
              </a:rPr>
              <a:t>By</a:t>
            </a:r>
            <a:endParaRPr lang="en-GB" altLang="en-US" sz="4000" b="1" dirty="0">
              <a:ln w="22225">
                <a:solidFill>
                  <a:schemeClr val="accent2"/>
                </a:solidFill>
                <a:prstDash val="solid"/>
              </a:ln>
              <a:solidFill>
                <a:schemeClr val="accent2">
                  <a:lumMod val="40000"/>
                  <a:lumOff val="60000"/>
                </a:schemeClr>
              </a:solidFill>
            </a:endParaRPr>
          </a:p>
          <a:p>
            <a:pPr marL="0" indent="0" algn="ctr">
              <a:lnSpc>
                <a:spcPct val="95000"/>
              </a:lnSpc>
              <a:spcBef>
                <a:spcPct val="0"/>
              </a:spcBef>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4000" b="1" dirty="0">
                <a:ln w="22225">
                  <a:solidFill>
                    <a:schemeClr val="accent2"/>
                  </a:solidFill>
                  <a:prstDash val="solid"/>
                </a:ln>
                <a:solidFill>
                  <a:schemeClr val="accent2">
                    <a:lumMod val="40000"/>
                    <a:lumOff val="60000"/>
                  </a:schemeClr>
                </a:solidFill>
              </a:rPr>
              <a:t> </a:t>
            </a:r>
            <a:r>
              <a:rPr lang="en-GB" altLang="en-US" sz="4000" b="1" dirty="0" err="1">
                <a:ln w="22225">
                  <a:solidFill>
                    <a:schemeClr val="accent2"/>
                  </a:solidFill>
                  <a:prstDash val="solid"/>
                </a:ln>
                <a:solidFill>
                  <a:schemeClr val="accent2">
                    <a:lumMod val="40000"/>
                    <a:lumOff val="60000"/>
                  </a:schemeClr>
                </a:solidFill>
              </a:rPr>
              <a:t>Dr.</a:t>
            </a:r>
            <a:r>
              <a:rPr lang="en-GB" altLang="en-US" sz="4000" b="1" dirty="0">
                <a:ln w="22225">
                  <a:solidFill>
                    <a:schemeClr val="accent2"/>
                  </a:solidFill>
                  <a:prstDash val="solid"/>
                </a:ln>
                <a:solidFill>
                  <a:schemeClr val="accent2">
                    <a:lumMod val="40000"/>
                    <a:lumOff val="60000"/>
                  </a:schemeClr>
                </a:solidFill>
              </a:rPr>
              <a:t> Zaryab Khalid</a:t>
            </a:r>
          </a:p>
          <a:p>
            <a:pPr marL="0" indent="0" algn="ctr">
              <a:lnSpc>
                <a:spcPct val="95000"/>
              </a:lnSpc>
              <a:spcBef>
                <a:spcPct val="0"/>
              </a:spcBef>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dirty="0">
                <a:ln w="22225">
                  <a:solidFill>
                    <a:schemeClr val="accent2"/>
                  </a:solidFill>
                  <a:prstDash val="solid"/>
                </a:ln>
                <a:solidFill>
                  <a:schemeClr val="accent2">
                    <a:lumMod val="40000"/>
                    <a:lumOff val="60000"/>
                  </a:schemeClr>
                </a:solidFill>
              </a:rPr>
              <a:t>Class: </a:t>
            </a:r>
            <a:r>
              <a:rPr lang="en-GB" altLang="en-US" b="1" dirty="0" smtClean="0">
                <a:ln w="22225">
                  <a:solidFill>
                    <a:schemeClr val="accent2"/>
                  </a:solidFill>
                  <a:prstDash val="solid"/>
                </a:ln>
                <a:solidFill>
                  <a:schemeClr val="accent2">
                    <a:lumMod val="40000"/>
                    <a:lumOff val="60000"/>
                  </a:schemeClr>
                </a:solidFill>
              </a:rPr>
              <a:t>MS </a:t>
            </a:r>
            <a:r>
              <a:rPr lang="en-GB" altLang="en-US" b="1" dirty="0">
                <a:ln w="22225">
                  <a:solidFill>
                    <a:schemeClr val="accent2"/>
                  </a:solidFill>
                  <a:prstDash val="solid"/>
                </a:ln>
                <a:solidFill>
                  <a:schemeClr val="accent2">
                    <a:lumMod val="40000"/>
                    <a:lumOff val="60000"/>
                  </a:schemeClr>
                </a:solidFill>
              </a:rPr>
              <a:t>Botany</a:t>
            </a:r>
          </a:p>
          <a:p>
            <a:pPr marL="0" indent="0" algn="ctr">
              <a:lnSpc>
                <a:spcPct val="95000"/>
              </a:lnSpc>
              <a:spcBef>
                <a:spcPct val="0"/>
              </a:spcBef>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dirty="0">
                <a:ln w="22225">
                  <a:solidFill>
                    <a:schemeClr val="accent2"/>
                  </a:solidFill>
                  <a:prstDash val="solid"/>
                </a:ln>
                <a:solidFill>
                  <a:schemeClr val="accent2">
                    <a:lumMod val="40000"/>
                    <a:lumOff val="60000"/>
                  </a:schemeClr>
                </a:solidFill>
              </a:rPr>
              <a:t>Semester: II</a:t>
            </a:r>
          </a:p>
          <a:p>
            <a:pPr marL="0" indent="0" algn="ctr">
              <a:lnSpc>
                <a:spcPct val="95000"/>
              </a:lnSpc>
              <a:spcBef>
                <a:spcPct val="0"/>
              </a:spcBef>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dirty="0">
                <a:ln w="22225">
                  <a:solidFill>
                    <a:schemeClr val="accent2"/>
                  </a:solidFill>
                  <a:prstDash val="solid"/>
                </a:ln>
                <a:solidFill>
                  <a:schemeClr val="accent2">
                    <a:lumMod val="40000"/>
                    <a:lumOff val="60000"/>
                  </a:schemeClr>
                </a:solidFill>
              </a:rPr>
              <a:t>Subject: Environmental Biotechnology</a:t>
            </a:r>
          </a:p>
          <a:p>
            <a:endParaRPr lang="en-US" dirty="0"/>
          </a:p>
        </p:txBody>
      </p:sp>
      <p:sp>
        <p:nvSpPr>
          <p:cNvPr id="4" name="Date Placeholder 3"/>
          <p:cNvSpPr>
            <a:spLocks noGrp="1"/>
          </p:cNvSpPr>
          <p:nvPr>
            <p:ph type="dt" sz="half" idx="10"/>
          </p:nvPr>
        </p:nvSpPr>
        <p:spPr/>
        <p:txBody>
          <a:bodyPr/>
          <a:lstStyle/>
          <a:p>
            <a:fld id="{653B97D3-E0AD-433E-8421-3EDB4A3CA4C6}"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1</a:t>
            </a:fld>
            <a:endParaRPr lang="en-IN"/>
          </a:p>
        </p:txBody>
      </p:sp>
      <p:sp>
        <p:nvSpPr>
          <p:cNvPr id="6" name="Rectangle 5"/>
          <p:cNvSpPr/>
          <p:nvPr/>
        </p:nvSpPr>
        <p:spPr>
          <a:xfrm>
            <a:off x="3619047"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1383974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08012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IN" dirty="0">
                <a:solidFill>
                  <a:srgbClr val="2D3B79"/>
                </a:solidFill>
                <a:latin typeface="NeutraText-DemiAlt"/>
              </a:rPr>
              <a:t>Examples of microbes used for bioremediation include:</a:t>
            </a:r>
            <a:endParaRPr lang="en-IN" dirty="0"/>
          </a:p>
        </p:txBody>
      </p:sp>
      <p:sp>
        <p:nvSpPr>
          <p:cNvPr id="3" name="Content Placeholder 2"/>
          <p:cNvSpPr>
            <a:spLocks noGrp="1"/>
          </p:cNvSpPr>
          <p:nvPr>
            <p:ph idx="1"/>
          </p:nvPr>
        </p:nvSpPr>
        <p:spPr>
          <a:xfrm>
            <a:off x="251520" y="1412776"/>
            <a:ext cx="8640960" cy="5256584"/>
          </a:xfrm>
        </p:spPr>
        <p:txBody>
          <a:bodyPr>
            <a:normAutofit fontScale="92500" lnSpcReduction="10000"/>
          </a:bodyPr>
          <a:lstStyle/>
          <a:p>
            <a:pPr>
              <a:buFont typeface="Wingdings" pitchFamily="2" charset="2"/>
              <a:buChar char="ü"/>
            </a:pPr>
            <a:r>
              <a:rPr lang="en-IN" i="1" u="sng" dirty="0" err="1">
                <a:solidFill>
                  <a:srgbClr val="C00000"/>
                </a:solidFill>
                <a:latin typeface="NeutraText-DemiItalicAlt"/>
              </a:rPr>
              <a:t>Deinococcus</a:t>
            </a:r>
            <a:r>
              <a:rPr lang="en-IN" i="1" dirty="0">
                <a:solidFill>
                  <a:srgbClr val="C00000"/>
                </a:solidFill>
                <a:latin typeface="NeutraText-DemiItalicAlt"/>
              </a:rPr>
              <a:t> </a:t>
            </a:r>
            <a:r>
              <a:rPr lang="en-IN" i="1" u="sng" dirty="0" err="1">
                <a:solidFill>
                  <a:srgbClr val="C00000"/>
                </a:solidFill>
                <a:latin typeface="NeutraText-DemiItalicAlt"/>
              </a:rPr>
              <a:t>radiodurans</a:t>
            </a:r>
            <a:r>
              <a:rPr lang="en-IN" i="1" dirty="0">
                <a:solidFill>
                  <a:srgbClr val="2D3B79"/>
                </a:solidFill>
                <a:latin typeface="NeutraText-DemiItalicAlt"/>
              </a:rPr>
              <a:t> </a:t>
            </a:r>
            <a:r>
              <a:rPr lang="en-IN" dirty="0" smtClean="0">
                <a:solidFill>
                  <a:srgbClr val="2D3B79"/>
                </a:solidFill>
                <a:latin typeface="NeutraText-Book"/>
              </a:rPr>
              <a:t>bacteria </a:t>
            </a:r>
            <a:r>
              <a:rPr lang="en-IN" dirty="0">
                <a:solidFill>
                  <a:srgbClr val="2D3B79"/>
                </a:solidFill>
                <a:latin typeface="NeutraText-Book"/>
              </a:rPr>
              <a:t>have been </a:t>
            </a:r>
            <a:r>
              <a:rPr lang="en-IN" dirty="0" smtClean="0">
                <a:solidFill>
                  <a:srgbClr val="2D3B79"/>
                </a:solidFill>
                <a:latin typeface="NeutraText-Book"/>
              </a:rPr>
              <a:t>genetically modified </a:t>
            </a:r>
            <a:r>
              <a:rPr lang="en-IN" dirty="0">
                <a:solidFill>
                  <a:srgbClr val="2D3B79"/>
                </a:solidFill>
                <a:latin typeface="NeutraText-Book"/>
              </a:rPr>
              <a:t>to digest solvents and heavy metals, as well </a:t>
            </a:r>
            <a:r>
              <a:rPr lang="en-IN" dirty="0" smtClean="0">
                <a:solidFill>
                  <a:srgbClr val="2D3B79"/>
                </a:solidFill>
                <a:latin typeface="NeutraText-Book"/>
              </a:rPr>
              <a:t>as toluene </a:t>
            </a:r>
            <a:r>
              <a:rPr lang="en-IN" dirty="0">
                <a:solidFill>
                  <a:srgbClr val="2D3B79"/>
                </a:solidFill>
                <a:latin typeface="NeutraText-Book"/>
              </a:rPr>
              <a:t>and ionic mercury from highly radioactive </a:t>
            </a:r>
            <a:r>
              <a:rPr lang="en-IN" dirty="0" smtClean="0">
                <a:solidFill>
                  <a:srgbClr val="2D3B79"/>
                </a:solidFill>
                <a:latin typeface="NeutraText-Book"/>
              </a:rPr>
              <a:t>nuclear waste.</a:t>
            </a:r>
          </a:p>
          <a:p>
            <a:pPr>
              <a:buFont typeface="Wingdings" pitchFamily="2" charset="2"/>
              <a:buChar char="ü"/>
            </a:pPr>
            <a:r>
              <a:rPr lang="en-IN" i="1" u="sng" dirty="0" err="1">
                <a:solidFill>
                  <a:srgbClr val="C00000"/>
                </a:solidFill>
                <a:latin typeface="NeutraText-DemiItalicAlt"/>
              </a:rPr>
              <a:t>Geobacter</a:t>
            </a:r>
            <a:r>
              <a:rPr lang="en-IN" i="1" dirty="0">
                <a:solidFill>
                  <a:srgbClr val="C00000"/>
                </a:solidFill>
                <a:latin typeface="NeutraText-DemiItalicAlt"/>
              </a:rPr>
              <a:t> </a:t>
            </a:r>
            <a:r>
              <a:rPr lang="en-IN" i="1" u="sng" dirty="0" err="1">
                <a:solidFill>
                  <a:srgbClr val="C00000"/>
                </a:solidFill>
                <a:latin typeface="NeutraText-DemiItalicAlt"/>
              </a:rPr>
              <a:t>sufurreducens</a:t>
            </a:r>
            <a:r>
              <a:rPr lang="en-IN" i="1" dirty="0">
                <a:solidFill>
                  <a:srgbClr val="C00000"/>
                </a:solidFill>
                <a:latin typeface="NeutraText-DemiItalicAlt"/>
              </a:rPr>
              <a:t> </a:t>
            </a:r>
            <a:r>
              <a:rPr lang="en-IN" dirty="0">
                <a:solidFill>
                  <a:srgbClr val="2D3B79"/>
                </a:solidFill>
                <a:latin typeface="NeutraText-Book"/>
              </a:rPr>
              <a:t>bacteria can turn </a:t>
            </a:r>
            <a:r>
              <a:rPr lang="en-IN" dirty="0" smtClean="0">
                <a:solidFill>
                  <a:srgbClr val="2D3B79"/>
                </a:solidFill>
                <a:latin typeface="NeutraText-Book"/>
              </a:rPr>
              <a:t>uranium dissolved </a:t>
            </a:r>
            <a:r>
              <a:rPr lang="en-IN" dirty="0">
                <a:solidFill>
                  <a:srgbClr val="2D3B79"/>
                </a:solidFill>
                <a:latin typeface="NeutraText-Book"/>
              </a:rPr>
              <a:t>in groundwater into a non-soluble, </a:t>
            </a:r>
            <a:r>
              <a:rPr lang="en-IN" dirty="0" smtClean="0">
                <a:solidFill>
                  <a:srgbClr val="2D3B79"/>
                </a:solidFill>
                <a:latin typeface="NeutraText-Book"/>
              </a:rPr>
              <a:t>collectable form.</a:t>
            </a:r>
          </a:p>
          <a:p>
            <a:pPr>
              <a:buFont typeface="Wingdings" pitchFamily="2" charset="2"/>
              <a:buChar char="ü"/>
            </a:pPr>
            <a:r>
              <a:rPr lang="en-IN" i="1" u="sng" dirty="0" err="1">
                <a:solidFill>
                  <a:srgbClr val="C00000"/>
                </a:solidFill>
                <a:latin typeface="NeutraText-DemiItalicAlt"/>
              </a:rPr>
              <a:t>Dehalococcoides</a:t>
            </a:r>
            <a:r>
              <a:rPr lang="en-IN" i="1" dirty="0">
                <a:solidFill>
                  <a:srgbClr val="C00000"/>
                </a:solidFill>
                <a:latin typeface="NeutraText-DemiItalicAlt"/>
              </a:rPr>
              <a:t> </a:t>
            </a:r>
            <a:r>
              <a:rPr lang="en-IN" i="1" u="sng" dirty="0" err="1">
                <a:solidFill>
                  <a:srgbClr val="C00000"/>
                </a:solidFill>
                <a:latin typeface="NeutraText-DemiItalicAlt"/>
              </a:rPr>
              <a:t>ethenogenes</a:t>
            </a:r>
            <a:r>
              <a:rPr lang="en-IN" i="1" u="sng" dirty="0">
                <a:solidFill>
                  <a:srgbClr val="C00000"/>
                </a:solidFill>
                <a:latin typeface="NeutraText-DemiItalicAlt"/>
              </a:rPr>
              <a:t> </a:t>
            </a:r>
            <a:r>
              <a:rPr lang="en-IN" dirty="0">
                <a:solidFill>
                  <a:srgbClr val="2D3B79"/>
                </a:solidFill>
                <a:latin typeface="NeutraText-Book"/>
              </a:rPr>
              <a:t>bacteria are being used </a:t>
            </a:r>
            <a:r>
              <a:rPr lang="en-IN" dirty="0" smtClean="0">
                <a:solidFill>
                  <a:srgbClr val="2D3B79"/>
                </a:solidFill>
                <a:latin typeface="NeutraText-Book"/>
              </a:rPr>
              <a:t>in ten </a:t>
            </a:r>
            <a:r>
              <a:rPr lang="en-IN" dirty="0">
                <a:solidFill>
                  <a:srgbClr val="2D3B79"/>
                </a:solidFill>
                <a:latin typeface="NeutraText-Book"/>
              </a:rPr>
              <a:t>states to clean up chlorinated solvents that have </a:t>
            </a:r>
            <a:r>
              <a:rPr lang="en-IN" dirty="0" smtClean="0">
                <a:solidFill>
                  <a:srgbClr val="2D3B79"/>
                </a:solidFill>
                <a:latin typeface="NeutraText-Book"/>
              </a:rPr>
              <a:t>been linked </a:t>
            </a:r>
            <a:r>
              <a:rPr lang="en-IN" dirty="0">
                <a:solidFill>
                  <a:srgbClr val="2D3B79"/>
                </a:solidFill>
                <a:latin typeface="NeutraText-Book"/>
              </a:rPr>
              <a:t>to cancer. The bacteria are naturally found </a:t>
            </a:r>
            <a:r>
              <a:rPr lang="en-IN" dirty="0" smtClean="0">
                <a:solidFill>
                  <a:srgbClr val="2D3B79"/>
                </a:solidFill>
                <a:latin typeface="NeutraText-Book"/>
              </a:rPr>
              <a:t>in soil.</a:t>
            </a:r>
            <a:endParaRPr lang="en-IN" dirty="0"/>
          </a:p>
        </p:txBody>
      </p:sp>
      <p:sp>
        <p:nvSpPr>
          <p:cNvPr id="4" name="Date Placeholder 3"/>
          <p:cNvSpPr>
            <a:spLocks noGrp="1"/>
          </p:cNvSpPr>
          <p:nvPr>
            <p:ph type="dt" sz="half" idx="10"/>
          </p:nvPr>
        </p:nvSpPr>
        <p:spPr/>
        <p:txBody>
          <a:bodyPr/>
          <a:lstStyle/>
          <a:p>
            <a:fld id="{BD49C15D-6BE3-41B6-9F75-B8E48B6D9AA0}"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10</a:t>
            </a:fld>
            <a:endParaRPr lang="en-IN"/>
          </a:p>
        </p:txBody>
      </p:sp>
    </p:spTree>
    <p:extLst>
      <p:ext uri="{BB962C8B-B14F-4D97-AF65-F5344CB8AC3E}">
        <p14:creationId xmlns:p14="http://schemas.microsoft.com/office/powerpoint/2010/main" val="408128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381000"/>
            <a:ext cx="7772400" cy="2057400"/>
          </a:xfrm>
        </p:spPr>
        <p:txBody>
          <a:bodyPr/>
          <a:lstStyle/>
          <a:p>
            <a:r>
              <a:rPr lang="en-US" sz="3600"/>
              <a:t>Uranium reduction leads to uranium precipitation and immobilization</a:t>
            </a:r>
          </a:p>
        </p:txBody>
      </p:sp>
      <p:grpSp>
        <p:nvGrpSpPr>
          <p:cNvPr id="26645" name="Group 21"/>
          <p:cNvGrpSpPr>
            <a:grpSpLocks/>
          </p:cNvGrpSpPr>
          <p:nvPr/>
        </p:nvGrpSpPr>
        <p:grpSpPr bwMode="auto">
          <a:xfrm>
            <a:off x="1219200" y="2743200"/>
            <a:ext cx="6400800" cy="3505200"/>
            <a:chOff x="528" y="1968"/>
            <a:chExt cx="4032" cy="2208"/>
          </a:xfrm>
        </p:grpSpPr>
        <p:grpSp>
          <p:nvGrpSpPr>
            <p:cNvPr id="26627" name="Group 3"/>
            <p:cNvGrpSpPr>
              <a:grpSpLocks/>
            </p:cNvGrpSpPr>
            <p:nvPr/>
          </p:nvGrpSpPr>
          <p:grpSpPr bwMode="auto">
            <a:xfrm>
              <a:off x="1536" y="1968"/>
              <a:ext cx="2523" cy="421"/>
              <a:chOff x="1824" y="2016"/>
              <a:chExt cx="2523" cy="421"/>
            </a:xfrm>
          </p:grpSpPr>
          <p:sp>
            <p:nvSpPr>
              <p:cNvPr id="26628" name="Text Box 4"/>
              <p:cNvSpPr txBox="1">
                <a:spLocks noChangeArrowheads="1"/>
              </p:cNvSpPr>
              <p:nvPr/>
            </p:nvSpPr>
            <p:spPr bwMode="auto">
              <a:xfrm>
                <a:off x="1824" y="2016"/>
                <a:ext cx="78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3600" smtClean="0">
                    <a:solidFill>
                      <a:srgbClr val="000000"/>
                    </a:solidFill>
                  </a:rPr>
                  <a:t>U</a:t>
                </a:r>
                <a:r>
                  <a:rPr lang="en-US" sz="3600" baseline="30000" smtClean="0">
                    <a:solidFill>
                      <a:srgbClr val="000000"/>
                    </a:solidFill>
                  </a:rPr>
                  <a:t>6+</a:t>
                </a:r>
                <a:r>
                  <a:rPr lang="en-US" sz="3600" baseline="-25000" smtClean="0">
                    <a:solidFill>
                      <a:srgbClr val="000000"/>
                    </a:solidFill>
                  </a:rPr>
                  <a:t>sol</a:t>
                </a:r>
                <a:endParaRPr lang="en-US" sz="3600" smtClean="0">
                  <a:solidFill>
                    <a:srgbClr val="000000"/>
                  </a:solidFill>
                </a:endParaRPr>
              </a:p>
            </p:txBody>
          </p:sp>
          <p:sp>
            <p:nvSpPr>
              <p:cNvPr id="26629" name="Rectangle 5"/>
              <p:cNvSpPr>
                <a:spLocks noChangeArrowheads="1"/>
              </p:cNvSpPr>
              <p:nvPr/>
            </p:nvSpPr>
            <p:spPr bwMode="auto">
              <a:xfrm>
                <a:off x="3408" y="2033"/>
                <a:ext cx="93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3600" smtClean="0">
                    <a:solidFill>
                      <a:srgbClr val="000000"/>
                    </a:solidFill>
                  </a:rPr>
                  <a:t>U</a:t>
                </a:r>
                <a:r>
                  <a:rPr lang="en-US" sz="3600" baseline="30000" smtClean="0">
                    <a:solidFill>
                      <a:srgbClr val="000000"/>
                    </a:solidFill>
                  </a:rPr>
                  <a:t>4+</a:t>
                </a:r>
                <a:r>
                  <a:rPr lang="en-US" sz="3600" baseline="-25000" smtClean="0">
                    <a:solidFill>
                      <a:srgbClr val="000000"/>
                    </a:solidFill>
                  </a:rPr>
                  <a:t>insol</a:t>
                </a:r>
              </a:p>
            </p:txBody>
          </p:sp>
          <p:sp>
            <p:nvSpPr>
              <p:cNvPr id="26630" name="Line 6"/>
              <p:cNvSpPr>
                <a:spLocks noChangeShapeType="1"/>
              </p:cNvSpPr>
              <p:nvPr/>
            </p:nvSpPr>
            <p:spPr bwMode="auto">
              <a:xfrm>
                <a:off x="2640" y="2256"/>
                <a:ext cx="62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00"/>
                  </a:solidFill>
                </a:endParaRPr>
              </a:p>
            </p:txBody>
          </p:sp>
        </p:grpSp>
        <p:sp>
          <p:nvSpPr>
            <p:cNvPr id="26631" name="Freeform 7" descr="Newsprint"/>
            <p:cNvSpPr>
              <a:spLocks/>
            </p:cNvSpPr>
            <p:nvPr/>
          </p:nvSpPr>
          <p:spPr bwMode="auto">
            <a:xfrm>
              <a:off x="1200" y="2880"/>
              <a:ext cx="781" cy="642"/>
            </a:xfrm>
            <a:custGeom>
              <a:avLst/>
              <a:gdLst>
                <a:gd name="T0" fmla="*/ 96 w 781"/>
                <a:gd name="T1" fmla="*/ 66 h 642"/>
                <a:gd name="T2" fmla="*/ 63 w 781"/>
                <a:gd name="T3" fmla="*/ 181 h 642"/>
                <a:gd name="T4" fmla="*/ 47 w 781"/>
                <a:gd name="T5" fmla="*/ 198 h 642"/>
                <a:gd name="T6" fmla="*/ 31 w 781"/>
                <a:gd name="T7" fmla="*/ 223 h 642"/>
                <a:gd name="T8" fmla="*/ 6 w 781"/>
                <a:gd name="T9" fmla="*/ 264 h 642"/>
                <a:gd name="T10" fmla="*/ 14 w 781"/>
                <a:gd name="T11" fmla="*/ 354 h 642"/>
                <a:gd name="T12" fmla="*/ 72 w 781"/>
                <a:gd name="T13" fmla="*/ 395 h 642"/>
                <a:gd name="T14" fmla="*/ 113 w 781"/>
                <a:gd name="T15" fmla="*/ 445 h 642"/>
                <a:gd name="T16" fmla="*/ 121 w 781"/>
                <a:gd name="T17" fmla="*/ 486 h 642"/>
                <a:gd name="T18" fmla="*/ 146 w 781"/>
                <a:gd name="T19" fmla="*/ 494 h 642"/>
                <a:gd name="T20" fmla="*/ 195 w 781"/>
                <a:gd name="T21" fmla="*/ 519 h 642"/>
                <a:gd name="T22" fmla="*/ 228 w 781"/>
                <a:gd name="T23" fmla="*/ 543 h 642"/>
                <a:gd name="T24" fmla="*/ 261 w 781"/>
                <a:gd name="T25" fmla="*/ 593 h 642"/>
                <a:gd name="T26" fmla="*/ 409 w 781"/>
                <a:gd name="T27" fmla="*/ 642 h 642"/>
                <a:gd name="T28" fmla="*/ 598 w 781"/>
                <a:gd name="T29" fmla="*/ 634 h 642"/>
                <a:gd name="T30" fmla="*/ 697 w 781"/>
                <a:gd name="T31" fmla="*/ 626 h 642"/>
                <a:gd name="T32" fmla="*/ 738 w 781"/>
                <a:gd name="T33" fmla="*/ 568 h 642"/>
                <a:gd name="T34" fmla="*/ 763 w 781"/>
                <a:gd name="T35" fmla="*/ 387 h 642"/>
                <a:gd name="T36" fmla="*/ 713 w 781"/>
                <a:gd name="T37" fmla="*/ 181 h 642"/>
                <a:gd name="T38" fmla="*/ 615 w 781"/>
                <a:gd name="T39" fmla="*/ 148 h 642"/>
                <a:gd name="T40" fmla="*/ 500 w 781"/>
                <a:gd name="T41" fmla="*/ 42 h 642"/>
                <a:gd name="T42" fmla="*/ 417 w 781"/>
                <a:gd name="T43" fmla="*/ 0 h 642"/>
                <a:gd name="T44" fmla="*/ 286 w 781"/>
                <a:gd name="T45" fmla="*/ 33 h 642"/>
                <a:gd name="T46" fmla="*/ 137 w 781"/>
                <a:gd name="T47" fmla="*/ 42 h 642"/>
                <a:gd name="T48" fmla="*/ 96 w 781"/>
                <a:gd name="T49" fmla="*/ 6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642">
                  <a:moveTo>
                    <a:pt x="96" y="66"/>
                  </a:moveTo>
                  <a:cubicBezTo>
                    <a:pt x="88" y="101"/>
                    <a:pt x="82" y="150"/>
                    <a:pt x="63" y="181"/>
                  </a:cubicBezTo>
                  <a:cubicBezTo>
                    <a:pt x="59" y="188"/>
                    <a:pt x="52" y="192"/>
                    <a:pt x="47" y="198"/>
                  </a:cubicBezTo>
                  <a:cubicBezTo>
                    <a:pt x="41" y="206"/>
                    <a:pt x="35" y="214"/>
                    <a:pt x="31" y="223"/>
                  </a:cubicBezTo>
                  <a:cubicBezTo>
                    <a:pt x="10" y="264"/>
                    <a:pt x="36" y="232"/>
                    <a:pt x="6" y="264"/>
                  </a:cubicBezTo>
                  <a:cubicBezTo>
                    <a:pt x="9" y="294"/>
                    <a:pt x="0" y="327"/>
                    <a:pt x="14" y="354"/>
                  </a:cubicBezTo>
                  <a:cubicBezTo>
                    <a:pt x="25" y="375"/>
                    <a:pt x="53" y="381"/>
                    <a:pt x="72" y="395"/>
                  </a:cubicBezTo>
                  <a:cubicBezTo>
                    <a:pt x="89" y="407"/>
                    <a:pt x="101" y="428"/>
                    <a:pt x="113" y="445"/>
                  </a:cubicBezTo>
                  <a:cubicBezTo>
                    <a:pt x="116" y="459"/>
                    <a:pt x="113" y="474"/>
                    <a:pt x="121" y="486"/>
                  </a:cubicBezTo>
                  <a:cubicBezTo>
                    <a:pt x="126" y="493"/>
                    <a:pt x="138" y="490"/>
                    <a:pt x="146" y="494"/>
                  </a:cubicBezTo>
                  <a:cubicBezTo>
                    <a:pt x="210" y="526"/>
                    <a:pt x="132" y="499"/>
                    <a:pt x="195" y="519"/>
                  </a:cubicBezTo>
                  <a:cubicBezTo>
                    <a:pt x="206" y="527"/>
                    <a:pt x="219" y="533"/>
                    <a:pt x="228" y="543"/>
                  </a:cubicBezTo>
                  <a:cubicBezTo>
                    <a:pt x="244" y="562"/>
                    <a:pt x="237" y="581"/>
                    <a:pt x="261" y="593"/>
                  </a:cubicBezTo>
                  <a:cubicBezTo>
                    <a:pt x="305" y="615"/>
                    <a:pt x="362" y="630"/>
                    <a:pt x="409" y="642"/>
                  </a:cubicBezTo>
                  <a:cubicBezTo>
                    <a:pt x="491" y="626"/>
                    <a:pt x="489" y="627"/>
                    <a:pt x="598" y="634"/>
                  </a:cubicBezTo>
                  <a:cubicBezTo>
                    <a:pt x="640" y="642"/>
                    <a:pt x="658" y="639"/>
                    <a:pt x="697" y="626"/>
                  </a:cubicBezTo>
                  <a:cubicBezTo>
                    <a:pt x="717" y="605"/>
                    <a:pt x="729" y="596"/>
                    <a:pt x="738" y="568"/>
                  </a:cubicBezTo>
                  <a:cubicBezTo>
                    <a:pt x="728" y="508"/>
                    <a:pt x="716" y="434"/>
                    <a:pt x="763" y="387"/>
                  </a:cubicBezTo>
                  <a:cubicBezTo>
                    <a:pt x="781" y="332"/>
                    <a:pt x="773" y="217"/>
                    <a:pt x="713" y="181"/>
                  </a:cubicBezTo>
                  <a:cubicBezTo>
                    <a:pt x="687" y="166"/>
                    <a:pt x="645" y="159"/>
                    <a:pt x="615" y="148"/>
                  </a:cubicBezTo>
                  <a:cubicBezTo>
                    <a:pt x="586" y="94"/>
                    <a:pt x="561" y="57"/>
                    <a:pt x="500" y="42"/>
                  </a:cubicBezTo>
                  <a:cubicBezTo>
                    <a:pt x="470" y="19"/>
                    <a:pt x="451" y="12"/>
                    <a:pt x="417" y="0"/>
                  </a:cubicBezTo>
                  <a:cubicBezTo>
                    <a:pt x="371" y="7"/>
                    <a:pt x="330" y="18"/>
                    <a:pt x="286" y="33"/>
                  </a:cubicBezTo>
                  <a:cubicBezTo>
                    <a:pt x="239" y="49"/>
                    <a:pt x="187" y="39"/>
                    <a:pt x="137" y="42"/>
                  </a:cubicBezTo>
                  <a:cubicBezTo>
                    <a:pt x="108" y="61"/>
                    <a:pt x="122" y="54"/>
                    <a:pt x="96" y="66"/>
                  </a:cubicBezTo>
                  <a:close/>
                </a:path>
              </a:pathLst>
            </a:custGeom>
            <a:blipFill dpi="0" rotWithShape="0">
              <a:blip r:embed="rId2"/>
              <a:srcRect/>
              <a:tile tx="0" ty="0" sx="100000" sy="100000" flip="none" algn="tl"/>
            </a:blipFill>
            <a:ln w="9525">
              <a:solidFill>
                <a:schemeClr val="tx1"/>
              </a:solidFill>
              <a:round/>
              <a:headEnd/>
              <a:tailEnd/>
            </a:ln>
            <a:effectLst>
              <a:outerShdw dist="107763" dir="18900000" algn="ctr" rotWithShape="0">
                <a:schemeClr val="bg2"/>
              </a:outerShdw>
            </a:effectLst>
          </p:spPr>
          <p:txBody>
            <a:bodyPr/>
            <a:lstStyle/>
            <a:p>
              <a:pPr fontAlgn="base">
                <a:spcBef>
                  <a:spcPct val="0"/>
                </a:spcBef>
                <a:spcAft>
                  <a:spcPct val="0"/>
                </a:spcAft>
              </a:pPr>
              <a:endParaRPr lang="en-IN" smtClean="0">
                <a:solidFill>
                  <a:srgbClr val="000000"/>
                </a:solidFill>
              </a:endParaRPr>
            </a:p>
          </p:txBody>
        </p:sp>
        <p:sp>
          <p:nvSpPr>
            <p:cNvPr id="26632" name="AutoShape 8"/>
            <p:cNvSpPr>
              <a:spLocks noChangeArrowheads="1"/>
            </p:cNvSpPr>
            <p:nvPr/>
          </p:nvSpPr>
          <p:spPr bwMode="auto">
            <a:xfrm>
              <a:off x="816" y="2688"/>
              <a:ext cx="1728" cy="336"/>
            </a:xfrm>
            <a:prstGeom prst="curvedDownArrow">
              <a:avLst>
                <a:gd name="adj1" fmla="val 102857"/>
                <a:gd name="adj2" fmla="val 205714"/>
                <a:gd name="adj3"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00"/>
                </a:solidFill>
              </a:endParaRPr>
            </a:p>
          </p:txBody>
        </p:sp>
        <p:sp>
          <p:nvSpPr>
            <p:cNvPr id="26633" name="AutoShape 9"/>
            <p:cNvSpPr>
              <a:spLocks noChangeArrowheads="1"/>
            </p:cNvSpPr>
            <p:nvPr/>
          </p:nvSpPr>
          <p:spPr bwMode="auto">
            <a:xfrm flipV="1">
              <a:off x="768" y="3360"/>
              <a:ext cx="2016" cy="432"/>
            </a:xfrm>
            <a:prstGeom prst="curvedDownArrow">
              <a:avLst>
                <a:gd name="adj1" fmla="val 93333"/>
                <a:gd name="adj2" fmla="val 186667"/>
                <a:gd name="adj3"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00"/>
                </a:solidFill>
              </a:endParaRPr>
            </a:p>
          </p:txBody>
        </p:sp>
        <p:sp>
          <p:nvSpPr>
            <p:cNvPr id="26634" name="Rectangle 10"/>
            <p:cNvSpPr>
              <a:spLocks noChangeArrowheads="1"/>
            </p:cNvSpPr>
            <p:nvPr/>
          </p:nvSpPr>
          <p:spPr bwMode="auto">
            <a:xfrm>
              <a:off x="528" y="2976"/>
              <a:ext cx="70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3200" smtClean="0">
                  <a:solidFill>
                    <a:srgbClr val="000000"/>
                  </a:solidFill>
                </a:rPr>
                <a:t>U</a:t>
              </a:r>
              <a:r>
                <a:rPr lang="en-US" sz="3200" baseline="30000" smtClean="0">
                  <a:solidFill>
                    <a:srgbClr val="000000"/>
                  </a:solidFill>
                </a:rPr>
                <a:t>6+</a:t>
              </a:r>
              <a:r>
                <a:rPr lang="en-US" sz="3200" baseline="-25000" smtClean="0">
                  <a:solidFill>
                    <a:srgbClr val="000000"/>
                  </a:solidFill>
                </a:rPr>
                <a:t>sol</a:t>
              </a:r>
            </a:p>
          </p:txBody>
        </p:sp>
        <p:sp>
          <p:nvSpPr>
            <p:cNvPr id="26635" name="Rectangle 11"/>
            <p:cNvSpPr>
              <a:spLocks noChangeArrowheads="1"/>
            </p:cNvSpPr>
            <p:nvPr/>
          </p:nvSpPr>
          <p:spPr bwMode="auto">
            <a:xfrm>
              <a:off x="2160" y="3024"/>
              <a:ext cx="70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3200" smtClean="0">
                  <a:solidFill>
                    <a:srgbClr val="000000"/>
                  </a:solidFill>
                </a:rPr>
                <a:t>U</a:t>
              </a:r>
              <a:r>
                <a:rPr lang="en-US" sz="3200" baseline="30000" smtClean="0">
                  <a:solidFill>
                    <a:srgbClr val="000000"/>
                  </a:solidFill>
                </a:rPr>
                <a:t>6+</a:t>
              </a:r>
              <a:r>
                <a:rPr lang="en-US" sz="3200" baseline="-25000" smtClean="0">
                  <a:solidFill>
                    <a:srgbClr val="000000"/>
                  </a:solidFill>
                </a:rPr>
                <a:t>sol</a:t>
              </a:r>
            </a:p>
          </p:txBody>
        </p:sp>
        <p:sp>
          <p:nvSpPr>
            <p:cNvPr id="26636" name="Freeform 12" descr="Newsprint"/>
            <p:cNvSpPr>
              <a:spLocks/>
            </p:cNvSpPr>
            <p:nvPr/>
          </p:nvSpPr>
          <p:spPr bwMode="auto">
            <a:xfrm>
              <a:off x="3552" y="2976"/>
              <a:ext cx="864" cy="768"/>
            </a:xfrm>
            <a:custGeom>
              <a:avLst/>
              <a:gdLst>
                <a:gd name="T0" fmla="*/ 96 w 781"/>
                <a:gd name="T1" fmla="*/ 66 h 642"/>
                <a:gd name="T2" fmla="*/ 63 w 781"/>
                <a:gd name="T3" fmla="*/ 181 h 642"/>
                <a:gd name="T4" fmla="*/ 47 w 781"/>
                <a:gd name="T5" fmla="*/ 198 h 642"/>
                <a:gd name="T6" fmla="*/ 31 w 781"/>
                <a:gd name="T7" fmla="*/ 223 h 642"/>
                <a:gd name="T8" fmla="*/ 6 w 781"/>
                <a:gd name="T9" fmla="*/ 264 h 642"/>
                <a:gd name="T10" fmla="*/ 14 w 781"/>
                <a:gd name="T11" fmla="*/ 354 h 642"/>
                <a:gd name="T12" fmla="*/ 72 w 781"/>
                <a:gd name="T13" fmla="*/ 395 h 642"/>
                <a:gd name="T14" fmla="*/ 113 w 781"/>
                <a:gd name="T15" fmla="*/ 445 h 642"/>
                <a:gd name="T16" fmla="*/ 121 w 781"/>
                <a:gd name="T17" fmla="*/ 486 h 642"/>
                <a:gd name="T18" fmla="*/ 146 w 781"/>
                <a:gd name="T19" fmla="*/ 494 h 642"/>
                <a:gd name="T20" fmla="*/ 195 w 781"/>
                <a:gd name="T21" fmla="*/ 519 h 642"/>
                <a:gd name="T22" fmla="*/ 228 w 781"/>
                <a:gd name="T23" fmla="*/ 543 h 642"/>
                <a:gd name="T24" fmla="*/ 261 w 781"/>
                <a:gd name="T25" fmla="*/ 593 h 642"/>
                <a:gd name="T26" fmla="*/ 409 w 781"/>
                <a:gd name="T27" fmla="*/ 642 h 642"/>
                <a:gd name="T28" fmla="*/ 598 w 781"/>
                <a:gd name="T29" fmla="*/ 634 h 642"/>
                <a:gd name="T30" fmla="*/ 697 w 781"/>
                <a:gd name="T31" fmla="*/ 626 h 642"/>
                <a:gd name="T32" fmla="*/ 738 w 781"/>
                <a:gd name="T33" fmla="*/ 568 h 642"/>
                <a:gd name="T34" fmla="*/ 763 w 781"/>
                <a:gd name="T35" fmla="*/ 387 h 642"/>
                <a:gd name="T36" fmla="*/ 713 w 781"/>
                <a:gd name="T37" fmla="*/ 181 h 642"/>
                <a:gd name="T38" fmla="*/ 615 w 781"/>
                <a:gd name="T39" fmla="*/ 148 h 642"/>
                <a:gd name="T40" fmla="*/ 500 w 781"/>
                <a:gd name="T41" fmla="*/ 42 h 642"/>
                <a:gd name="T42" fmla="*/ 417 w 781"/>
                <a:gd name="T43" fmla="*/ 0 h 642"/>
                <a:gd name="T44" fmla="*/ 286 w 781"/>
                <a:gd name="T45" fmla="*/ 33 h 642"/>
                <a:gd name="T46" fmla="*/ 137 w 781"/>
                <a:gd name="T47" fmla="*/ 42 h 642"/>
                <a:gd name="T48" fmla="*/ 96 w 781"/>
                <a:gd name="T49" fmla="*/ 6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642">
                  <a:moveTo>
                    <a:pt x="96" y="66"/>
                  </a:moveTo>
                  <a:cubicBezTo>
                    <a:pt x="88" y="101"/>
                    <a:pt x="82" y="150"/>
                    <a:pt x="63" y="181"/>
                  </a:cubicBezTo>
                  <a:cubicBezTo>
                    <a:pt x="59" y="188"/>
                    <a:pt x="52" y="192"/>
                    <a:pt x="47" y="198"/>
                  </a:cubicBezTo>
                  <a:cubicBezTo>
                    <a:pt x="41" y="206"/>
                    <a:pt x="35" y="214"/>
                    <a:pt x="31" y="223"/>
                  </a:cubicBezTo>
                  <a:cubicBezTo>
                    <a:pt x="10" y="264"/>
                    <a:pt x="36" y="232"/>
                    <a:pt x="6" y="264"/>
                  </a:cubicBezTo>
                  <a:cubicBezTo>
                    <a:pt x="9" y="294"/>
                    <a:pt x="0" y="327"/>
                    <a:pt x="14" y="354"/>
                  </a:cubicBezTo>
                  <a:cubicBezTo>
                    <a:pt x="25" y="375"/>
                    <a:pt x="53" y="381"/>
                    <a:pt x="72" y="395"/>
                  </a:cubicBezTo>
                  <a:cubicBezTo>
                    <a:pt x="89" y="407"/>
                    <a:pt x="101" y="428"/>
                    <a:pt x="113" y="445"/>
                  </a:cubicBezTo>
                  <a:cubicBezTo>
                    <a:pt x="116" y="459"/>
                    <a:pt x="113" y="474"/>
                    <a:pt x="121" y="486"/>
                  </a:cubicBezTo>
                  <a:cubicBezTo>
                    <a:pt x="126" y="493"/>
                    <a:pt x="138" y="490"/>
                    <a:pt x="146" y="494"/>
                  </a:cubicBezTo>
                  <a:cubicBezTo>
                    <a:pt x="210" y="526"/>
                    <a:pt x="132" y="499"/>
                    <a:pt x="195" y="519"/>
                  </a:cubicBezTo>
                  <a:cubicBezTo>
                    <a:pt x="206" y="527"/>
                    <a:pt x="219" y="533"/>
                    <a:pt x="228" y="543"/>
                  </a:cubicBezTo>
                  <a:cubicBezTo>
                    <a:pt x="244" y="562"/>
                    <a:pt x="237" y="581"/>
                    <a:pt x="261" y="593"/>
                  </a:cubicBezTo>
                  <a:cubicBezTo>
                    <a:pt x="305" y="615"/>
                    <a:pt x="362" y="630"/>
                    <a:pt x="409" y="642"/>
                  </a:cubicBezTo>
                  <a:cubicBezTo>
                    <a:pt x="491" y="626"/>
                    <a:pt x="489" y="627"/>
                    <a:pt x="598" y="634"/>
                  </a:cubicBezTo>
                  <a:cubicBezTo>
                    <a:pt x="640" y="642"/>
                    <a:pt x="658" y="639"/>
                    <a:pt x="697" y="626"/>
                  </a:cubicBezTo>
                  <a:cubicBezTo>
                    <a:pt x="717" y="605"/>
                    <a:pt x="729" y="596"/>
                    <a:pt x="738" y="568"/>
                  </a:cubicBezTo>
                  <a:cubicBezTo>
                    <a:pt x="728" y="508"/>
                    <a:pt x="716" y="434"/>
                    <a:pt x="763" y="387"/>
                  </a:cubicBezTo>
                  <a:cubicBezTo>
                    <a:pt x="781" y="332"/>
                    <a:pt x="773" y="217"/>
                    <a:pt x="713" y="181"/>
                  </a:cubicBezTo>
                  <a:cubicBezTo>
                    <a:pt x="687" y="166"/>
                    <a:pt x="645" y="159"/>
                    <a:pt x="615" y="148"/>
                  </a:cubicBezTo>
                  <a:cubicBezTo>
                    <a:pt x="586" y="94"/>
                    <a:pt x="561" y="57"/>
                    <a:pt x="500" y="42"/>
                  </a:cubicBezTo>
                  <a:cubicBezTo>
                    <a:pt x="470" y="19"/>
                    <a:pt x="451" y="12"/>
                    <a:pt x="417" y="0"/>
                  </a:cubicBezTo>
                  <a:cubicBezTo>
                    <a:pt x="371" y="7"/>
                    <a:pt x="330" y="18"/>
                    <a:pt x="286" y="33"/>
                  </a:cubicBezTo>
                  <a:cubicBezTo>
                    <a:pt x="239" y="49"/>
                    <a:pt x="187" y="39"/>
                    <a:pt x="137" y="42"/>
                  </a:cubicBezTo>
                  <a:cubicBezTo>
                    <a:pt x="108" y="61"/>
                    <a:pt x="122" y="54"/>
                    <a:pt x="96" y="66"/>
                  </a:cubicBezTo>
                  <a:close/>
                </a:path>
              </a:pathLst>
            </a:custGeom>
            <a:blipFill dpi="0" rotWithShape="0">
              <a:blip r:embed="rId2"/>
              <a:srcRect/>
              <a:tile tx="0" ty="0" sx="100000" sy="100000" flip="none" algn="tl"/>
            </a:blipFill>
            <a:ln w="9525">
              <a:solidFill>
                <a:schemeClr val="tx1"/>
              </a:solidFill>
              <a:round/>
              <a:headEnd/>
              <a:tailEnd/>
            </a:ln>
            <a:effectLst>
              <a:outerShdw dist="107763" dir="18900000" algn="ctr" rotWithShape="0">
                <a:schemeClr val="bg2"/>
              </a:outerShdw>
            </a:effectLst>
          </p:spPr>
          <p:txBody>
            <a:bodyPr/>
            <a:lstStyle/>
            <a:p>
              <a:pPr fontAlgn="base">
                <a:spcBef>
                  <a:spcPct val="0"/>
                </a:spcBef>
                <a:spcAft>
                  <a:spcPct val="0"/>
                </a:spcAft>
              </a:pPr>
              <a:endParaRPr lang="en-IN" smtClean="0">
                <a:solidFill>
                  <a:srgbClr val="000000"/>
                </a:solidFill>
              </a:endParaRPr>
            </a:p>
          </p:txBody>
        </p:sp>
        <p:sp>
          <p:nvSpPr>
            <p:cNvPr id="26637" name="AutoShape 13"/>
            <p:cNvSpPr>
              <a:spLocks noChangeArrowheads="1"/>
            </p:cNvSpPr>
            <p:nvPr/>
          </p:nvSpPr>
          <p:spPr bwMode="auto">
            <a:xfrm>
              <a:off x="2496" y="2640"/>
              <a:ext cx="1728" cy="336"/>
            </a:xfrm>
            <a:prstGeom prst="curvedDownArrow">
              <a:avLst>
                <a:gd name="adj1" fmla="val 102857"/>
                <a:gd name="adj2" fmla="val 205714"/>
                <a:gd name="adj3"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00"/>
                </a:solidFill>
              </a:endParaRPr>
            </a:p>
          </p:txBody>
        </p:sp>
        <p:sp>
          <p:nvSpPr>
            <p:cNvPr id="26638" name="AutoShape 14"/>
            <p:cNvSpPr>
              <a:spLocks noChangeArrowheads="1"/>
            </p:cNvSpPr>
            <p:nvPr/>
          </p:nvSpPr>
          <p:spPr bwMode="auto">
            <a:xfrm flipV="1">
              <a:off x="2544" y="3744"/>
              <a:ext cx="2016" cy="432"/>
            </a:xfrm>
            <a:prstGeom prst="curvedDownArrow">
              <a:avLst>
                <a:gd name="adj1" fmla="val 93333"/>
                <a:gd name="adj2" fmla="val 186667"/>
                <a:gd name="adj3" fmla="val 3333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00"/>
                </a:solidFill>
              </a:endParaRPr>
            </a:p>
          </p:txBody>
        </p:sp>
        <p:sp>
          <p:nvSpPr>
            <p:cNvPr id="26639" name="Rectangle 15"/>
            <p:cNvSpPr>
              <a:spLocks noChangeArrowheads="1"/>
            </p:cNvSpPr>
            <p:nvPr/>
          </p:nvSpPr>
          <p:spPr bwMode="auto">
            <a:xfrm>
              <a:off x="3552" y="3120"/>
              <a:ext cx="8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3200" smtClean="0">
                  <a:solidFill>
                    <a:srgbClr val="000000"/>
                  </a:solidFill>
                </a:rPr>
                <a:t>U</a:t>
              </a:r>
              <a:r>
                <a:rPr lang="en-US" sz="3200" baseline="30000" smtClean="0">
                  <a:solidFill>
                    <a:srgbClr val="000000"/>
                  </a:solidFill>
                </a:rPr>
                <a:t>4+</a:t>
              </a:r>
              <a:r>
                <a:rPr lang="en-US" sz="3200" baseline="-25000" smtClean="0">
                  <a:solidFill>
                    <a:srgbClr val="000000"/>
                  </a:solidFill>
                </a:rPr>
                <a:t>insol</a:t>
              </a:r>
            </a:p>
          </p:txBody>
        </p:sp>
        <p:sp>
          <p:nvSpPr>
            <p:cNvPr id="26640" name="Freeform 16"/>
            <p:cNvSpPr>
              <a:spLocks/>
            </p:cNvSpPr>
            <p:nvPr/>
          </p:nvSpPr>
          <p:spPr bwMode="auto">
            <a:xfrm>
              <a:off x="3984" y="3024"/>
              <a:ext cx="93" cy="112"/>
            </a:xfrm>
            <a:custGeom>
              <a:avLst/>
              <a:gdLst>
                <a:gd name="T0" fmla="*/ 1 w 93"/>
                <a:gd name="T1" fmla="*/ 38 h 112"/>
                <a:gd name="T2" fmla="*/ 34 w 93"/>
                <a:gd name="T3" fmla="*/ 112 h 112"/>
                <a:gd name="T4" fmla="*/ 67 w 93"/>
                <a:gd name="T5" fmla="*/ 104 h 112"/>
                <a:gd name="T6" fmla="*/ 50 w 93"/>
                <a:gd name="T7" fmla="*/ 5 h 112"/>
                <a:gd name="T8" fmla="*/ 1 w 93"/>
                <a:gd name="T9" fmla="*/ 38 h 112"/>
              </a:gdLst>
              <a:ahLst/>
              <a:cxnLst>
                <a:cxn ang="0">
                  <a:pos x="T0" y="T1"/>
                </a:cxn>
                <a:cxn ang="0">
                  <a:pos x="T2" y="T3"/>
                </a:cxn>
                <a:cxn ang="0">
                  <a:pos x="T4" y="T5"/>
                </a:cxn>
                <a:cxn ang="0">
                  <a:pos x="T6" y="T7"/>
                </a:cxn>
                <a:cxn ang="0">
                  <a:pos x="T8" y="T9"/>
                </a:cxn>
              </a:cxnLst>
              <a:rect l="0" t="0" r="r" b="b"/>
              <a:pathLst>
                <a:path w="93" h="112">
                  <a:moveTo>
                    <a:pt x="1" y="38"/>
                  </a:moveTo>
                  <a:cubicBezTo>
                    <a:pt x="9" y="70"/>
                    <a:pt x="10" y="90"/>
                    <a:pt x="34" y="112"/>
                  </a:cubicBezTo>
                  <a:cubicBezTo>
                    <a:pt x="45" y="109"/>
                    <a:pt x="59" y="112"/>
                    <a:pt x="67" y="104"/>
                  </a:cubicBezTo>
                  <a:cubicBezTo>
                    <a:pt x="93" y="78"/>
                    <a:pt x="70" y="25"/>
                    <a:pt x="50" y="5"/>
                  </a:cubicBezTo>
                  <a:cubicBezTo>
                    <a:pt x="0" y="15"/>
                    <a:pt x="13" y="0"/>
                    <a:pt x="1" y="38"/>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00"/>
                </a:solidFill>
              </a:endParaRPr>
            </a:p>
          </p:txBody>
        </p:sp>
        <p:sp>
          <p:nvSpPr>
            <p:cNvPr id="26641" name="Freeform 17"/>
            <p:cNvSpPr>
              <a:spLocks/>
            </p:cNvSpPr>
            <p:nvPr/>
          </p:nvSpPr>
          <p:spPr bwMode="auto">
            <a:xfrm>
              <a:off x="4224" y="3552"/>
              <a:ext cx="93" cy="112"/>
            </a:xfrm>
            <a:custGeom>
              <a:avLst/>
              <a:gdLst>
                <a:gd name="T0" fmla="*/ 1 w 93"/>
                <a:gd name="T1" fmla="*/ 38 h 112"/>
                <a:gd name="T2" fmla="*/ 34 w 93"/>
                <a:gd name="T3" fmla="*/ 112 h 112"/>
                <a:gd name="T4" fmla="*/ 67 w 93"/>
                <a:gd name="T5" fmla="*/ 104 h 112"/>
                <a:gd name="T6" fmla="*/ 50 w 93"/>
                <a:gd name="T7" fmla="*/ 5 h 112"/>
                <a:gd name="T8" fmla="*/ 1 w 93"/>
                <a:gd name="T9" fmla="*/ 38 h 112"/>
              </a:gdLst>
              <a:ahLst/>
              <a:cxnLst>
                <a:cxn ang="0">
                  <a:pos x="T0" y="T1"/>
                </a:cxn>
                <a:cxn ang="0">
                  <a:pos x="T2" y="T3"/>
                </a:cxn>
                <a:cxn ang="0">
                  <a:pos x="T4" y="T5"/>
                </a:cxn>
                <a:cxn ang="0">
                  <a:pos x="T6" y="T7"/>
                </a:cxn>
                <a:cxn ang="0">
                  <a:pos x="T8" y="T9"/>
                </a:cxn>
              </a:cxnLst>
              <a:rect l="0" t="0" r="r" b="b"/>
              <a:pathLst>
                <a:path w="93" h="112">
                  <a:moveTo>
                    <a:pt x="1" y="38"/>
                  </a:moveTo>
                  <a:cubicBezTo>
                    <a:pt x="9" y="70"/>
                    <a:pt x="10" y="90"/>
                    <a:pt x="34" y="112"/>
                  </a:cubicBezTo>
                  <a:cubicBezTo>
                    <a:pt x="45" y="109"/>
                    <a:pt x="59" y="112"/>
                    <a:pt x="67" y="104"/>
                  </a:cubicBezTo>
                  <a:cubicBezTo>
                    <a:pt x="93" y="78"/>
                    <a:pt x="70" y="25"/>
                    <a:pt x="50" y="5"/>
                  </a:cubicBezTo>
                  <a:cubicBezTo>
                    <a:pt x="0" y="15"/>
                    <a:pt x="13" y="0"/>
                    <a:pt x="1" y="38"/>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00"/>
                </a:solidFill>
              </a:endParaRPr>
            </a:p>
          </p:txBody>
        </p:sp>
        <p:sp>
          <p:nvSpPr>
            <p:cNvPr id="26642" name="Freeform 18"/>
            <p:cNvSpPr>
              <a:spLocks/>
            </p:cNvSpPr>
            <p:nvPr/>
          </p:nvSpPr>
          <p:spPr bwMode="auto">
            <a:xfrm>
              <a:off x="4032" y="3552"/>
              <a:ext cx="93" cy="112"/>
            </a:xfrm>
            <a:custGeom>
              <a:avLst/>
              <a:gdLst>
                <a:gd name="T0" fmla="*/ 1 w 93"/>
                <a:gd name="T1" fmla="*/ 38 h 112"/>
                <a:gd name="T2" fmla="*/ 34 w 93"/>
                <a:gd name="T3" fmla="*/ 112 h 112"/>
                <a:gd name="T4" fmla="*/ 67 w 93"/>
                <a:gd name="T5" fmla="*/ 104 h 112"/>
                <a:gd name="T6" fmla="*/ 50 w 93"/>
                <a:gd name="T7" fmla="*/ 5 h 112"/>
                <a:gd name="T8" fmla="*/ 1 w 93"/>
                <a:gd name="T9" fmla="*/ 38 h 112"/>
              </a:gdLst>
              <a:ahLst/>
              <a:cxnLst>
                <a:cxn ang="0">
                  <a:pos x="T0" y="T1"/>
                </a:cxn>
                <a:cxn ang="0">
                  <a:pos x="T2" y="T3"/>
                </a:cxn>
                <a:cxn ang="0">
                  <a:pos x="T4" y="T5"/>
                </a:cxn>
                <a:cxn ang="0">
                  <a:pos x="T6" y="T7"/>
                </a:cxn>
                <a:cxn ang="0">
                  <a:pos x="T8" y="T9"/>
                </a:cxn>
              </a:cxnLst>
              <a:rect l="0" t="0" r="r" b="b"/>
              <a:pathLst>
                <a:path w="93" h="112">
                  <a:moveTo>
                    <a:pt x="1" y="38"/>
                  </a:moveTo>
                  <a:cubicBezTo>
                    <a:pt x="9" y="70"/>
                    <a:pt x="10" y="90"/>
                    <a:pt x="34" y="112"/>
                  </a:cubicBezTo>
                  <a:cubicBezTo>
                    <a:pt x="45" y="109"/>
                    <a:pt x="59" y="112"/>
                    <a:pt x="67" y="104"/>
                  </a:cubicBezTo>
                  <a:cubicBezTo>
                    <a:pt x="93" y="78"/>
                    <a:pt x="70" y="25"/>
                    <a:pt x="50" y="5"/>
                  </a:cubicBezTo>
                  <a:cubicBezTo>
                    <a:pt x="0" y="15"/>
                    <a:pt x="13" y="0"/>
                    <a:pt x="1" y="38"/>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00"/>
                </a:solidFill>
              </a:endParaRPr>
            </a:p>
          </p:txBody>
        </p:sp>
        <p:sp>
          <p:nvSpPr>
            <p:cNvPr id="26643" name="Freeform 19"/>
            <p:cNvSpPr>
              <a:spLocks/>
            </p:cNvSpPr>
            <p:nvPr/>
          </p:nvSpPr>
          <p:spPr bwMode="auto">
            <a:xfrm>
              <a:off x="3840" y="3456"/>
              <a:ext cx="93" cy="112"/>
            </a:xfrm>
            <a:custGeom>
              <a:avLst/>
              <a:gdLst>
                <a:gd name="T0" fmla="*/ 1 w 93"/>
                <a:gd name="T1" fmla="*/ 38 h 112"/>
                <a:gd name="T2" fmla="*/ 34 w 93"/>
                <a:gd name="T3" fmla="*/ 112 h 112"/>
                <a:gd name="T4" fmla="*/ 67 w 93"/>
                <a:gd name="T5" fmla="*/ 104 h 112"/>
                <a:gd name="T6" fmla="*/ 50 w 93"/>
                <a:gd name="T7" fmla="*/ 5 h 112"/>
                <a:gd name="T8" fmla="*/ 1 w 93"/>
                <a:gd name="T9" fmla="*/ 38 h 112"/>
              </a:gdLst>
              <a:ahLst/>
              <a:cxnLst>
                <a:cxn ang="0">
                  <a:pos x="T0" y="T1"/>
                </a:cxn>
                <a:cxn ang="0">
                  <a:pos x="T2" y="T3"/>
                </a:cxn>
                <a:cxn ang="0">
                  <a:pos x="T4" y="T5"/>
                </a:cxn>
                <a:cxn ang="0">
                  <a:pos x="T6" y="T7"/>
                </a:cxn>
                <a:cxn ang="0">
                  <a:pos x="T8" y="T9"/>
                </a:cxn>
              </a:cxnLst>
              <a:rect l="0" t="0" r="r" b="b"/>
              <a:pathLst>
                <a:path w="93" h="112">
                  <a:moveTo>
                    <a:pt x="1" y="38"/>
                  </a:moveTo>
                  <a:cubicBezTo>
                    <a:pt x="9" y="70"/>
                    <a:pt x="10" y="90"/>
                    <a:pt x="34" y="112"/>
                  </a:cubicBezTo>
                  <a:cubicBezTo>
                    <a:pt x="45" y="109"/>
                    <a:pt x="59" y="112"/>
                    <a:pt x="67" y="104"/>
                  </a:cubicBezTo>
                  <a:cubicBezTo>
                    <a:pt x="93" y="78"/>
                    <a:pt x="70" y="25"/>
                    <a:pt x="50" y="5"/>
                  </a:cubicBezTo>
                  <a:cubicBezTo>
                    <a:pt x="0" y="15"/>
                    <a:pt x="13" y="0"/>
                    <a:pt x="1" y="38"/>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00"/>
                </a:solidFill>
              </a:endParaRPr>
            </a:p>
          </p:txBody>
        </p:sp>
        <p:sp>
          <p:nvSpPr>
            <p:cNvPr id="26644" name="Freeform 20"/>
            <p:cNvSpPr>
              <a:spLocks/>
            </p:cNvSpPr>
            <p:nvPr/>
          </p:nvSpPr>
          <p:spPr bwMode="auto">
            <a:xfrm>
              <a:off x="4128" y="3168"/>
              <a:ext cx="93" cy="112"/>
            </a:xfrm>
            <a:custGeom>
              <a:avLst/>
              <a:gdLst>
                <a:gd name="T0" fmla="*/ 1 w 93"/>
                <a:gd name="T1" fmla="*/ 38 h 112"/>
                <a:gd name="T2" fmla="*/ 34 w 93"/>
                <a:gd name="T3" fmla="*/ 112 h 112"/>
                <a:gd name="T4" fmla="*/ 67 w 93"/>
                <a:gd name="T5" fmla="*/ 104 h 112"/>
                <a:gd name="T6" fmla="*/ 50 w 93"/>
                <a:gd name="T7" fmla="*/ 5 h 112"/>
                <a:gd name="T8" fmla="*/ 1 w 93"/>
                <a:gd name="T9" fmla="*/ 38 h 112"/>
              </a:gdLst>
              <a:ahLst/>
              <a:cxnLst>
                <a:cxn ang="0">
                  <a:pos x="T0" y="T1"/>
                </a:cxn>
                <a:cxn ang="0">
                  <a:pos x="T2" y="T3"/>
                </a:cxn>
                <a:cxn ang="0">
                  <a:pos x="T4" y="T5"/>
                </a:cxn>
                <a:cxn ang="0">
                  <a:pos x="T6" y="T7"/>
                </a:cxn>
                <a:cxn ang="0">
                  <a:pos x="T8" y="T9"/>
                </a:cxn>
              </a:cxnLst>
              <a:rect l="0" t="0" r="r" b="b"/>
              <a:pathLst>
                <a:path w="93" h="112">
                  <a:moveTo>
                    <a:pt x="1" y="38"/>
                  </a:moveTo>
                  <a:cubicBezTo>
                    <a:pt x="9" y="70"/>
                    <a:pt x="10" y="90"/>
                    <a:pt x="34" y="112"/>
                  </a:cubicBezTo>
                  <a:cubicBezTo>
                    <a:pt x="45" y="109"/>
                    <a:pt x="59" y="112"/>
                    <a:pt x="67" y="104"/>
                  </a:cubicBezTo>
                  <a:cubicBezTo>
                    <a:pt x="93" y="78"/>
                    <a:pt x="70" y="25"/>
                    <a:pt x="50" y="5"/>
                  </a:cubicBezTo>
                  <a:cubicBezTo>
                    <a:pt x="0" y="15"/>
                    <a:pt x="13" y="0"/>
                    <a:pt x="1" y="38"/>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00"/>
                </a:solidFill>
              </a:endParaRPr>
            </a:p>
          </p:txBody>
        </p:sp>
      </p:grpSp>
      <p:sp>
        <p:nvSpPr>
          <p:cNvPr id="2" name="Date Placeholder 1"/>
          <p:cNvSpPr>
            <a:spLocks noGrp="1"/>
          </p:cNvSpPr>
          <p:nvPr>
            <p:ph type="dt" sz="half" idx="10"/>
          </p:nvPr>
        </p:nvSpPr>
        <p:spPr/>
        <p:txBody>
          <a:bodyPr/>
          <a:lstStyle/>
          <a:p>
            <a:fld id="{43C37A27-9913-4AE6-8AAA-7E5BBF380E64}" type="datetime1">
              <a:rPr lang="en-IN" smtClean="0">
                <a:solidFill>
                  <a:srgbClr val="000000"/>
                </a:solidFill>
              </a:rPr>
              <a:t>12-05-2020</a:t>
            </a:fld>
            <a:endParaRPr lang="en-US">
              <a:solidFill>
                <a:srgbClr val="000000"/>
              </a:solidFill>
            </a:endParaRPr>
          </a:p>
        </p:txBody>
      </p:sp>
      <p:sp>
        <p:nvSpPr>
          <p:cNvPr id="3" name="Slide Number Placeholder 2"/>
          <p:cNvSpPr>
            <a:spLocks noGrp="1"/>
          </p:cNvSpPr>
          <p:nvPr>
            <p:ph type="sldNum" sz="quarter" idx="12"/>
          </p:nvPr>
        </p:nvSpPr>
        <p:spPr/>
        <p:txBody>
          <a:bodyPr/>
          <a:lstStyle/>
          <a:p>
            <a:fld id="{9EB811FF-1E0F-41E1-AD6D-7A10C31C536D}"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4053908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040560"/>
          </a:xfrm>
        </p:spPr>
        <p:txBody>
          <a:bodyPr/>
          <a:lstStyle/>
          <a:p>
            <a:pPr>
              <a:buFont typeface="Wingdings" pitchFamily="2" charset="2"/>
              <a:buChar char="ü"/>
            </a:pPr>
            <a:r>
              <a:rPr lang="en-IN" i="1" u="sng" dirty="0" err="1">
                <a:solidFill>
                  <a:srgbClr val="C00000"/>
                </a:solidFill>
                <a:latin typeface="NeutraText-DemiItalicAlt"/>
              </a:rPr>
              <a:t>Thermus</a:t>
            </a:r>
            <a:r>
              <a:rPr lang="en-IN" i="1" dirty="0">
                <a:solidFill>
                  <a:srgbClr val="C00000"/>
                </a:solidFill>
                <a:latin typeface="NeutraText-DemiItalicAlt"/>
              </a:rPr>
              <a:t> </a:t>
            </a:r>
            <a:r>
              <a:rPr lang="en-IN" i="1" u="sng" dirty="0" err="1">
                <a:solidFill>
                  <a:srgbClr val="C00000"/>
                </a:solidFill>
                <a:latin typeface="NeutraText-DemiItalicAlt"/>
              </a:rPr>
              <a:t>brockianus</a:t>
            </a:r>
            <a:r>
              <a:rPr lang="en-IN" i="1" dirty="0">
                <a:solidFill>
                  <a:srgbClr val="C00000"/>
                </a:solidFill>
                <a:latin typeface="NeutraText-DemiItalicAlt"/>
              </a:rPr>
              <a:t> </a:t>
            </a:r>
            <a:r>
              <a:rPr lang="en-IN" i="1" dirty="0" smtClean="0">
                <a:solidFill>
                  <a:srgbClr val="2D3B79"/>
                </a:solidFill>
                <a:latin typeface="NeutraText-DemiItalicAlt"/>
              </a:rPr>
              <a:t>:</a:t>
            </a:r>
            <a:r>
              <a:rPr lang="en-IN" dirty="0" smtClean="0">
                <a:solidFill>
                  <a:srgbClr val="2D3B79"/>
                </a:solidFill>
                <a:latin typeface="NeutraText-Book"/>
              </a:rPr>
              <a:t>An </a:t>
            </a:r>
            <a:r>
              <a:rPr lang="en-IN" dirty="0">
                <a:solidFill>
                  <a:srgbClr val="2D3B79"/>
                </a:solidFill>
                <a:latin typeface="NeutraText-Book"/>
              </a:rPr>
              <a:t>enzyme from </a:t>
            </a:r>
            <a:r>
              <a:rPr lang="en-IN" dirty="0" smtClean="0">
                <a:solidFill>
                  <a:srgbClr val="2D3B79"/>
                </a:solidFill>
                <a:latin typeface="NeutraText-Book"/>
              </a:rPr>
              <a:t>this </a:t>
            </a:r>
            <a:r>
              <a:rPr lang="en-IN" dirty="0">
                <a:solidFill>
                  <a:srgbClr val="2D3B79"/>
                </a:solidFill>
                <a:latin typeface="NeutraText-Book"/>
              </a:rPr>
              <a:t>bacterium</a:t>
            </a:r>
            <a:r>
              <a:rPr lang="en-IN" dirty="0" smtClean="0">
                <a:solidFill>
                  <a:srgbClr val="2D3B79"/>
                </a:solidFill>
                <a:latin typeface="NeutraText-Book"/>
              </a:rPr>
              <a:t>,, </a:t>
            </a:r>
            <a:r>
              <a:rPr lang="en-IN" dirty="0">
                <a:solidFill>
                  <a:srgbClr val="2D3B79"/>
                </a:solidFill>
                <a:latin typeface="NeutraText-Book"/>
              </a:rPr>
              <a:t>found </a:t>
            </a:r>
            <a:r>
              <a:rPr lang="en-IN" dirty="0" smtClean="0">
                <a:solidFill>
                  <a:srgbClr val="2D3B79"/>
                </a:solidFill>
                <a:latin typeface="NeutraText-Book"/>
              </a:rPr>
              <a:t>in Yellowstone </a:t>
            </a:r>
            <a:r>
              <a:rPr lang="en-IN" dirty="0">
                <a:solidFill>
                  <a:srgbClr val="2D3B79"/>
                </a:solidFill>
                <a:latin typeface="NeutraText-Book"/>
              </a:rPr>
              <a:t>National Park, breaks down hydrogen </a:t>
            </a:r>
            <a:r>
              <a:rPr lang="en-IN" dirty="0" smtClean="0">
                <a:solidFill>
                  <a:srgbClr val="2D3B79"/>
                </a:solidFill>
                <a:latin typeface="NeutraText-Book"/>
              </a:rPr>
              <a:t>peroxide 80,000 </a:t>
            </a:r>
            <a:r>
              <a:rPr lang="en-IN" dirty="0">
                <a:solidFill>
                  <a:srgbClr val="2D3B79"/>
                </a:solidFill>
                <a:latin typeface="NeutraText-Book"/>
              </a:rPr>
              <a:t>times faster than current chemicals in </a:t>
            </a:r>
            <a:r>
              <a:rPr lang="en-IN" dirty="0" smtClean="0">
                <a:solidFill>
                  <a:srgbClr val="2D3B79"/>
                </a:solidFill>
                <a:latin typeface="NeutraText-Book"/>
              </a:rPr>
              <a:t>use.</a:t>
            </a:r>
          </a:p>
          <a:p>
            <a:r>
              <a:rPr lang="en-IN" dirty="0"/>
              <a:t>The bacterium, </a:t>
            </a:r>
            <a:r>
              <a:rPr lang="en-IN" i="1" u="sng" dirty="0" err="1">
                <a:solidFill>
                  <a:srgbClr val="C00000"/>
                </a:solidFill>
              </a:rPr>
              <a:t>Alcaligenes</a:t>
            </a:r>
            <a:r>
              <a:rPr lang="en-IN" i="1" u="sng" dirty="0">
                <a:solidFill>
                  <a:srgbClr val="C00000"/>
                </a:solidFill>
              </a:rPr>
              <a:t> </a:t>
            </a:r>
            <a:r>
              <a:rPr lang="en-IN" i="1" u="sng" dirty="0" err="1">
                <a:solidFill>
                  <a:srgbClr val="C00000"/>
                </a:solidFill>
              </a:rPr>
              <a:t>eutrophus</a:t>
            </a:r>
            <a:r>
              <a:rPr lang="en-IN" dirty="0"/>
              <a:t>, naturally </a:t>
            </a:r>
            <a:r>
              <a:rPr lang="en-IN" dirty="0" smtClean="0"/>
              <a:t>degrades 2,4-D</a:t>
            </a:r>
            <a:r>
              <a:rPr lang="en-IN" dirty="0"/>
              <a:t>, the third most widely used herbicide in the U.S.</a:t>
            </a:r>
          </a:p>
        </p:txBody>
      </p:sp>
      <p:sp>
        <p:nvSpPr>
          <p:cNvPr id="2" name="Date Placeholder 1"/>
          <p:cNvSpPr>
            <a:spLocks noGrp="1"/>
          </p:cNvSpPr>
          <p:nvPr>
            <p:ph type="dt" sz="half" idx="10"/>
          </p:nvPr>
        </p:nvSpPr>
        <p:spPr/>
        <p:txBody>
          <a:bodyPr/>
          <a:lstStyle/>
          <a:p>
            <a:fld id="{08DADF51-FC5A-4C3D-9E12-543A82F076DD}" type="datetime1">
              <a:rPr lang="en-IN" smtClean="0"/>
              <a:t>12-05-2020</a:t>
            </a:fld>
            <a:endParaRPr lang="en-IN"/>
          </a:p>
        </p:txBody>
      </p:sp>
      <p:sp>
        <p:nvSpPr>
          <p:cNvPr id="4" name="Slide Number Placeholder 3"/>
          <p:cNvSpPr>
            <a:spLocks noGrp="1"/>
          </p:cNvSpPr>
          <p:nvPr>
            <p:ph type="sldNum" sz="quarter" idx="12"/>
          </p:nvPr>
        </p:nvSpPr>
        <p:spPr/>
        <p:txBody>
          <a:bodyPr/>
          <a:lstStyle/>
          <a:p>
            <a:fld id="{30163359-4DC0-4724-B18F-D59E163DD82F}" type="slidenum">
              <a:rPr lang="en-IN" smtClean="0"/>
              <a:t>12</a:t>
            </a:fld>
            <a:endParaRPr lang="en-IN"/>
          </a:p>
        </p:txBody>
      </p:sp>
    </p:spTree>
    <p:extLst>
      <p:ext uri="{BB962C8B-B14F-4D97-AF65-F5344CB8AC3E}">
        <p14:creationId xmlns:p14="http://schemas.microsoft.com/office/powerpoint/2010/main" val="201957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8012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smtClean="0"/>
              <a:t>Method depending on nature of contaminants</a:t>
            </a:r>
            <a:endParaRPr lang="en-IN"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42493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E5EB0BB0-6C27-4A67-9B03-398A9DAA5EF7}" type="datetime1">
              <a:rPr lang="en-IN" smtClean="0"/>
              <a:t>12-05-2020</a:t>
            </a:fld>
            <a:endParaRPr lang="en-IN"/>
          </a:p>
        </p:txBody>
      </p:sp>
      <p:sp>
        <p:nvSpPr>
          <p:cNvPr id="4" name="Slide Number Placeholder 3"/>
          <p:cNvSpPr>
            <a:spLocks noGrp="1"/>
          </p:cNvSpPr>
          <p:nvPr>
            <p:ph type="sldNum" sz="quarter" idx="12"/>
          </p:nvPr>
        </p:nvSpPr>
        <p:spPr/>
        <p:txBody>
          <a:bodyPr/>
          <a:lstStyle/>
          <a:p>
            <a:fld id="{30163359-4DC0-4724-B18F-D59E163DD82F}" type="slidenum">
              <a:rPr lang="en-IN" smtClean="0"/>
              <a:t>13</a:t>
            </a:fld>
            <a:endParaRPr lang="en-IN"/>
          </a:p>
        </p:txBody>
      </p:sp>
    </p:spTree>
    <p:extLst>
      <p:ext uri="{BB962C8B-B14F-4D97-AF65-F5344CB8AC3E}">
        <p14:creationId xmlns:p14="http://schemas.microsoft.com/office/powerpoint/2010/main" val="174746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fade">
                                      <p:cBhvr>
                                        <p:cTn id="13" dur="1000"/>
                                        <p:tgtEl>
                                          <p:spTgt spid="12290"/>
                                        </p:tgtEl>
                                      </p:cBhvr>
                                    </p:animEffect>
                                    <p:anim calcmode="lin" valueType="num">
                                      <p:cBhvr>
                                        <p:cTn id="14" dur="1000" fill="hold"/>
                                        <p:tgtEl>
                                          <p:spTgt spid="12290"/>
                                        </p:tgtEl>
                                        <p:attrNameLst>
                                          <p:attrName>ppt_x</p:attrName>
                                        </p:attrNameLst>
                                      </p:cBhvr>
                                      <p:tavLst>
                                        <p:tav tm="0">
                                          <p:val>
                                            <p:strVal val="#ppt_x"/>
                                          </p:val>
                                        </p:tav>
                                        <p:tav tm="100000">
                                          <p:val>
                                            <p:strVal val="#ppt_x"/>
                                          </p:val>
                                        </p:tav>
                                      </p:tavLst>
                                    </p:anim>
                                    <p:anim calcmode="lin" valueType="num">
                                      <p:cBhvr>
                                        <p:cTn id="15"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bioremediation</a:t>
            </a:r>
            <a:endParaRPr lang="en-IN" dirty="0"/>
          </a:p>
        </p:txBody>
      </p:sp>
      <p:sp>
        <p:nvSpPr>
          <p:cNvPr id="3" name="Content Placeholder 2"/>
          <p:cNvSpPr>
            <a:spLocks noGrp="1"/>
          </p:cNvSpPr>
          <p:nvPr>
            <p:ph idx="1"/>
          </p:nvPr>
        </p:nvSpPr>
        <p:spPr>
          <a:xfrm>
            <a:off x="457200" y="1196752"/>
            <a:ext cx="8229600" cy="5544616"/>
          </a:xfrm>
        </p:spPr>
        <p:txBody>
          <a:bodyPr>
            <a:normAutofit lnSpcReduction="10000"/>
          </a:bodyPr>
          <a:lstStyle/>
          <a:p>
            <a:pPr marL="514350" indent="-514350">
              <a:buFont typeface="+mj-lt"/>
              <a:buAutoNum type="arabicPeriod"/>
            </a:pPr>
            <a:r>
              <a:rPr lang="en-US" b="1" i="1" dirty="0" smtClean="0">
                <a:solidFill>
                  <a:srgbClr val="FF0000"/>
                </a:solidFill>
              </a:rPr>
              <a:t>In-situ bioremediation </a:t>
            </a:r>
          </a:p>
          <a:p>
            <a:pPr marL="0" indent="0">
              <a:buNone/>
            </a:pPr>
            <a:r>
              <a:rPr lang="en-US" b="1" i="1" dirty="0"/>
              <a:t> </a:t>
            </a:r>
            <a:r>
              <a:rPr lang="en-US" b="1" i="1" dirty="0" smtClean="0"/>
              <a:t>   </a:t>
            </a:r>
            <a:r>
              <a:rPr lang="en-IN" b="1" i="1" dirty="0" smtClean="0">
                <a:solidFill>
                  <a:schemeClr val="bg1"/>
                </a:solidFill>
              </a:rPr>
              <a:t>If the process occurs in the same place       </a:t>
            </a:r>
          </a:p>
          <a:p>
            <a:pPr marL="0" indent="0">
              <a:buNone/>
            </a:pPr>
            <a:r>
              <a:rPr lang="en-IN" b="1" i="1" dirty="0">
                <a:solidFill>
                  <a:schemeClr val="bg1"/>
                </a:solidFill>
              </a:rPr>
              <a:t> </a:t>
            </a:r>
            <a:r>
              <a:rPr lang="en-IN" b="1" i="1" dirty="0" smtClean="0">
                <a:solidFill>
                  <a:schemeClr val="bg1"/>
                </a:solidFill>
              </a:rPr>
              <a:t>  affected by pollution then it is called</a:t>
            </a:r>
          </a:p>
          <a:p>
            <a:pPr marL="0" indent="0">
              <a:buNone/>
            </a:pPr>
            <a:r>
              <a:rPr lang="en-IN" b="1" i="1" dirty="0" smtClean="0">
                <a:solidFill>
                  <a:schemeClr val="bg1"/>
                </a:solidFill>
              </a:rPr>
              <a:t>   in-situ bioremediation.</a:t>
            </a:r>
          </a:p>
          <a:p>
            <a:pPr marL="0" indent="0">
              <a:buNone/>
            </a:pPr>
            <a:r>
              <a:rPr lang="en-US" b="1" i="1" dirty="0"/>
              <a:t> </a:t>
            </a:r>
            <a:r>
              <a:rPr lang="en-US" b="1" i="1" dirty="0" smtClean="0"/>
              <a:t> </a:t>
            </a:r>
            <a:r>
              <a:rPr lang="en-US" i="1" dirty="0" smtClean="0"/>
              <a:t>ex-   </a:t>
            </a:r>
            <a:r>
              <a:rPr lang="en-US" i="1" dirty="0" smtClean="0">
                <a:solidFill>
                  <a:srgbClr val="00B050"/>
                </a:solidFill>
              </a:rPr>
              <a:t>Bioventing</a:t>
            </a:r>
          </a:p>
          <a:p>
            <a:pPr marL="0" indent="0">
              <a:buNone/>
            </a:pPr>
            <a:r>
              <a:rPr lang="en-US" i="1" dirty="0" smtClean="0">
                <a:solidFill>
                  <a:srgbClr val="00B050"/>
                </a:solidFill>
              </a:rPr>
              <a:t>          In situ biodegradation</a:t>
            </a:r>
          </a:p>
          <a:p>
            <a:pPr marL="0" indent="0">
              <a:buNone/>
            </a:pPr>
            <a:r>
              <a:rPr lang="en-US" i="1" dirty="0" smtClean="0">
                <a:solidFill>
                  <a:srgbClr val="00B050"/>
                </a:solidFill>
              </a:rPr>
              <a:t>          Bio stimulation</a:t>
            </a:r>
          </a:p>
          <a:p>
            <a:pPr marL="0" indent="0">
              <a:buNone/>
            </a:pPr>
            <a:r>
              <a:rPr lang="en-US" i="1" dirty="0" smtClean="0">
                <a:solidFill>
                  <a:srgbClr val="00B050"/>
                </a:solidFill>
              </a:rPr>
              <a:t>          Bio </a:t>
            </a:r>
            <a:r>
              <a:rPr lang="en-US" i="1" dirty="0" err="1" smtClean="0">
                <a:solidFill>
                  <a:srgbClr val="00B050"/>
                </a:solidFill>
              </a:rPr>
              <a:t>sparging</a:t>
            </a:r>
            <a:endParaRPr lang="en-US" i="1" dirty="0" smtClean="0">
              <a:solidFill>
                <a:srgbClr val="00B050"/>
              </a:solidFill>
            </a:endParaRPr>
          </a:p>
          <a:p>
            <a:pPr marL="0" indent="0">
              <a:buNone/>
            </a:pPr>
            <a:r>
              <a:rPr lang="en-US" i="1" dirty="0" smtClean="0">
                <a:solidFill>
                  <a:srgbClr val="00B050"/>
                </a:solidFill>
              </a:rPr>
              <a:t>          Bio augmentation</a:t>
            </a:r>
          </a:p>
          <a:p>
            <a:pPr marL="0" indent="0">
              <a:buNone/>
            </a:pPr>
            <a:r>
              <a:rPr lang="en-US" i="1" dirty="0" smtClean="0">
                <a:solidFill>
                  <a:srgbClr val="00B050"/>
                </a:solidFill>
              </a:rPr>
              <a:t>         Natural Attenuation</a:t>
            </a:r>
          </a:p>
          <a:p>
            <a:pPr marL="0" indent="0">
              <a:buNone/>
            </a:pPr>
            <a:endParaRPr lang="en-IN" b="1" i="1" dirty="0"/>
          </a:p>
        </p:txBody>
      </p:sp>
      <p:sp>
        <p:nvSpPr>
          <p:cNvPr id="4" name="Date Placeholder 3"/>
          <p:cNvSpPr>
            <a:spLocks noGrp="1"/>
          </p:cNvSpPr>
          <p:nvPr>
            <p:ph type="dt" sz="half" idx="10"/>
          </p:nvPr>
        </p:nvSpPr>
        <p:spPr/>
        <p:txBody>
          <a:bodyPr/>
          <a:lstStyle/>
          <a:p>
            <a:fld id="{85032EA4-D9C3-467B-8EAE-66846DAF0261}"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14</a:t>
            </a:fld>
            <a:endParaRPr lang="en-IN"/>
          </a:p>
        </p:txBody>
      </p:sp>
    </p:spTree>
    <p:extLst>
      <p:ext uri="{BB962C8B-B14F-4D97-AF65-F5344CB8AC3E}">
        <p14:creationId xmlns:p14="http://schemas.microsoft.com/office/powerpoint/2010/main" val="360022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2296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5520134"/>
            <a:ext cx="7776864" cy="1077218"/>
          </a:xfrm>
          <a:prstGeom prst="rect">
            <a:avLst/>
          </a:prstGeom>
          <a:noFill/>
        </p:spPr>
        <p:txBody>
          <a:bodyPr wrap="square" rtlCol="0">
            <a:spAutoFit/>
          </a:bodyPr>
          <a:lstStyle/>
          <a:p>
            <a:pPr algn="ctr"/>
            <a:r>
              <a:rPr lang="en-US" sz="3200" dirty="0">
                <a:latin typeface="Helvetica"/>
                <a:cs typeface="Helvetica"/>
              </a:rPr>
              <a:t>degradation of crude oil by </a:t>
            </a:r>
            <a:r>
              <a:rPr lang="en-US" sz="3200" dirty="0" err="1">
                <a:latin typeface="Helvetica"/>
                <a:cs typeface="Helvetica"/>
              </a:rPr>
              <a:t>halophilic</a:t>
            </a:r>
            <a:r>
              <a:rPr lang="en-US" sz="3200" dirty="0">
                <a:latin typeface="Helvetica"/>
                <a:cs typeface="Helvetica"/>
              </a:rPr>
              <a:t> </a:t>
            </a:r>
            <a:r>
              <a:rPr lang="en-US" sz="3200" dirty="0" err="1">
                <a:latin typeface="Helvetica"/>
                <a:cs typeface="Helvetica"/>
              </a:rPr>
              <a:t>Archaea</a:t>
            </a:r>
            <a:endParaRPr lang="en-IN" sz="3200" dirty="0"/>
          </a:p>
        </p:txBody>
      </p:sp>
      <p:sp>
        <p:nvSpPr>
          <p:cNvPr id="3" name="Date Placeholder 2"/>
          <p:cNvSpPr>
            <a:spLocks noGrp="1"/>
          </p:cNvSpPr>
          <p:nvPr>
            <p:ph type="dt" sz="half" idx="10"/>
          </p:nvPr>
        </p:nvSpPr>
        <p:spPr/>
        <p:txBody>
          <a:bodyPr/>
          <a:lstStyle/>
          <a:p>
            <a:fld id="{41FE695C-1401-4D15-BC04-F2F1773BC415}"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15</a:t>
            </a:fld>
            <a:endParaRPr lang="en-IN"/>
          </a:p>
        </p:txBody>
      </p:sp>
    </p:spTree>
    <p:extLst>
      <p:ext uri="{BB962C8B-B14F-4D97-AF65-F5344CB8AC3E}">
        <p14:creationId xmlns:p14="http://schemas.microsoft.com/office/powerpoint/2010/main" val="224610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2FA1964D-F4ED-45C1-8C8F-F408DDE87D33}" type="datetime1">
              <a:rPr lang="en-IN" smtClean="0"/>
              <a:t>12-05-2020</a:t>
            </a:fld>
            <a:endParaRPr lang="en-IN"/>
          </a:p>
        </p:txBody>
      </p:sp>
      <p:sp>
        <p:nvSpPr>
          <p:cNvPr id="3" name="Slide Number Placeholder 2"/>
          <p:cNvSpPr>
            <a:spLocks noGrp="1"/>
          </p:cNvSpPr>
          <p:nvPr>
            <p:ph type="sldNum" sz="quarter" idx="12"/>
          </p:nvPr>
        </p:nvSpPr>
        <p:spPr/>
        <p:txBody>
          <a:bodyPr/>
          <a:lstStyle/>
          <a:p>
            <a:fld id="{30163359-4DC0-4724-B18F-D59E163DD82F}" type="slidenum">
              <a:rPr lang="en-IN" smtClean="0"/>
              <a:t>16</a:t>
            </a:fld>
            <a:endParaRPr lang="en-IN"/>
          </a:p>
        </p:txBody>
      </p:sp>
    </p:spTree>
    <p:extLst>
      <p:ext uri="{BB962C8B-B14F-4D97-AF65-F5344CB8AC3E}">
        <p14:creationId xmlns:p14="http://schemas.microsoft.com/office/powerpoint/2010/main" val="116919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3394720" cy="648072"/>
          </a:xfrm>
        </p:spPr>
        <p:txBody>
          <a:bodyPr>
            <a:normAutofit fontScale="90000"/>
          </a:bodyPr>
          <a:lstStyle/>
          <a:p>
            <a:r>
              <a:rPr lang="en-US" dirty="0" smtClean="0"/>
              <a:t>Continue…</a:t>
            </a:r>
            <a:endParaRPr lang="en-IN" dirty="0"/>
          </a:p>
        </p:txBody>
      </p:sp>
      <p:sp>
        <p:nvSpPr>
          <p:cNvPr id="3" name="Content Placeholder 2"/>
          <p:cNvSpPr>
            <a:spLocks noGrp="1"/>
          </p:cNvSpPr>
          <p:nvPr>
            <p:ph idx="1"/>
          </p:nvPr>
        </p:nvSpPr>
        <p:spPr>
          <a:xfrm>
            <a:off x="457200" y="764704"/>
            <a:ext cx="8229600" cy="5832648"/>
          </a:xfrm>
        </p:spPr>
        <p:txBody>
          <a:bodyPr>
            <a:normAutofit/>
          </a:bodyPr>
          <a:lstStyle/>
          <a:p>
            <a:pPr marL="0" indent="0">
              <a:buNone/>
            </a:pPr>
            <a:r>
              <a:rPr lang="en-US" sz="3600" b="1" dirty="0" smtClean="0">
                <a:solidFill>
                  <a:srgbClr val="FF0000"/>
                </a:solidFill>
              </a:rPr>
              <a:t>2.</a:t>
            </a:r>
            <a:r>
              <a:rPr lang="en-US" sz="3600" b="1" i="1" dirty="0" smtClean="0">
                <a:solidFill>
                  <a:srgbClr val="FF0000"/>
                </a:solidFill>
              </a:rPr>
              <a:t>Ex-situ </a:t>
            </a:r>
            <a:r>
              <a:rPr lang="en-US" sz="3600" b="1" dirty="0" smtClean="0">
                <a:solidFill>
                  <a:srgbClr val="FF0000"/>
                </a:solidFill>
              </a:rPr>
              <a:t>bioremediation:-</a:t>
            </a:r>
          </a:p>
          <a:p>
            <a:pPr marL="0" indent="0">
              <a:buNone/>
            </a:pPr>
            <a:r>
              <a:rPr lang="en-US" sz="3600" b="1" dirty="0"/>
              <a:t> </a:t>
            </a:r>
            <a:r>
              <a:rPr lang="en-IN" sz="3600" b="1" dirty="0" smtClean="0"/>
              <a:t>deliberate </a:t>
            </a:r>
            <a:r>
              <a:rPr lang="en-IN" sz="3600" b="1" dirty="0" smtClean="0">
                <a:solidFill>
                  <a:schemeClr val="tx2">
                    <a:lumMod val="60000"/>
                    <a:lumOff val="40000"/>
                  </a:schemeClr>
                </a:solidFill>
              </a:rPr>
              <a:t>relocation</a:t>
            </a:r>
            <a:r>
              <a:rPr lang="en-IN" sz="3600" b="1" dirty="0" smtClean="0"/>
              <a:t> of the contaminated material (soil and water) to a different place </a:t>
            </a:r>
            <a:r>
              <a:rPr lang="en-IN" sz="3600" b="1" dirty="0" smtClean="0">
                <a:solidFill>
                  <a:schemeClr val="tx2">
                    <a:lumMod val="60000"/>
                    <a:lumOff val="40000"/>
                  </a:schemeClr>
                </a:solidFill>
              </a:rPr>
              <a:t>to accelerate bio catalysis </a:t>
            </a:r>
            <a:r>
              <a:rPr lang="en-IN" sz="3600" b="1" dirty="0" smtClean="0"/>
              <a:t>is referred to as ex-situ bioremediation</a:t>
            </a:r>
          </a:p>
          <a:p>
            <a:pPr lvl="1" fontAlgn="base">
              <a:lnSpc>
                <a:spcPct val="80000"/>
              </a:lnSpc>
              <a:spcAft>
                <a:spcPct val="0"/>
              </a:spcAft>
              <a:buFontTx/>
              <a:buChar char="–"/>
            </a:pPr>
            <a:r>
              <a:rPr kumimoji="0" lang="en-US" sz="3600" b="0" i="0" u="none" strike="noStrike" kern="0" cap="none" spc="0" normalizeH="0" baseline="0" noProof="0" dirty="0" smtClean="0">
                <a:ln>
                  <a:noFill/>
                </a:ln>
                <a:solidFill>
                  <a:srgbClr val="00B050"/>
                </a:solidFill>
                <a:effectLst/>
                <a:uLnTx/>
                <a:uFillTx/>
                <a:latin typeface="Arial"/>
              </a:rPr>
              <a:t>Land farming</a:t>
            </a:r>
          </a:p>
          <a:p>
            <a:pPr lvl="1" fontAlgn="base">
              <a:lnSpc>
                <a:spcPct val="80000"/>
              </a:lnSpc>
              <a:spcAft>
                <a:spcPct val="0"/>
              </a:spcAft>
              <a:buFontTx/>
              <a:buChar char="–"/>
            </a:pPr>
            <a:r>
              <a:rPr kumimoji="0" lang="en-US" sz="3600" b="0" i="0" u="none" strike="noStrike" kern="0" cap="none" spc="0" normalizeH="0" baseline="0" noProof="0" dirty="0" smtClean="0">
                <a:ln>
                  <a:noFill/>
                </a:ln>
                <a:solidFill>
                  <a:srgbClr val="00B050"/>
                </a:solidFill>
                <a:effectLst/>
                <a:uLnTx/>
                <a:uFillTx/>
                <a:latin typeface="Arial"/>
              </a:rPr>
              <a:t>Composting</a:t>
            </a:r>
          </a:p>
          <a:p>
            <a:pPr lvl="1" fontAlgn="base">
              <a:lnSpc>
                <a:spcPct val="80000"/>
              </a:lnSpc>
              <a:spcAft>
                <a:spcPct val="0"/>
              </a:spcAft>
              <a:buFontTx/>
              <a:buChar char="–"/>
            </a:pPr>
            <a:r>
              <a:rPr kumimoji="0" lang="en-US" sz="3600" b="0" i="0" u="none" strike="noStrike" kern="0" cap="none" spc="0" normalizeH="0" baseline="0" noProof="0" dirty="0" err="1" smtClean="0">
                <a:ln>
                  <a:noFill/>
                </a:ln>
                <a:solidFill>
                  <a:srgbClr val="00B050"/>
                </a:solidFill>
                <a:effectLst/>
                <a:uLnTx/>
                <a:uFillTx/>
                <a:latin typeface="Arial"/>
              </a:rPr>
              <a:t>Biopiles</a:t>
            </a:r>
            <a:endParaRPr kumimoji="0" lang="en-US" sz="3600" b="0" i="0" u="none" strike="noStrike" kern="0" cap="none" spc="0" normalizeH="0" baseline="0" noProof="0" dirty="0" smtClean="0">
              <a:ln>
                <a:noFill/>
              </a:ln>
              <a:solidFill>
                <a:srgbClr val="00B050"/>
              </a:solidFill>
              <a:effectLst/>
              <a:uLnTx/>
              <a:uFillTx/>
              <a:latin typeface="Arial"/>
            </a:endParaRPr>
          </a:p>
          <a:p>
            <a:pPr lvl="1" fontAlgn="base">
              <a:lnSpc>
                <a:spcPct val="80000"/>
              </a:lnSpc>
              <a:spcAft>
                <a:spcPct val="0"/>
              </a:spcAft>
              <a:buFontTx/>
              <a:buChar char="–"/>
            </a:pPr>
            <a:r>
              <a:rPr kumimoji="0" lang="en-US" sz="3600" b="0" i="0" u="none" strike="noStrike" kern="0" cap="none" spc="0" normalizeH="0" baseline="0" noProof="0" dirty="0" smtClean="0">
                <a:ln>
                  <a:noFill/>
                </a:ln>
                <a:solidFill>
                  <a:srgbClr val="00B050"/>
                </a:solidFill>
                <a:effectLst/>
                <a:uLnTx/>
                <a:uFillTx/>
                <a:latin typeface="Arial"/>
              </a:rPr>
              <a:t>Bioreactors</a:t>
            </a:r>
          </a:p>
          <a:p>
            <a:pPr marL="0" indent="0">
              <a:buNone/>
            </a:pPr>
            <a:endParaRPr lang="en-IN" sz="3600" b="1" dirty="0"/>
          </a:p>
        </p:txBody>
      </p:sp>
      <p:sp>
        <p:nvSpPr>
          <p:cNvPr id="4" name="Date Placeholder 3"/>
          <p:cNvSpPr>
            <a:spLocks noGrp="1"/>
          </p:cNvSpPr>
          <p:nvPr>
            <p:ph type="dt" sz="half" idx="10"/>
          </p:nvPr>
        </p:nvSpPr>
        <p:spPr/>
        <p:txBody>
          <a:bodyPr/>
          <a:lstStyle/>
          <a:p>
            <a:fld id="{AA744B72-C572-4568-8411-0F15AC06A3C1}"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17</a:t>
            </a:fld>
            <a:endParaRPr lang="en-IN"/>
          </a:p>
        </p:txBody>
      </p:sp>
    </p:spTree>
    <p:extLst>
      <p:ext uri="{BB962C8B-B14F-4D97-AF65-F5344CB8AC3E}">
        <p14:creationId xmlns:p14="http://schemas.microsoft.com/office/powerpoint/2010/main" val="339879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496944" cy="5688632"/>
          </a:xfrm>
        </p:spPr>
        <p:txBody>
          <a:bodyPr>
            <a:normAutofit fontScale="92500" lnSpcReduction="20000"/>
          </a:bodyPr>
          <a:lstStyle/>
          <a:p>
            <a:pPr marL="0" indent="0">
              <a:buNone/>
            </a:pPr>
            <a:r>
              <a:rPr lang="en-US" dirty="0" smtClean="0"/>
              <a:t>3</a:t>
            </a:r>
            <a:r>
              <a:rPr lang="en-US" dirty="0" smtClean="0">
                <a:solidFill>
                  <a:srgbClr val="FF0000"/>
                </a:solidFill>
              </a:rPr>
              <a:t>.</a:t>
            </a:r>
            <a:r>
              <a:rPr lang="en-IN" b="1" i="0" u="none" strike="noStrike" baseline="0" dirty="0" smtClean="0">
                <a:solidFill>
                  <a:srgbClr val="FF0000"/>
                </a:solidFill>
                <a:latin typeface="Arial"/>
              </a:rPr>
              <a:t> Intrinsic Bioremediation :-</a:t>
            </a:r>
          </a:p>
          <a:p>
            <a:pPr marL="0" indent="0">
              <a:buNone/>
            </a:pPr>
            <a:r>
              <a:rPr lang="en-US" b="1" dirty="0">
                <a:latin typeface="Arial"/>
              </a:rPr>
              <a:t> </a:t>
            </a:r>
            <a:r>
              <a:rPr lang="en-US" b="1" dirty="0" smtClean="0">
                <a:latin typeface="Arial"/>
              </a:rPr>
              <a:t>    </a:t>
            </a:r>
            <a:r>
              <a:rPr lang="en-IN" dirty="0" smtClean="0">
                <a:latin typeface="Arial"/>
              </a:rPr>
              <a:t>bioremediation can be accomplished </a:t>
            </a:r>
            <a:r>
              <a:rPr lang="en-IN" dirty="0" smtClean="0">
                <a:solidFill>
                  <a:srgbClr val="00B050"/>
                </a:solidFill>
                <a:latin typeface="Arial"/>
              </a:rPr>
              <a:t>without human intervention </a:t>
            </a:r>
            <a:r>
              <a:rPr lang="en-IN" dirty="0" smtClean="0">
                <a:latin typeface="Arial"/>
              </a:rPr>
              <a:t>by microorganisms that are naturally found in the contaminated matrix.</a:t>
            </a:r>
          </a:p>
          <a:p>
            <a:pPr marL="0" indent="0">
              <a:buNone/>
            </a:pPr>
            <a:r>
              <a:rPr lang="en-US" dirty="0" smtClean="0">
                <a:latin typeface="Arial"/>
              </a:rPr>
              <a:t>-</a:t>
            </a:r>
            <a:r>
              <a:rPr lang="en-IN" dirty="0" smtClean="0">
                <a:latin typeface="Arial"/>
              </a:rPr>
              <a:t>the </a:t>
            </a:r>
            <a:r>
              <a:rPr lang="en-IN" dirty="0" smtClean="0">
                <a:solidFill>
                  <a:srgbClr val="00B050"/>
                </a:solidFill>
                <a:latin typeface="Arial"/>
              </a:rPr>
              <a:t>rate of contaminant degradation </a:t>
            </a:r>
            <a:r>
              <a:rPr lang="en-IN" dirty="0" err="1" smtClean="0">
                <a:latin typeface="Arial"/>
              </a:rPr>
              <a:t>sud</a:t>
            </a:r>
            <a:r>
              <a:rPr lang="en-IN" dirty="0" smtClean="0">
                <a:latin typeface="Arial"/>
              </a:rPr>
              <a:t> exceed the </a:t>
            </a:r>
            <a:r>
              <a:rPr lang="en-IN" dirty="0" smtClean="0">
                <a:solidFill>
                  <a:schemeClr val="tx2">
                    <a:lumMod val="60000"/>
                    <a:lumOff val="40000"/>
                  </a:schemeClr>
                </a:solidFill>
                <a:latin typeface="Arial"/>
              </a:rPr>
              <a:t>rate of contaminant migration</a:t>
            </a:r>
            <a:r>
              <a:rPr lang="en-IN" dirty="0" smtClean="0">
                <a:latin typeface="Arial"/>
              </a:rPr>
              <a:t>.</a:t>
            </a:r>
          </a:p>
          <a:p>
            <a:pPr marL="0" indent="0">
              <a:buNone/>
            </a:pPr>
            <a:r>
              <a:rPr lang="en-US" dirty="0" smtClean="0">
                <a:latin typeface="Arial"/>
              </a:rPr>
              <a:t>-</a:t>
            </a:r>
            <a:r>
              <a:rPr lang="en-IN" dirty="0" smtClean="0">
                <a:latin typeface="Arial"/>
              </a:rPr>
              <a:t>the bioavailability of contaminants,</a:t>
            </a:r>
          </a:p>
          <a:p>
            <a:pPr>
              <a:buFont typeface="Wingdings" pitchFamily="2" charset="2"/>
              <a:buChar char="ü"/>
            </a:pPr>
            <a:r>
              <a:rPr lang="en-IN" dirty="0" smtClean="0">
                <a:latin typeface="Arial"/>
              </a:rPr>
              <a:t> levels of nutrients, </a:t>
            </a:r>
          </a:p>
          <a:p>
            <a:pPr>
              <a:buFont typeface="Wingdings" pitchFamily="2" charset="2"/>
              <a:buChar char="ü"/>
            </a:pPr>
            <a:r>
              <a:rPr lang="en-IN" dirty="0" smtClean="0">
                <a:latin typeface="Arial"/>
              </a:rPr>
              <a:t> the pH of the matrix, </a:t>
            </a:r>
          </a:p>
          <a:p>
            <a:pPr>
              <a:buFont typeface="Wingdings" pitchFamily="2" charset="2"/>
              <a:buChar char="ü"/>
            </a:pPr>
            <a:r>
              <a:rPr lang="en-IN" dirty="0">
                <a:latin typeface="Arial"/>
              </a:rPr>
              <a:t> </a:t>
            </a:r>
            <a:r>
              <a:rPr lang="en-IN" dirty="0" smtClean="0">
                <a:latin typeface="Arial"/>
              </a:rPr>
              <a:t>adequate levels of electron acceptors (either   oxygen , nitrate, ferric iron, or </a:t>
            </a:r>
            <a:r>
              <a:rPr lang="en-IN" dirty="0" err="1" smtClean="0">
                <a:latin typeface="Arial"/>
              </a:rPr>
              <a:t>sulfate</a:t>
            </a:r>
            <a:r>
              <a:rPr lang="en-IN" dirty="0" smtClean="0">
                <a:latin typeface="Arial"/>
              </a:rPr>
              <a:t>),</a:t>
            </a:r>
          </a:p>
          <a:p>
            <a:pPr>
              <a:buFont typeface="Wingdings" pitchFamily="2" charset="2"/>
              <a:buChar char="ü"/>
            </a:pPr>
            <a:r>
              <a:rPr lang="en-IN" dirty="0">
                <a:latin typeface="Arial"/>
              </a:rPr>
              <a:t> </a:t>
            </a:r>
            <a:r>
              <a:rPr lang="en-IN" dirty="0" smtClean="0">
                <a:latin typeface="Arial"/>
              </a:rPr>
              <a:t>and site specific contamination migration rates.</a:t>
            </a:r>
            <a:endParaRPr lang="en-IN" dirty="0"/>
          </a:p>
        </p:txBody>
      </p:sp>
      <p:sp>
        <p:nvSpPr>
          <p:cNvPr id="4" name="Title 1"/>
          <p:cNvSpPr>
            <a:spLocks noGrp="1"/>
          </p:cNvSpPr>
          <p:nvPr>
            <p:ph type="title"/>
          </p:nvPr>
        </p:nvSpPr>
        <p:spPr>
          <a:xfrm>
            <a:off x="457200" y="188640"/>
            <a:ext cx="3394720" cy="648072"/>
          </a:xfrm>
        </p:spPr>
        <p:txBody>
          <a:bodyPr>
            <a:normAutofit fontScale="90000"/>
          </a:bodyPr>
          <a:lstStyle/>
          <a:p>
            <a:r>
              <a:rPr lang="en-US" dirty="0" smtClean="0"/>
              <a:t>Continue…</a:t>
            </a:r>
            <a:endParaRPr lang="en-IN" dirty="0"/>
          </a:p>
        </p:txBody>
      </p:sp>
      <p:sp>
        <p:nvSpPr>
          <p:cNvPr id="2" name="Date Placeholder 1"/>
          <p:cNvSpPr>
            <a:spLocks noGrp="1"/>
          </p:cNvSpPr>
          <p:nvPr>
            <p:ph type="dt" sz="half" idx="10"/>
          </p:nvPr>
        </p:nvSpPr>
        <p:spPr/>
        <p:txBody>
          <a:bodyPr/>
          <a:lstStyle/>
          <a:p>
            <a:fld id="{44C2C5A2-F625-4641-9172-4034BFB2DAF7}"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18</a:t>
            </a:fld>
            <a:endParaRPr lang="en-IN"/>
          </a:p>
        </p:txBody>
      </p:sp>
    </p:spTree>
    <p:extLst>
      <p:ext uri="{BB962C8B-B14F-4D97-AF65-F5344CB8AC3E}">
        <p14:creationId xmlns:p14="http://schemas.microsoft.com/office/powerpoint/2010/main" val="34697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496944" cy="4536504"/>
          </a:xfrm>
        </p:spPr>
        <p:txBody>
          <a:bodyPr/>
          <a:lstStyle/>
          <a:p>
            <a:pPr marL="0" indent="0">
              <a:buNone/>
            </a:pPr>
            <a:r>
              <a:rPr lang="en-IN" b="1" i="1" dirty="0" smtClean="0">
                <a:solidFill>
                  <a:srgbClr val="FF0000"/>
                </a:solidFill>
              </a:rPr>
              <a:t>4.Engineered Bioremediation :-</a:t>
            </a:r>
          </a:p>
          <a:p>
            <a:pPr marL="0" indent="0">
              <a:buNone/>
            </a:pPr>
            <a:r>
              <a:rPr lang="en-US" b="1" i="1" dirty="0"/>
              <a:t> </a:t>
            </a:r>
            <a:r>
              <a:rPr lang="en-US" b="1" i="1" dirty="0" smtClean="0"/>
              <a:t>   </a:t>
            </a:r>
            <a:r>
              <a:rPr lang="en-IN" sz="2400" dirty="0" smtClean="0"/>
              <a:t>it may be desirable </a:t>
            </a:r>
            <a:r>
              <a:rPr lang="en-IN" sz="2400" dirty="0" smtClean="0">
                <a:solidFill>
                  <a:schemeClr val="tx2">
                    <a:lumMod val="60000"/>
                    <a:lumOff val="40000"/>
                  </a:schemeClr>
                </a:solidFill>
              </a:rPr>
              <a:t>to construct engineered systems</a:t>
            </a:r>
            <a:r>
              <a:rPr lang="en-IN" sz="2400" dirty="0" smtClean="0"/>
              <a:t> to supply nutrients, electron acceptors or other materials that enhance the rate or extent of contaminant degradation.</a:t>
            </a:r>
          </a:p>
          <a:p>
            <a:pPr>
              <a:buFont typeface="Wingdings" pitchFamily="2" charset="2"/>
              <a:buChar char="ü"/>
            </a:pPr>
            <a:r>
              <a:rPr lang="en-US" sz="2400" dirty="0" smtClean="0"/>
              <a:t>This is to achieve faster rate</a:t>
            </a:r>
          </a:p>
          <a:p>
            <a:pPr>
              <a:buFont typeface="Wingdings" pitchFamily="2" charset="2"/>
              <a:buChar char="ü"/>
            </a:pPr>
            <a:r>
              <a:rPr lang="en-US" sz="2400" dirty="0" smtClean="0"/>
              <a:t>To translocate the final product</a:t>
            </a:r>
          </a:p>
          <a:p>
            <a:pPr>
              <a:buFont typeface="Wingdings" pitchFamily="2" charset="2"/>
              <a:buChar char="ü"/>
            </a:pPr>
            <a:r>
              <a:rPr lang="en-US" sz="2400" dirty="0" smtClean="0"/>
              <a:t>When there is a threat of migration of contaminants</a:t>
            </a:r>
          </a:p>
          <a:p>
            <a:pPr>
              <a:buFont typeface="Wingdings" pitchFamily="2" charset="2"/>
              <a:buChar char="ü"/>
            </a:pPr>
            <a:r>
              <a:rPr lang="en-US" sz="2400" dirty="0" smtClean="0"/>
              <a:t>All the factor of natural attenuation remains same</a:t>
            </a:r>
          </a:p>
          <a:p>
            <a:pPr marL="0" indent="0">
              <a:buNone/>
            </a:pPr>
            <a:endParaRPr lang="en-IN" sz="2400" dirty="0"/>
          </a:p>
        </p:txBody>
      </p:sp>
      <p:sp>
        <p:nvSpPr>
          <p:cNvPr id="4" name="Title 1"/>
          <p:cNvSpPr>
            <a:spLocks noGrp="1"/>
          </p:cNvSpPr>
          <p:nvPr>
            <p:ph type="title"/>
          </p:nvPr>
        </p:nvSpPr>
        <p:spPr>
          <a:xfrm>
            <a:off x="457200" y="188640"/>
            <a:ext cx="3394720" cy="648072"/>
          </a:xfrm>
        </p:spPr>
        <p:txBody>
          <a:bodyPr>
            <a:normAutofit fontScale="90000"/>
          </a:bodyPr>
          <a:lstStyle/>
          <a:p>
            <a:r>
              <a:rPr lang="en-US" dirty="0" smtClean="0"/>
              <a:t>Continue…</a:t>
            </a:r>
            <a:endParaRPr lang="en-IN" dirty="0"/>
          </a:p>
        </p:txBody>
      </p:sp>
      <p:sp>
        <p:nvSpPr>
          <p:cNvPr id="2" name="Date Placeholder 1"/>
          <p:cNvSpPr>
            <a:spLocks noGrp="1"/>
          </p:cNvSpPr>
          <p:nvPr>
            <p:ph type="dt" sz="half" idx="10"/>
          </p:nvPr>
        </p:nvSpPr>
        <p:spPr/>
        <p:txBody>
          <a:bodyPr/>
          <a:lstStyle/>
          <a:p>
            <a:fld id="{24D1350F-D2D6-4190-B9F1-5E39FD09BBB7}"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19</a:t>
            </a:fld>
            <a:endParaRPr lang="en-IN"/>
          </a:p>
        </p:txBody>
      </p:sp>
    </p:spTree>
    <p:extLst>
      <p:ext uri="{BB962C8B-B14F-4D97-AF65-F5344CB8AC3E}">
        <p14:creationId xmlns:p14="http://schemas.microsoft.com/office/powerpoint/2010/main" val="234565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is BIOREMEDIATION ?</a:t>
            </a:r>
            <a:endParaRPr lang="en-IN" dirty="0">
              <a:solidFill>
                <a:schemeClr val="bg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429001"/>
            <a:ext cx="239077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501008"/>
            <a:ext cx="246697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91680" y="1270501"/>
            <a:ext cx="1051371" cy="646331"/>
          </a:xfrm>
          <a:prstGeom prst="rect">
            <a:avLst/>
          </a:prstGeom>
          <a:noFill/>
        </p:spPr>
        <p:txBody>
          <a:bodyPr wrap="square" rtlCol="0">
            <a:spAutoFit/>
          </a:bodyPr>
          <a:lstStyle/>
          <a:p>
            <a:r>
              <a:rPr lang="en-US" sz="3600" b="1" dirty="0" smtClean="0">
                <a:solidFill>
                  <a:schemeClr val="bg1">
                    <a:lumMod val="95000"/>
                  </a:schemeClr>
                </a:solidFill>
              </a:rPr>
              <a:t>BIO</a:t>
            </a:r>
            <a:endParaRPr lang="en-IN" sz="3600" b="1" dirty="0">
              <a:solidFill>
                <a:schemeClr val="bg1">
                  <a:lumMod val="95000"/>
                </a:schemeClr>
              </a:solidFill>
            </a:endParaRPr>
          </a:p>
        </p:txBody>
      </p:sp>
      <p:sp>
        <p:nvSpPr>
          <p:cNvPr id="5" name="TextBox 4"/>
          <p:cNvSpPr txBox="1"/>
          <p:nvPr/>
        </p:nvSpPr>
        <p:spPr>
          <a:xfrm>
            <a:off x="5580112" y="1332057"/>
            <a:ext cx="2664296"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REMEDIATION</a:t>
            </a:r>
            <a:endParaRPr lang="en-IN" sz="32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5436096" y="2780928"/>
            <a:ext cx="3096344" cy="707886"/>
          </a:xfrm>
          <a:prstGeom prst="rect">
            <a:avLst/>
          </a:prstGeom>
          <a:noFill/>
        </p:spPr>
        <p:txBody>
          <a:bodyPr wrap="square" rtlCol="0">
            <a:spAutoFit/>
          </a:bodyPr>
          <a:lstStyle/>
          <a:p>
            <a:r>
              <a:rPr lang="en-IN" sz="4000" b="1" i="0" u="none" strike="noStrike" baseline="0" dirty="0" smtClean="0">
                <a:solidFill>
                  <a:srgbClr val="FFFFFF"/>
                </a:solidFill>
                <a:latin typeface="Times New Roman"/>
              </a:rPr>
              <a:t>method to fix</a:t>
            </a:r>
            <a:endParaRPr lang="en-IN" sz="4000" b="1" dirty="0"/>
          </a:p>
        </p:txBody>
      </p:sp>
      <p:sp>
        <p:nvSpPr>
          <p:cNvPr id="7" name="TextBox 6"/>
          <p:cNvSpPr txBox="1"/>
          <p:nvPr/>
        </p:nvSpPr>
        <p:spPr>
          <a:xfrm>
            <a:off x="1043608" y="2636912"/>
            <a:ext cx="2520280" cy="769441"/>
          </a:xfrm>
          <a:prstGeom prst="rect">
            <a:avLst/>
          </a:prstGeom>
          <a:noFill/>
        </p:spPr>
        <p:txBody>
          <a:bodyPr wrap="square" rtlCol="0">
            <a:spAutoFit/>
          </a:bodyPr>
          <a:lstStyle/>
          <a:p>
            <a:r>
              <a:rPr lang="en-IN" sz="4400" b="1" i="0" u="none" strike="noStrike" baseline="0" dirty="0" smtClean="0">
                <a:solidFill>
                  <a:srgbClr val="FFFFFF"/>
                </a:solidFill>
                <a:latin typeface="Times New Roman"/>
              </a:rPr>
              <a:t>microbial</a:t>
            </a:r>
            <a:endParaRPr lang="en-IN" sz="4400" b="1" dirty="0"/>
          </a:p>
        </p:txBody>
      </p:sp>
      <p:sp>
        <p:nvSpPr>
          <p:cNvPr id="8" name="Down Arrow 7"/>
          <p:cNvSpPr/>
          <p:nvPr/>
        </p:nvSpPr>
        <p:spPr>
          <a:xfrm>
            <a:off x="1979712" y="1916832"/>
            <a:ext cx="403299"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Down Arrow 11"/>
          <p:cNvSpPr/>
          <p:nvPr/>
        </p:nvSpPr>
        <p:spPr>
          <a:xfrm>
            <a:off x="6688981" y="1916832"/>
            <a:ext cx="403299"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0" y="5517232"/>
            <a:ext cx="9144000" cy="1323439"/>
          </a:xfrm>
          <a:prstGeom prst="rect">
            <a:avLst/>
          </a:prstGeom>
          <a:noFill/>
        </p:spPr>
        <p:txBody>
          <a:bodyPr wrap="square" rtlCol="0">
            <a:spAutoFit/>
          </a:bodyPr>
          <a:lstStyle/>
          <a:p>
            <a:r>
              <a:rPr lang="en-IN" sz="4000" b="0" i="0" u="none" strike="noStrike" baseline="0" dirty="0" smtClean="0">
                <a:solidFill>
                  <a:srgbClr val="FFFFFF"/>
                </a:solidFill>
                <a:latin typeface="Times New Roman"/>
              </a:rPr>
              <a:t>Using microorganisms to clean up pollution in the environment</a:t>
            </a:r>
            <a:endParaRPr lang="en-IN" sz="4000" dirty="0"/>
          </a:p>
        </p:txBody>
      </p:sp>
      <p:sp>
        <p:nvSpPr>
          <p:cNvPr id="3" name="Date Placeholder 2"/>
          <p:cNvSpPr>
            <a:spLocks noGrp="1"/>
          </p:cNvSpPr>
          <p:nvPr>
            <p:ph type="dt" sz="half" idx="10"/>
          </p:nvPr>
        </p:nvSpPr>
        <p:spPr/>
        <p:txBody>
          <a:bodyPr/>
          <a:lstStyle/>
          <a:p>
            <a:fld id="{299B5CCC-0F9D-4A92-B2F4-C06351BB8DD3}" type="datetime1">
              <a:rPr lang="en-IN" smtClean="0"/>
              <a:t>12-05-2020</a:t>
            </a:fld>
            <a:endParaRPr lang="en-IN"/>
          </a:p>
        </p:txBody>
      </p:sp>
      <p:sp>
        <p:nvSpPr>
          <p:cNvPr id="10" name="Slide Number Placeholder 9"/>
          <p:cNvSpPr>
            <a:spLocks noGrp="1"/>
          </p:cNvSpPr>
          <p:nvPr>
            <p:ph type="sldNum" sz="quarter" idx="12"/>
          </p:nvPr>
        </p:nvSpPr>
        <p:spPr/>
        <p:txBody>
          <a:bodyPr/>
          <a:lstStyle/>
          <a:p>
            <a:fld id="{30163359-4DC0-4724-B18F-D59E163DD82F}" type="slidenum">
              <a:rPr lang="en-IN" smtClean="0"/>
              <a:t>2</a:t>
            </a:fld>
            <a:endParaRPr lang="en-IN"/>
          </a:p>
        </p:txBody>
      </p:sp>
    </p:spTree>
    <p:extLst>
      <p:ext uri="{BB962C8B-B14F-4D97-AF65-F5344CB8AC3E}">
        <p14:creationId xmlns:p14="http://schemas.microsoft.com/office/powerpoint/2010/main" val="191094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7"/>
                                        </p:tgtEl>
                                        <p:attrNameLst>
                                          <p:attrName>style.visibility</p:attrName>
                                        </p:attrNameLst>
                                      </p:cBhvr>
                                      <p:to>
                                        <p:strVal val="visible"/>
                                      </p:to>
                                    </p:set>
                                    <p:anim calcmode="lin" valueType="num">
                                      <p:cBhvr additive="base">
                                        <p:cTn id="49" dur="500" fill="hold"/>
                                        <p:tgtEl>
                                          <p:spTgt spid="1027"/>
                                        </p:tgtEl>
                                        <p:attrNameLst>
                                          <p:attrName>ppt_x</p:attrName>
                                        </p:attrNameLst>
                                      </p:cBhvr>
                                      <p:tavLst>
                                        <p:tav tm="0">
                                          <p:val>
                                            <p:strVal val="#ppt_x"/>
                                          </p:val>
                                        </p:tav>
                                        <p:tav tm="100000">
                                          <p:val>
                                            <p:strVal val="#ppt_x"/>
                                          </p:val>
                                        </p:tav>
                                      </p:tavLst>
                                    </p:anim>
                                    <p:anim calcmode="lin" valueType="num">
                                      <p:cBhvr additive="base">
                                        <p:cTn id="5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additive="base">
                                        <p:cTn id="55" dur="500" fill="hold"/>
                                        <p:tgtEl>
                                          <p:spTgt spid="1028"/>
                                        </p:tgtEl>
                                        <p:attrNameLst>
                                          <p:attrName>ppt_x</p:attrName>
                                        </p:attrNameLst>
                                      </p:cBhvr>
                                      <p:tavLst>
                                        <p:tav tm="0">
                                          <p:val>
                                            <p:strVal val="#ppt_x"/>
                                          </p:val>
                                        </p:tav>
                                        <p:tav tm="100000">
                                          <p:val>
                                            <p:strVal val="#ppt_x"/>
                                          </p:val>
                                        </p:tav>
                                      </p:tavLst>
                                    </p:anim>
                                    <p:anim calcmode="lin" valueType="num">
                                      <p:cBhvr additive="base">
                                        <p:cTn id="5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animBg="1"/>
      <p:bldP spid="12"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59"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0CBD6E60-01C5-445B-A9E3-0F4227E9568F}" type="datetime1">
              <a:rPr lang="en-IN" smtClean="0"/>
              <a:t>12-05-2020</a:t>
            </a:fld>
            <a:endParaRPr lang="en-IN"/>
          </a:p>
        </p:txBody>
      </p:sp>
      <p:sp>
        <p:nvSpPr>
          <p:cNvPr id="4" name="Slide Number Placeholder 3"/>
          <p:cNvSpPr>
            <a:spLocks noGrp="1"/>
          </p:cNvSpPr>
          <p:nvPr>
            <p:ph type="sldNum" sz="quarter" idx="12"/>
          </p:nvPr>
        </p:nvSpPr>
        <p:spPr/>
        <p:txBody>
          <a:bodyPr/>
          <a:lstStyle/>
          <a:p>
            <a:fld id="{30163359-4DC0-4724-B18F-D59E163DD82F}" type="slidenum">
              <a:rPr lang="en-IN" smtClean="0"/>
              <a:t>20</a:t>
            </a:fld>
            <a:endParaRPr lang="en-IN"/>
          </a:p>
        </p:txBody>
      </p:sp>
    </p:spTree>
    <p:extLst>
      <p:ext uri="{BB962C8B-B14F-4D97-AF65-F5344CB8AC3E}">
        <p14:creationId xmlns:p14="http://schemas.microsoft.com/office/powerpoint/2010/main" val="15792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lstStyle/>
          <a:p>
            <a:r>
              <a:rPr lang="en-US" i="1" dirty="0" smtClean="0"/>
              <a:t>In-situ</a:t>
            </a:r>
            <a:r>
              <a:rPr lang="en-US" dirty="0" smtClean="0"/>
              <a:t> bioremediation</a:t>
            </a:r>
            <a:endParaRPr lang="en-IN" dirty="0"/>
          </a:p>
        </p:txBody>
      </p:sp>
      <p:pic>
        <p:nvPicPr>
          <p:cNvPr id="3" name="Picture 19" descr="image?id=74369&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45780"/>
            <a:ext cx="846043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566C0112-EAAE-43D9-A8F6-D2E63A038EB4}"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21</a:t>
            </a:fld>
            <a:endParaRPr lang="en-IN"/>
          </a:p>
        </p:txBody>
      </p:sp>
    </p:spTree>
    <p:extLst>
      <p:ext uri="{BB962C8B-B14F-4D97-AF65-F5344CB8AC3E}">
        <p14:creationId xmlns:p14="http://schemas.microsoft.com/office/powerpoint/2010/main" val="191614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12974"/>
          </a:xfrm>
        </p:spPr>
        <p:txBody>
          <a:bodyPr/>
          <a:lstStyle/>
          <a:p>
            <a:r>
              <a:rPr lang="en-US" dirty="0" smtClean="0">
                <a:solidFill>
                  <a:schemeClr val="bg1"/>
                </a:solidFill>
              </a:rPr>
              <a:t>Bioventing</a:t>
            </a:r>
            <a:endParaRPr lang="en-IN" dirty="0">
              <a:solidFill>
                <a:schemeClr val="bg1"/>
              </a:solidFill>
            </a:endParaRPr>
          </a:p>
        </p:txBody>
      </p:sp>
      <p:sp>
        <p:nvSpPr>
          <p:cNvPr id="3" name="Content Placeholder 2"/>
          <p:cNvSpPr>
            <a:spLocks noGrp="1"/>
          </p:cNvSpPr>
          <p:nvPr>
            <p:ph idx="1"/>
          </p:nvPr>
        </p:nvSpPr>
        <p:spPr>
          <a:xfrm>
            <a:off x="457200" y="1268760"/>
            <a:ext cx="8291264" cy="5184576"/>
          </a:xfrm>
        </p:spPr>
        <p:txBody>
          <a:bodyPr>
            <a:normAutofit fontScale="85000" lnSpcReduction="20000"/>
          </a:bodyPr>
          <a:lstStyle/>
          <a:p>
            <a:r>
              <a:rPr lang="en-IN" dirty="0" smtClean="0">
                <a:solidFill>
                  <a:schemeClr val="bg1"/>
                </a:solidFill>
              </a:rPr>
              <a:t>The system supplies oxygen by injecting air directly into the residual contamination . </a:t>
            </a:r>
          </a:p>
          <a:p>
            <a:r>
              <a:rPr lang="en-IN" dirty="0" smtClean="0">
                <a:solidFill>
                  <a:schemeClr val="bg1"/>
                </a:solidFill>
              </a:rPr>
              <a:t>bioventing uses low airflow rates to provide only enough oxygen to sustain microbial activity.</a:t>
            </a:r>
          </a:p>
          <a:p>
            <a:r>
              <a:rPr lang="en-IN" dirty="0" smtClean="0">
                <a:solidFill>
                  <a:schemeClr val="bg1"/>
                </a:solidFill>
              </a:rPr>
              <a:t> Optimal flow rates maximize biodegradation as </a:t>
            </a:r>
            <a:r>
              <a:rPr lang="en-IN" dirty="0" err="1" smtClean="0">
                <a:solidFill>
                  <a:schemeClr val="bg1"/>
                </a:solidFill>
              </a:rPr>
              <a:t>vapors</a:t>
            </a:r>
            <a:r>
              <a:rPr lang="en-IN" dirty="0" smtClean="0">
                <a:solidFill>
                  <a:schemeClr val="bg1"/>
                </a:solidFill>
              </a:rPr>
              <a:t> move slowly through biologically active soil while minimizing volatilization of contaminants. </a:t>
            </a:r>
          </a:p>
          <a:p>
            <a:pPr marL="354013" indent="88900">
              <a:buFont typeface="Wingdings" pitchFamily="2" charset="2"/>
              <a:buChar char="ü"/>
            </a:pPr>
            <a:r>
              <a:rPr lang="en-IN" dirty="0" smtClean="0">
                <a:solidFill>
                  <a:schemeClr val="bg1"/>
                </a:solidFill>
              </a:rPr>
              <a:t>It works for simple hydrocarbons and can be used    where the contamination is deep under the surface.</a:t>
            </a:r>
          </a:p>
          <a:p>
            <a:r>
              <a:rPr lang="en-IN" dirty="0" smtClean="0">
                <a:solidFill>
                  <a:schemeClr val="bg1"/>
                </a:solidFill>
              </a:rPr>
              <a:t>A basic bioventing system includes</a:t>
            </a:r>
          </a:p>
          <a:p>
            <a:pPr marL="354013" indent="176213">
              <a:buFont typeface="Wingdings" pitchFamily="2" charset="2"/>
              <a:buChar char="ü"/>
            </a:pPr>
            <a:r>
              <a:rPr lang="en-IN" dirty="0" smtClean="0">
                <a:solidFill>
                  <a:schemeClr val="bg1"/>
                </a:solidFill>
              </a:rPr>
              <a:t> a well and</a:t>
            </a:r>
          </a:p>
          <a:p>
            <a:pPr indent="11113">
              <a:buFont typeface="Wingdings" pitchFamily="2" charset="2"/>
              <a:buChar char="ü"/>
            </a:pPr>
            <a:r>
              <a:rPr lang="en-IN" dirty="0" smtClean="0">
                <a:solidFill>
                  <a:schemeClr val="bg1"/>
                </a:solidFill>
              </a:rPr>
              <a:t> a blower---which pumps air through the well and </a:t>
            </a:r>
          </a:p>
          <a:p>
            <a:pPr marL="0" indent="0">
              <a:buNone/>
            </a:pPr>
            <a:r>
              <a:rPr lang="en-IN" dirty="0">
                <a:solidFill>
                  <a:schemeClr val="bg1"/>
                </a:solidFill>
              </a:rPr>
              <a:t> </a:t>
            </a:r>
            <a:r>
              <a:rPr lang="en-IN" dirty="0" smtClean="0">
                <a:solidFill>
                  <a:schemeClr val="bg1"/>
                </a:solidFill>
              </a:rPr>
              <a:t>                         into the soil. </a:t>
            </a:r>
            <a:endParaRPr lang="en-IN" dirty="0">
              <a:solidFill>
                <a:schemeClr val="bg1"/>
              </a:solidFill>
            </a:endParaRPr>
          </a:p>
        </p:txBody>
      </p:sp>
      <p:sp>
        <p:nvSpPr>
          <p:cNvPr id="4" name="Date Placeholder 3"/>
          <p:cNvSpPr>
            <a:spLocks noGrp="1"/>
          </p:cNvSpPr>
          <p:nvPr>
            <p:ph type="dt" sz="half" idx="10"/>
          </p:nvPr>
        </p:nvSpPr>
        <p:spPr/>
        <p:txBody>
          <a:bodyPr/>
          <a:lstStyle/>
          <a:p>
            <a:fld id="{3A835724-07E7-4F71-923B-18518A010196}"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22</a:t>
            </a:fld>
            <a:endParaRPr lang="en-IN"/>
          </a:p>
        </p:txBody>
      </p:sp>
    </p:spTree>
    <p:extLst>
      <p:ext uri="{BB962C8B-B14F-4D97-AF65-F5344CB8AC3E}">
        <p14:creationId xmlns:p14="http://schemas.microsoft.com/office/powerpoint/2010/main" val="269928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337683" y="-969530"/>
            <a:ext cx="6648148" cy="882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225A71A3-7AD6-48A2-B6C0-B757D77B33FE}" type="datetime1">
              <a:rPr lang="en-IN" smtClean="0"/>
              <a:t>12-05-2020</a:t>
            </a:fld>
            <a:endParaRPr lang="en-IN"/>
          </a:p>
        </p:txBody>
      </p:sp>
      <p:sp>
        <p:nvSpPr>
          <p:cNvPr id="3" name="Slide Number Placeholder 2"/>
          <p:cNvSpPr>
            <a:spLocks noGrp="1"/>
          </p:cNvSpPr>
          <p:nvPr>
            <p:ph type="sldNum" sz="quarter" idx="12"/>
          </p:nvPr>
        </p:nvSpPr>
        <p:spPr/>
        <p:txBody>
          <a:bodyPr/>
          <a:lstStyle/>
          <a:p>
            <a:fld id="{30163359-4DC0-4724-B18F-D59E163DD82F}" type="slidenum">
              <a:rPr lang="en-IN" smtClean="0"/>
              <a:t>23</a:t>
            </a:fld>
            <a:endParaRPr lang="en-IN"/>
          </a:p>
        </p:txBody>
      </p:sp>
    </p:spTree>
    <p:extLst>
      <p:ext uri="{BB962C8B-B14F-4D97-AF65-F5344CB8AC3E}">
        <p14:creationId xmlns:p14="http://schemas.microsoft.com/office/powerpoint/2010/main" val="139549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764" y="116632"/>
            <a:ext cx="8802724" cy="483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4948250"/>
            <a:ext cx="9036496" cy="1865126"/>
          </a:xfrm>
          <a:prstGeom prst="rect">
            <a:avLst/>
          </a:prstGeom>
          <a:noFill/>
        </p:spPr>
        <p:txBody>
          <a:bodyPr wrap="square" rtlCol="0">
            <a:spAutoFit/>
          </a:bodyPr>
          <a:lstStyle/>
          <a:p>
            <a:pPr marL="800100" lvl="1" indent="-342900" fontAlgn="base">
              <a:lnSpc>
                <a:spcPct val="80000"/>
              </a:lnSpc>
              <a:spcBef>
                <a:spcPct val="20000"/>
              </a:spcBef>
              <a:spcAft>
                <a:spcPct val="0"/>
              </a:spcAft>
              <a:buFont typeface="Wingdings" pitchFamily="2" charset="2"/>
              <a:buChar char="ü"/>
            </a:pPr>
            <a:r>
              <a:rPr kumimoji="0" lang="en-US" sz="3200" b="0" i="0" u="none" strike="noStrike" kern="0" cap="none" spc="0" normalizeH="0" baseline="0" noProof="0" dirty="0" smtClean="0">
                <a:ln>
                  <a:noFill/>
                </a:ln>
                <a:solidFill>
                  <a:srgbClr val="000000"/>
                </a:solidFill>
                <a:effectLst/>
                <a:uLnTx/>
                <a:uFillTx/>
                <a:latin typeface="Arial"/>
              </a:rPr>
              <a:t>One of the most common approaches in soil</a:t>
            </a:r>
          </a:p>
          <a:p>
            <a:pPr marL="800100" lvl="1" indent="-342900" fontAlgn="base">
              <a:lnSpc>
                <a:spcPct val="80000"/>
              </a:lnSpc>
              <a:spcBef>
                <a:spcPct val="20000"/>
              </a:spcBef>
              <a:spcAft>
                <a:spcPct val="0"/>
              </a:spcAft>
              <a:buFont typeface="Wingdings" pitchFamily="2" charset="2"/>
              <a:buChar char="ü"/>
            </a:pPr>
            <a:r>
              <a:rPr kumimoji="0" lang="en-US" sz="3200" b="0" i="0" u="none" strike="noStrike" kern="0" cap="none" spc="0" normalizeH="0" baseline="0" noProof="0" dirty="0" smtClean="0">
                <a:ln>
                  <a:noFill/>
                </a:ln>
                <a:solidFill>
                  <a:srgbClr val="000000"/>
                </a:solidFill>
                <a:effectLst/>
                <a:uLnTx/>
                <a:uFillTx/>
                <a:latin typeface="Arial"/>
              </a:rPr>
              <a:t>Supply air and nutrients via wells</a:t>
            </a:r>
          </a:p>
          <a:p>
            <a:pPr marL="800100" lvl="1" indent="-342900" fontAlgn="base">
              <a:lnSpc>
                <a:spcPct val="80000"/>
              </a:lnSpc>
              <a:spcBef>
                <a:spcPct val="20000"/>
              </a:spcBef>
              <a:spcAft>
                <a:spcPct val="0"/>
              </a:spcAft>
              <a:buFont typeface="Wingdings" pitchFamily="2" charset="2"/>
              <a:buChar char="ü"/>
            </a:pPr>
            <a:r>
              <a:rPr kumimoji="0" lang="en-US" sz="3200" b="0" i="0" u="none" strike="noStrike" kern="0" cap="none" spc="0" normalizeH="0" baseline="0" noProof="0" dirty="0" smtClean="0">
                <a:ln>
                  <a:noFill/>
                </a:ln>
                <a:solidFill>
                  <a:srgbClr val="000000"/>
                </a:solidFill>
                <a:effectLst/>
                <a:uLnTx/>
                <a:uFillTx/>
                <a:latin typeface="Arial"/>
              </a:rPr>
              <a:t>Takes advantage of indigenous microorganisms</a:t>
            </a:r>
            <a:endParaRPr kumimoji="0" lang="en-US" sz="3200" b="0" i="0" u="none" strike="noStrike" kern="0" cap="none" spc="0" normalizeH="0" baseline="0" noProof="0" dirty="0">
              <a:ln>
                <a:noFill/>
              </a:ln>
              <a:solidFill>
                <a:srgbClr val="000000"/>
              </a:solidFill>
              <a:effectLst/>
              <a:uLnTx/>
              <a:uFillTx/>
              <a:latin typeface="Arial"/>
            </a:endParaRPr>
          </a:p>
        </p:txBody>
      </p:sp>
      <p:sp>
        <p:nvSpPr>
          <p:cNvPr id="3" name="Date Placeholder 2"/>
          <p:cNvSpPr>
            <a:spLocks noGrp="1"/>
          </p:cNvSpPr>
          <p:nvPr>
            <p:ph type="dt" sz="half" idx="10"/>
          </p:nvPr>
        </p:nvSpPr>
        <p:spPr/>
        <p:txBody>
          <a:bodyPr/>
          <a:lstStyle/>
          <a:p>
            <a:fld id="{53398CFB-B178-4CF6-9FDE-8FD45AEB824C}"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24</a:t>
            </a:fld>
            <a:endParaRPr lang="en-IN"/>
          </a:p>
        </p:txBody>
      </p:sp>
    </p:spTree>
    <p:extLst>
      <p:ext uri="{BB962C8B-B14F-4D97-AF65-F5344CB8AC3E}">
        <p14:creationId xmlns:p14="http://schemas.microsoft.com/office/powerpoint/2010/main" val="125012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7859216" cy="720080"/>
          </a:xfrm>
        </p:spPr>
        <p:txBody>
          <a:bodyPr>
            <a:normAutofit fontScale="90000"/>
          </a:bodyPr>
          <a:lstStyle/>
          <a:p>
            <a:r>
              <a:rPr lang="en-US" i="1" dirty="0" smtClean="0">
                <a:solidFill>
                  <a:schemeClr val="bg2"/>
                </a:solidFill>
              </a:rPr>
              <a:t>In situ biodegradation</a:t>
            </a:r>
            <a:endParaRPr lang="en-IN" dirty="0">
              <a:solidFill>
                <a:schemeClr val="bg2"/>
              </a:solidFill>
            </a:endParaRPr>
          </a:p>
        </p:txBody>
      </p:sp>
      <p:sp>
        <p:nvSpPr>
          <p:cNvPr id="3" name="Content Placeholder 2"/>
          <p:cNvSpPr>
            <a:spLocks noGrp="1"/>
          </p:cNvSpPr>
          <p:nvPr>
            <p:ph idx="1"/>
          </p:nvPr>
        </p:nvSpPr>
        <p:spPr>
          <a:xfrm>
            <a:off x="457200" y="2060848"/>
            <a:ext cx="8229600" cy="4104456"/>
          </a:xfrm>
        </p:spPr>
        <p:txBody>
          <a:bodyPr>
            <a:normAutofit lnSpcReduction="10000"/>
          </a:bodyPr>
          <a:lstStyle/>
          <a:p>
            <a:r>
              <a:rPr lang="en-IN" dirty="0" smtClean="0">
                <a:solidFill>
                  <a:schemeClr val="bg1"/>
                </a:solidFill>
              </a:rPr>
              <a:t>Supply air and nutrients by circulating aqueous solutions through contaminated soils or groundwater</a:t>
            </a:r>
          </a:p>
          <a:p>
            <a:pPr>
              <a:buFont typeface="Wingdings" pitchFamily="2" charset="2"/>
              <a:buChar char="ü"/>
            </a:pPr>
            <a:r>
              <a:rPr lang="en-US" dirty="0" smtClean="0">
                <a:solidFill>
                  <a:schemeClr val="bg1"/>
                </a:solidFill>
              </a:rPr>
              <a:t>Contaminants are composed of simple carbons.</a:t>
            </a:r>
          </a:p>
          <a:p>
            <a:pPr>
              <a:buFont typeface="Wingdings" pitchFamily="2" charset="2"/>
              <a:buChar char="ü"/>
            </a:pPr>
            <a:r>
              <a:rPr lang="en-US" dirty="0" smtClean="0">
                <a:solidFill>
                  <a:schemeClr val="bg1"/>
                </a:solidFill>
              </a:rPr>
              <a:t>Can be attenuated by natural </a:t>
            </a:r>
            <a:r>
              <a:rPr lang="en-US" dirty="0" err="1" smtClean="0">
                <a:solidFill>
                  <a:schemeClr val="bg1"/>
                </a:solidFill>
              </a:rPr>
              <a:t>microrganism</a:t>
            </a:r>
            <a:r>
              <a:rPr lang="en-US" dirty="0" smtClean="0">
                <a:solidFill>
                  <a:schemeClr val="bg1"/>
                </a:solidFill>
              </a:rPr>
              <a:t>.</a:t>
            </a:r>
          </a:p>
          <a:p>
            <a:pPr>
              <a:buFont typeface="Wingdings" pitchFamily="2" charset="2"/>
              <a:buChar char="ü"/>
            </a:pPr>
            <a:r>
              <a:rPr lang="en-US" dirty="0" smtClean="0">
                <a:solidFill>
                  <a:schemeClr val="bg1"/>
                </a:solidFill>
              </a:rPr>
              <a:t>Some limiting factors like aeration </a:t>
            </a:r>
            <a:r>
              <a:rPr lang="en-US" dirty="0" err="1" smtClean="0">
                <a:solidFill>
                  <a:schemeClr val="bg1"/>
                </a:solidFill>
              </a:rPr>
              <a:t>etc</a:t>
            </a:r>
            <a:r>
              <a:rPr lang="en-US" dirty="0" smtClean="0">
                <a:solidFill>
                  <a:schemeClr val="bg1"/>
                </a:solidFill>
              </a:rPr>
              <a:t> is provided</a:t>
            </a:r>
          </a:p>
          <a:p>
            <a:pPr marL="0" indent="0">
              <a:buNone/>
            </a:pPr>
            <a:endParaRPr lang="en-IN" dirty="0">
              <a:solidFill>
                <a:schemeClr val="bg1"/>
              </a:solidFill>
            </a:endParaRPr>
          </a:p>
        </p:txBody>
      </p:sp>
      <p:sp>
        <p:nvSpPr>
          <p:cNvPr id="4" name="Date Placeholder 3"/>
          <p:cNvSpPr>
            <a:spLocks noGrp="1"/>
          </p:cNvSpPr>
          <p:nvPr>
            <p:ph type="dt" sz="half" idx="10"/>
          </p:nvPr>
        </p:nvSpPr>
        <p:spPr/>
        <p:txBody>
          <a:bodyPr/>
          <a:lstStyle/>
          <a:p>
            <a:fld id="{227139DE-6B88-42A4-A96C-55DD495A31D7}"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25</a:t>
            </a:fld>
            <a:endParaRPr lang="en-IN"/>
          </a:p>
        </p:txBody>
      </p:sp>
    </p:spTree>
    <p:extLst>
      <p:ext uri="{BB962C8B-B14F-4D97-AF65-F5344CB8AC3E}">
        <p14:creationId xmlns:p14="http://schemas.microsoft.com/office/powerpoint/2010/main" val="77616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bg1"/>
                </a:solidFill>
              </a:rPr>
              <a:t>Bio stimulation</a:t>
            </a:r>
            <a:endParaRPr lang="en-IN" dirty="0">
              <a:solidFill>
                <a:schemeClr val="bg1"/>
              </a:solidFill>
            </a:endParaRPr>
          </a:p>
        </p:txBody>
      </p:sp>
      <p:sp>
        <p:nvSpPr>
          <p:cNvPr id="3" name="Content Placeholder 2"/>
          <p:cNvSpPr>
            <a:spLocks noGrp="1"/>
          </p:cNvSpPr>
          <p:nvPr>
            <p:ph idx="1"/>
          </p:nvPr>
        </p:nvSpPr>
        <p:spPr>
          <a:xfrm>
            <a:off x="457200" y="1556792"/>
            <a:ext cx="8229600" cy="4680520"/>
          </a:xfrm>
        </p:spPr>
        <p:txBody>
          <a:bodyPr>
            <a:normAutofit lnSpcReduction="10000"/>
          </a:bodyPr>
          <a:lstStyle/>
          <a:p>
            <a:pPr marL="0" indent="0">
              <a:buNone/>
            </a:pPr>
            <a:r>
              <a:rPr lang="en-IN" b="0" i="0" u="none" strike="noStrike" baseline="0" dirty="0" smtClean="0">
                <a:solidFill>
                  <a:schemeClr val="bg2"/>
                </a:solidFill>
                <a:latin typeface="Times New Roman"/>
              </a:rPr>
              <a:t>“bioremediation method of</a:t>
            </a:r>
            <a:r>
              <a:rPr lang="en-IN" b="0" i="0" u="none" strike="noStrike" dirty="0" smtClean="0">
                <a:solidFill>
                  <a:schemeClr val="bg2"/>
                </a:solidFill>
                <a:latin typeface="Times New Roman"/>
              </a:rPr>
              <a:t> </a:t>
            </a:r>
            <a:r>
              <a:rPr lang="en-IN" b="0" i="0" u="none" strike="noStrike" baseline="0" dirty="0" smtClean="0">
                <a:solidFill>
                  <a:schemeClr val="bg2"/>
                </a:solidFill>
                <a:latin typeface="Times New Roman"/>
              </a:rPr>
              <a:t>adding nutrients, such as nitrogen and phosphorus,</a:t>
            </a:r>
            <a:r>
              <a:rPr lang="en-IN" b="0" i="0" u="none" strike="noStrike" dirty="0" smtClean="0">
                <a:solidFill>
                  <a:schemeClr val="bg2"/>
                </a:solidFill>
                <a:latin typeface="Times New Roman"/>
              </a:rPr>
              <a:t> </a:t>
            </a:r>
            <a:r>
              <a:rPr lang="en-IN" b="0" i="0" u="none" strike="noStrike" baseline="0" dirty="0" smtClean="0">
                <a:solidFill>
                  <a:schemeClr val="bg2"/>
                </a:solidFill>
                <a:latin typeface="Times New Roman"/>
              </a:rPr>
              <a:t>to a contaminated environment to stimulate</a:t>
            </a:r>
            <a:r>
              <a:rPr lang="en-IN" b="0" i="0" u="none" strike="noStrike" dirty="0" smtClean="0">
                <a:solidFill>
                  <a:schemeClr val="bg2"/>
                </a:solidFill>
                <a:latin typeface="Times New Roman"/>
              </a:rPr>
              <a:t> </a:t>
            </a:r>
            <a:r>
              <a:rPr lang="en-IN" b="0" i="0" u="none" strike="noStrike" baseline="0" dirty="0" smtClean="0">
                <a:solidFill>
                  <a:schemeClr val="bg2"/>
                </a:solidFill>
                <a:latin typeface="Times New Roman"/>
              </a:rPr>
              <a:t>the growth of indigenous microorganisms”. </a:t>
            </a:r>
          </a:p>
          <a:p>
            <a:pPr>
              <a:buFont typeface="Wingdings" pitchFamily="2" charset="2"/>
              <a:buChar char="ü"/>
            </a:pPr>
            <a:r>
              <a:rPr lang="en-IN" b="0" i="0" u="none" strike="noStrike" baseline="0" dirty="0" smtClean="0">
                <a:solidFill>
                  <a:schemeClr val="bg2"/>
                </a:solidFill>
                <a:latin typeface="Times New Roman"/>
              </a:rPr>
              <a:t>This</a:t>
            </a:r>
            <a:r>
              <a:rPr lang="en-IN" b="0" i="0" u="none" strike="noStrike" dirty="0" smtClean="0">
                <a:solidFill>
                  <a:schemeClr val="bg2"/>
                </a:solidFill>
                <a:latin typeface="Times New Roman"/>
              </a:rPr>
              <a:t> </a:t>
            </a:r>
            <a:r>
              <a:rPr lang="en-IN" b="0" i="0" u="none" strike="noStrike" baseline="0" dirty="0" smtClean="0">
                <a:solidFill>
                  <a:schemeClr val="bg2"/>
                </a:solidFill>
                <a:latin typeface="Times New Roman"/>
              </a:rPr>
              <a:t>approach is also termed nutrient enrichment</a:t>
            </a:r>
            <a:r>
              <a:rPr lang="en-IN" b="0" i="0" u="none" strike="noStrike" dirty="0" smtClean="0">
                <a:solidFill>
                  <a:schemeClr val="bg2"/>
                </a:solidFill>
                <a:latin typeface="Times New Roman"/>
              </a:rPr>
              <a:t> </a:t>
            </a:r>
            <a:r>
              <a:rPr lang="en-IN" b="0" i="0" u="none" strike="noStrike" baseline="0" dirty="0" smtClean="0">
                <a:solidFill>
                  <a:schemeClr val="bg2"/>
                </a:solidFill>
                <a:latin typeface="Times New Roman"/>
              </a:rPr>
              <a:t>or fertilization.</a:t>
            </a:r>
          </a:p>
          <a:p>
            <a:pPr>
              <a:buFont typeface="Wingdings" pitchFamily="2" charset="2"/>
              <a:buChar char="ü"/>
            </a:pPr>
            <a:r>
              <a:rPr lang="en-US" dirty="0" smtClean="0">
                <a:solidFill>
                  <a:schemeClr val="bg2"/>
                </a:solidFill>
                <a:latin typeface="Times New Roman"/>
              </a:rPr>
              <a:t>It also utilizes natural </a:t>
            </a:r>
            <a:r>
              <a:rPr lang="en-US" dirty="0" err="1" smtClean="0">
                <a:solidFill>
                  <a:schemeClr val="bg2"/>
                </a:solidFill>
                <a:latin typeface="Times New Roman"/>
              </a:rPr>
              <a:t>microflora</a:t>
            </a:r>
            <a:r>
              <a:rPr lang="en-US" dirty="0" smtClean="0">
                <a:solidFill>
                  <a:schemeClr val="bg2"/>
                </a:solidFill>
                <a:latin typeface="Times New Roman"/>
              </a:rPr>
              <a:t> &amp; fauna.</a:t>
            </a:r>
          </a:p>
          <a:p>
            <a:pPr>
              <a:buFont typeface="Wingdings" pitchFamily="2" charset="2"/>
              <a:buChar char="ü"/>
            </a:pPr>
            <a:r>
              <a:rPr lang="en-US" dirty="0" smtClean="0">
                <a:solidFill>
                  <a:schemeClr val="bg2"/>
                </a:solidFill>
                <a:latin typeface="Times New Roman"/>
              </a:rPr>
              <a:t>Natural attenuation is going on but rate is extremely slow</a:t>
            </a:r>
            <a:endParaRPr lang="en-IN" dirty="0">
              <a:solidFill>
                <a:schemeClr val="bg2"/>
              </a:solidFill>
            </a:endParaRPr>
          </a:p>
        </p:txBody>
      </p:sp>
      <p:sp>
        <p:nvSpPr>
          <p:cNvPr id="4" name="Date Placeholder 3"/>
          <p:cNvSpPr>
            <a:spLocks noGrp="1"/>
          </p:cNvSpPr>
          <p:nvPr>
            <p:ph type="dt" sz="half" idx="10"/>
          </p:nvPr>
        </p:nvSpPr>
        <p:spPr/>
        <p:txBody>
          <a:bodyPr/>
          <a:lstStyle/>
          <a:p>
            <a:fld id="{0EBAFC2D-1493-4FC2-8450-904C10D779BB}"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26</a:t>
            </a:fld>
            <a:endParaRPr lang="en-IN"/>
          </a:p>
        </p:txBody>
      </p:sp>
    </p:spTree>
    <p:extLst>
      <p:ext uri="{BB962C8B-B14F-4D97-AF65-F5344CB8AC3E}">
        <p14:creationId xmlns:p14="http://schemas.microsoft.com/office/powerpoint/2010/main" val="331771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92088"/>
          </a:xfrm>
        </p:spPr>
        <p:txBody>
          <a:bodyPr>
            <a:normAutofit/>
          </a:bodyPr>
          <a:lstStyle/>
          <a:p>
            <a:pPr lvl="0">
              <a:spcBef>
                <a:spcPct val="20000"/>
              </a:spcBef>
            </a:pPr>
            <a:r>
              <a:rPr lang="en-US" b="1" i="1" dirty="0" err="1" smtClean="0">
                <a:solidFill>
                  <a:schemeClr val="bg1"/>
                </a:solidFill>
                <a:ea typeface="+mn-ea"/>
                <a:cs typeface="+mn-cs"/>
              </a:rPr>
              <a:t>Biosparging</a:t>
            </a:r>
            <a:endParaRPr lang="en-IN" sz="6000" b="1" dirty="0">
              <a:solidFill>
                <a:schemeClr val="bg1"/>
              </a:solidFill>
            </a:endParaRPr>
          </a:p>
        </p:txBody>
      </p:sp>
      <p:sp>
        <p:nvSpPr>
          <p:cNvPr id="3" name="Content Placeholder 2"/>
          <p:cNvSpPr>
            <a:spLocks noGrp="1"/>
          </p:cNvSpPr>
          <p:nvPr>
            <p:ph idx="1"/>
          </p:nvPr>
        </p:nvSpPr>
        <p:spPr>
          <a:xfrm>
            <a:off x="457200" y="1340768"/>
            <a:ext cx="8229600" cy="4853136"/>
          </a:xfrm>
        </p:spPr>
        <p:txBody>
          <a:bodyPr>
            <a:normAutofit/>
          </a:bodyPr>
          <a:lstStyle/>
          <a:p>
            <a:pPr>
              <a:buFont typeface="Wingdings" pitchFamily="2" charset="2"/>
              <a:buChar char="ü"/>
            </a:pPr>
            <a:r>
              <a:rPr lang="en-IN" dirty="0" smtClean="0">
                <a:solidFill>
                  <a:schemeClr val="bg1"/>
                </a:solidFill>
              </a:rPr>
              <a:t>injection of air under pressure below the water table to increase groundwater oxygen concentrations and enhance the rate of biological degradation of contaminants by naturally occurring bacteria.</a:t>
            </a:r>
          </a:p>
          <a:p>
            <a:r>
              <a:rPr lang="en-IN" b="0" i="0" u="none" strike="noStrike" baseline="0" dirty="0" smtClean="0">
                <a:solidFill>
                  <a:schemeClr val="bg1"/>
                </a:solidFill>
                <a:latin typeface="Times-Roman"/>
              </a:rPr>
              <a:t>The ease and low cost of installing small-diameter</a:t>
            </a:r>
            <a:r>
              <a:rPr lang="en-IN" b="0" i="0" u="none" strike="noStrike" dirty="0" smtClean="0">
                <a:solidFill>
                  <a:schemeClr val="bg1"/>
                </a:solidFill>
                <a:latin typeface="Times-Roman"/>
              </a:rPr>
              <a:t> </a:t>
            </a:r>
            <a:r>
              <a:rPr lang="en-IN" b="0" i="0" u="none" strike="noStrike" baseline="0" dirty="0" smtClean="0">
                <a:solidFill>
                  <a:schemeClr val="bg1"/>
                </a:solidFill>
                <a:latin typeface="Times-Roman"/>
              </a:rPr>
              <a:t>air injection points allows considerable flexibility in the design and construction of the system.</a:t>
            </a:r>
            <a:endParaRPr lang="en-IN" dirty="0" smtClean="0">
              <a:solidFill>
                <a:schemeClr val="bg1"/>
              </a:solidFill>
            </a:endParaRPr>
          </a:p>
          <a:p>
            <a:endParaRPr lang="en-IN" dirty="0">
              <a:solidFill>
                <a:schemeClr val="bg1"/>
              </a:solidFill>
            </a:endParaRPr>
          </a:p>
        </p:txBody>
      </p:sp>
      <p:sp>
        <p:nvSpPr>
          <p:cNvPr id="4" name="Date Placeholder 3"/>
          <p:cNvSpPr>
            <a:spLocks noGrp="1"/>
          </p:cNvSpPr>
          <p:nvPr>
            <p:ph type="dt" sz="half" idx="10"/>
          </p:nvPr>
        </p:nvSpPr>
        <p:spPr/>
        <p:txBody>
          <a:bodyPr/>
          <a:lstStyle/>
          <a:p>
            <a:fld id="{38B17E28-EA8F-4642-A3F8-3571CF350016}"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27</a:t>
            </a:fld>
            <a:endParaRPr lang="en-IN"/>
          </a:p>
        </p:txBody>
      </p:sp>
    </p:spTree>
    <p:extLst>
      <p:ext uri="{BB962C8B-B14F-4D97-AF65-F5344CB8AC3E}">
        <p14:creationId xmlns:p14="http://schemas.microsoft.com/office/powerpoint/2010/main" val="121896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7992888" cy="568863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Date Placeholder 1"/>
          <p:cNvSpPr>
            <a:spLocks noGrp="1"/>
          </p:cNvSpPr>
          <p:nvPr>
            <p:ph type="dt" sz="half" idx="10"/>
          </p:nvPr>
        </p:nvSpPr>
        <p:spPr/>
        <p:txBody>
          <a:bodyPr/>
          <a:lstStyle/>
          <a:p>
            <a:fld id="{D1476300-ADFC-4248-9FAC-E75A0C230C82}" type="datetime1">
              <a:rPr lang="en-IN" smtClean="0"/>
              <a:t>12-05-2020</a:t>
            </a:fld>
            <a:endParaRPr lang="en-IN"/>
          </a:p>
        </p:txBody>
      </p:sp>
      <p:sp>
        <p:nvSpPr>
          <p:cNvPr id="3" name="Slide Number Placeholder 2"/>
          <p:cNvSpPr>
            <a:spLocks noGrp="1"/>
          </p:cNvSpPr>
          <p:nvPr>
            <p:ph type="sldNum" sz="quarter" idx="12"/>
          </p:nvPr>
        </p:nvSpPr>
        <p:spPr/>
        <p:txBody>
          <a:bodyPr/>
          <a:lstStyle/>
          <a:p>
            <a:fld id="{30163359-4DC0-4724-B18F-D59E163DD82F}" type="slidenum">
              <a:rPr lang="en-IN" smtClean="0"/>
              <a:t>28</a:t>
            </a:fld>
            <a:endParaRPr lang="en-IN"/>
          </a:p>
        </p:txBody>
      </p:sp>
    </p:spTree>
    <p:extLst>
      <p:ext uri="{BB962C8B-B14F-4D97-AF65-F5344CB8AC3E}">
        <p14:creationId xmlns:p14="http://schemas.microsoft.com/office/powerpoint/2010/main" val="373777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50106"/>
          </a:xfrm>
        </p:spPr>
        <p:txBody>
          <a:bodyPr>
            <a:normAutofit/>
          </a:bodyPr>
          <a:lstStyle/>
          <a:p>
            <a:r>
              <a:rPr lang="en-IN" dirty="0" smtClean="0">
                <a:solidFill>
                  <a:schemeClr val="bg1"/>
                </a:solidFill>
              </a:rPr>
              <a:t>Bio augmentation</a:t>
            </a:r>
            <a:endParaRPr lang="en-IN" dirty="0">
              <a:solidFill>
                <a:schemeClr val="bg1"/>
              </a:solidFill>
            </a:endParaRPr>
          </a:p>
        </p:txBody>
      </p:sp>
      <p:sp>
        <p:nvSpPr>
          <p:cNvPr id="3" name="Content Placeholder 2"/>
          <p:cNvSpPr>
            <a:spLocks noGrp="1"/>
          </p:cNvSpPr>
          <p:nvPr>
            <p:ph idx="1"/>
          </p:nvPr>
        </p:nvSpPr>
        <p:spPr>
          <a:xfrm>
            <a:off x="457200" y="980728"/>
            <a:ext cx="8435280" cy="5688632"/>
          </a:xfrm>
        </p:spPr>
        <p:txBody>
          <a:bodyPr>
            <a:normAutofit fontScale="85000" lnSpcReduction="10000"/>
          </a:bodyPr>
          <a:lstStyle/>
          <a:p>
            <a:r>
              <a:rPr lang="en-IN" dirty="0" smtClean="0">
                <a:solidFill>
                  <a:schemeClr val="bg1">
                    <a:lumMod val="95000"/>
                  </a:schemeClr>
                </a:solidFill>
              </a:rPr>
              <a:t>addition of microorganisms indigenous or exogenous to the contaminated sites for better remediation and faster rate.</a:t>
            </a:r>
          </a:p>
          <a:p>
            <a:pPr>
              <a:buFont typeface="Wingdings" pitchFamily="2" charset="2"/>
              <a:buChar char="ü"/>
            </a:pPr>
            <a:r>
              <a:rPr lang="en-IN" dirty="0" smtClean="0">
                <a:solidFill>
                  <a:schemeClr val="bg1">
                    <a:lumMod val="95000"/>
                  </a:schemeClr>
                </a:solidFill>
              </a:rPr>
              <a:t>Two factors limit the use of added microbial cultures in a land treatment unit:</a:t>
            </a:r>
          </a:p>
          <a:p>
            <a:pPr marL="0" indent="0">
              <a:buNone/>
            </a:pPr>
            <a:r>
              <a:rPr lang="en-IN" dirty="0" smtClean="0">
                <a:solidFill>
                  <a:schemeClr val="bg1">
                    <a:lumMod val="95000"/>
                  </a:schemeClr>
                </a:solidFill>
              </a:rPr>
              <a:t> 1) nonindigenous cultures rarely compete well enough </a:t>
            </a:r>
          </a:p>
          <a:p>
            <a:pPr marL="0" indent="0">
              <a:buNone/>
            </a:pPr>
            <a:r>
              <a:rPr lang="en-IN" dirty="0">
                <a:solidFill>
                  <a:schemeClr val="bg1">
                    <a:lumMod val="95000"/>
                  </a:schemeClr>
                </a:solidFill>
              </a:rPr>
              <a:t> </a:t>
            </a:r>
            <a:r>
              <a:rPr lang="en-IN" dirty="0" smtClean="0">
                <a:solidFill>
                  <a:schemeClr val="bg1">
                    <a:lumMod val="95000"/>
                  </a:schemeClr>
                </a:solidFill>
              </a:rPr>
              <a:t>    with an indigenous population to develop and sustain </a:t>
            </a:r>
          </a:p>
          <a:p>
            <a:pPr marL="0" indent="0">
              <a:buNone/>
            </a:pPr>
            <a:r>
              <a:rPr lang="en-IN" dirty="0">
                <a:solidFill>
                  <a:schemeClr val="bg1">
                    <a:lumMod val="95000"/>
                  </a:schemeClr>
                </a:solidFill>
              </a:rPr>
              <a:t> </a:t>
            </a:r>
            <a:r>
              <a:rPr lang="en-IN" dirty="0" smtClean="0">
                <a:solidFill>
                  <a:schemeClr val="bg1">
                    <a:lumMod val="95000"/>
                  </a:schemeClr>
                </a:solidFill>
              </a:rPr>
              <a:t>    useful population levels and </a:t>
            </a:r>
          </a:p>
          <a:p>
            <a:pPr marL="0" indent="0">
              <a:buNone/>
            </a:pPr>
            <a:r>
              <a:rPr lang="en-IN" dirty="0" smtClean="0">
                <a:solidFill>
                  <a:schemeClr val="bg1">
                    <a:lumMod val="95000"/>
                  </a:schemeClr>
                </a:solidFill>
              </a:rPr>
              <a:t>2) most soils with long-term exposure to biodegradable</a:t>
            </a:r>
          </a:p>
          <a:p>
            <a:pPr marL="0" indent="0">
              <a:buNone/>
            </a:pPr>
            <a:r>
              <a:rPr lang="en-IN" dirty="0" smtClean="0">
                <a:solidFill>
                  <a:schemeClr val="bg1">
                    <a:lumMod val="95000"/>
                  </a:schemeClr>
                </a:solidFill>
              </a:rPr>
              <a:t>    waste have indigenous microorganisms that are  </a:t>
            </a:r>
          </a:p>
          <a:p>
            <a:pPr marL="0" indent="0">
              <a:buNone/>
            </a:pPr>
            <a:r>
              <a:rPr lang="en-IN" dirty="0">
                <a:solidFill>
                  <a:schemeClr val="bg1">
                    <a:lumMod val="95000"/>
                  </a:schemeClr>
                </a:solidFill>
              </a:rPr>
              <a:t> </a:t>
            </a:r>
            <a:r>
              <a:rPr lang="en-IN" dirty="0" smtClean="0">
                <a:solidFill>
                  <a:schemeClr val="bg1">
                    <a:lumMod val="95000"/>
                  </a:schemeClr>
                </a:solidFill>
              </a:rPr>
              <a:t>   effective degrades if the land treatment unit is well </a:t>
            </a:r>
          </a:p>
          <a:p>
            <a:pPr marL="0" indent="0">
              <a:buNone/>
            </a:pPr>
            <a:r>
              <a:rPr lang="en-IN" dirty="0">
                <a:solidFill>
                  <a:schemeClr val="bg1">
                    <a:lumMod val="95000"/>
                  </a:schemeClr>
                </a:solidFill>
              </a:rPr>
              <a:t> </a:t>
            </a:r>
            <a:r>
              <a:rPr lang="en-IN" dirty="0" smtClean="0">
                <a:solidFill>
                  <a:schemeClr val="bg1">
                    <a:lumMod val="95000"/>
                  </a:schemeClr>
                </a:solidFill>
              </a:rPr>
              <a:t>   managed.</a:t>
            </a:r>
          </a:p>
          <a:p>
            <a:pPr>
              <a:buFont typeface="Wingdings" pitchFamily="2" charset="2"/>
              <a:buChar char="ü"/>
            </a:pPr>
            <a:r>
              <a:rPr lang="en-US" dirty="0" smtClean="0">
                <a:solidFill>
                  <a:schemeClr val="bg1">
                    <a:lumMod val="95000"/>
                  </a:schemeClr>
                </a:solidFill>
              </a:rPr>
              <a:t>Provide a chance of utilizing efficient strain of microbes.</a:t>
            </a:r>
            <a:endParaRPr lang="en-IN" dirty="0">
              <a:solidFill>
                <a:schemeClr val="bg1">
                  <a:lumMod val="95000"/>
                </a:schemeClr>
              </a:solidFill>
            </a:endParaRPr>
          </a:p>
        </p:txBody>
      </p:sp>
      <p:sp>
        <p:nvSpPr>
          <p:cNvPr id="4" name="Date Placeholder 3"/>
          <p:cNvSpPr>
            <a:spLocks noGrp="1"/>
          </p:cNvSpPr>
          <p:nvPr>
            <p:ph type="dt" sz="half" idx="10"/>
          </p:nvPr>
        </p:nvSpPr>
        <p:spPr/>
        <p:txBody>
          <a:bodyPr/>
          <a:lstStyle/>
          <a:p>
            <a:fld id="{CAACB4AE-AFB2-416E-9C14-F8407E22EF39}"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29</a:t>
            </a:fld>
            <a:endParaRPr lang="en-IN"/>
          </a:p>
        </p:txBody>
      </p:sp>
    </p:spTree>
    <p:extLst>
      <p:ext uri="{BB962C8B-B14F-4D97-AF65-F5344CB8AC3E}">
        <p14:creationId xmlns:p14="http://schemas.microsoft.com/office/powerpoint/2010/main" val="228711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84976" cy="1143000"/>
          </a:xfrm>
        </p:spPr>
        <p:txBody>
          <a:bodyPr>
            <a:normAutofit fontScale="90000"/>
          </a:bodyPr>
          <a:lstStyle/>
          <a:p>
            <a:r>
              <a:rPr lang="en-US" dirty="0" smtClean="0"/>
              <a:t>Biogeochemical cycle influenced by man</a:t>
            </a:r>
            <a:endParaRPr lang="en-IN"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741682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01F4DF07-9135-4CA3-9A3C-DAA2BF8756F5}" type="datetime1">
              <a:rPr lang="en-IN" smtClean="0"/>
              <a:t>12-05-2020</a:t>
            </a:fld>
            <a:endParaRPr lang="en-IN"/>
          </a:p>
        </p:txBody>
      </p:sp>
      <p:sp>
        <p:nvSpPr>
          <p:cNvPr id="4" name="Slide Number Placeholder 3"/>
          <p:cNvSpPr>
            <a:spLocks noGrp="1"/>
          </p:cNvSpPr>
          <p:nvPr>
            <p:ph type="sldNum" sz="quarter" idx="12"/>
          </p:nvPr>
        </p:nvSpPr>
        <p:spPr/>
        <p:txBody>
          <a:bodyPr/>
          <a:lstStyle/>
          <a:p>
            <a:fld id="{30163359-4DC0-4724-B18F-D59E163DD82F}" type="slidenum">
              <a:rPr lang="en-IN" smtClean="0"/>
              <a:t>3</a:t>
            </a:fld>
            <a:endParaRPr lang="en-IN"/>
          </a:p>
        </p:txBody>
      </p:sp>
    </p:spTree>
    <p:extLst>
      <p:ext uri="{BB962C8B-B14F-4D97-AF65-F5344CB8AC3E}">
        <p14:creationId xmlns:p14="http://schemas.microsoft.com/office/powerpoint/2010/main" val="410521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additive="base">
                                        <p:cTn id="14" dur="500" fill="hold"/>
                                        <p:tgtEl>
                                          <p:spTgt spid="11266"/>
                                        </p:tgtEl>
                                        <p:attrNameLst>
                                          <p:attrName>ppt_x</p:attrName>
                                        </p:attrNameLst>
                                      </p:cBhvr>
                                      <p:tavLst>
                                        <p:tav tm="0">
                                          <p:val>
                                            <p:strVal val="#ppt_x"/>
                                          </p:val>
                                        </p:tav>
                                        <p:tav tm="100000">
                                          <p:val>
                                            <p:strVal val="#ppt_x"/>
                                          </p:val>
                                        </p:tav>
                                      </p:tavLst>
                                    </p:anim>
                                    <p:anim calcmode="lin" valueType="num">
                                      <p:cBhvr additive="base">
                                        <p:cTn id="15"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9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772816"/>
            <a:ext cx="3960440"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922114"/>
          </a:xfrm>
        </p:spPr>
        <p:txBody>
          <a:bodyPr>
            <a:normAutofit/>
          </a:bodyPr>
          <a:lstStyle/>
          <a:p>
            <a:r>
              <a:rPr lang="en-IN" b="1" dirty="0" smtClean="0"/>
              <a:t>Land farming</a:t>
            </a:r>
            <a:endParaRPr lang="en-IN" b="1" dirty="0"/>
          </a:p>
        </p:txBody>
      </p:sp>
      <p:sp>
        <p:nvSpPr>
          <p:cNvPr id="3" name="Content Placeholder 2"/>
          <p:cNvSpPr>
            <a:spLocks noGrp="1"/>
          </p:cNvSpPr>
          <p:nvPr>
            <p:ph idx="1"/>
          </p:nvPr>
        </p:nvSpPr>
        <p:spPr>
          <a:xfrm>
            <a:off x="457200" y="1412776"/>
            <a:ext cx="4834880" cy="5040560"/>
          </a:xfrm>
        </p:spPr>
        <p:txBody>
          <a:bodyPr>
            <a:normAutofit fontScale="85000" lnSpcReduction="10000"/>
          </a:bodyPr>
          <a:lstStyle/>
          <a:p>
            <a:pPr>
              <a:buFont typeface="Wingdings" pitchFamily="2" charset="2"/>
              <a:buChar char="ü"/>
            </a:pPr>
            <a:r>
              <a:rPr lang="en-IN" dirty="0" smtClean="0"/>
              <a:t>Contaminated soil is excavated and spread over land</a:t>
            </a:r>
          </a:p>
          <a:p>
            <a:pPr>
              <a:buFont typeface="Wingdings" pitchFamily="2" charset="2"/>
              <a:buChar char="ü"/>
            </a:pPr>
            <a:r>
              <a:rPr lang="en-IN" dirty="0" smtClean="0"/>
              <a:t>Soil is periodically tilled to improve aeration</a:t>
            </a:r>
          </a:p>
          <a:p>
            <a:pPr>
              <a:buFont typeface="Wingdings" pitchFamily="2" charset="2"/>
              <a:buChar char="ü"/>
            </a:pPr>
            <a:r>
              <a:rPr lang="en-IN" dirty="0" smtClean="0"/>
              <a:t>Remediation due to indigenous microorganisms, as well as chemical and physical processes</a:t>
            </a:r>
          </a:p>
          <a:p>
            <a:pPr>
              <a:buFont typeface="Wingdings" pitchFamily="2" charset="2"/>
              <a:buChar char="ü"/>
            </a:pPr>
            <a:r>
              <a:rPr lang="en-IN" dirty="0" smtClean="0"/>
              <a:t>Generally limited to the superficial 10–35 cm of soil</a:t>
            </a:r>
          </a:p>
          <a:p>
            <a:pPr>
              <a:buFont typeface="Wingdings" pitchFamily="2" charset="2"/>
              <a:buChar char="ü"/>
            </a:pPr>
            <a:r>
              <a:rPr lang="en-IN" dirty="0" smtClean="0"/>
              <a:t>Can reduce monitoring and maintenance costs</a:t>
            </a:r>
            <a:endParaRPr lang="en-IN" dirty="0"/>
          </a:p>
        </p:txBody>
      </p:sp>
      <p:sp>
        <p:nvSpPr>
          <p:cNvPr id="4" name="Date Placeholder 3"/>
          <p:cNvSpPr>
            <a:spLocks noGrp="1"/>
          </p:cNvSpPr>
          <p:nvPr>
            <p:ph type="dt" sz="half" idx="10"/>
          </p:nvPr>
        </p:nvSpPr>
        <p:spPr/>
        <p:txBody>
          <a:bodyPr/>
          <a:lstStyle/>
          <a:p>
            <a:fld id="{04C06E77-548B-4CBD-8923-C641D0937614}"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30</a:t>
            </a:fld>
            <a:endParaRPr lang="en-IN"/>
          </a:p>
        </p:txBody>
      </p:sp>
    </p:spTree>
    <p:extLst>
      <p:ext uri="{BB962C8B-B14F-4D97-AF65-F5344CB8AC3E}">
        <p14:creationId xmlns:p14="http://schemas.microsoft.com/office/powerpoint/2010/main" val="235243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61000"/>
          </a:schemeClr>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497" y="5732793"/>
            <a:ext cx="2012503" cy="114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94431" y="-124631"/>
            <a:ext cx="5811117" cy="835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b="1" dirty="0" smtClean="0"/>
              <a:t>Composting</a:t>
            </a:r>
            <a:endParaRPr lang="en-IN" dirty="0"/>
          </a:p>
        </p:txBody>
      </p:sp>
      <p:sp>
        <p:nvSpPr>
          <p:cNvPr id="3" name="Content Placeholder 2"/>
          <p:cNvSpPr>
            <a:spLocks noGrp="1"/>
          </p:cNvSpPr>
          <p:nvPr>
            <p:ph idx="1"/>
          </p:nvPr>
        </p:nvSpPr>
        <p:spPr>
          <a:xfrm>
            <a:off x="251520" y="4048473"/>
            <a:ext cx="8229600" cy="820687"/>
          </a:xfrm>
        </p:spPr>
        <p:txBody>
          <a:bodyPr>
            <a:noAutofit/>
          </a:bodyPr>
          <a:lstStyle/>
          <a:p>
            <a:r>
              <a:rPr lang="en-US" sz="5400" b="1" dirty="0" smtClean="0">
                <a:solidFill>
                  <a:srgbClr val="FF0000"/>
                </a:solidFill>
              </a:rPr>
              <a:t>No need to waste time</a:t>
            </a:r>
          </a:p>
          <a:p>
            <a:endParaRPr lang="en-IN" sz="5400" b="1" dirty="0">
              <a:solidFill>
                <a:srgbClr val="FF0000"/>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497" y="-2749"/>
            <a:ext cx="2012503" cy="114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08369"/>
            <a:ext cx="2012503" cy="114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12503" cy="114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DEE48F81-084F-467E-9FD0-C79FC498BEA5}"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31</a:t>
            </a:fld>
            <a:endParaRPr lang="en-IN"/>
          </a:p>
        </p:txBody>
      </p:sp>
    </p:spTree>
    <p:extLst>
      <p:ext uri="{BB962C8B-B14F-4D97-AF65-F5344CB8AC3E}">
        <p14:creationId xmlns:p14="http://schemas.microsoft.com/office/powerpoint/2010/main" val="329673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338"/>
                                        </p:tgtEl>
                                        <p:attrNameLst>
                                          <p:attrName>style.visibility</p:attrName>
                                        </p:attrNameLst>
                                      </p:cBhvr>
                                      <p:to>
                                        <p:strVal val="visible"/>
                                      </p:to>
                                    </p:set>
                                    <p:anim calcmode="lin" valueType="num">
                                      <p:cBhvr additive="base">
                                        <p:cTn id="23" dur="500" fill="hold"/>
                                        <p:tgtEl>
                                          <p:spTgt spid="14338"/>
                                        </p:tgtEl>
                                        <p:attrNameLst>
                                          <p:attrName>ppt_x</p:attrName>
                                        </p:attrNameLst>
                                      </p:cBhvr>
                                      <p:tavLst>
                                        <p:tav tm="0">
                                          <p:val>
                                            <p:strVal val="#ppt_x"/>
                                          </p:val>
                                        </p:tav>
                                        <p:tav tm="100000">
                                          <p:val>
                                            <p:strVal val="#ppt_x"/>
                                          </p:val>
                                        </p:tav>
                                      </p:tavLst>
                                    </p:anim>
                                    <p:anim calcmode="lin" valueType="num">
                                      <p:cBhvr additive="base">
                                        <p:cTn id="24"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b="1" dirty="0" err="1">
                <a:solidFill>
                  <a:prstClr val="black"/>
                </a:solidFill>
              </a:rPr>
              <a:t>Biopiles</a:t>
            </a:r>
            <a:endParaRPr lang="en-IN" dirty="0"/>
          </a:p>
        </p:txBody>
      </p:sp>
      <p:sp>
        <p:nvSpPr>
          <p:cNvPr id="3" name="Content Placeholder 2"/>
          <p:cNvSpPr>
            <a:spLocks noGrp="1"/>
          </p:cNvSpPr>
          <p:nvPr>
            <p:ph idx="1"/>
          </p:nvPr>
        </p:nvSpPr>
        <p:spPr>
          <a:xfrm>
            <a:off x="457200" y="1268760"/>
            <a:ext cx="8229600" cy="5112568"/>
          </a:xfrm>
        </p:spPr>
        <p:txBody>
          <a:bodyPr>
            <a:normAutofit fontScale="92500" lnSpcReduction="10000"/>
          </a:bodyPr>
          <a:lstStyle/>
          <a:p>
            <a:pPr>
              <a:buClr>
                <a:srgbClr val="FF0000"/>
              </a:buClr>
              <a:buFont typeface="Wingdings" pitchFamily="2" charset="2"/>
              <a:buChar char="ü"/>
            </a:pPr>
            <a:r>
              <a:rPr lang="en-IN" b="0" i="0" u="none" strike="noStrike" baseline="0" dirty="0" smtClean="0">
                <a:latin typeface="Times-Roman"/>
              </a:rPr>
              <a:t>are a hybrid of </a:t>
            </a:r>
            <a:r>
              <a:rPr lang="en-IN" b="0" i="0" u="none" strike="noStrike" baseline="0" dirty="0" err="1" smtClean="0">
                <a:latin typeface="Times-Roman"/>
              </a:rPr>
              <a:t>landfarming</a:t>
            </a:r>
            <a:r>
              <a:rPr lang="en-IN" b="0" i="0" u="none" strike="noStrike" baseline="0" dirty="0" smtClean="0">
                <a:latin typeface="Times-Roman"/>
              </a:rPr>
              <a:t> and composting. </a:t>
            </a:r>
            <a:endParaRPr lang="en-IN" dirty="0">
              <a:latin typeface="Times-Roman"/>
            </a:endParaRPr>
          </a:p>
          <a:p>
            <a:pPr>
              <a:buClr>
                <a:srgbClr val="FF0000"/>
              </a:buClr>
              <a:buFont typeface="Wingdings" pitchFamily="2" charset="2"/>
              <a:buChar char="ü"/>
            </a:pPr>
            <a:r>
              <a:rPr lang="en-IN" b="0" i="0" u="none" strike="noStrike" baseline="0" dirty="0" smtClean="0">
                <a:latin typeface="Times-Roman"/>
              </a:rPr>
              <a:t>engineered cells are constructed</a:t>
            </a:r>
            <a:r>
              <a:rPr lang="en-IN" b="0" i="0" u="none" strike="noStrike" dirty="0" smtClean="0">
                <a:latin typeface="Times-Roman"/>
              </a:rPr>
              <a:t> </a:t>
            </a:r>
            <a:r>
              <a:rPr lang="en-IN" b="0" i="0" u="none" strike="noStrike" baseline="0" dirty="0" smtClean="0">
                <a:latin typeface="Times-Roman"/>
              </a:rPr>
              <a:t>as aerated composted piles.</a:t>
            </a:r>
          </a:p>
          <a:p>
            <a:pPr>
              <a:buClr>
                <a:srgbClr val="FF0000"/>
              </a:buClr>
              <a:buFont typeface="Wingdings" pitchFamily="2" charset="2"/>
              <a:buChar char="ü"/>
            </a:pPr>
            <a:r>
              <a:rPr lang="en-IN" b="0" i="0" u="none" strike="noStrike" baseline="0" dirty="0" smtClean="0">
                <a:latin typeface="Times-Roman"/>
              </a:rPr>
              <a:t> Typically used for treatment of surface contamination with petroleum</a:t>
            </a:r>
            <a:r>
              <a:rPr lang="en-IN" b="0" i="0" u="none" strike="noStrike" dirty="0" smtClean="0">
                <a:latin typeface="Times-Roman"/>
              </a:rPr>
              <a:t> </a:t>
            </a:r>
            <a:r>
              <a:rPr lang="en-IN" b="0" i="0" u="none" strike="noStrike" baseline="0" dirty="0" smtClean="0">
                <a:latin typeface="Times-Roman"/>
              </a:rPr>
              <a:t>hydrocarbons </a:t>
            </a:r>
          </a:p>
          <a:p>
            <a:pPr>
              <a:buClr>
                <a:srgbClr val="FF0000"/>
              </a:buClr>
              <a:buFont typeface="Wingdings" pitchFamily="2" charset="2"/>
              <a:buChar char="ü"/>
            </a:pPr>
            <a:r>
              <a:rPr lang="en-IN" b="0" i="0" u="none" strike="noStrike" baseline="0" dirty="0" smtClean="0">
                <a:latin typeface="Times-Roman"/>
              </a:rPr>
              <a:t>they are a refined version of </a:t>
            </a:r>
            <a:r>
              <a:rPr lang="en-IN" b="0" i="0" u="none" strike="noStrike" baseline="0" dirty="0" err="1" smtClean="0">
                <a:latin typeface="Times-Roman"/>
              </a:rPr>
              <a:t>landfarming</a:t>
            </a:r>
            <a:r>
              <a:rPr lang="en-IN" b="0" i="0" u="none" strike="noStrike" baseline="0" dirty="0" smtClean="0">
                <a:latin typeface="Times-Roman"/>
              </a:rPr>
              <a:t> that tend to control physical losses of the</a:t>
            </a:r>
            <a:r>
              <a:rPr lang="en-IN" b="0" i="0" u="none" strike="noStrike" dirty="0" smtClean="0">
                <a:latin typeface="Times-Roman"/>
              </a:rPr>
              <a:t> </a:t>
            </a:r>
            <a:r>
              <a:rPr lang="en-IN" b="0" i="0" u="none" strike="noStrike" baseline="0" dirty="0" smtClean="0">
                <a:latin typeface="Times-Roman"/>
              </a:rPr>
              <a:t>contaminants by leaching and volatilization. </a:t>
            </a:r>
          </a:p>
          <a:p>
            <a:pPr>
              <a:buClr>
                <a:srgbClr val="FF0000"/>
              </a:buClr>
              <a:buFont typeface="Wingdings" pitchFamily="2" charset="2"/>
              <a:buChar char="ü"/>
            </a:pPr>
            <a:r>
              <a:rPr lang="en-IN" b="0" i="0" u="none" strike="noStrike" baseline="0" dirty="0" err="1" smtClean="0">
                <a:latin typeface="Times-Roman"/>
              </a:rPr>
              <a:t>Biopiles</a:t>
            </a:r>
            <a:r>
              <a:rPr lang="en-IN" b="0" i="0" u="none" strike="noStrike" baseline="0" dirty="0" smtClean="0">
                <a:latin typeface="Times-Roman"/>
              </a:rPr>
              <a:t> provide a </a:t>
            </a:r>
            <a:r>
              <a:rPr lang="en-IN" b="0" i="0" u="none" strike="noStrike" baseline="0" dirty="0" err="1" smtClean="0">
                <a:latin typeface="Times-Roman"/>
              </a:rPr>
              <a:t>favorable</a:t>
            </a:r>
            <a:r>
              <a:rPr lang="en-IN" b="0" i="0" u="none" strike="noStrike" baseline="0" dirty="0" smtClean="0">
                <a:latin typeface="Times-Roman"/>
              </a:rPr>
              <a:t> environment for indigenous</a:t>
            </a:r>
            <a:r>
              <a:rPr lang="en-IN" b="0" i="0" u="none" strike="noStrike" dirty="0" smtClean="0">
                <a:latin typeface="Times-Roman"/>
              </a:rPr>
              <a:t> </a:t>
            </a:r>
            <a:r>
              <a:rPr lang="en-IN" b="0" i="0" u="none" strike="noStrike" baseline="0" dirty="0" smtClean="0">
                <a:latin typeface="Times-Roman"/>
              </a:rPr>
              <a:t>aerobic and anaerobic microorganisms</a:t>
            </a:r>
            <a:endParaRPr lang="en-IN" dirty="0"/>
          </a:p>
        </p:txBody>
      </p:sp>
      <p:sp>
        <p:nvSpPr>
          <p:cNvPr id="4" name="Date Placeholder 3"/>
          <p:cNvSpPr>
            <a:spLocks noGrp="1"/>
          </p:cNvSpPr>
          <p:nvPr>
            <p:ph type="dt" sz="half" idx="10"/>
          </p:nvPr>
        </p:nvSpPr>
        <p:spPr/>
        <p:txBody>
          <a:bodyPr/>
          <a:lstStyle/>
          <a:p>
            <a:fld id="{9F1B6C24-BECD-4B3B-ACB7-9AC1E355C873}"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32</a:t>
            </a:fld>
            <a:endParaRPr lang="en-IN"/>
          </a:p>
        </p:txBody>
      </p:sp>
    </p:spTree>
    <p:extLst>
      <p:ext uri="{BB962C8B-B14F-4D97-AF65-F5344CB8AC3E}">
        <p14:creationId xmlns:p14="http://schemas.microsoft.com/office/powerpoint/2010/main" val="25128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 name="Date Placeholder 1"/>
          <p:cNvSpPr>
            <a:spLocks noGrp="1"/>
          </p:cNvSpPr>
          <p:nvPr>
            <p:ph type="dt" sz="half" idx="10"/>
          </p:nvPr>
        </p:nvSpPr>
        <p:spPr/>
        <p:txBody>
          <a:bodyPr/>
          <a:lstStyle/>
          <a:p>
            <a:pPr>
              <a:defRPr/>
            </a:pPr>
            <a:fld id="{F6E988E3-7CB2-4AE1-9F19-7AE52521ECA7}" type="datetime1">
              <a:rPr lang="en-IN" smtClean="0">
                <a:solidFill>
                  <a:srgbClr val="04617B">
                    <a:shade val="90000"/>
                  </a:srgbClr>
                </a:solidFill>
              </a:rPr>
              <a:t>12-05-2020</a:t>
            </a:fld>
            <a:endParaRPr lang="en-US">
              <a:solidFill>
                <a:srgbClr val="04617B">
                  <a:shade val="90000"/>
                </a:srgbClr>
              </a:solidFill>
            </a:endParaRPr>
          </a:p>
        </p:txBody>
      </p:sp>
      <p:sp>
        <p:nvSpPr>
          <p:cNvPr id="3" name="Slide Number Placeholder 2"/>
          <p:cNvSpPr>
            <a:spLocks noGrp="1"/>
          </p:cNvSpPr>
          <p:nvPr>
            <p:ph type="sldNum" sz="quarter" idx="12"/>
          </p:nvPr>
        </p:nvSpPr>
        <p:spPr/>
        <p:txBody>
          <a:bodyPr/>
          <a:lstStyle/>
          <a:p>
            <a:pPr>
              <a:defRPr/>
            </a:pPr>
            <a:fld id="{61C21F4B-255B-42AD-80F9-0F94C2C0C9E4}" type="slidenum">
              <a:rPr lang="en-US" smtClean="0">
                <a:solidFill>
                  <a:srgbClr val="04617B">
                    <a:shade val="90000"/>
                  </a:srgbClr>
                </a:solidFill>
              </a:rPr>
              <a:pPr>
                <a:defRPr/>
              </a:pPr>
              <a:t>33</a:t>
            </a:fld>
            <a:endParaRPr lang="en-US">
              <a:solidFill>
                <a:srgbClr val="04617B">
                  <a:shade val="90000"/>
                </a:srgbClr>
              </a:solidFill>
            </a:endParaRPr>
          </a:p>
        </p:txBody>
      </p:sp>
    </p:spTree>
    <p:extLst>
      <p:ext uri="{BB962C8B-B14F-4D97-AF65-F5344CB8AC3E}">
        <p14:creationId xmlns:p14="http://schemas.microsoft.com/office/powerpoint/2010/main" val="235993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anim calcmode="lin" valueType="num">
                                      <p:cBhvr>
                                        <p:cTn id="8" dur="1000" fill="hold"/>
                                        <p:tgtEl>
                                          <p:spTgt spid="28674"/>
                                        </p:tgtEl>
                                        <p:attrNameLst>
                                          <p:attrName>ppt_x</p:attrName>
                                        </p:attrNameLst>
                                      </p:cBhvr>
                                      <p:tavLst>
                                        <p:tav tm="0">
                                          <p:val>
                                            <p:strVal val="#ppt_x"/>
                                          </p:val>
                                        </p:tav>
                                        <p:tav tm="100000">
                                          <p:val>
                                            <p:strVal val="#ppt_x"/>
                                          </p:val>
                                        </p:tav>
                                      </p:tavLst>
                                    </p:anim>
                                    <p:anim calcmode="lin" valueType="num">
                                      <p:cBhvr>
                                        <p:cTn id="9"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68952" cy="864096"/>
          </a:xfrm>
        </p:spPr>
        <p:txBody>
          <a:bodyPr>
            <a:noAutofit/>
          </a:bodyPr>
          <a:lstStyle/>
          <a:p>
            <a:r>
              <a:rPr lang="en-IN" sz="2800" b="1" dirty="0" smtClean="0">
                <a:latin typeface="Arial"/>
              </a:rPr>
              <a:t>FACTORS  AFFECTING CONTAMINANT </a:t>
            </a:r>
            <a:r>
              <a:rPr lang="en-IN" sz="2800" b="1" dirty="0">
                <a:latin typeface="Arial"/>
              </a:rPr>
              <a:t>BIODEGRADABILITY</a:t>
            </a:r>
            <a:endParaRPr lang="en-IN" sz="2800" dirty="0"/>
          </a:p>
        </p:txBody>
      </p:sp>
      <p:sp>
        <p:nvSpPr>
          <p:cNvPr id="4" name="Rectangle 3"/>
          <p:cNvSpPr/>
          <p:nvPr/>
        </p:nvSpPr>
        <p:spPr>
          <a:xfrm>
            <a:off x="1043608" y="980728"/>
            <a:ext cx="7992888" cy="526297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IN" sz="2400" dirty="0">
                <a:solidFill>
                  <a:srgbClr val="FFFF00"/>
                </a:solidFill>
                <a:latin typeface="ArialMT"/>
              </a:rPr>
              <a:t>Simple hydrocarbons and petroleum fuels</a:t>
            </a:r>
          </a:p>
          <a:p>
            <a:r>
              <a:rPr lang="en-IN" sz="2000" dirty="0">
                <a:latin typeface="ArialMT"/>
              </a:rPr>
              <a:t>degradability decreases as molecular weight and degree of</a:t>
            </a:r>
          </a:p>
          <a:p>
            <a:r>
              <a:rPr lang="en-IN" sz="2000" dirty="0">
                <a:latin typeface="ArialMT"/>
              </a:rPr>
              <a:t>branching increase</a:t>
            </a:r>
          </a:p>
          <a:p>
            <a:r>
              <a:rPr lang="en-IN" sz="2400" dirty="0">
                <a:solidFill>
                  <a:srgbClr val="FFFF00"/>
                </a:solidFill>
                <a:latin typeface="ArialMT"/>
              </a:rPr>
              <a:t>Aromatic hydrocarbons</a:t>
            </a:r>
          </a:p>
          <a:p>
            <a:r>
              <a:rPr lang="en-IN" sz="2000" dirty="0">
                <a:latin typeface="ArialMT"/>
              </a:rPr>
              <a:t>one or two ring compounds degrade readily, higher</a:t>
            </a:r>
          </a:p>
          <a:p>
            <a:r>
              <a:rPr lang="en-IN" sz="2000" dirty="0">
                <a:latin typeface="ArialMT"/>
              </a:rPr>
              <a:t>molecular weight compounds less readily</a:t>
            </a:r>
          </a:p>
          <a:p>
            <a:r>
              <a:rPr lang="en-IN" sz="2400" dirty="0">
                <a:solidFill>
                  <a:srgbClr val="FFFF00"/>
                </a:solidFill>
                <a:latin typeface="ArialMT"/>
              </a:rPr>
              <a:t>Alcohols, </a:t>
            </a:r>
            <a:r>
              <a:rPr lang="en-IN" sz="2400" dirty="0" smtClean="0">
                <a:solidFill>
                  <a:srgbClr val="FFFF00"/>
                </a:solidFill>
                <a:latin typeface="ArialMT"/>
              </a:rPr>
              <a:t>esters </a:t>
            </a:r>
            <a:r>
              <a:rPr lang="en-IN" sz="2400" dirty="0" err="1" smtClean="0">
                <a:solidFill>
                  <a:srgbClr val="FFFF00"/>
                </a:solidFill>
                <a:latin typeface="ArialMT"/>
              </a:rPr>
              <a:t>Nitrobenzenes</a:t>
            </a:r>
            <a:r>
              <a:rPr lang="en-IN" sz="2400" dirty="0" smtClean="0">
                <a:solidFill>
                  <a:srgbClr val="FFFF00"/>
                </a:solidFill>
                <a:latin typeface="ArialMT"/>
              </a:rPr>
              <a:t> and </a:t>
            </a:r>
            <a:r>
              <a:rPr lang="en-IN" sz="2400" dirty="0">
                <a:solidFill>
                  <a:srgbClr val="FFFF00"/>
                </a:solidFill>
                <a:latin typeface="ArialMT"/>
              </a:rPr>
              <a:t>ethers </a:t>
            </a:r>
            <a:endParaRPr lang="en-IN" sz="2400" dirty="0" smtClean="0">
              <a:solidFill>
                <a:srgbClr val="FFFF00"/>
              </a:solidFill>
              <a:latin typeface="ArialMT"/>
            </a:endParaRPr>
          </a:p>
          <a:p>
            <a:r>
              <a:rPr lang="en-IN" sz="2400" dirty="0">
                <a:solidFill>
                  <a:srgbClr val="FFFF00"/>
                </a:solidFill>
                <a:latin typeface="ArialMT"/>
              </a:rPr>
              <a:t> </a:t>
            </a:r>
            <a:r>
              <a:rPr lang="en-IN" sz="2400" dirty="0" smtClean="0">
                <a:latin typeface="ArialMT"/>
              </a:rPr>
              <a:t>degrade </a:t>
            </a:r>
            <a:r>
              <a:rPr lang="en-IN" sz="2400" dirty="0">
                <a:latin typeface="ArialMT"/>
              </a:rPr>
              <a:t>slowly</a:t>
            </a:r>
          </a:p>
          <a:p>
            <a:r>
              <a:rPr lang="en-IN" sz="2400" dirty="0">
                <a:solidFill>
                  <a:srgbClr val="FFFF00"/>
                </a:solidFill>
                <a:latin typeface="ArialMT"/>
              </a:rPr>
              <a:t>Chlorinated hydrocarbons</a:t>
            </a:r>
          </a:p>
          <a:p>
            <a:r>
              <a:rPr lang="en-IN" sz="2000" dirty="0">
                <a:latin typeface="ArialMT"/>
              </a:rPr>
              <a:t>decreasing degradability within increasing chlorine</a:t>
            </a:r>
          </a:p>
          <a:p>
            <a:r>
              <a:rPr lang="en-IN" sz="2000" dirty="0">
                <a:latin typeface="ArialMT"/>
              </a:rPr>
              <a:t>substitution – highly chlorinated compounds like PCBs</a:t>
            </a:r>
          </a:p>
          <a:p>
            <a:r>
              <a:rPr lang="en-IN" sz="2000" dirty="0">
                <a:latin typeface="ArialMT"/>
              </a:rPr>
              <a:t>and chlorinated solvents do not appreciably degrade</a:t>
            </a:r>
          </a:p>
          <a:p>
            <a:r>
              <a:rPr lang="en-IN" sz="2000" dirty="0">
                <a:latin typeface="ArialMT"/>
              </a:rPr>
              <a:t>aerobically</a:t>
            </a:r>
          </a:p>
          <a:p>
            <a:r>
              <a:rPr lang="en-IN" sz="2400" dirty="0" smtClean="0">
                <a:solidFill>
                  <a:srgbClr val="FFFF00"/>
                </a:solidFill>
                <a:latin typeface="ArialMT"/>
              </a:rPr>
              <a:t>Pesticides</a:t>
            </a:r>
          </a:p>
          <a:p>
            <a:r>
              <a:rPr lang="en-IN" sz="2400" dirty="0" smtClean="0">
                <a:latin typeface="ArialMT"/>
              </a:rPr>
              <a:t> </a:t>
            </a:r>
            <a:r>
              <a:rPr lang="en-IN" sz="2400" dirty="0">
                <a:latin typeface="ArialMT"/>
              </a:rPr>
              <a:t>are not readily degraded</a:t>
            </a:r>
            <a:endParaRPr lang="en-IN" sz="2000" dirty="0"/>
          </a:p>
        </p:txBody>
      </p:sp>
      <p:sp>
        <p:nvSpPr>
          <p:cNvPr id="5" name="Down Arrow 4"/>
          <p:cNvSpPr/>
          <p:nvPr/>
        </p:nvSpPr>
        <p:spPr>
          <a:xfrm>
            <a:off x="611560" y="980727"/>
            <a:ext cx="216024" cy="5262979"/>
          </a:xfrm>
          <a:prstGeom prst="downArrow">
            <a:avLst/>
          </a:prstGeom>
          <a:solidFill>
            <a:srgbClr val="FF000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rot="16200000">
            <a:off x="-1608056" y="3267417"/>
            <a:ext cx="4088485" cy="523220"/>
          </a:xfrm>
          <a:prstGeom prst="rect">
            <a:avLst/>
          </a:prstGeom>
          <a:solidFill>
            <a:srgbClr val="00B050"/>
          </a:solidFill>
        </p:spPr>
        <p:txBody>
          <a:bodyPr wrap="square" rtlCol="0">
            <a:spAutoFit/>
          </a:bodyPr>
          <a:lstStyle/>
          <a:p>
            <a:r>
              <a:rPr lang="en-US" sz="2800" dirty="0" smtClean="0"/>
              <a:t>b I o d e g r a d I b i l i t y</a:t>
            </a:r>
            <a:endParaRPr lang="en-IN" sz="2800" dirty="0"/>
          </a:p>
        </p:txBody>
      </p:sp>
      <p:sp>
        <p:nvSpPr>
          <p:cNvPr id="3" name="Date Placeholder 2"/>
          <p:cNvSpPr>
            <a:spLocks noGrp="1"/>
          </p:cNvSpPr>
          <p:nvPr>
            <p:ph type="dt" sz="half" idx="10"/>
          </p:nvPr>
        </p:nvSpPr>
        <p:spPr/>
        <p:txBody>
          <a:bodyPr/>
          <a:lstStyle/>
          <a:p>
            <a:fld id="{1B628DF7-2543-4EA6-AB5F-2F2FB5FB9446}" type="datetime1">
              <a:rPr lang="en-IN" smtClean="0"/>
              <a:t>12-05-2020</a:t>
            </a:fld>
            <a:endParaRPr lang="en-IN"/>
          </a:p>
        </p:txBody>
      </p:sp>
      <p:sp>
        <p:nvSpPr>
          <p:cNvPr id="7" name="Slide Number Placeholder 6"/>
          <p:cNvSpPr>
            <a:spLocks noGrp="1"/>
          </p:cNvSpPr>
          <p:nvPr>
            <p:ph type="sldNum" sz="quarter" idx="12"/>
          </p:nvPr>
        </p:nvSpPr>
        <p:spPr/>
        <p:txBody>
          <a:bodyPr/>
          <a:lstStyle/>
          <a:p>
            <a:fld id="{30163359-4DC0-4724-B18F-D59E163DD82F}" type="slidenum">
              <a:rPr lang="en-IN" smtClean="0"/>
              <a:t>34</a:t>
            </a:fld>
            <a:endParaRPr lang="en-IN"/>
          </a:p>
        </p:txBody>
      </p:sp>
    </p:spTree>
    <p:extLst>
      <p:ext uri="{BB962C8B-B14F-4D97-AF65-F5344CB8AC3E}">
        <p14:creationId xmlns:p14="http://schemas.microsoft.com/office/powerpoint/2010/main" val="129790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Rectangle 4"/>
          <p:cNvSpPr>
            <a:spLocks noGrp="1" noChangeArrowheads="1"/>
          </p:cNvSpPr>
          <p:nvPr>
            <p:ph type="title"/>
          </p:nvPr>
        </p:nvSpPr>
        <p:spPr>
          <a:xfrm>
            <a:off x="457200" y="190500"/>
            <a:ext cx="8382000" cy="876300"/>
          </a:xfrm>
          <a:ln>
            <a:miter lim="800000"/>
            <a:headEnd/>
            <a:tailEnd/>
          </a:ln>
          <a:extLst/>
        </p:spPr>
        <p:txBody>
          <a:bodyPr/>
          <a:lstStyle/>
          <a:p>
            <a:pPr eaLnBrk="1" fontAlgn="auto" hangingPunct="1">
              <a:spcAft>
                <a:spcPts val="0"/>
              </a:spcAft>
              <a:defRPr/>
            </a:pPr>
            <a:r>
              <a:rPr lang="en-US" sz="2800" b="1" dirty="0" smtClean="0"/>
              <a:t>REQUIREMENTS </a:t>
            </a:r>
            <a:r>
              <a:rPr lang="en-US" sz="2800" b="1" dirty="0"/>
              <a:t>FOR BIOREMEDIATION</a:t>
            </a:r>
          </a:p>
        </p:txBody>
      </p:sp>
      <p:sp>
        <p:nvSpPr>
          <p:cNvPr id="10243" name="AutoShape 14"/>
          <p:cNvSpPr>
            <a:spLocks noChangeArrowheads="1"/>
          </p:cNvSpPr>
          <p:nvPr/>
        </p:nvSpPr>
        <p:spPr bwMode="auto">
          <a:xfrm rot="10800000">
            <a:off x="1676400" y="1295400"/>
            <a:ext cx="6248400" cy="5181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214 w 21600"/>
              <a:gd name="T13" fmla="*/ 4214 h 21600"/>
              <a:gd name="T14" fmla="*/ 17386 w 21600"/>
              <a:gd name="T15" fmla="*/ 17386 h 21600"/>
            </a:gdLst>
            <a:ahLst/>
            <a:cxnLst>
              <a:cxn ang="T8">
                <a:pos x="T0" y="T1"/>
              </a:cxn>
              <a:cxn ang="T9">
                <a:pos x="T2" y="T3"/>
              </a:cxn>
              <a:cxn ang="T10">
                <a:pos x="T4" y="T5"/>
              </a:cxn>
              <a:cxn ang="T11">
                <a:pos x="T6" y="T7"/>
              </a:cxn>
            </a:cxnLst>
            <a:rect l="T12" t="T13" r="T14" b="T15"/>
            <a:pathLst>
              <a:path w="21600" h="21600">
                <a:moveTo>
                  <a:pt x="0" y="0"/>
                </a:moveTo>
                <a:lnTo>
                  <a:pt x="4828" y="21600"/>
                </a:lnTo>
                <a:lnTo>
                  <a:pt x="16772" y="21600"/>
                </a:lnTo>
                <a:lnTo>
                  <a:pt x="21600" y="0"/>
                </a:lnTo>
                <a:lnTo>
                  <a:pt x="0" y="0"/>
                </a:lnTo>
                <a:close/>
              </a:path>
            </a:pathLst>
          </a:custGeom>
          <a:solidFill>
            <a:srgbClr val="FFFF99"/>
          </a:solidFill>
          <a:ln w="9525">
            <a:solidFill>
              <a:schemeClr val="tx1"/>
            </a:solidFill>
            <a:miter lim="800000"/>
            <a:headEnd/>
            <a:tailEnd/>
          </a:ln>
        </p:spPr>
        <p:txBody>
          <a:bodyPr rot="10800000" wrap="none" anchor="ctr"/>
          <a:lstStyle/>
          <a:p>
            <a:endParaRPr lang="en-IN"/>
          </a:p>
        </p:txBody>
      </p:sp>
      <p:sp>
        <p:nvSpPr>
          <p:cNvPr id="10244" name="Line 15"/>
          <p:cNvSpPr>
            <a:spLocks noChangeShapeType="1"/>
          </p:cNvSpPr>
          <p:nvPr/>
        </p:nvSpPr>
        <p:spPr bwMode="auto">
          <a:xfrm>
            <a:off x="2819400" y="2286000"/>
            <a:ext cx="396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0245" name="Line 16"/>
          <p:cNvSpPr>
            <a:spLocks noChangeShapeType="1"/>
          </p:cNvSpPr>
          <p:nvPr/>
        </p:nvSpPr>
        <p:spPr bwMode="auto">
          <a:xfrm>
            <a:off x="2590800" y="3200400"/>
            <a:ext cx="441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0246" name="Line 17"/>
          <p:cNvSpPr>
            <a:spLocks noChangeShapeType="1"/>
          </p:cNvSpPr>
          <p:nvPr/>
        </p:nvSpPr>
        <p:spPr bwMode="auto">
          <a:xfrm>
            <a:off x="2362200" y="4038600"/>
            <a:ext cx="487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0247" name="Line 18"/>
          <p:cNvSpPr>
            <a:spLocks noChangeShapeType="1"/>
          </p:cNvSpPr>
          <p:nvPr/>
        </p:nvSpPr>
        <p:spPr bwMode="auto">
          <a:xfrm>
            <a:off x="2133600" y="495300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0248" name="Line 19"/>
          <p:cNvSpPr>
            <a:spLocks noChangeShapeType="1"/>
          </p:cNvSpPr>
          <p:nvPr/>
        </p:nvSpPr>
        <p:spPr bwMode="auto">
          <a:xfrm>
            <a:off x="1905000" y="5791200"/>
            <a:ext cx="579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0249" name="Text Box 21"/>
          <p:cNvSpPr txBox="1">
            <a:spLocks noChangeArrowheads="1"/>
          </p:cNvSpPr>
          <p:nvPr/>
        </p:nvSpPr>
        <p:spPr bwMode="auto">
          <a:xfrm>
            <a:off x="3733800" y="1600200"/>
            <a:ext cx="235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MICROORGANISMS</a:t>
            </a:r>
          </a:p>
        </p:txBody>
      </p:sp>
      <p:sp>
        <p:nvSpPr>
          <p:cNvPr id="10250" name="Line 23"/>
          <p:cNvSpPr>
            <a:spLocks noChangeShapeType="1"/>
          </p:cNvSpPr>
          <p:nvPr/>
        </p:nvSpPr>
        <p:spPr bwMode="auto">
          <a:xfrm>
            <a:off x="4724400" y="2286000"/>
            <a:ext cx="0" cy="266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0251" name="Text Box 24"/>
          <p:cNvSpPr txBox="1">
            <a:spLocks noChangeArrowheads="1"/>
          </p:cNvSpPr>
          <p:nvPr/>
        </p:nvSpPr>
        <p:spPr bwMode="auto">
          <a:xfrm>
            <a:off x="3048000" y="2438400"/>
            <a:ext cx="116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ENERGY</a:t>
            </a:r>
          </a:p>
          <a:p>
            <a:pPr eaLnBrk="1" hangingPunct="1"/>
            <a:r>
              <a:rPr lang="en-US" b="1"/>
              <a:t>SOURCE</a:t>
            </a:r>
          </a:p>
        </p:txBody>
      </p:sp>
      <p:sp>
        <p:nvSpPr>
          <p:cNvPr id="10252" name="Text Box 25"/>
          <p:cNvSpPr txBox="1">
            <a:spLocks noChangeArrowheads="1"/>
          </p:cNvSpPr>
          <p:nvPr/>
        </p:nvSpPr>
        <p:spPr bwMode="auto">
          <a:xfrm>
            <a:off x="4876800" y="2438400"/>
            <a:ext cx="1504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ELECTRON </a:t>
            </a:r>
          </a:p>
          <a:p>
            <a:pPr eaLnBrk="1" hangingPunct="1"/>
            <a:r>
              <a:rPr lang="en-US" b="1"/>
              <a:t>ACCEPTOR</a:t>
            </a:r>
          </a:p>
        </p:txBody>
      </p:sp>
      <p:sp>
        <p:nvSpPr>
          <p:cNvPr id="10253" name="Text Box 26"/>
          <p:cNvSpPr txBox="1">
            <a:spLocks noChangeArrowheads="1"/>
          </p:cNvSpPr>
          <p:nvPr/>
        </p:nvSpPr>
        <p:spPr bwMode="auto">
          <a:xfrm>
            <a:off x="3048000" y="3429000"/>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MOISTURE</a:t>
            </a:r>
          </a:p>
        </p:txBody>
      </p:sp>
      <p:sp>
        <p:nvSpPr>
          <p:cNvPr id="10254" name="Text Box 27"/>
          <p:cNvSpPr txBox="1">
            <a:spLocks noChangeArrowheads="1"/>
          </p:cNvSpPr>
          <p:nvPr/>
        </p:nvSpPr>
        <p:spPr bwMode="auto">
          <a:xfrm>
            <a:off x="5334000" y="34290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pH</a:t>
            </a:r>
          </a:p>
        </p:txBody>
      </p:sp>
      <p:sp>
        <p:nvSpPr>
          <p:cNvPr id="10255" name="Text Box 28"/>
          <p:cNvSpPr txBox="1">
            <a:spLocks noChangeArrowheads="1"/>
          </p:cNvSpPr>
          <p:nvPr/>
        </p:nvSpPr>
        <p:spPr bwMode="auto">
          <a:xfrm>
            <a:off x="2895600" y="4267200"/>
            <a:ext cx="149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NUTRIENTS</a:t>
            </a:r>
          </a:p>
        </p:txBody>
      </p:sp>
      <p:sp>
        <p:nvSpPr>
          <p:cNvPr id="10256" name="Text Box 29"/>
          <p:cNvSpPr txBox="1">
            <a:spLocks noChangeArrowheads="1"/>
          </p:cNvSpPr>
          <p:nvPr/>
        </p:nvSpPr>
        <p:spPr bwMode="auto">
          <a:xfrm>
            <a:off x="5029200" y="4267200"/>
            <a:ext cx="192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TEMPERATURE</a:t>
            </a:r>
          </a:p>
        </p:txBody>
      </p:sp>
      <p:sp>
        <p:nvSpPr>
          <p:cNvPr id="10257" name="Line 30"/>
          <p:cNvSpPr>
            <a:spLocks noChangeShapeType="1"/>
          </p:cNvSpPr>
          <p:nvPr/>
        </p:nvSpPr>
        <p:spPr bwMode="auto">
          <a:xfrm>
            <a:off x="3657600" y="49530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0258" name="Line 31"/>
          <p:cNvSpPr>
            <a:spLocks noChangeShapeType="1"/>
          </p:cNvSpPr>
          <p:nvPr/>
        </p:nvSpPr>
        <p:spPr bwMode="auto">
          <a:xfrm>
            <a:off x="5638800" y="49530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0259" name="Text Box 32"/>
          <p:cNvSpPr txBox="1">
            <a:spLocks noChangeArrowheads="1"/>
          </p:cNvSpPr>
          <p:nvPr/>
        </p:nvSpPr>
        <p:spPr bwMode="auto">
          <a:xfrm>
            <a:off x="2209800" y="5105400"/>
            <a:ext cx="13509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ABSENCE OF</a:t>
            </a:r>
          </a:p>
          <a:p>
            <a:pPr algn="ctr" eaLnBrk="1" hangingPunct="1"/>
            <a:r>
              <a:rPr lang="en-US" sz="1400" b="1"/>
              <a:t>TOXICITY</a:t>
            </a:r>
          </a:p>
        </p:txBody>
      </p:sp>
      <p:sp>
        <p:nvSpPr>
          <p:cNvPr id="10260" name="Text Box 33"/>
          <p:cNvSpPr txBox="1">
            <a:spLocks noChangeArrowheads="1"/>
          </p:cNvSpPr>
          <p:nvPr/>
        </p:nvSpPr>
        <p:spPr bwMode="auto">
          <a:xfrm>
            <a:off x="4038600" y="5105400"/>
            <a:ext cx="15065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REMOVAL OF</a:t>
            </a:r>
          </a:p>
          <a:p>
            <a:pPr algn="ctr" eaLnBrk="1" hangingPunct="1"/>
            <a:r>
              <a:rPr lang="en-US" sz="1400" b="1"/>
              <a:t>METABOLITIES</a:t>
            </a:r>
          </a:p>
        </p:txBody>
      </p:sp>
      <p:sp>
        <p:nvSpPr>
          <p:cNvPr id="10261" name="Text Box 34"/>
          <p:cNvSpPr txBox="1">
            <a:spLocks noChangeArrowheads="1"/>
          </p:cNvSpPr>
          <p:nvPr/>
        </p:nvSpPr>
        <p:spPr bwMode="auto">
          <a:xfrm>
            <a:off x="5791200" y="5029200"/>
            <a:ext cx="13890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t>ABSENCE OF</a:t>
            </a:r>
          </a:p>
          <a:p>
            <a:pPr algn="ctr" eaLnBrk="1" hangingPunct="1"/>
            <a:r>
              <a:rPr lang="en-US" sz="1400" b="1"/>
              <a:t>COMPETITIVE</a:t>
            </a:r>
          </a:p>
          <a:p>
            <a:pPr algn="ctr" eaLnBrk="1" hangingPunct="1"/>
            <a:r>
              <a:rPr lang="en-US" sz="1400" b="1"/>
              <a:t>ORGANISMS</a:t>
            </a:r>
          </a:p>
        </p:txBody>
      </p:sp>
      <p:sp>
        <p:nvSpPr>
          <p:cNvPr id="10262" name="Text Box 35"/>
          <p:cNvSpPr txBox="1">
            <a:spLocks noChangeArrowheads="1"/>
          </p:cNvSpPr>
          <p:nvPr/>
        </p:nvSpPr>
        <p:spPr bwMode="auto">
          <a:xfrm>
            <a:off x="3200400" y="5867400"/>
            <a:ext cx="3305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a:t>BIOREMEDIATION</a:t>
            </a:r>
          </a:p>
        </p:txBody>
      </p:sp>
      <p:sp>
        <p:nvSpPr>
          <p:cNvPr id="2" name="Date Placeholder 1"/>
          <p:cNvSpPr>
            <a:spLocks noGrp="1"/>
          </p:cNvSpPr>
          <p:nvPr>
            <p:ph type="dt" sz="half" idx="10"/>
          </p:nvPr>
        </p:nvSpPr>
        <p:spPr/>
        <p:txBody>
          <a:bodyPr/>
          <a:lstStyle/>
          <a:p>
            <a:fld id="{3F15E0C5-74D0-480F-B473-529495F5FC41}" type="datetime1">
              <a:rPr lang="en-IN" smtClean="0"/>
              <a:t>12-05-2020</a:t>
            </a:fld>
            <a:endParaRPr lang="en-IN"/>
          </a:p>
        </p:txBody>
      </p:sp>
      <p:sp>
        <p:nvSpPr>
          <p:cNvPr id="3" name="Slide Number Placeholder 2"/>
          <p:cNvSpPr>
            <a:spLocks noGrp="1"/>
          </p:cNvSpPr>
          <p:nvPr>
            <p:ph type="sldNum" sz="quarter" idx="12"/>
          </p:nvPr>
        </p:nvSpPr>
        <p:spPr/>
        <p:txBody>
          <a:bodyPr/>
          <a:lstStyle/>
          <a:p>
            <a:fld id="{30163359-4DC0-4724-B18F-D59E163DD82F}" type="slidenum">
              <a:rPr lang="en-IN" smtClean="0"/>
              <a:t>35</a:t>
            </a:fld>
            <a:endParaRPr lang="en-IN"/>
          </a:p>
        </p:txBody>
      </p:sp>
    </p:spTree>
    <p:extLst>
      <p:ext uri="{BB962C8B-B14F-4D97-AF65-F5344CB8AC3E}">
        <p14:creationId xmlns:p14="http://schemas.microsoft.com/office/powerpoint/2010/main" val="196898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1428"/>
                                        </p:tgtEl>
                                        <p:attrNameLst>
                                          <p:attrName>style.visibility</p:attrName>
                                        </p:attrNameLst>
                                      </p:cBhvr>
                                      <p:to>
                                        <p:strVal val="visible"/>
                                      </p:to>
                                    </p:set>
                                    <p:anim calcmode="lin" valueType="num">
                                      <p:cBhvr additive="base">
                                        <p:cTn id="7" dur="500" fill="hold"/>
                                        <p:tgtEl>
                                          <p:spTgt spid="231428"/>
                                        </p:tgtEl>
                                        <p:attrNameLst>
                                          <p:attrName>ppt_x</p:attrName>
                                        </p:attrNameLst>
                                      </p:cBhvr>
                                      <p:tavLst>
                                        <p:tav tm="0">
                                          <p:val>
                                            <p:strVal val="#ppt_x"/>
                                          </p:val>
                                        </p:tav>
                                        <p:tav tm="100000">
                                          <p:val>
                                            <p:strVal val="#ppt_x"/>
                                          </p:val>
                                        </p:tav>
                                      </p:tavLst>
                                    </p:anim>
                                    <p:anim calcmode="lin" valueType="num">
                                      <p:cBhvr additive="base">
                                        <p:cTn id="8" dur="500" fill="hold"/>
                                        <p:tgtEl>
                                          <p:spTgt spid="2314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gtEl>
                                        <p:attrNameLst>
                                          <p:attrName>style.visibility</p:attrName>
                                        </p:attrNameLst>
                                      </p:cBhvr>
                                      <p:to>
                                        <p:strVal val="visible"/>
                                      </p:to>
                                    </p:set>
                                    <p:anim calcmode="lin" valueType="num">
                                      <p:cBhvr additive="base">
                                        <p:cTn id="13" dur="500" fill="hold"/>
                                        <p:tgtEl>
                                          <p:spTgt spid="10243"/>
                                        </p:tgtEl>
                                        <p:attrNameLst>
                                          <p:attrName>ppt_x</p:attrName>
                                        </p:attrNameLst>
                                      </p:cBhvr>
                                      <p:tavLst>
                                        <p:tav tm="0">
                                          <p:val>
                                            <p:strVal val="#ppt_x"/>
                                          </p:val>
                                        </p:tav>
                                        <p:tav tm="100000">
                                          <p:val>
                                            <p:strVal val="#ppt_x"/>
                                          </p:val>
                                        </p:tav>
                                      </p:tavLst>
                                    </p:anim>
                                    <p:anim calcmode="lin" valueType="num">
                                      <p:cBhvr additive="base">
                                        <p:cTn id="14"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8" grpId="0" animBg="1"/>
      <p:bldP spid="102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5602" name="Oval 2"/>
          <p:cNvSpPr>
            <a:spLocks noChangeArrowheads="1"/>
          </p:cNvSpPr>
          <p:nvPr/>
        </p:nvSpPr>
        <p:spPr bwMode="auto">
          <a:xfrm>
            <a:off x="2514600" y="1676400"/>
            <a:ext cx="3505200" cy="2209800"/>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dirty="0" smtClean="0">
                <a:solidFill>
                  <a:srgbClr val="FF0000"/>
                </a:solidFill>
                <a:latin typeface="Times New Roman" pitchFamily="18" charset="0"/>
              </a:rPr>
              <a:t>ATP</a:t>
            </a:r>
            <a:endParaRPr lang="en-US" sz="2400" dirty="0" smtClean="0">
              <a:solidFill>
                <a:srgbClr val="000000"/>
              </a:solidFill>
              <a:latin typeface="Times New Roman" pitchFamily="18" charset="0"/>
            </a:endParaRPr>
          </a:p>
        </p:txBody>
      </p:sp>
      <p:sp>
        <p:nvSpPr>
          <p:cNvPr id="25603" name="AutoShape 3"/>
          <p:cNvSpPr>
            <a:spLocks noChangeArrowheads="1"/>
          </p:cNvSpPr>
          <p:nvPr/>
        </p:nvSpPr>
        <p:spPr bwMode="auto">
          <a:xfrm>
            <a:off x="1600200" y="914400"/>
            <a:ext cx="1295400" cy="4343400"/>
          </a:xfrm>
          <a:prstGeom prst="curvedLeftArrow">
            <a:avLst>
              <a:gd name="adj1" fmla="val 67059"/>
              <a:gd name="adj2" fmla="val 134118"/>
              <a:gd name="adj3" fmla="val 33333"/>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00"/>
              </a:solidFill>
            </a:endParaRPr>
          </a:p>
        </p:txBody>
      </p:sp>
      <p:sp>
        <p:nvSpPr>
          <p:cNvPr id="25604" name="AutoShape 4"/>
          <p:cNvSpPr>
            <a:spLocks noChangeArrowheads="1"/>
          </p:cNvSpPr>
          <p:nvPr/>
        </p:nvSpPr>
        <p:spPr bwMode="auto">
          <a:xfrm>
            <a:off x="5486400" y="914400"/>
            <a:ext cx="1295400" cy="4724400"/>
          </a:xfrm>
          <a:prstGeom prst="curvedRightArrow">
            <a:avLst>
              <a:gd name="adj1" fmla="val 72941"/>
              <a:gd name="adj2" fmla="val 145882"/>
              <a:gd name="adj3" fmla="val 33333"/>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00"/>
              </a:solidFill>
            </a:endParaRPr>
          </a:p>
        </p:txBody>
      </p:sp>
      <p:sp>
        <p:nvSpPr>
          <p:cNvPr id="25605" name="Text Box 5"/>
          <p:cNvSpPr txBox="1">
            <a:spLocks noChangeArrowheads="1"/>
          </p:cNvSpPr>
          <p:nvPr/>
        </p:nvSpPr>
        <p:spPr bwMode="auto">
          <a:xfrm>
            <a:off x="0" y="1066800"/>
            <a:ext cx="1658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smtClean="0">
                <a:solidFill>
                  <a:srgbClr val="FFFFFF"/>
                </a:solidFill>
                <a:latin typeface="Times New Roman" pitchFamily="18" charset="0"/>
              </a:rPr>
              <a:t>ACETATE</a:t>
            </a:r>
            <a:endParaRPr lang="en-US" sz="2400" dirty="0" smtClean="0">
              <a:solidFill>
                <a:srgbClr val="FFFFFF"/>
              </a:solidFill>
              <a:latin typeface="Times New Roman" pitchFamily="18" charset="0"/>
            </a:endParaRPr>
          </a:p>
        </p:txBody>
      </p:sp>
      <p:sp>
        <p:nvSpPr>
          <p:cNvPr id="25606" name="Text Box 6"/>
          <p:cNvSpPr txBox="1">
            <a:spLocks noChangeArrowheads="1"/>
          </p:cNvSpPr>
          <p:nvPr/>
        </p:nvSpPr>
        <p:spPr bwMode="auto">
          <a:xfrm>
            <a:off x="457200" y="3962400"/>
            <a:ext cx="102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3600" b="1" dirty="0" smtClean="0">
                <a:solidFill>
                  <a:srgbClr val="FFFFFF"/>
                </a:solidFill>
                <a:latin typeface="Times New Roman" pitchFamily="18" charset="0"/>
              </a:rPr>
              <a:t>CO</a:t>
            </a:r>
            <a:r>
              <a:rPr lang="en-US" sz="3600" b="1" baseline="-25000" dirty="0" smtClean="0">
                <a:solidFill>
                  <a:srgbClr val="FFFFFF"/>
                </a:solidFill>
                <a:latin typeface="Times New Roman" pitchFamily="18" charset="0"/>
              </a:rPr>
              <a:t>2</a:t>
            </a:r>
            <a:endParaRPr lang="en-US" sz="2400" dirty="0" smtClean="0">
              <a:solidFill>
                <a:srgbClr val="FFFFFF"/>
              </a:solidFill>
              <a:latin typeface="Times New Roman" pitchFamily="18" charset="0"/>
            </a:endParaRPr>
          </a:p>
        </p:txBody>
      </p:sp>
      <p:sp>
        <p:nvSpPr>
          <p:cNvPr id="25607" name="Text Box 7"/>
          <p:cNvSpPr txBox="1">
            <a:spLocks noChangeArrowheads="1"/>
          </p:cNvSpPr>
          <p:nvPr/>
        </p:nvSpPr>
        <p:spPr bwMode="auto">
          <a:xfrm>
            <a:off x="6934200" y="533400"/>
            <a:ext cx="1504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3600" b="1" dirty="0" smtClean="0">
                <a:solidFill>
                  <a:srgbClr val="FF6600"/>
                </a:solidFill>
                <a:latin typeface="Times New Roman" pitchFamily="18" charset="0"/>
              </a:rPr>
              <a:t>Fe(III)</a:t>
            </a:r>
            <a:endParaRPr lang="en-US" sz="2400" dirty="0" smtClean="0">
              <a:solidFill>
                <a:srgbClr val="000000"/>
              </a:solidFill>
              <a:latin typeface="Times New Roman" pitchFamily="18" charset="0"/>
            </a:endParaRPr>
          </a:p>
        </p:txBody>
      </p:sp>
      <p:sp>
        <p:nvSpPr>
          <p:cNvPr id="25608" name="Text Box 8"/>
          <p:cNvSpPr txBox="1">
            <a:spLocks noChangeArrowheads="1"/>
          </p:cNvSpPr>
          <p:nvPr/>
        </p:nvSpPr>
        <p:spPr bwMode="auto">
          <a:xfrm>
            <a:off x="6705600" y="4648200"/>
            <a:ext cx="1327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3600" b="1" dirty="0" smtClean="0">
                <a:solidFill>
                  <a:srgbClr val="33CCFF"/>
                </a:solidFill>
                <a:latin typeface="Times New Roman" pitchFamily="18" charset="0"/>
              </a:rPr>
              <a:t>Fe(II)</a:t>
            </a:r>
            <a:endParaRPr lang="en-US" sz="2400" dirty="0" smtClean="0">
              <a:solidFill>
                <a:srgbClr val="000000"/>
              </a:solidFill>
              <a:latin typeface="Times New Roman" pitchFamily="18" charset="0"/>
            </a:endParaRPr>
          </a:p>
        </p:txBody>
      </p:sp>
      <p:sp>
        <p:nvSpPr>
          <p:cNvPr id="25609" name="AutoShape 9"/>
          <p:cNvSpPr>
            <a:spLocks noChangeArrowheads="1"/>
          </p:cNvSpPr>
          <p:nvPr/>
        </p:nvSpPr>
        <p:spPr bwMode="auto">
          <a:xfrm>
            <a:off x="3048000" y="2514600"/>
            <a:ext cx="533400" cy="533400"/>
          </a:xfrm>
          <a:prstGeom prst="rightArrow">
            <a:avLst>
              <a:gd name="adj1" fmla="val 50000"/>
              <a:gd name="adj2"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00"/>
              </a:solidFill>
            </a:endParaRPr>
          </a:p>
        </p:txBody>
      </p:sp>
      <p:sp>
        <p:nvSpPr>
          <p:cNvPr id="25610" name="AutoShape 10"/>
          <p:cNvSpPr>
            <a:spLocks noChangeArrowheads="1"/>
          </p:cNvSpPr>
          <p:nvPr/>
        </p:nvSpPr>
        <p:spPr bwMode="auto">
          <a:xfrm>
            <a:off x="4876800" y="2514600"/>
            <a:ext cx="533400" cy="533400"/>
          </a:xfrm>
          <a:prstGeom prst="leftArrow">
            <a:avLst>
              <a:gd name="adj1" fmla="val 50000"/>
              <a:gd name="adj2"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00"/>
              </a:solidFill>
            </a:endParaRPr>
          </a:p>
        </p:txBody>
      </p:sp>
      <p:sp>
        <p:nvSpPr>
          <p:cNvPr id="25611" name="Text Box 11"/>
          <p:cNvSpPr txBox="1">
            <a:spLocks noChangeArrowheads="1"/>
          </p:cNvSpPr>
          <p:nvPr/>
        </p:nvSpPr>
        <p:spPr bwMode="auto">
          <a:xfrm>
            <a:off x="15240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3200" b="1" dirty="0" smtClean="0">
                <a:solidFill>
                  <a:srgbClr val="FFCC00"/>
                </a:solidFill>
                <a:latin typeface="Times New Roman" pitchFamily="18" charset="0"/>
              </a:rPr>
              <a:t>Metabolism of a Pollutant-degrading Bacterium</a:t>
            </a:r>
            <a:endParaRPr lang="en-US" sz="1200" dirty="0" smtClean="0">
              <a:solidFill>
                <a:srgbClr val="000000"/>
              </a:solidFill>
              <a:latin typeface="Times New Roman" pitchFamily="18" charset="0"/>
            </a:endParaRPr>
          </a:p>
        </p:txBody>
      </p:sp>
      <p:sp>
        <p:nvSpPr>
          <p:cNvPr id="25612" name="Rectangle 12"/>
          <p:cNvSpPr>
            <a:spLocks noChangeArrowheads="1"/>
          </p:cNvSpPr>
          <p:nvPr/>
        </p:nvSpPr>
        <p:spPr bwMode="auto">
          <a:xfrm>
            <a:off x="0" y="1600200"/>
            <a:ext cx="15208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dirty="0" smtClean="0">
                <a:solidFill>
                  <a:srgbClr val="FFFF00"/>
                </a:solidFill>
                <a:effectLst>
                  <a:outerShdw blurRad="38100" dist="38100" dir="2700000" algn="tl">
                    <a:srgbClr val="000000"/>
                  </a:outerShdw>
                </a:effectLst>
                <a:latin typeface="Times New Roman" pitchFamily="18" charset="0"/>
              </a:rPr>
              <a:t>*Benzoate</a:t>
            </a:r>
          </a:p>
          <a:p>
            <a:pPr eaLnBrk="0" fontAlgn="base" hangingPunct="0">
              <a:spcBef>
                <a:spcPct val="0"/>
              </a:spcBef>
              <a:spcAft>
                <a:spcPct val="0"/>
              </a:spcAft>
            </a:pPr>
            <a:r>
              <a:rPr lang="en-US" sz="2400" b="1" dirty="0" smtClean="0">
                <a:solidFill>
                  <a:srgbClr val="FFFF00"/>
                </a:solidFill>
                <a:effectLst>
                  <a:outerShdw blurRad="38100" dist="38100" dir="2700000" algn="tl">
                    <a:srgbClr val="000000"/>
                  </a:outerShdw>
                </a:effectLst>
                <a:latin typeface="Times New Roman" pitchFamily="18" charset="0"/>
              </a:rPr>
              <a:t>*Toluene</a:t>
            </a:r>
          </a:p>
          <a:p>
            <a:pPr eaLnBrk="0" fontAlgn="base" hangingPunct="0">
              <a:spcBef>
                <a:spcPct val="0"/>
              </a:spcBef>
              <a:spcAft>
                <a:spcPct val="0"/>
              </a:spcAft>
            </a:pPr>
            <a:r>
              <a:rPr lang="en-US" sz="2400" b="1" dirty="0" smtClean="0">
                <a:solidFill>
                  <a:srgbClr val="FFFF00"/>
                </a:solidFill>
                <a:effectLst>
                  <a:outerShdw blurRad="38100" dist="38100" dir="2700000" algn="tl">
                    <a:srgbClr val="000000"/>
                  </a:outerShdw>
                </a:effectLst>
                <a:latin typeface="Times New Roman" pitchFamily="18" charset="0"/>
              </a:rPr>
              <a:t>*Phenol</a:t>
            </a:r>
          </a:p>
          <a:p>
            <a:pPr eaLnBrk="0" fontAlgn="base" hangingPunct="0">
              <a:spcBef>
                <a:spcPct val="0"/>
              </a:spcBef>
              <a:spcAft>
                <a:spcPct val="0"/>
              </a:spcAft>
            </a:pPr>
            <a:r>
              <a:rPr lang="en-US" sz="2400" b="1" i="1" dirty="0" smtClean="0">
                <a:solidFill>
                  <a:srgbClr val="FFFF00"/>
                </a:solidFill>
                <a:effectLst>
                  <a:outerShdw blurRad="38100" dist="38100" dir="2700000" algn="tl">
                    <a:srgbClr val="000000"/>
                  </a:outerShdw>
                </a:effectLst>
                <a:latin typeface="Times New Roman" pitchFamily="18" charset="0"/>
              </a:rPr>
              <a:t>*p</a:t>
            </a:r>
            <a:r>
              <a:rPr lang="en-US" sz="2400" b="1" dirty="0" smtClean="0">
                <a:solidFill>
                  <a:srgbClr val="FFFF00"/>
                </a:solidFill>
                <a:effectLst>
                  <a:outerShdw blurRad="38100" dist="38100" dir="2700000" algn="tl">
                    <a:srgbClr val="000000"/>
                  </a:outerShdw>
                </a:effectLst>
                <a:latin typeface="Times New Roman" pitchFamily="18" charset="0"/>
              </a:rPr>
              <a:t>-Cresol</a:t>
            </a:r>
          </a:p>
          <a:p>
            <a:pPr eaLnBrk="0" fontAlgn="base" hangingPunct="0">
              <a:spcBef>
                <a:spcPct val="0"/>
              </a:spcBef>
              <a:spcAft>
                <a:spcPct val="0"/>
              </a:spcAft>
            </a:pPr>
            <a:r>
              <a:rPr lang="en-US" sz="2400" b="1" dirty="0" smtClean="0">
                <a:solidFill>
                  <a:srgbClr val="FFFF00"/>
                </a:solidFill>
                <a:effectLst>
                  <a:outerShdw blurRad="38100" dist="38100" dir="2700000" algn="tl">
                    <a:srgbClr val="000000"/>
                  </a:outerShdw>
                </a:effectLst>
                <a:latin typeface="Times New Roman" pitchFamily="18" charset="0"/>
              </a:rPr>
              <a:t>*Benzene</a:t>
            </a:r>
            <a:endParaRPr lang="en-US" sz="4000" b="1" dirty="0" smtClean="0">
              <a:solidFill>
                <a:srgbClr val="FFFF00"/>
              </a:solidFill>
              <a:effectLst>
                <a:outerShdw blurRad="38100" dist="38100" dir="2700000" algn="tl">
                  <a:srgbClr val="000000"/>
                </a:outerShdw>
              </a:effectLst>
              <a:latin typeface="Times New Roman" pitchFamily="18" charset="0"/>
            </a:endParaRPr>
          </a:p>
        </p:txBody>
      </p:sp>
      <p:sp>
        <p:nvSpPr>
          <p:cNvPr id="25613" name="Text Box 13"/>
          <p:cNvSpPr txBox="1">
            <a:spLocks noChangeArrowheads="1"/>
          </p:cNvSpPr>
          <p:nvPr/>
        </p:nvSpPr>
        <p:spPr bwMode="auto">
          <a:xfrm>
            <a:off x="6985000" y="1066800"/>
            <a:ext cx="2159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smtClean="0">
                <a:solidFill>
                  <a:srgbClr val="FFFF00"/>
                </a:solidFill>
                <a:effectLst>
                  <a:outerShdw blurRad="38100" dist="38100" dir="2700000" algn="tl">
                    <a:srgbClr val="000000"/>
                  </a:outerShdw>
                </a:effectLst>
                <a:latin typeface="Times New Roman" pitchFamily="18" charset="0"/>
              </a:rPr>
              <a:t>*U(VI)</a:t>
            </a:r>
          </a:p>
          <a:p>
            <a:pPr eaLnBrk="0" fontAlgn="base" hangingPunct="0">
              <a:spcBef>
                <a:spcPct val="0"/>
              </a:spcBef>
              <a:spcAft>
                <a:spcPct val="0"/>
              </a:spcAft>
            </a:pPr>
            <a:r>
              <a:rPr lang="en-US" sz="2400" b="1" dirty="0" smtClean="0">
                <a:solidFill>
                  <a:srgbClr val="FFFF00"/>
                </a:solidFill>
                <a:effectLst>
                  <a:outerShdw blurRad="38100" dist="38100" dir="2700000" algn="tl">
                    <a:srgbClr val="000000"/>
                  </a:outerShdw>
                </a:effectLst>
                <a:latin typeface="Times New Roman" pitchFamily="18" charset="0"/>
              </a:rPr>
              <a:t>*Co(III)</a:t>
            </a:r>
          </a:p>
          <a:p>
            <a:pPr eaLnBrk="0" fontAlgn="base" hangingPunct="0">
              <a:spcBef>
                <a:spcPct val="0"/>
              </a:spcBef>
              <a:spcAft>
                <a:spcPct val="0"/>
              </a:spcAft>
            </a:pPr>
            <a:r>
              <a:rPr lang="en-US" sz="2400" b="1" dirty="0" smtClean="0">
                <a:solidFill>
                  <a:srgbClr val="FFFF00"/>
                </a:solidFill>
                <a:effectLst>
                  <a:outerShdw blurRad="38100" dist="38100" dir="2700000" algn="tl">
                    <a:srgbClr val="000000"/>
                  </a:outerShdw>
                </a:effectLst>
                <a:latin typeface="Times New Roman" pitchFamily="18" charset="0"/>
              </a:rPr>
              <a:t>*Cr(VI)</a:t>
            </a:r>
          </a:p>
          <a:p>
            <a:pPr eaLnBrk="0" fontAlgn="base" hangingPunct="0">
              <a:spcBef>
                <a:spcPct val="0"/>
              </a:spcBef>
              <a:spcAft>
                <a:spcPct val="0"/>
              </a:spcAft>
            </a:pPr>
            <a:r>
              <a:rPr lang="en-US" sz="2400" b="1" dirty="0" smtClean="0">
                <a:solidFill>
                  <a:srgbClr val="FFFF00"/>
                </a:solidFill>
                <a:effectLst>
                  <a:outerShdw blurRad="38100" dist="38100" dir="2700000" algn="tl">
                    <a:srgbClr val="000000"/>
                  </a:outerShdw>
                </a:effectLst>
                <a:latin typeface="Times New Roman" pitchFamily="18" charset="0"/>
              </a:rPr>
              <a:t>*Se(VI)</a:t>
            </a:r>
          </a:p>
          <a:p>
            <a:pPr eaLnBrk="0" fontAlgn="base" hangingPunct="0">
              <a:spcBef>
                <a:spcPct val="0"/>
              </a:spcBef>
              <a:spcAft>
                <a:spcPct val="0"/>
              </a:spcAft>
            </a:pPr>
            <a:r>
              <a:rPr lang="en-US" sz="2400" b="1" dirty="0" smtClean="0">
                <a:solidFill>
                  <a:srgbClr val="FFFF00"/>
                </a:solidFill>
                <a:effectLst>
                  <a:outerShdw blurRad="38100" dist="38100" dir="2700000" algn="tl">
                    <a:srgbClr val="000000"/>
                  </a:outerShdw>
                </a:effectLst>
                <a:latin typeface="Times New Roman" pitchFamily="18" charset="0"/>
              </a:rPr>
              <a:t>*</a:t>
            </a:r>
            <a:r>
              <a:rPr lang="en-US" sz="2400" b="1" dirty="0" err="1" smtClean="0">
                <a:solidFill>
                  <a:srgbClr val="FFFF00"/>
                </a:solidFill>
                <a:effectLst>
                  <a:outerShdw blurRad="38100" dist="38100" dir="2700000" algn="tl">
                    <a:srgbClr val="000000"/>
                  </a:outerShdw>
                </a:effectLst>
                <a:latin typeface="Times New Roman" pitchFamily="18" charset="0"/>
              </a:rPr>
              <a:t>Pb</a:t>
            </a:r>
            <a:r>
              <a:rPr lang="en-US" sz="2400" b="1" dirty="0" smtClean="0">
                <a:solidFill>
                  <a:srgbClr val="FFFF00"/>
                </a:solidFill>
                <a:effectLst>
                  <a:outerShdw blurRad="38100" dist="38100" dir="2700000" algn="tl">
                    <a:srgbClr val="000000"/>
                  </a:outerShdw>
                </a:effectLst>
                <a:latin typeface="Times New Roman" pitchFamily="18" charset="0"/>
              </a:rPr>
              <a:t>(II)</a:t>
            </a:r>
          </a:p>
          <a:p>
            <a:pPr eaLnBrk="0" fontAlgn="base" hangingPunct="0">
              <a:spcBef>
                <a:spcPct val="0"/>
              </a:spcBef>
              <a:spcAft>
                <a:spcPct val="0"/>
              </a:spcAft>
            </a:pPr>
            <a:r>
              <a:rPr lang="en-US" sz="2400" b="1" dirty="0" smtClean="0">
                <a:solidFill>
                  <a:srgbClr val="FFFF00"/>
                </a:solidFill>
                <a:effectLst>
                  <a:outerShdw blurRad="38100" dist="38100" dir="2700000" algn="tl">
                    <a:srgbClr val="000000"/>
                  </a:outerShdw>
                </a:effectLst>
                <a:latin typeface="Times New Roman" pitchFamily="18" charset="0"/>
              </a:rPr>
              <a:t>*</a:t>
            </a:r>
            <a:r>
              <a:rPr lang="en-US" sz="2400" b="1" dirty="0" err="1" smtClean="0">
                <a:solidFill>
                  <a:srgbClr val="FFFF00"/>
                </a:solidFill>
                <a:effectLst>
                  <a:outerShdw blurRad="38100" dist="38100" dir="2700000" algn="tl">
                    <a:srgbClr val="000000"/>
                  </a:outerShdw>
                </a:effectLst>
                <a:latin typeface="Times New Roman" pitchFamily="18" charset="0"/>
              </a:rPr>
              <a:t>Tc</a:t>
            </a:r>
            <a:r>
              <a:rPr lang="en-US" sz="2400" b="1" dirty="0" smtClean="0">
                <a:solidFill>
                  <a:srgbClr val="FFFF00"/>
                </a:solidFill>
                <a:effectLst>
                  <a:outerShdw blurRad="38100" dist="38100" dir="2700000" algn="tl">
                    <a:srgbClr val="000000"/>
                  </a:outerShdw>
                </a:effectLst>
                <a:latin typeface="Times New Roman" pitchFamily="18" charset="0"/>
              </a:rPr>
              <a:t>(VII)</a:t>
            </a:r>
          </a:p>
        </p:txBody>
      </p:sp>
      <p:sp>
        <p:nvSpPr>
          <p:cNvPr id="25614" name="Text Box 14"/>
          <p:cNvSpPr txBox="1">
            <a:spLocks noChangeArrowheads="1"/>
          </p:cNvSpPr>
          <p:nvPr/>
        </p:nvSpPr>
        <p:spPr bwMode="auto">
          <a:xfrm>
            <a:off x="2971800" y="5305425"/>
            <a:ext cx="24177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dirty="0" smtClean="0">
                <a:solidFill>
                  <a:srgbClr val="FFFF00"/>
                </a:solidFill>
                <a:effectLst>
                  <a:outerShdw blurRad="38100" dist="38100" dir="2700000" algn="tl">
                    <a:srgbClr val="000000"/>
                  </a:outerShdw>
                </a:effectLst>
                <a:latin typeface="Times New Roman" pitchFamily="18" charset="0"/>
              </a:rPr>
              <a:t>*CCl</a:t>
            </a:r>
            <a:r>
              <a:rPr lang="en-US" sz="2400" b="1" baseline="-25000" dirty="0" smtClean="0">
                <a:solidFill>
                  <a:srgbClr val="FFFF00"/>
                </a:solidFill>
                <a:effectLst>
                  <a:outerShdw blurRad="38100" dist="38100" dir="2700000" algn="tl">
                    <a:srgbClr val="000000"/>
                  </a:outerShdw>
                </a:effectLst>
                <a:latin typeface="Times New Roman" pitchFamily="18" charset="0"/>
              </a:rPr>
              <a:t>4</a:t>
            </a:r>
            <a:endParaRPr lang="en-US" sz="2400" b="1" dirty="0" smtClean="0">
              <a:solidFill>
                <a:srgbClr val="FFFF00"/>
              </a:solidFill>
              <a:effectLst>
                <a:outerShdw blurRad="38100" dist="38100" dir="2700000" algn="tl">
                  <a:srgbClr val="000000"/>
                </a:outerShdw>
              </a:effectLst>
              <a:latin typeface="Times New Roman" pitchFamily="18" charset="0"/>
            </a:endParaRPr>
          </a:p>
          <a:p>
            <a:pPr eaLnBrk="0" fontAlgn="base" hangingPunct="0">
              <a:spcBef>
                <a:spcPct val="0"/>
              </a:spcBef>
              <a:spcAft>
                <a:spcPct val="0"/>
              </a:spcAft>
            </a:pPr>
            <a:r>
              <a:rPr lang="en-US" sz="2400" b="1" dirty="0" smtClean="0">
                <a:solidFill>
                  <a:srgbClr val="FFFF00"/>
                </a:solidFill>
                <a:effectLst>
                  <a:outerShdw blurRad="38100" dist="38100" dir="2700000" algn="tl">
                    <a:srgbClr val="000000"/>
                  </a:outerShdw>
                </a:effectLst>
                <a:latin typeface="Times New Roman" pitchFamily="18" charset="0"/>
              </a:rPr>
              <a:t>*</a:t>
            </a:r>
            <a:r>
              <a:rPr lang="en-US" sz="2400" b="1" dirty="0" err="1" smtClean="0">
                <a:solidFill>
                  <a:srgbClr val="FFFF00"/>
                </a:solidFill>
                <a:effectLst>
                  <a:outerShdw blurRad="38100" dist="38100" dir="2700000" algn="tl">
                    <a:srgbClr val="000000"/>
                  </a:outerShdw>
                </a:effectLst>
                <a:latin typeface="Times New Roman" pitchFamily="18" charset="0"/>
              </a:rPr>
              <a:t>Cl-ethenes</a:t>
            </a:r>
            <a:endParaRPr lang="en-US" sz="2400" b="1" dirty="0" smtClean="0">
              <a:solidFill>
                <a:srgbClr val="FFFF00"/>
              </a:solidFill>
              <a:effectLst>
                <a:outerShdw blurRad="38100" dist="38100" dir="2700000" algn="tl">
                  <a:srgbClr val="000000"/>
                </a:outerShdw>
              </a:effectLst>
              <a:latin typeface="Times New Roman" pitchFamily="18" charset="0"/>
            </a:endParaRPr>
          </a:p>
          <a:p>
            <a:pPr eaLnBrk="0" fontAlgn="base" hangingPunct="0">
              <a:spcBef>
                <a:spcPct val="0"/>
              </a:spcBef>
              <a:spcAft>
                <a:spcPct val="0"/>
              </a:spcAft>
            </a:pPr>
            <a:r>
              <a:rPr lang="en-US" sz="2400" b="1" dirty="0" smtClean="0">
                <a:solidFill>
                  <a:srgbClr val="FFFF00"/>
                </a:solidFill>
                <a:effectLst>
                  <a:outerShdw blurRad="38100" dist="38100" dir="2700000" algn="tl">
                    <a:srgbClr val="000000"/>
                  </a:outerShdw>
                </a:effectLst>
                <a:latin typeface="Times New Roman" pitchFamily="18" charset="0"/>
              </a:rPr>
              <a:t>*</a:t>
            </a:r>
            <a:r>
              <a:rPr lang="en-US" sz="2400" b="1" dirty="0" err="1" smtClean="0">
                <a:solidFill>
                  <a:srgbClr val="FFFF00"/>
                </a:solidFill>
                <a:effectLst>
                  <a:outerShdw blurRad="38100" dist="38100" dir="2700000" algn="tl">
                    <a:srgbClr val="000000"/>
                  </a:outerShdw>
                </a:effectLst>
                <a:latin typeface="Times New Roman" pitchFamily="18" charset="0"/>
              </a:rPr>
              <a:t>Cl</a:t>
            </a:r>
            <a:r>
              <a:rPr lang="en-US" sz="2400" b="1" dirty="0" smtClean="0">
                <a:solidFill>
                  <a:srgbClr val="FFFF00"/>
                </a:solidFill>
                <a:effectLst>
                  <a:outerShdw blurRad="38100" dist="38100" dir="2700000" algn="tl">
                    <a:srgbClr val="000000"/>
                  </a:outerShdw>
                </a:effectLst>
                <a:latin typeface="Times New Roman" pitchFamily="18" charset="0"/>
              </a:rPr>
              <a:t>-aromatics</a:t>
            </a:r>
          </a:p>
          <a:p>
            <a:pPr eaLnBrk="0" fontAlgn="base" hangingPunct="0">
              <a:spcBef>
                <a:spcPct val="0"/>
              </a:spcBef>
              <a:spcAft>
                <a:spcPct val="0"/>
              </a:spcAft>
            </a:pPr>
            <a:r>
              <a:rPr lang="en-US" sz="2400" b="1" dirty="0" smtClean="0">
                <a:solidFill>
                  <a:srgbClr val="FFFF00"/>
                </a:solidFill>
                <a:effectLst>
                  <a:outerShdw blurRad="38100" dist="38100" dir="2700000" algn="tl">
                    <a:srgbClr val="000000"/>
                  </a:outerShdw>
                </a:effectLst>
                <a:latin typeface="Times New Roman" pitchFamily="18" charset="0"/>
              </a:rPr>
              <a:t>*Nitro-aromatics</a:t>
            </a:r>
          </a:p>
        </p:txBody>
      </p:sp>
      <p:sp>
        <p:nvSpPr>
          <p:cNvPr id="25615" name="AutoShape 15"/>
          <p:cNvSpPr>
            <a:spLocks noChangeArrowheads="1"/>
          </p:cNvSpPr>
          <p:nvPr/>
        </p:nvSpPr>
        <p:spPr bwMode="auto">
          <a:xfrm flipH="1" flipV="1">
            <a:off x="6172200" y="5257800"/>
            <a:ext cx="1143000" cy="1600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00"/>
              </a:solidFill>
            </a:endParaRPr>
          </a:p>
        </p:txBody>
      </p:sp>
      <p:sp>
        <p:nvSpPr>
          <p:cNvPr id="25616" name="AutoShape 16"/>
          <p:cNvSpPr>
            <a:spLocks noChangeArrowheads="1"/>
          </p:cNvSpPr>
          <p:nvPr/>
        </p:nvSpPr>
        <p:spPr bwMode="auto">
          <a:xfrm>
            <a:off x="5410200" y="5867400"/>
            <a:ext cx="762000" cy="990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00"/>
              </a:solidFill>
            </a:endParaRPr>
          </a:p>
        </p:txBody>
      </p:sp>
      <p:sp>
        <p:nvSpPr>
          <p:cNvPr id="25617" name="AutoShape 17"/>
          <p:cNvSpPr>
            <a:spLocks noChangeArrowheads="1"/>
          </p:cNvSpPr>
          <p:nvPr/>
        </p:nvSpPr>
        <p:spPr bwMode="auto">
          <a:xfrm>
            <a:off x="7391400" y="3810000"/>
            <a:ext cx="685800" cy="976313"/>
          </a:xfrm>
          <a:prstGeom prst="upArrow">
            <a:avLst>
              <a:gd name="adj1" fmla="val 50000"/>
              <a:gd name="adj2" fmla="val 35590"/>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00"/>
              </a:solidFill>
            </a:endParaRPr>
          </a:p>
        </p:txBody>
      </p:sp>
      <p:sp>
        <p:nvSpPr>
          <p:cNvPr id="25618" name="AutoShape 18"/>
          <p:cNvSpPr>
            <a:spLocks noChangeArrowheads="1"/>
          </p:cNvSpPr>
          <p:nvPr/>
        </p:nvSpPr>
        <p:spPr bwMode="auto">
          <a:xfrm>
            <a:off x="7315200" y="3276600"/>
            <a:ext cx="838200"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00"/>
              </a:solidFill>
            </a:endParaRPr>
          </a:p>
        </p:txBody>
      </p:sp>
      <p:sp>
        <p:nvSpPr>
          <p:cNvPr id="25619" name="AutoShape 19"/>
          <p:cNvSpPr>
            <a:spLocks noChangeArrowheads="1"/>
          </p:cNvSpPr>
          <p:nvPr/>
        </p:nvSpPr>
        <p:spPr bwMode="auto">
          <a:xfrm>
            <a:off x="1295400" y="1981200"/>
            <a:ext cx="762000" cy="990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00"/>
              </a:solidFill>
            </a:endParaRPr>
          </a:p>
        </p:txBody>
      </p:sp>
      <p:sp>
        <p:nvSpPr>
          <p:cNvPr id="2" name="Date Placeholder 1"/>
          <p:cNvSpPr>
            <a:spLocks noGrp="1"/>
          </p:cNvSpPr>
          <p:nvPr>
            <p:ph type="dt" sz="half" idx="10"/>
          </p:nvPr>
        </p:nvSpPr>
        <p:spPr/>
        <p:txBody>
          <a:bodyPr/>
          <a:lstStyle/>
          <a:p>
            <a:fld id="{C080B504-C329-4698-BA47-C393C189C479}" type="datetime1">
              <a:rPr lang="en-IN" smtClean="0">
                <a:solidFill>
                  <a:srgbClr val="000000"/>
                </a:solidFill>
              </a:rPr>
              <a:t>12-05-2020</a:t>
            </a:fld>
            <a:endParaRPr lang="en-US">
              <a:solidFill>
                <a:srgbClr val="000000"/>
              </a:solidFill>
            </a:endParaRPr>
          </a:p>
        </p:txBody>
      </p:sp>
      <p:sp>
        <p:nvSpPr>
          <p:cNvPr id="3" name="Slide Number Placeholder 2"/>
          <p:cNvSpPr>
            <a:spLocks noGrp="1"/>
          </p:cNvSpPr>
          <p:nvPr>
            <p:ph type="sldNum" sz="quarter" idx="12"/>
          </p:nvPr>
        </p:nvSpPr>
        <p:spPr/>
        <p:txBody>
          <a:bodyPr/>
          <a:lstStyle/>
          <a:p>
            <a:fld id="{B1A4D107-C75A-446F-82A6-96AB94FCE1AD}" type="slidenum">
              <a:rPr lang="en-US" smtClean="0">
                <a:solidFill>
                  <a:srgbClr val="000000"/>
                </a:solidFill>
              </a:rPr>
              <a:pPr/>
              <a:t>36</a:t>
            </a:fld>
            <a:endParaRPr lang="en-US">
              <a:solidFill>
                <a:srgbClr val="000000"/>
              </a:solidFill>
            </a:endParaRPr>
          </a:p>
        </p:txBody>
      </p:sp>
    </p:spTree>
    <p:extLst>
      <p:ext uri="{BB962C8B-B14F-4D97-AF65-F5344CB8AC3E}">
        <p14:creationId xmlns:p14="http://schemas.microsoft.com/office/powerpoint/2010/main" val="414522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 calcmode="lin" valueType="num">
                                      <p:cBhvr additive="base">
                                        <p:cTn id="7" dur="500" fill="hold"/>
                                        <p:tgtEl>
                                          <p:spTgt spid="25611"/>
                                        </p:tgtEl>
                                        <p:attrNameLst>
                                          <p:attrName>ppt_x</p:attrName>
                                        </p:attrNameLst>
                                      </p:cBhvr>
                                      <p:tavLst>
                                        <p:tav tm="0">
                                          <p:val>
                                            <p:strVal val="#ppt_x"/>
                                          </p:val>
                                        </p:tav>
                                        <p:tav tm="100000">
                                          <p:val>
                                            <p:strVal val="#ppt_x"/>
                                          </p:val>
                                        </p:tav>
                                      </p:tavLst>
                                    </p:anim>
                                    <p:anim calcmode="lin" valueType="num">
                                      <p:cBhvr additive="base">
                                        <p:cTn id="8" dur="500" fill="hold"/>
                                        <p:tgtEl>
                                          <p:spTgt spid="256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5"/>
                                        </p:tgtEl>
                                        <p:attrNameLst>
                                          <p:attrName>style.visibility</p:attrName>
                                        </p:attrNameLst>
                                      </p:cBhvr>
                                      <p:to>
                                        <p:strVal val="visible"/>
                                      </p:to>
                                    </p:set>
                                    <p:anim calcmode="lin" valueType="num">
                                      <p:cBhvr additive="base">
                                        <p:cTn id="13" dur="500" fill="hold"/>
                                        <p:tgtEl>
                                          <p:spTgt spid="25605"/>
                                        </p:tgtEl>
                                        <p:attrNameLst>
                                          <p:attrName>ppt_x</p:attrName>
                                        </p:attrNameLst>
                                      </p:cBhvr>
                                      <p:tavLst>
                                        <p:tav tm="0">
                                          <p:val>
                                            <p:strVal val="#ppt_x"/>
                                          </p:val>
                                        </p:tav>
                                        <p:tav tm="100000">
                                          <p:val>
                                            <p:strVal val="#ppt_x"/>
                                          </p:val>
                                        </p:tav>
                                      </p:tavLst>
                                    </p:anim>
                                    <p:anim calcmode="lin" valueType="num">
                                      <p:cBhvr additive="base">
                                        <p:cTn id="14"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12"/>
                                        </p:tgtEl>
                                        <p:attrNameLst>
                                          <p:attrName>style.visibility</p:attrName>
                                        </p:attrNameLst>
                                      </p:cBhvr>
                                      <p:to>
                                        <p:strVal val="visible"/>
                                      </p:to>
                                    </p:set>
                                    <p:anim calcmode="lin" valueType="num">
                                      <p:cBhvr additive="base">
                                        <p:cTn id="19" dur="500" fill="hold"/>
                                        <p:tgtEl>
                                          <p:spTgt spid="25612"/>
                                        </p:tgtEl>
                                        <p:attrNameLst>
                                          <p:attrName>ppt_x</p:attrName>
                                        </p:attrNameLst>
                                      </p:cBhvr>
                                      <p:tavLst>
                                        <p:tav tm="0">
                                          <p:val>
                                            <p:strVal val="#ppt_x"/>
                                          </p:val>
                                        </p:tav>
                                        <p:tav tm="100000">
                                          <p:val>
                                            <p:strVal val="#ppt_x"/>
                                          </p:val>
                                        </p:tav>
                                      </p:tavLst>
                                    </p:anim>
                                    <p:anim calcmode="lin" valueType="num">
                                      <p:cBhvr additive="base">
                                        <p:cTn id="20" dur="500" fill="hold"/>
                                        <p:tgtEl>
                                          <p:spTgt spid="256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gtEl>
                                        <p:attrNameLst>
                                          <p:attrName>style.visibility</p:attrName>
                                        </p:attrNameLst>
                                      </p:cBhvr>
                                      <p:to>
                                        <p:strVal val="visible"/>
                                      </p:to>
                                    </p:set>
                                    <p:anim calcmode="lin" valueType="num">
                                      <p:cBhvr additive="base">
                                        <p:cTn id="25" dur="500" fill="hold"/>
                                        <p:tgtEl>
                                          <p:spTgt spid="25603"/>
                                        </p:tgtEl>
                                        <p:attrNameLst>
                                          <p:attrName>ppt_x</p:attrName>
                                        </p:attrNameLst>
                                      </p:cBhvr>
                                      <p:tavLst>
                                        <p:tav tm="0">
                                          <p:val>
                                            <p:strVal val="#ppt_x"/>
                                          </p:val>
                                        </p:tav>
                                        <p:tav tm="100000">
                                          <p:val>
                                            <p:strVal val="#ppt_x"/>
                                          </p:val>
                                        </p:tav>
                                      </p:tavLst>
                                    </p:anim>
                                    <p:anim calcmode="lin" valueType="num">
                                      <p:cBhvr additive="base">
                                        <p:cTn id="26"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5602"/>
                                        </p:tgtEl>
                                        <p:attrNameLst>
                                          <p:attrName>style.visibility</p:attrName>
                                        </p:attrNameLst>
                                      </p:cBhvr>
                                      <p:to>
                                        <p:strVal val="visible"/>
                                      </p:to>
                                    </p:set>
                                    <p:anim calcmode="lin" valueType="num">
                                      <p:cBhvr additive="base">
                                        <p:cTn id="39" dur="500" fill="hold"/>
                                        <p:tgtEl>
                                          <p:spTgt spid="25602"/>
                                        </p:tgtEl>
                                        <p:attrNameLst>
                                          <p:attrName>ppt_x</p:attrName>
                                        </p:attrNameLst>
                                      </p:cBhvr>
                                      <p:tavLst>
                                        <p:tav tm="0">
                                          <p:val>
                                            <p:strVal val="#ppt_x"/>
                                          </p:val>
                                        </p:tav>
                                        <p:tav tm="100000">
                                          <p:val>
                                            <p:strVal val="#ppt_x"/>
                                          </p:val>
                                        </p:tav>
                                      </p:tavLst>
                                    </p:anim>
                                    <p:anim calcmode="lin" valueType="num">
                                      <p:cBhvr additive="base">
                                        <p:cTn id="40"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607"/>
                                        </p:tgtEl>
                                        <p:attrNameLst>
                                          <p:attrName>style.visibility</p:attrName>
                                        </p:attrNameLst>
                                      </p:cBhvr>
                                      <p:to>
                                        <p:strVal val="visible"/>
                                      </p:to>
                                    </p:set>
                                    <p:animEffect transition="in" filter="fade">
                                      <p:cBhvr>
                                        <p:cTn id="45" dur="500"/>
                                        <p:tgtEl>
                                          <p:spTgt spid="2560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5613"/>
                                        </p:tgtEl>
                                        <p:attrNameLst>
                                          <p:attrName>style.visibility</p:attrName>
                                        </p:attrNameLst>
                                      </p:cBhvr>
                                      <p:to>
                                        <p:strVal val="visible"/>
                                      </p:to>
                                    </p:set>
                                    <p:animEffect transition="in" filter="fade">
                                      <p:cBhvr>
                                        <p:cTn id="50" dur="1000"/>
                                        <p:tgtEl>
                                          <p:spTgt spid="25613"/>
                                        </p:tgtEl>
                                      </p:cBhvr>
                                    </p:animEffect>
                                    <p:anim calcmode="lin" valueType="num">
                                      <p:cBhvr>
                                        <p:cTn id="51" dur="1000" fill="hold"/>
                                        <p:tgtEl>
                                          <p:spTgt spid="25613"/>
                                        </p:tgtEl>
                                        <p:attrNameLst>
                                          <p:attrName>ppt_x</p:attrName>
                                        </p:attrNameLst>
                                      </p:cBhvr>
                                      <p:tavLst>
                                        <p:tav tm="0">
                                          <p:val>
                                            <p:strVal val="#ppt_x"/>
                                          </p:val>
                                        </p:tav>
                                        <p:tav tm="100000">
                                          <p:val>
                                            <p:strVal val="#ppt_x"/>
                                          </p:val>
                                        </p:tav>
                                      </p:tavLst>
                                    </p:anim>
                                    <p:anim calcmode="lin" valueType="num">
                                      <p:cBhvr>
                                        <p:cTn id="52" dur="1000" fill="hold"/>
                                        <p:tgtEl>
                                          <p:spTgt spid="256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5604"/>
                                        </p:tgtEl>
                                        <p:attrNameLst>
                                          <p:attrName>style.visibility</p:attrName>
                                        </p:attrNameLst>
                                      </p:cBhvr>
                                      <p:to>
                                        <p:strVal val="visible"/>
                                      </p:to>
                                    </p:set>
                                    <p:anim calcmode="lin" valueType="num">
                                      <p:cBhvr additive="base">
                                        <p:cTn id="57" dur="500" fill="hold"/>
                                        <p:tgtEl>
                                          <p:spTgt spid="25604"/>
                                        </p:tgtEl>
                                        <p:attrNameLst>
                                          <p:attrName>ppt_x</p:attrName>
                                        </p:attrNameLst>
                                      </p:cBhvr>
                                      <p:tavLst>
                                        <p:tav tm="0">
                                          <p:val>
                                            <p:strVal val="#ppt_x"/>
                                          </p:val>
                                        </p:tav>
                                        <p:tav tm="100000">
                                          <p:val>
                                            <p:strVal val="#ppt_x"/>
                                          </p:val>
                                        </p:tav>
                                      </p:tavLst>
                                    </p:anim>
                                    <p:anim calcmode="lin" valueType="num">
                                      <p:cBhvr additive="base">
                                        <p:cTn id="5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60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614"/>
                                        </p:tgtEl>
                                        <p:attrNameLst>
                                          <p:attrName>style.visibility</p:attrName>
                                        </p:attrNameLst>
                                      </p:cBhvr>
                                      <p:to>
                                        <p:strVal val="visible"/>
                                      </p:to>
                                    </p:set>
                                    <p:anim calcmode="lin" valueType="num">
                                      <p:cBhvr additive="base">
                                        <p:cTn id="67" dur="500" fill="hold"/>
                                        <p:tgtEl>
                                          <p:spTgt spid="25614"/>
                                        </p:tgtEl>
                                        <p:attrNameLst>
                                          <p:attrName>ppt_x</p:attrName>
                                        </p:attrNameLst>
                                      </p:cBhvr>
                                      <p:tavLst>
                                        <p:tav tm="0">
                                          <p:val>
                                            <p:strVal val="#ppt_x"/>
                                          </p:val>
                                        </p:tav>
                                        <p:tav tm="100000">
                                          <p:val>
                                            <p:strVal val="#ppt_x"/>
                                          </p:val>
                                        </p:tav>
                                      </p:tavLst>
                                    </p:anim>
                                    <p:anim calcmode="lin" valueType="num">
                                      <p:cBhvr additive="base">
                                        <p:cTn id="68" dur="500" fill="hold"/>
                                        <p:tgtEl>
                                          <p:spTgt spid="256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5616"/>
                                        </p:tgtEl>
                                        <p:attrNameLst>
                                          <p:attrName>style.visibility</p:attrName>
                                        </p:attrNameLst>
                                      </p:cBhvr>
                                      <p:to>
                                        <p:strVal val="visible"/>
                                      </p:to>
                                    </p:set>
                                    <p:anim calcmode="lin" valueType="num">
                                      <p:cBhvr additive="base">
                                        <p:cTn id="73" dur="500" fill="hold"/>
                                        <p:tgtEl>
                                          <p:spTgt spid="25616"/>
                                        </p:tgtEl>
                                        <p:attrNameLst>
                                          <p:attrName>ppt_x</p:attrName>
                                        </p:attrNameLst>
                                      </p:cBhvr>
                                      <p:tavLst>
                                        <p:tav tm="0">
                                          <p:val>
                                            <p:strVal val="#ppt_x"/>
                                          </p:val>
                                        </p:tav>
                                        <p:tav tm="100000">
                                          <p:val>
                                            <p:strVal val="#ppt_x"/>
                                          </p:val>
                                        </p:tav>
                                      </p:tavLst>
                                    </p:anim>
                                    <p:anim calcmode="lin" valueType="num">
                                      <p:cBhvr additive="base">
                                        <p:cTn id="74" dur="500" fill="hold"/>
                                        <p:tgtEl>
                                          <p:spTgt spid="256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5618"/>
                                        </p:tgtEl>
                                        <p:attrNameLst>
                                          <p:attrName>style.visibility</p:attrName>
                                        </p:attrNameLst>
                                      </p:cBhvr>
                                      <p:to>
                                        <p:strVal val="visible"/>
                                      </p:to>
                                    </p:set>
                                    <p:anim calcmode="lin" valueType="num">
                                      <p:cBhvr additive="base">
                                        <p:cTn id="79" dur="500" fill="hold"/>
                                        <p:tgtEl>
                                          <p:spTgt spid="25618"/>
                                        </p:tgtEl>
                                        <p:attrNameLst>
                                          <p:attrName>ppt_x</p:attrName>
                                        </p:attrNameLst>
                                      </p:cBhvr>
                                      <p:tavLst>
                                        <p:tav tm="0">
                                          <p:val>
                                            <p:strVal val="#ppt_x"/>
                                          </p:val>
                                        </p:tav>
                                        <p:tav tm="100000">
                                          <p:val>
                                            <p:strVal val="#ppt_x"/>
                                          </p:val>
                                        </p:tav>
                                      </p:tavLst>
                                    </p:anim>
                                    <p:anim calcmode="lin" valueType="num">
                                      <p:cBhvr additive="base">
                                        <p:cTn id="80" dur="500" fill="hold"/>
                                        <p:tgtEl>
                                          <p:spTgt spid="256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animBg="1"/>
      <p:bldP spid="25604" grpId="0" animBg="1"/>
      <p:bldP spid="25605" grpId="0"/>
      <p:bldP spid="25606" grpId="0"/>
      <p:bldP spid="25607" grpId="0"/>
      <p:bldP spid="25608" grpId="0"/>
      <p:bldP spid="25611" grpId="0"/>
      <p:bldP spid="25612" grpId="0"/>
      <p:bldP spid="25613" grpId="0"/>
      <p:bldP spid="25614" grpId="0"/>
      <p:bldP spid="25616" grpId="0" animBg="1"/>
      <p:bldP spid="25618" grpId="0" animBg="1"/>
      <p:bldP spid="256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40966"/>
          </a:xfrm>
        </p:spPr>
        <p:txBody>
          <a:bodyPr/>
          <a:lstStyle/>
          <a:p>
            <a:r>
              <a:rPr lang="en-US" dirty="0" smtClean="0"/>
              <a:t>Site evaluation for bioremediation</a:t>
            </a:r>
            <a:endParaRPr lang="en-IN" dirty="0"/>
          </a:p>
        </p:txBody>
      </p:sp>
      <p:sp>
        <p:nvSpPr>
          <p:cNvPr id="3" name="Content Placeholder 2"/>
          <p:cNvSpPr>
            <a:spLocks noGrp="1"/>
          </p:cNvSpPr>
          <p:nvPr>
            <p:ph idx="1"/>
          </p:nvPr>
        </p:nvSpPr>
        <p:spPr>
          <a:xfrm>
            <a:off x="457200" y="980728"/>
            <a:ext cx="8229600" cy="5688632"/>
          </a:xfrm>
        </p:spPr>
        <p:txBody>
          <a:bodyPr/>
          <a:lstStyle/>
          <a:p>
            <a:r>
              <a:rPr lang="en-IN" dirty="0"/>
              <a:t>There are at least five critical factors that should be considered when evaluating the use </a:t>
            </a:r>
            <a:r>
              <a:rPr lang="en-IN" dirty="0" smtClean="0"/>
              <a:t>of bioremediation </a:t>
            </a:r>
            <a:r>
              <a:rPr lang="en-IN" dirty="0"/>
              <a:t>for site clean up</a:t>
            </a:r>
            <a:r>
              <a:rPr lang="en-IN" dirty="0" smtClean="0"/>
              <a:t>.</a:t>
            </a:r>
          </a:p>
          <a:p>
            <a:pPr marL="839788" indent="-457200">
              <a:buFont typeface="Wingdings" pitchFamily="2" charset="2"/>
              <a:buChar char="ü"/>
            </a:pPr>
            <a:r>
              <a:rPr lang="en-IN" dirty="0"/>
              <a:t>Magnitude, toxicity, and mobility of </a:t>
            </a:r>
            <a:r>
              <a:rPr lang="en-IN" dirty="0" smtClean="0"/>
              <a:t>contaminants</a:t>
            </a:r>
          </a:p>
          <a:p>
            <a:pPr marL="839788" indent="-457200">
              <a:buFont typeface="Wingdings" pitchFamily="2" charset="2"/>
              <a:buChar char="ü"/>
            </a:pPr>
            <a:r>
              <a:rPr lang="en-IN" dirty="0"/>
              <a:t>Proximity of human and environmental </a:t>
            </a:r>
            <a:r>
              <a:rPr lang="en-IN" dirty="0" smtClean="0"/>
              <a:t>receptors</a:t>
            </a:r>
          </a:p>
          <a:p>
            <a:pPr marL="839788" indent="-457200">
              <a:buFont typeface="Wingdings" pitchFamily="2" charset="2"/>
              <a:buChar char="ü"/>
            </a:pPr>
            <a:r>
              <a:rPr lang="en-IN" dirty="0"/>
              <a:t>Degradability of contaminants</a:t>
            </a:r>
            <a:r>
              <a:rPr lang="en-IN" dirty="0" smtClean="0"/>
              <a:t>.</a:t>
            </a:r>
          </a:p>
          <a:p>
            <a:pPr marL="839788" indent="-457200">
              <a:buFont typeface="Wingdings" pitchFamily="2" charset="2"/>
              <a:buChar char="ü"/>
            </a:pPr>
            <a:r>
              <a:rPr lang="en-IN" dirty="0"/>
              <a:t>Planned site </a:t>
            </a:r>
            <a:r>
              <a:rPr lang="en-IN" dirty="0" smtClean="0"/>
              <a:t>use</a:t>
            </a:r>
          </a:p>
          <a:p>
            <a:pPr marL="839788" indent="-457200">
              <a:buFont typeface="Wingdings" pitchFamily="2" charset="2"/>
              <a:buChar char="ü"/>
            </a:pPr>
            <a:r>
              <a:rPr lang="en-IN" dirty="0"/>
              <a:t>Ability to properly monitor</a:t>
            </a:r>
          </a:p>
        </p:txBody>
      </p:sp>
      <p:sp>
        <p:nvSpPr>
          <p:cNvPr id="4" name="Date Placeholder 3"/>
          <p:cNvSpPr>
            <a:spLocks noGrp="1"/>
          </p:cNvSpPr>
          <p:nvPr>
            <p:ph type="dt" sz="half" idx="10"/>
          </p:nvPr>
        </p:nvSpPr>
        <p:spPr/>
        <p:txBody>
          <a:bodyPr/>
          <a:lstStyle/>
          <a:p>
            <a:fld id="{EDB26506-F343-4475-81F8-6E09C8CFF886}"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37</a:t>
            </a:fld>
            <a:endParaRPr lang="en-IN"/>
          </a:p>
        </p:txBody>
      </p:sp>
    </p:spTree>
    <p:extLst>
      <p:ext uri="{BB962C8B-B14F-4D97-AF65-F5344CB8AC3E}">
        <p14:creationId xmlns:p14="http://schemas.microsoft.com/office/powerpoint/2010/main" val="264622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8a_s1g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31CA09E9-855B-4B33-95A3-676032C97411}" type="datetime1">
              <a:rPr lang="en-IN" smtClean="0"/>
              <a:t>12-05-2020</a:t>
            </a:fld>
            <a:endParaRPr lang="en-IN"/>
          </a:p>
        </p:txBody>
      </p:sp>
      <p:sp>
        <p:nvSpPr>
          <p:cNvPr id="3" name="Slide Number Placeholder 2"/>
          <p:cNvSpPr>
            <a:spLocks noGrp="1"/>
          </p:cNvSpPr>
          <p:nvPr>
            <p:ph type="sldNum" sz="quarter" idx="12"/>
          </p:nvPr>
        </p:nvSpPr>
        <p:spPr/>
        <p:txBody>
          <a:bodyPr/>
          <a:lstStyle/>
          <a:p>
            <a:fld id="{30163359-4DC0-4724-B18F-D59E163DD82F}" type="slidenum">
              <a:rPr lang="en-IN" smtClean="0"/>
              <a:t>38</a:t>
            </a:fld>
            <a:endParaRPr lang="en-IN"/>
          </a:p>
        </p:txBody>
      </p:sp>
    </p:spTree>
    <p:extLst>
      <p:ext uri="{BB962C8B-B14F-4D97-AF65-F5344CB8AC3E}">
        <p14:creationId xmlns:p14="http://schemas.microsoft.com/office/powerpoint/2010/main" val="4137892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712968" cy="864096"/>
          </a:xfrm>
        </p:spPr>
        <p:txBody>
          <a:bodyPr>
            <a:normAutofit fontScale="90000"/>
          </a:bodyPr>
          <a:lstStyle/>
          <a:p>
            <a:r>
              <a:rPr lang="en-IN" b="1" dirty="0"/>
              <a:t>Potential </a:t>
            </a:r>
            <a:r>
              <a:rPr lang="en-IN" b="1" dirty="0" smtClean="0"/>
              <a:t>Advantages of bioremediation</a:t>
            </a:r>
            <a:endParaRPr lang="en-IN" dirty="0"/>
          </a:p>
        </p:txBody>
      </p:sp>
      <p:sp>
        <p:nvSpPr>
          <p:cNvPr id="3" name="Content Placeholder 2"/>
          <p:cNvSpPr>
            <a:spLocks noGrp="1"/>
          </p:cNvSpPr>
          <p:nvPr>
            <p:ph idx="1"/>
          </p:nvPr>
        </p:nvSpPr>
        <p:spPr>
          <a:xfrm>
            <a:off x="457200" y="1196752"/>
            <a:ext cx="8229600" cy="5040560"/>
          </a:xfrm>
        </p:spPr>
        <p:txBody>
          <a:bodyPr/>
          <a:lstStyle/>
          <a:p>
            <a:r>
              <a:rPr lang="en-IN" dirty="0"/>
              <a:t>Lower cost than conventional technologies.</a:t>
            </a:r>
          </a:p>
          <a:p>
            <a:r>
              <a:rPr lang="en-IN" dirty="0" smtClean="0"/>
              <a:t>Contaminants </a:t>
            </a:r>
            <a:r>
              <a:rPr lang="en-IN" dirty="0"/>
              <a:t>usually converted to innocuous products.</a:t>
            </a:r>
          </a:p>
          <a:p>
            <a:r>
              <a:rPr lang="en-IN" dirty="0" smtClean="0"/>
              <a:t>Contaminants </a:t>
            </a:r>
            <a:r>
              <a:rPr lang="en-IN" dirty="0"/>
              <a:t>are destroyed, not simply transferred to different environmental media.</a:t>
            </a:r>
          </a:p>
          <a:p>
            <a:r>
              <a:rPr lang="en-IN" dirty="0" smtClean="0"/>
              <a:t>Nonintrusive</a:t>
            </a:r>
            <a:r>
              <a:rPr lang="en-IN" dirty="0"/>
              <a:t>, potentially allowing for continued site use.</a:t>
            </a:r>
          </a:p>
          <a:p>
            <a:r>
              <a:rPr lang="en-IN" dirty="0" smtClean="0"/>
              <a:t>Relative </a:t>
            </a:r>
            <a:r>
              <a:rPr lang="en-IN" dirty="0"/>
              <a:t>ease of implementation.</a:t>
            </a:r>
          </a:p>
        </p:txBody>
      </p:sp>
      <p:sp>
        <p:nvSpPr>
          <p:cNvPr id="4" name="Date Placeholder 3"/>
          <p:cNvSpPr>
            <a:spLocks noGrp="1"/>
          </p:cNvSpPr>
          <p:nvPr>
            <p:ph type="dt" sz="half" idx="10"/>
          </p:nvPr>
        </p:nvSpPr>
        <p:spPr/>
        <p:txBody>
          <a:bodyPr/>
          <a:lstStyle/>
          <a:p>
            <a:fld id="{930C3882-2D6A-45F4-A110-330DC2465765}"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39</a:t>
            </a:fld>
            <a:endParaRPr lang="en-IN"/>
          </a:p>
        </p:txBody>
      </p:sp>
    </p:spTree>
    <p:extLst>
      <p:ext uri="{BB962C8B-B14F-4D97-AF65-F5344CB8AC3E}">
        <p14:creationId xmlns:p14="http://schemas.microsoft.com/office/powerpoint/2010/main" val="350131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b="1" dirty="0" smtClean="0"/>
              <a:t>DEFINTION !!</a:t>
            </a:r>
            <a:endParaRPr lang="en-IN" b="1" dirty="0"/>
          </a:p>
        </p:txBody>
      </p:sp>
      <p:sp>
        <p:nvSpPr>
          <p:cNvPr id="4" name="Content Placeholder 3"/>
          <p:cNvSpPr>
            <a:spLocks noGrp="1"/>
          </p:cNvSpPr>
          <p:nvPr>
            <p:ph idx="1"/>
          </p:nvPr>
        </p:nvSpPr>
        <p:spPr>
          <a:xfrm>
            <a:off x="457200" y="1196752"/>
            <a:ext cx="8229600" cy="5472607"/>
          </a:xfrm>
        </p:spPr>
        <p:style>
          <a:lnRef idx="0">
            <a:schemeClr val="accent3"/>
          </a:lnRef>
          <a:fillRef idx="3">
            <a:schemeClr val="accent3"/>
          </a:fillRef>
          <a:effectRef idx="3">
            <a:schemeClr val="accent3"/>
          </a:effectRef>
          <a:fontRef idx="minor">
            <a:schemeClr val="lt1"/>
          </a:fontRef>
        </p:style>
        <p:txBody>
          <a:bodyPr>
            <a:normAutofit/>
          </a:bodyPr>
          <a:lstStyle/>
          <a:p>
            <a:pPr marL="0" lvl="0" indent="0" fontAlgn="base">
              <a:spcAft>
                <a:spcPct val="0"/>
              </a:spcAft>
              <a:buNone/>
            </a:pPr>
            <a:endParaRPr kumimoji="0" lang="en-US" sz="2800" b="0" i="0" u="none" strike="noStrike" kern="0" cap="none" spc="0" normalizeH="0" baseline="0" noProof="0" dirty="0" smtClean="0">
              <a:ln>
                <a:noFill/>
              </a:ln>
              <a:solidFill>
                <a:srgbClr val="000000"/>
              </a:solidFill>
              <a:effectLst/>
              <a:uLnTx/>
              <a:uFillTx/>
              <a:latin typeface="Arial"/>
              <a:ea typeface="+mn-ea"/>
              <a:cs typeface="+mn-cs"/>
            </a:endParaRPr>
          </a:p>
          <a:p>
            <a:pPr marL="0" lvl="0" indent="0" fontAlgn="base">
              <a:spcAft>
                <a:spcPct val="0"/>
              </a:spcAft>
              <a:buNone/>
            </a:pPr>
            <a:r>
              <a:rPr kumimoji="0" lang="en-US" sz="2800" b="0" i="0" u="none" strike="noStrike" kern="0" cap="none" spc="0" normalizeH="0" baseline="0" noProof="0" dirty="0" smtClean="0">
                <a:ln>
                  <a:noFill/>
                </a:ln>
                <a:solidFill>
                  <a:srgbClr val="000000"/>
                </a:solidFill>
                <a:effectLst/>
                <a:uLnTx/>
                <a:uFillTx/>
                <a:latin typeface="Arial"/>
                <a:ea typeface="+mn-ea"/>
                <a:cs typeface="+mn-cs"/>
              </a:rPr>
              <a:t>“Use of living organisms to transform, destroy or immobilize contaminant”</a:t>
            </a:r>
          </a:p>
          <a:p>
            <a:pPr marL="0" lvl="0" indent="0" fontAlgn="base">
              <a:spcAft>
                <a:spcPct val="0"/>
              </a:spcAft>
              <a:buNone/>
            </a:pPr>
            <a:endParaRPr lang="en-US" sz="2800" kern="0" dirty="0">
              <a:solidFill>
                <a:srgbClr val="000000"/>
              </a:solidFill>
              <a:latin typeface="Arial"/>
            </a:endParaRPr>
          </a:p>
          <a:p>
            <a:pPr marL="0" lvl="0" indent="0" fontAlgn="base">
              <a:spcAft>
                <a:spcPct val="0"/>
              </a:spcAft>
              <a:buNone/>
            </a:pPr>
            <a:endParaRPr lang="en-US" sz="2800" b="1" dirty="0" smtClean="0"/>
          </a:p>
          <a:p>
            <a:pPr marL="0" lvl="0" indent="0" fontAlgn="base">
              <a:spcAft>
                <a:spcPct val="0"/>
              </a:spcAft>
              <a:buNone/>
            </a:pPr>
            <a:endParaRPr lang="en-US" sz="2800" b="1" dirty="0"/>
          </a:p>
          <a:p>
            <a:pPr marL="0" lvl="0" indent="0" fontAlgn="base">
              <a:spcAft>
                <a:spcPct val="0"/>
              </a:spcAft>
              <a:buNone/>
            </a:pPr>
            <a:endParaRPr lang="en-US" sz="2800" b="1" dirty="0" smtClean="0">
              <a:solidFill>
                <a:srgbClr val="FFFF00"/>
              </a:solidFill>
            </a:endParaRPr>
          </a:p>
          <a:p>
            <a:pPr marL="0" lvl="0" indent="0" fontAlgn="base">
              <a:spcAft>
                <a:spcPct val="0"/>
              </a:spcAft>
              <a:buNone/>
            </a:pPr>
            <a:r>
              <a:rPr lang="en-US" sz="2800" b="1" dirty="0" smtClean="0">
                <a:solidFill>
                  <a:srgbClr val="FFFF00"/>
                </a:solidFill>
              </a:rPr>
              <a:t>Goal:</a:t>
            </a:r>
            <a:r>
              <a:rPr lang="en-US" sz="2800" b="1" dirty="0" smtClean="0"/>
              <a:t> </a:t>
            </a:r>
            <a:r>
              <a:rPr lang="en-US" sz="2800" dirty="0" smtClean="0"/>
              <a:t>Detoxification of the parent compound(s) and conversion to products that are no longer hazardous to human health and the environment</a:t>
            </a:r>
            <a:endParaRPr kumimoji="0" lang="en-US" sz="2800" b="0" i="0" u="none" strike="noStrike" kern="0" cap="none" spc="0" normalizeH="0" baseline="0" noProof="0" dirty="0" smtClean="0">
              <a:ln>
                <a:noFill/>
              </a:ln>
              <a:solidFill>
                <a:srgbClr val="000000"/>
              </a:solidFill>
              <a:effectLst/>
              <a:uLnTx/>
              <a:uFillTx/>
              <a:latin typeface="Arial"/>
              <a:ea typeface="+mn-ea"/>
              <a:cs typeface="+mn-cs"/>
            </a:endParaRPr>
          </a:p>
          <a:p>
            <a:endParaRPr lang="en-IN"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09925"/>
            <a:ext cx="822960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9962E5A3-C521-4F10-A15F-24B1E13BFEFC}"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4</a:t>
            </a:fld>
            <a:endParaRPr lang="en-IN"/>
          </a:p>
        </p:txBody>
      </p:sp>
    </p:spTree>
    <p:extLst>
      <p:ext uri="{BB962C8B-B14F-4D97-AF65-F5344CB8AC3E}">
        <p14:creationId xmlns:p14="http://schemas.microsoft.com/office/powerpoint/2010/main" val="216136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4"/>
                                        </p:tgtEl>
                                        <p:attrNameLst>
                                          <p:attrName>style.visibility</p:attrName>
                                        </p:attrNameLst>
                                      </p:cBhvr>
                                      <p:to>
                                        <p:strVal val="visible"/>
                                      </p:to>
                                    </p:set>
                                    <p:anim calcmode="lin" valueType="num">
                                      <p:cBhvr additive="base">
                                        <p:cTn id="31" dur="500" fill="hold"/>
                                        <p:tgtEl>
                                          <p:spTgt spid="8194"/>
                                        </p:tgtEl>
                                        <p:attrNameLst>
                                          <p:attrName>ppt_x</p:attrName>
                                        </p:attrNameLst>
                                      </p:cBhvr>
                                      <p:tavLst>
                                        <p:tav tm="0">
                                          <p:val>
                                            <p:strVal val="#ppt_x"/>
                                          </p:val>
                                        </p:tav>
                                        <p:tav tm="100000">
                                          <p:val>
                                            <p:strVal val="#ppt_x"/>
                                          </p:val>
                                        </p:tav>
                                      </p:tavLst>
                                    </p:anim>
                                    <p:anim calcmode="lin" valueType="num">
                                      <p:cBhvr additive="base">
                                        <p:cTn id="32"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IN" b="1" dirty="0"/>
              <a:t>Disadvantages of Bioremediation</a:t>
            </a:r>
            <a:endParaRPr lang="en-IN" dirty="0"/>
          </a:p>
        </p:txBody>
      </p:sp>
      <p:sp>
        <p:nvSpPr>
          <p:cNvPr id="3" name="Content Placeholder 2"/>
          <p:cNvSpPr>
            <a:spLocks noGrp="1"/>
          </p:cNvSpPr>
          <p:nvPr>
            <p:ph idx="1"/>
          </p:nvPr>
        </p:nvSpPr>
        <p:spPr>
          <a:xfrm>
            <a:off x="457200" y="1124744"/>
            <a:ext cx="8229600" cy="5328592"/>
          </a:xfrm>
        </p:spPr>
        <p:txBody>
          <a:bodyPr>
            <a:normAutofit fontScale="92500" lnSpcReduction="10000"/>
          </a:bodyPr>
          <a:lstStyle/>
          <a:p>
            <a:pPr>
              <a:buFont typeface="Wingdings" pitchFamily="2" charset="2"/>
              <a:buChar char="ü"/>
            </a:pPr>
            <a:r>
              <a:rPr lang="en-IN" dirty="0"/>
              <a:t>May be difficult to control.</a:t>
            </a:r>
          </a:p>
          <a:p>
            <a:pPr>
              <a:buFont typeface="Wingdings" pitchFamily="2" charset="2"/>
              <a:buChar char="ü"/>
            </a:pPr>
            <a:r>
              <a:rPr lang="en-IN" dirty="0" smtClean="0"/>
              <a:t>Amendments </a:t>
            </a:r>
            <a:r>
              <a:rPr lang="en-IN" dirty="0"/>
              <a:t>introduced into the environment to enhance bioremediation may cause other</a:t>
            </a:r>
          </a:p>
          <a:p>
            <a:pPr>
              <a:buFont typeface="Wingdings" pitchFamily="2" charset="2"/>
              <a:buChar char="ü"/>
            </a:pPr>
            <a:r>
              <a:rPr lang="en-IN" dirty="0"/>
              <a:t>contamination problems.</a:t>
            </a:r>
          </a:p>
          <a:p>
            <a:pPr>
              <a:buFont typeface="Wingdings" pitchFamily="2" charset="2"/>
              <a:buChar char="ü"/>
            </a:pPr>
            <a:r>
              <a:rPr lang="en-IN" dirty="0" smtClean="0"/>
              <a:t>May </a:t>
            </a:r>
            <a:r>
              <a:rPr lang="en-IN" dirty="0"/>
              <a:t>not reduce concentration of contaminants to required levels.</a:t>
            </a:r>
          </a:p>
          <a:p>
            <a:pPr>
              <a:buFont typeface="Wingdings" pitchFamily="2" charset="2"/>
              <a:buChar char="ü"/>
            </a:pPr>
            <a:r>
              <a:rPr lang="en-IN" dirty="0" smtClean="0"/>
              <a:t>Requires </a:t>
            </a:r>
            <a:r>
              <a:rPr lang="en-IN" dirty="0"/>
              <a:t>more time.</a:t>
            </a:r>
          </a:p>
          <a:p>
            <a:pPr>
              <a:buFont typeface="Wingdings" pitchFamily="2" charset="2"/>
              <a:buChar char="ü"/>
            </a:pPr>
            <a:r>
              <a:rPr lang="en-IN" dirty="0" smtClean="0"/>
              <a:t>May </a:t>
            </a:r>
            <a:r>
              <a:rPr lang="en-IN" dirty="0"/>
              <a:t>require more extensive monitoring.</a:t>
            </a:r>
          </a:p>
          <a:p>
            <a:pPr>
              <a:buFont typeface="Wingdings" pitchFamily="2" charset="2"/>
              <a:buChar char="ü"/>
            </a:pPr>
            <a:r>
              <a:rPr lang="en-IN" dirty="0" smtClean="0"/>
              <a:t>Lack </a:t>
            </a:r>
            <a:r>
              <a:rPr lang="en-IN" dirty="0"/>
              <a:t>of (hydraulic) control.</a:t>
            </a:r>
          </a:p>
          <a:p>
            <a:pPr>
              <a:buFont typeface="Wingdings" pitchFamily="2" charset="2"/>
              <a:buChar char="ü"/>
            </a:pPr>
            <a:r>
              <a:rPr lang="en-IN" dirty="0" smtClean="0"/>
              <a:t>Dynamic </a:t>
            </a:r>
            <a:r>
              <a:rPr lang="en-IN" dirty="0"/>
              <a:t>process, difficult to predict future effectiveness</a:t>
            </a:r>
          </a:p>
        </p:txBody>
      </p:sp>
      <p:sp>
        <p:nvSpPr>
          <p:cNvPr id="4" name="Date Placeholder 3"/>
          <p:cNvSpPr>
            <a:spLocks noGrp="1"/>
          </p:cNvSpPr>
          <p:nvPr>
            <p:ph type="dt" sz="half" idx="10"/>
          </p:nvPr>
        </p:nvSpPr>
        <p:spPr/>
        <p:txBody>
          <a:bodyPr/>
          <a:lstStyle/>
          <a:p>
            <a:fld id="{EFEE2E9A-0902-4B15-9472-14A8814E84AF}"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40</a:t>
            </a:fld>
            <a:endParaRPr lang="en-IN"/>
          </a:p>
        </p:txBody>
      </p:sp>
    </p:spTree>
    <p:extLst>
      <p:ext uri="{BB962C8B-B14F-4D97-AF65-F5344CB8AC3E}">
        <p14:creationId xmlns:p14="http://schemas.microsoft.com/office/powerpoint/2010/main" val="275840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Biodegradation Vs. Bioremediation</a:t>
            </a:r>
            <a:endParaRPr lang="en-IN" dirty="0">
              <a:solidFill>
                <a:schemeClr val="bg1"/>
              </a:solidFill>
            </a:endParaRPr>
          </a:p>
        </p:txBody>
      </p:sp>
      <p:sp>
        <p:nvSpPr>
          <p:cNvPr id="3" name="Content Placeholder 2"/>
          <p:cNvSpPr>
            <a:spLocks noGrp="1"/>
          </p:cNvSpPr>
          <p:nvPr>
            <p:ph idx="1"/>
          </p:nvPr>
        </p:nvSpPr>
        <p:spPr>
          <a:xfrm>
            <a:off x="457200" y="1268760"/>
            <a:ext cx="8229600" cy="5328592"/>
          </a:xfrm>
        </p:spPr>
        <p:txBody>
          <a:bodyPr>
            <a:normAutofit/>
          </a:bodyPr>
          <a:lstStyle/>
          <a:p>
            <a:r>
              <a:rPr lang="en-IN" b="1" i="1" dirty="0">
                <a:solidFill>
                  <a:srgbClr val="92D050"/>
                </a:solidFill>
              </a:rPr>
              <a:t>Biodegradation</a:t>
            </a:r>
            <a:r>
              <a:rPr lang="en-IN" b="1" i="1" dirty="0">
                <a:solidFill>
                  <a:schemeClr val="bg1"/>
                </a:solidFill>
              </a:rPr>
              <a:t> </a:t>
            </a:r>
            <a:r>
              <a:rPr lang="en-IN" dirty="0">
                <a:solidFill>
                  <a:schemeClr val="bg1"/>
                </a:solidFill>
              </a:rPr>
              <a:t>refers to the natural </a:t>
            </a:r>
            <a:r>
              <a:rPr lang="en-IN" dirty="0" smtClean="0">
                <a:solidFill>
                  <a:schemeClr val="bg1"/>
                </a:solidFill>
              </a:rPr>
              <a:t>process whereby </a:t>
            </a:r>
            <a:r>
              <a:rPr lang="en-IN" dirty="0">
                <a:solidFill>
                  <a:schemeClr val="bg1"/>
                </a:solidFill>
              </a:rPr>
              <a:t>bacteria or other microorganisms alter </a:t>
            </a:r>
            <a:r>
              <a:rPr lang="en-IN" dirty="0" smtClean="0">
                <a:solidFill>
                  <a:schemeClr val="bg1"/>
                </a:solidFill>
              </a:rPr>
              <a:t>and break </a:t>
            </a:r>
            <a:r>
              <a:rPr lang="en-IN" dirty="0">
                <a:solidFill>
                  <a:schemeClr val="bg1"/>
                </a:solidFill>
              </a:rPr>
              <a:t>down organic molecules into other </a:t>
            </a:r>
            <a:r>
              <a:rPr lang="en-IN" dirty="0" smtClean="0">
                <a:solidFill>
                  <a:schemeClr val="bg1"/>
                </a:solidFill>
              </a:rPr>
              <a:t>substances , such </a:t>
            </a:r>
            <a:r>
              <a:rPr lang="en-IN" dirty="0">
                <a:solidFill>
                  <a:schemeClr val="bg1"/>
                </a:solidFill>
              </a:rPr>
              <a:t>as fatty acids and carbon </a:t>
            </a:r>
            <a:r>
              <a:rPr lang="en-IN" dirty="0" smtClean="0">
                <a:solidFill>
                  <a:schemeClr val="bg1"/>
                </a:solidFill>
              </a:rPr>
              <a:t>dioxide.</a:t>
            </a:r>
          </a:p>
          <a:p>
            <a:r>
              <a:rPr lang="en-IN" dirty="0" smtClean="0">
                <a:solidFill>
                  <a:schemeClr val="bg1"/>
                </a:solidFill>
              </a:rPr>
              <a:t> </a:t>
            </a:r>
            <a:r>
              <a:rPr lang="en-IN" b="1" i="1" dirty="0">
                <a:solidFill>
                  <a:srgbClr val="00B050"/>
                </a:solidFill>
              </a:rPr>
              <a:t>bioremediation</a:t>
            </a:r>
            <a:r>
              <a:rPr lang="en-IN" b="1" i="1" dirty="0">
                <a:solidFill>
                  <a:schemeClr val="bg1"/>
                </a:solidFill>
              </a:rPr>
              <a:t> </a:t>
            </a:r>
            <a:r>
              <a:rPr lang="en-IN" dirty="0">
                <a:solidFill>
                  <a:schemeClr val="bg1"/>
                </a:solidFill>
              </a:rPr>
              <a:t>is the act of adding materials </a:t>
            </a:r>
            <a:r>
              <a:rPr lang="en-IN" dirty="0" smtClean="0">
                <a:solidFill>
                  <a:schemeClr val="bg1"/>
                </a:solidFill>
              </a:rPr>
              <a:t>to contaminated </a:t>
            </a:r>
            <a:r>
              <a:rPr lang="en-IN" dirty="0">
                <a:solidFill>
                  <a:schemeClr val="bg1"/>
                </a:solidFill>
              </a:rPr>
              <a:t>environments, such as oil spill </a:t>
            </a:r>
            <a:r>
              <a:rPr lang="en-IN" dirty="0" smtClean="0">
                <a:solidFill>
                  <a:schemeClr val="bg1"/>
                </a:solidFill>
              </a:rPr>
              <a:t>sites, to </a:t>
            </a:r>
            <a:r>
              <a:rPr lang="en-IN" dirty="0">
                <a:solidFill>
                  <a:schemeClr val="bg1"/>
                </a:solidFill>
              </a:rPr>
              <a:t>cause an acceleration of the natural </a:t>
            </a:r>
            <a:r>
              <a:rPr lang="en-IN" dirty="0" smtClean="0">
                <a:solidFill>
                  <a:schemeClr val="bg1"/>
                </a:solidFill>
              </a:rPr>
              <a:t>biodegradation process.</a:t>
            </a:r>
          </a:p>
          <a:p>
            <a:pPr marL="0" indent="0">
              <a:buNone/>
            </a:pPr>
            <a:r>
              <a:rPr lang="en-US" dirty="0">
                <a:solidFill>
                  <a:schemeClr val="bg1"/>
                </a:solidFill>
              </a:rPr>
              <a:t> </a:t>
            </a:r>
            <a:r>
              <a:rPr lang="en-US" dirty="0" smtClean="0">
                <a:solidFill>
                  <a:schemeClr val="bg1"/>
                </a:solidFill>
              </a:rPr>
              <a:t> -- it include Fertilization and seeding </a:t>
            </a:r>
            <a:endParaRPr lang="en-IN" dirty="0">
              <a:solidFill>
                <a:schemeClr val="bg1"/>
              </a:solidFill>
            </a:endParaRPr>
          </a:p>
        </p:txBody>
      </p:sp>
      <p:sp>
        <p:nvSpPr>
          <p:cNvPr id="4" name="Date Placeholder 3"/>
          <p:cNvSpPr>
            <a:spLocks noGrp="1"/>
          </p:cNvSpPr>
          <p:nvPr>
            <p:ph type="dt" sz="half" idx="10"/>
          </p:nvPr>
        </p:nvSpPr>
        <p:spPr/>
        <p:txBody>
          <a:bodyPr/>
          <a:lstStyle/>
          <a:p>
            <a:fld id="{0B29A83D-3A40-4087-ABCB-AF1AAD795D31}"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5</a:t>
            </a:fld>
            <a:endParaRPr lang="en-IN"/>
          </a:p>
        </p:txBody>
      </p:sp>
    </p:spTree>
    <p:extLst>
      <p:ext uri="{BB962C8B-B14F-4D97-AF65-F5344CB8AC3E}">
        <p14:creationId xmlns:p14="http://schemas.microsoft.com/office/powerpoint/2010/main" val="81160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008112"/>
          </a:xfrm>
        </p:spPr>
        <p:txBody>
          <a:bodyPr/>
          <a:lstStyle/>
          <a:p>
            <a:r>
              <a:rPr lang="en-US" b="1" dirty="0" smtClean="0">
                <a:solidFill>
                  <a:schemeClr val="bg1"/>
                </a:solidFill>
              </a:rPr>
              <a:t>History</a:t>
            </a:r>
            <a:endParaRPr lang="en-IN" b="1" dirty="0">
              <a:solidFill>
                <a:schemeClr val="bg1"/>
              </a:solidFill>
            </a:endParaRPr>
          </a:p>
        </p:txBody>
      </p:sp>
      <p:sp>
        <p:nvSpPr>
          <p:cNvPr id="3" name="Content Placeholder 2"/>
          <p:cNvSpPr>
            <a:spLocks noGrp="1"/>
          </p:cNvSpPr>
          <p:nvPr>
            <p:ph idx="1"/>
          </p:nvPr>
        </p:nvSpPr>
        <p:spPr>
          <a:xfrm>
            <a:off x="457200" y="1268760"/>
            <a:ext cx="8229600" cy="5112568"/>
          </a:xfrm>
        </p:spPr>
        <p:txBody>
          <a:bodyPr>
            <a:normAutofit fontScale="85000" lnSpcReduction="20000"/>
          </a:bodyPr>
          <a:lstStyle/>
          <a:p>
            <a:r>
              <a:rPr lang="en-IN" b="0" i="0" u="none" strike="noStrike" baseline="0" dirty="0" smtClean="0">
                <a:solidFill>
                  <a:schemeClr val="bg1"/>
                </a:solidFill>
                <a:latin typeface="ArialMT"/>
              </a:rPr>
              <a:t>1972 - First commercial application: Sun Oil pipeline</a:t>
            </a:r>
            <a:r>
              <a:rPr lang="en-IN" b="0" i="0" u="none" strike="noStrike" dirty="0" smtClean="0">
                <a:solidFill>
                  <a:schemeClr val="bg1"/>
                </a:solidFill>
                <a:latin typeface="ArialMT"/>
              </a:rPr>
              <a:t> </a:t>
            </a:r>
            <a:r>
              <a:rPr lang="en-IN" b="0" i="0" u="none" strike="noStrike" baseline="0" dirty="0" smtClean="0">
                <a:solidFill>
                  <a:schemeClr val="bg1"/>
                </a:solidFill>
                <a:latin typeface="ArialMT"/>
              </a:rPr>
              <a:t>spill in Ambler, Pennsylvania</a:t>
            </a:r>
          </a:p>
          <a:p>
            <a:endParaRPr lang="en-IN" b="0" i="0" u="none" strike="noStrike" baseline="0" dirty="0" smtClean="0">
              <a:solidFill>
                <a:schemeClr val="bg1"/>
              </a:solidFill>
              <a:latin typeface="ArialMT"/>
            </a:endParaRPr>
          </a:p>
          <a:p>
            <a:r>
              <a:rPr lang="en-IN" b="0" i="0" u="none" strike="noStrike" baseline="0" dirty="0" smtClean="0">
                <a:solidFill>
                  <a:schemeClr val="bg1"/>
                </a:solidFill>
                <a:latin typeface="ArialMT"/>
              </a:rPr>
              <a:t>1970s - Continuing bioremediation projects by Richard</a:t>
            </a:r>
            <a:r>
              <a:rPr lang="en-IN" b="0" i="0" u="none" strike="noStrike" dirty="0" smtClean="0">
                <a:solidFill>
                  <a:schemeClr val="bg1"/>
                </a:solidFill>
                <a:latin typeface="ArialMT"/>
              </a:rPr>
              <a:t> </a:t>
            </a:r>
            <a:r>
              <a:rPr lang="en-IN" b="0" i="0" u="none" strike="noStrike" baseline="0" dirty="0" smtClean="0">
                <a:solidFill>
                  <a:schemeClr val="bg1"/>
                </a:solidFill>
                <a:latin typeface="ArialMT"/>
              </a:rPr>
              <a:t>Raymond of Sun Oil</a:t>
            </a:r>
          </a:p>
          <a:p>
            <a:endParaRPr lang="en-IN" b="0" i="0" u="none" strike="noStrike" baseline="0" dirty="0" smtClean="0">
              <a:solidFill>
                <a:schemeClr val="bg1"/>
              </a:solidFill>
              <a:latin typeface="ArialMT"/>
            </a:endParaRPr>
          </a:p>
          <a:p>
            <a:r>
              <a:rPr lang="en-IN" b="0" i="0" u="none" strike="noStrike" baseline="0" dirty="0" smtClean="0">
                <a:solidFill>
                  <a:schemeClr val="bg1"/>
                </a:solidFill>
                <a:latin typeface="ArialMT"/>
              </a:rPr>
              <a:t>mid-1980s - emphasis on bioengineering organisms for</a:t>
            </a:r>
            <a:r>
              <a:rPr lang="en-IN" b="0" i="0" u="none" strike="noStrike" dirty="0" smtClean="0">
                <a:solidFill>
                  <a:schemeClr val="bg1"/>
                </a:solidFill>
                <a:latin typeface="ArialMT"/>
              </a:rPr>
              <a:t> </a:t>
            </a:r>
            <a:r>
              <a:rPr lang="en-IN" b="0" i="0" u="none" strike="noStrike" baseline="0" dirty="0" smtClean="0">
                <a:solidFill>
                  <a:schemeClr val="bg1"/>
                </a:solidFill>
                <a:latin typeface="ArialMT"/>
              </a:rPr>
              <a:t>bioremediation. This technology did not live up to its</a:t>
            </a:r>
            <a:r>
              <a:rPr lang="en-IN" b="0" i="0" u="none" strike="noStrike" dirty="0" smtClean="0">
                <a:solidFill>
                  <a:schemeClr val="bg1"/>
                </a:solidFill>
                <a:latin typeface="ArialMT"/>
              </a:rPr>
              <a:t> </a:t>
            </a:r>
            <a:r>
              <a:rPr lang="en-IN" b="0" i="0" u="none" strike="noStrike" baseline="0" dirty="0" smtClean="0">
                <a:solidFill>
                  <a:schemeClr val="bg1"/>
                </a:solidFill>
                <a:latin typeface="ArialMT"/>
              </a:rPr>
              <a:t>initial promise</a:t>
            </a:r>
          </a:p>
          <a:p>
            <a:endParaRPr lang="en-IN" b="0" i="0" u="none" strike="noStrike" baseline="0" dirty="0" smtClean="0">
              <a:solidFill>
                <a:schemeClr val="bg1"/>
              </a:solidFill>
              <a:latin typeface="ArialMT"/>
            </a:endParaRPr>
          </a:p>
          <a:p>
            <a:r>
              <a:rPr lang="en-IN" b="0" i="0" u="none" strike="noStrike" baseline="0" dirty="0" smtClean="0">
                <a:solidFill>
                  <a:schemeClr val="bg1"/>
                </a:solidFill>
                <a:latin typeface="ArialMT"/>
              </a:rPr>
              <a:t>1990s - emphasis switched to greater reliance on</a:t>
            </a:r>
            <a:r>
              <a:rPr lang="en-IN" b="0" i="0" u="none" strike="noStrike" dirty="0" smtClean="0">
                <a:solidFill>
                  <a:schemeClr val="bg1"/>
                </a:solidFill>
                <a:latin typeface="ArialMT"/>
              </a:rPr>
              <a:t> </a:t>
            </a:r>
            <a:r>
              <a:rPr lang="en-IN" b="0" i="0" u="none" strike="noStrike" baseline="0" dirty="0" smtClean="0">
                <a:solidFill>
                  <a:schemeClr val="bg1"/>
                </a:solidFill>
                <a:latin typeface="ArialMT"/>
              </a:rPr>
              <a:t>natural microorganisms and techniques to enhance</a:t>
            </a:r>
            <a:r>
              <a:rPr lang="en-IN" b="0" i="0" u="none" strike="noStrike" dirty="0" smtClean="0">
                <a:solidFill>
                  <a:schemeClr val="bg1"/>
                </a:solidFill>
                <a:latin typeface="ArialMT"/>
              </a:rPr>
              <a:t> </a:t>
            </a:r>
            <a:r>
              <a:rPr lang="en-IN" b="0" i="0" u="none" strike="noStrike" baseline="0" dirty="0" smtClean="0">
                <a:solidFill>
                  <a:schemeClr val="bg1"/>
                </a:solidFill>
                <a:latin typeface="ArialMT"/>
              </a:rPr>
              <a:t>their performance</a:t>
            </a:r>
            <a:endParaRPr lang="en-IN" dirty="0">
              <a:solidFill>
                <a:schemeClr val="bg1"/>
              </a:solidFill>
            </a:endParaRPr>
          </a:p>
        </p:txBody>
      </p:sp>
      <p:sp>
        <p:nvSpPr>
          <p:cNvPr id="4" name="Date Placeholder 3"/>
          <p:cNvSpPr>
            <a:spLocks noGrp="1"/>
          </p:cNvSpPr>
          <p:nvPr>
            <p:ph type="dt" sz="half" idx="10"/>
          </p:nvPr>
        </p:nvSpPr>
        <p:spPr/>
        <p:txBody>
          <a:bodyPr/>
          <a:lstStyle/>
          <a:p>
            <a:fld id="{E504DD43-1AEE-48F3-AEAC-F2DEC5B0B307}"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6</a:t>
            </a:fld>
            <a:endParaRPr lang="en-IN"/>
          </a:p>
        </p:txBody>
      </p:sp>
    </p:spTree>
    <p:extLst>
      <p:ext uri="{BB962C8B-B14F-4D97-AF65-F5344CB8AC3E}">
        <p14:creationId xmlns:p14="http://schemas.microsoft.com/office/powerpoint/2010/main" val="181388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solidFill>
                  <a:schemeClr val="bg1"/>
                </a:solidFill>
              </a:rPr>
              <a:t>Bioremediation Background</a:t>
            </a:r>
          </a:p>
        </p:txBody>
      </p:sp>
      <p:sp>
        <p:nvSpPr>
          <p:cNvPr id="9219" name="Rectangle 3"/>
          <p:cNvSpPr>
            <a:spLocks noGrp="1" noChangeArrowheads="1"/>
          </p:cNvSpPr>
          <p:nvPr>
            <p:ph type="body" idx="1"/>
          </p:nvPr>
        </p:nvSpPr>
        <p:spPr>
          <a:xfrm>
            <a:off x="457200" y="1340768"/>
            <a:ext cx="8229600" cy="5184576"/>
          </a:xfrm>
        </p:spPr>
        <p:txBody>
          <a:bodyPr>
            <a:normAutofit/>
          </a:bodyPr>
          <a:lstStyle/>
          <a:p>
            <a:r>
              <a:rPr lang="en-US" sz="2800" dirty="0">
                <a:solidFill>
                  <a:schemeClr val="accent6">
                    <a:lumMod val="75000"/>
                  </a:schemeClr>
                </a:solidFill>
                <a:cs typeface="Times New Roman" pitchFamily="18" charset="0"/>
              </a:rPr>
              <a:t>Natural Attenuation </a:t>
            </a:r>
            <a:r>
              <a:rPr lang="en-US" sz="2800" dirty="0">
                <a:cs typeface="Times New Roman" pitchFamily="18" charset="0"/>
              </a:rPr>
              <a:t>is </a:t>
            </a:r>
            <a:r>
              <a:rPr lang="en-US" sz="2800" b="1" dirty="0">
                <a:solidFill>
                  <a:srgbClr val="CC3300"/>
                </a:solidFill>
                <a:latin typeface="Helvetica" pitchFamily="34" charset="0"/>
              </a:rPr>
              <a:t>Not fast enough, Not complete enough, Not frequently occurring enough</a:t>
            </a:r>
            <a:r>
              <a:rPr lang="en-US" sz="2800" b="1" dirty="0">
                <a:solidFill>
                  <a:schemeClr val="accent2"/>
                </a:solidFill>
                <a:latin typeface="Helvetica" pitchFamily="34" charset="0"/>
              </a:rPr>
              <a:t> </a:t>
            </a:r>
            <a:r>
              <a:rPr lang="en-US" sz="2800" dirty="0">
                <a:solidFill>
                  <a:schemeClr val="bg1"/>
                </a:solidFill>
              </a:rPr>
              <a:t>to be broadly used for some compounds, especially chlorinated solvents</a:t>
            </a:r>
            <a:endParaRPr lang="en-US" sz="2800" dirty="0">
              <a:solidFill>
                <a:schemeClr val="bg1"/>
              </a:solidFill>
              <a:cs typeface="Times New Roman" pitchFamily="18" charset="0"/>
            </a:endParaRPr>
          </a:p>
          <a:p>
            <a:endParaRPr lang="en-US" sz="2800" dirty="0" smtClean="0">
              <a:solidFill>
                <a:schemeClr val="bg1"/>
              </a:solidFill>
              <a:cs typeface="Times New Roman" pitchFamily="18" charset="0"/>
            </a:endParaRPr>
          </a:p>
          <a:p>
            <a:r>
              <a:rPr lang="en-US" sz="2800" dirty="0" smtClean="0">
                <a:solidFill>
                  <a:schemeClr val="bg1"/>
                </a:solidFill>
                <a:cs typeface="Times New Roman" pitchFamily="18" charset="0"/>
              </a:rPr>
              <a:t>The </a:t>
            </a:r>
            <a:r>
              <a:rPr lang="en-US" sz="2800" dirty="0">
                <a:solidFill>
                  <a:schemeClr val="bg1"/>
                </a:solidFill>
                <a:cs typeface="Times New Roman" pitchFamily="18" charset="0"/>
              </a:rPr>
              <a:t>current trend is to stimulate/enhance a site’s indigenous subsurface microorganisms by the addition of nutrients and electron donor</a:t>
            </a:r>
          </a:p>
          <a:p>
            <a:endParaRPr lang="en-US" sz="2800" dirty="0" smtClean="0">
              <a:solidFill>
                <a:schemeClr val="bg1"/>
              </a:solidFill>
              <a:cs typeface="Times New Roman" pitchFamily="18" charset="0"/>
            </a:endParaRPr>
          </a:p>
          <a:p>
            <a:r>
              <a:rPr lang="en-US" sz="2800" dirty="0" smtClean="0">
                <a:solidFill>
                  <a:schemeClr val="bg1"/>
                </a:solidFill>
                <a:cs typeface="Times New Roman" pitchFamily="18" charset="0"/>
              </a:rPr>
              <a:t>In </a:t>
            </a:r>
            <a:r>
              <a:rPr lang="en-US" sz="2800" dirty="0">
                <a:solidFill>
                  <a:schemeClr val="bg1"/>
                </a:solidFill>
                <a:cs typeface="Times New Roman" pitchFamily="18" charset="0"/>
              </a:rPr>
              <a:t>some cases, </a:t>
            </a:r>
            <a:r>
              <a:rPr lang="en-US" sz="2800" dirty="0" err="1">
                <a:solidFill>
                  <a:schemeClr val="bg1"/>
                </a:solidFill>
                <a:cs typeface="Times New Roman" pitchFamily="18" charset="0"/>
              </a:rPr>
              <a:t>bioaugmentation</a:t>
            </a:r>
            <a:r>
              <a:rPr lang="en-US" sz="2800" dirty="0">
                <a:solidFill>
                  <a:schemeClr val="bg1"/>
                </a:solidFill>
                <a:cs typeface="Times New Roman" pitchFamily="18" charset="0"/>
              </a:rPr>
              <a:t> is necessary when metabolic capabilities are not naturally present.</a:t>
            </a:r>
          </a:p>
          <a:p>
            <a:pPr>
              <a:buFontTx/>
              <a:buNone/>
            </a:pPr>
            <a:endParaRPr lang="en-US" sz="2800" dirty="0">
              <a:solidFill>
                <a:schemeClr val="bg1"/>
              </a:solidFill>
              <a:cs typeface="Times New Roman" pitchFamily="18" charset="0"/>
            </a:endParaRPr>
          </a:p>
        </p:txBody>
      </p:sp>
      <p:sp>
        <p:nvSpPr>
          <p:cNvPr id="2" name="Date Placeholder 1"/>
          <p:cNvSpPr>
            <a:spLocks noGrp="1"/>
          </p:cNvSpPr>
          <p:nvPr>
            <p:ph type="dt" sz="half" idx="10"/>
          </p:nvPr>
        </p:nvSpPr>
        <p:spPr/>
        <p:txBody>
          <a:bodyPr/>
          <a:lstStyle/>
          <a:p>
            <a:fld id="{7E9C2505-82EC-4D76-9E00-5133205E9757}" type="datetime1">
              <a:rPr lang="en-IN" smtClean="0"/>
              <a:t>12-05-2020</a:t>
            </a:fld>
            <a:endParaRPr lang="en-IN"/>
          </a:p>
        </p:txBody>
      </p:sp>
      <p:sp>
        <p:nvSpPr>
          <p:cNvPr id="3" name="Slide Number Placeholder 2"/>
          <p:cNvSpPr>
            <a:spLocks noGrp="1"/>
          </p:cNvSpPr>
          <p:nvPr>
            <p:ph type="sldNum" sz="quarter" idx="12"/>
          </p:nvPr>
        </p:nvSpPr>
        <p:spPr/>
        <p:txBody>
          <a:bodyPr/>
          <a:lstStyle/>
          <a:p>
            <a:fld id="{30163359-4DC0-4724-B18F-D59E163DD82F}" type="slidenum">
              <a:rPr lang="en-IN" smtClean="0"/>
              <a:t>7</a:t>
            </a:fld>
            <a:endParaRPr lang="en-IN"/>
          </a:p>
        </p:txBody>
      </p:sp>
    </p:spTree>
    <p:extLst>
      <p:ext uri="{BB962C8B-B14F-4D97-AF65-F5344CB8AC3E}">
        <p14:creationId xmlns:p14="http://schemas.microsoft.com/office/powerpoint/2010/main" val="40322383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3" y="116632"/>
            <a:ext cx="8856983" cy="662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A3D3D2E6-2E84-4835-822D-9EA3DE673F76}" type="datetime1">
              <a:rPr lang="en-IN" smtClean="0"/>
              <a:t>12-05-2020</a:t>
            </a:fld>
            <a:endParaRPr lang="en-IN"/>
          </a:p>
        </p:txBody>
      </p:sp>
      <p:sp>
        <p:nvSpPr>
          <p:cNvPr id="4" name="Slide Number Placeholder 3"/>
          <p:cNvSpPr>
            <a:spLocks noGrp="1"/>
          </p:cNvSpPr>
          <p:nvPr>
            <p:ph type="sldNum" sz="quarter" idx="12"/>
          </p:nvPr>
        </p:nvSpPr>
        <p:spPr/>
        <p:txBody>
          <a:bodyPr/>
          <a:lstStyle/>
          <a:p>
            <a:fld id="{30163359-4DC0-4724-B18F-D59E163DD82F}" type="slidenum">
              <a:rPr lang="en-IN" smtClean="0"/>
              <a:t>8</a:t>
            </a:fld>
            <a:endParaRPr lang="en-IN"/>
          </a:p>
        </p:txBody>
      </p:sp>
    </p:spTree>
    <p:extLst>
      <p:ext uri="{BB962C8B-B14F-4D97-AF65-F5344CB8AC3E}">
        <p14:creationId xmlns:p14="http://schemas.microsoft.com/office/powerpoint/2010/main" val="165844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ircle(in)">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Microbes ??</a:t>
            </a:r>
            <a:endParaRPr lang="en-IN" dirty="0">
              <a:solidFill>
                <a:schemeClr val="bg1"/>
              </a:solidFill>
            </a:endParaRPr>
          </a:p>
        </p:txBody>
      </p:sp>
      <p:sp>
        <p:nvSpPr>
          <p:cNvPr id="3" name="Content Placeholder 2"/>
          <p:cNvSpPr>
            <a:spLocks noGrp="1"/>
          </p:cNvSpPr>
          <p:nvPr>
            <p:ph idx="1"/>
          </p:nvPr>
        </p:nvSpPr>
        <p:spPr>
          <a:xfrm>
            <a:off x="457200" y="1556792"/>
            <a:ext cx="8229600" cy="4752528"/>
          </a:xfrm>
        </p:spPr>
        <p:txBody>
          <a:bodyPr/>
          <a:lstStyle/>
          <a:p>
            <a:r>
              <a:rPr lang="en-IN" i="0" u="none" strike="noStrike" baseline="0" dirty="0" smtClean="0">
                <a:solidFill>
                  <a:schemeClr val="bg1"/>
                </a:solidFill>
                <a:latin typeface="ArialMT"/>
              </a:rPr>
              <a:t>Typically very rapid if food (carbon source) is</a:t>
            </a:r>
            <a:r>
              <a:rPr lang="en-IN" i="0" u="none" strike="noStrike" dirty="0" smtClean="0">
                <a:solidFill>
                  <a:schemeClr val="bg1"/>
                </a:solidFill>
                <a:latin typeface="ArialMT"/>
              </a:rPr>
              <a:t> </a:t>
            </a:r>
            <a:r>
              <a:rPr lang="en-IN" i="0" u="none" strike="noStrike" baseline="0" dirty="0" smtClean="0">
                <a:solidFill>
                  <a:schemeClr val="bg1"/>
                </a:solidFill>
                <a:latin typeface="ArialMT"/>
              </a:rPr>
              <a:t>present: population doubles every 45 minutes</a:t>
            </a:r>
          </a:p>
          <a:p>
            <a:r>
              <a:rPr lang="en-IN" i="0" u="none" strike="noStrike" baseline="0" dirty="0" smtClean="0">
                <a:solidFill>
                  <a:schemeClr val="bg1"/>
                </a:solidFill>
                <a:latin typeface="ArialMT"/>
              </a:rPr>
              <a:t>Pristine soils contain 100 to 1000 aerobic</a:t>
            </a:r>
            <a:r>
              <a:rPr lang="en-IN" i="0" u="none" strike="noStrike" dirty="0" smtClean="0">
                <a:solidFill>
                  <a:schemeClr val="bg1"/>
                </a:solidFill>
                <a:latin typeface="ArialMT"/>
              </a:rPr>
              <a:t> </a:t>
            </a:r>
            <a:r>
              <a:rPr lang="en-IN" i="0" u="none" strike="noStrike" baseline="0" dirty="0" smtClean="0">
                <a:solidFill>
                  <a:schemeClr val="bg1"/>
                </a:solidFill>
                <a:latin typeface="ArialMT"/>
              </a:rPr>
              <a:t>bacteria per gram of soil</a:t>
            </a:r>
          </a:p>
          <a:p>
            <a:r>
              <a:rPr lang="en-IN" i="0" u="none" strike="noStrike" baseline="0" dirty="0" smtClean="0">
                <a:solidFill>
                  <a:schemeClr val="bg1"/>
                </a:solidFill>
                <a:latin typeface="ArialMT"/>
              </a:rPr>
              <a:t>Increases to 10</a:t>
            </a:r>
            <a:r>
              <a:rPr lang="en-IN" sz="3600" i="0" u="none" strike="noStrike" baseline="30000" dirty="0" smtClean="0">
                <a:solidFill>
                  <a:schemeClr val="bg1"/>
                </a:solidFill>
                <a:latin typeface="ArialMT"/>
              </a:rPr>
              <a:t>5</a:t>
            </a:r>
            <a:r>
              <a:rPr lang="en-IN" sz="2400" i="0" u="none" strike="noStrike" baseline="0" dirty="0" smtClean="0">
                <a:solidFill>
                  <a:schemeClr val="bg1"/>
                </a:solidFill>
                <a:latin typeface="ArialMT"/>
              </a:rPr>
              <a:t> </a:t>
            </a:r>
            <a:r>
              <a:rPr lang="en-IN" i="0" u="none" strike="noStrike" baseline="0" dirty="0" smtClean="0">
                <a:solidFill>
                  <a:schemeClr val="bg1"/>
                </a:solidFill>
                <a:latin typeface="ArialMT"/>
              </a:rPr>
              <a:t>within one week if carbon</a:t>
            </a:r>
            <a:r>
              <a:rPr lang="en-IN" i="0" u="none" strike="noStrike" dirty="0" smtClean="0">
                <a:solidFill>
                  <a:schemeClr val="bg1"/>
                </a:solidFill>
                <a:latin typeface="ArialMT"/>
              </a:rPr>
              <a:t> </a:t>
            </a:r>
            <a:r>
              <a:rPr lang="en-IN" i="0" u="none" strike="noStrike" baseline="0" dirty="0" smtClean="0">
                <a:solidFill>
                  <a:schemeClr val="bg1"/>
                </a:solidFill>
                <a:latin typeface="ArialMT"/>
              </a:rPr>
              <a:t>source is introduced</a:t>
            </a:r>
            <a:endParaRPr lang="en-IN" dirty="0">
              <a:solidFill>
                <a:schemeClr val="bg1"/>
              </a:solidFill>
            </a:endParaRPr>
          </a:p>
        </p:txBody>
      </p:sp>
      <p:sp>
        <p:nvSpPr>
          <p:cNvPr id="4" name="Date Placeholder 3"/>
          <p:cNvSpPr>
            <a:spLocks noGrp="1"/>
          </p:cNvSpPr>
          <p:nvPr>
            <p:ph type="dt" sz="half" idx="10"/>
          </p:nvPr>
        </p:nvSpPr>
        <p:spPr/>
        <p:txBody>
          <a:bodyPr/>
          <a:lstStyle/>
          <a:p>
            <a:fld id="{C5D2A21F-878A-406D-BE33-753D7D9A93E2}" type="datetime1">
              <a:rPr lang="en-IN" smtClean="0"/>
              <a:t>12-05-2020</a:t>
            </a:fld>
            <a:endParaRPr lang="en-IN"/>
          </a:p>
        </p:txBody>
      </p:sp>
      <p:sp>
        <p:nvSpPr>
          <p:cNvPr id="5" name="Slide Number Placeholder 4"/>
          <p:cNvSpPr>
            <a:spLocks noGrp="1"/>
          </p:cNvSpPr>
          <p:nvPr>
            <p:ph type="sldNum" sz="quarter" idx="12"/>
          </p:nvPr>
        </p:nvSpPr>
        <p:spPr/>
        <p:txBody>
          <a:bodyPr/>
          <a:lstStyle/>
          <a:p>
            <a:fld id="{30163359-4DC0-4724-B18F-D59E163DD82F}" type="slidenum">
              <a:rPr lang="en-IN" smtClean="0"/>
              <a:t>9</a:t>
            </a:fld>
            <a:endParaRPr lang="en-IN"/>
          </a:p>
        </p:txBody>
      </p:sp>
    </p:spTree>
    <p:extLst>
      <p:ext uri="{BB962C8B-B14F-4D97-AF65-F5344CB8AC3E}">
        <p14:creationId xmlns:p14="http://schemas.microsoft.com/office/powerpoint/2010/main" val="246406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846</TotalTime>
  <Words>1551</Words>
  <Application>Microsoft Office PowerPoint</Application>
  <PresentationFormat>On-screen Show (4:3)</PresentationFormat>
  <Paragraphs>302</Paragraphs>
  <Slides>40</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40</vt:i4>
      </vt:variant>
    </vt:vector>
  </HeadingPairs>
  <TitlesOfParts>
    <vt:vector size="56" baseType="lpstr">
      <vt:lpstr>Arial</vt:lpstr>
      <vt:lpstr>ArialMT</vt:lpstr>
      <vt:lpstr>Calibri</vt:lpstr>
      <vt:lpstr>Constantia</vt:lpstr>
      <vt:lpstr>Helvetica</vt:lpstr>
      <vt:lpstr>NeutraText-Book</vt:lpstr>
      <vt:lpstr>NeutraText-DemiAlt</vt:lpstr>
      <vt:lpstr>NeutraText-DemiItalicAlt</vt:lpstr>
      <vt:lpstr>Times New Roman</vt:lpstr>
      <vt:lpstr>Times-Roman</vt:lpstr>
      <vt:lpstr>Wingdings</vt:lpstr>
      <vt:lpstr>Wingdings 2</vt:lpstr>
      <vt:lpstr>Office Theme</vt:lpstr>
      <vt:lpstr>Flow</vt:lpstr>
      <vt:lpstr>1_Default Design</vt:lpstr>
      <vt:lpstr>2_Default Design</vt:lpstr>
      <vt:lpstr>BIOREMEDIATION </vt:lpstr>
      <vt:lpstr>What is BIOREMEDIATION ?</vt:lpstr>
      <vt:lpstr>Biogeochemical cycle influenced by man</vt:lpstr>
      <vt:lpstr>DEFINTION !!</vt:lpstr>
      <vt:lpstr>Biodegradation Vs. Bioremediation</vt:lpstr>
      <vt:lpstr>History</vt:lpstr>
      <vt:lpstr>Bioremediation Background</vt:lpstr>
      <vt:lpstr>PowerPoint Presentation</vt:lpstr>
      <vt:lpstr>Why Microbes ??</vt:lpstr>
      <vt:lpstr>Examples of microbes used for bioremediation include:</vt:lpstr>
      <vt:lpstr>Uranium reduction leads to uranium precipitation and immobilization</vt:lpstr>
      <vt:lpstr>PowerPoint Presentation</vt:lpstr>
      <vt:lpstr>Method depending on nature of contaminants</vt:lpstr>
      <vt:lpstr>Types of bioremediation</vt:lpstr>
      <vt:lpstr>PowerPoint Presentation</vt:lpstr>
      <vt:lpstr>PowerPoint Presentation</vt:lpstr>
      <vt:lpstr>Continue…</vt:lpstr>
      <vt:lpstr>Continue…</vt:lpstr>
      <vt:lpstr>Continue…</vt:lpstr>
      <vt:lpstr>PowerPoint Presentation</vt:lpstr>
      <vt:lpstr>In-situ bioremediation</vt:lpstr>
      <vt:lpstr>Bioventing</vt:lpstr>
      <vt:lpstr>PowerPoint Presentation</vt:lpstr>
      <vt:lpstr>PowerPoint Presentation</vt:lpstr>
      <vt:lpstr>In situ biodegradation</vt:lpstr>
      <vt:lpstr>Bio stimulation</vt:lpstr>
      <vt:lpstr>Biosparging</vt:lpstr>
      <vt:lpstr>PowerPoint Presentation</vt:lpstr>
      <vt:lpstr>Bio augmentation</vt:lpstr>
      <vt:lpstr>Land farming</vt:lpstr>
      <vt:lpstr>Composting</vt:lpstr>
      <vt:lpstr>Biopiles</vt:lpstr>
      <vt:lpstr>PowerPoint Presentation</vt:lpstr>
      <vt:lpstr>FACTORS  AFFECTING CONTAMINANT BIODEGRADABILITY</vt:lpstr>
      <vt:lpstr>REQUIREMENTS FOR BIOREMEDIATION</vt:lpstr>
      <vt:lpstr>PowerPoint Presentation</vt:lpstr>
      <vt:lpstr>Site evaluation for bioremediation</vt:lpstr>
      <vt:lpstr>PowerPoint Presentation</vt:lpstr>
      <vt:lpstr>Potential Advantages of bioremediation</vt:lpstr>
      <vt:lpstr>Disadvantages of Bioremediation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BIOREMEDIATION</dc:title>
  <dc:creator>hp</dc:creator>
  <cp:lastModifiedBy>Zaryab SIal</cp:lastModifiedBy>
  <cp:revision>60</cp:revision>
  <dcterms:created xsi:type="dcterms:W3CDTF">2012-08-08T15:02:16Z</dcterms:created>
  <dcterms:modified xsi:type="dcterms:W3CDTF">2020-05-12T21:04:23Z</dcterms:modified>
</cp:coreProperties>
</file>