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69" r:id="rId4"/>
  </p:sldMasterIdLst>
  <p:sldIdLst>
    <p:sldId id="276" r:id="rId5"/>
    <p:sldId id="256" r:id="rId6"/>
    <p:sldId id="266" r:id="rId7"/>
    <p:sldId id="267" r:id="rId8"/>
    <p:sldId id="268" r:id="rId9"/>
    <p:sldId id="269" r:id="rId10"/>
    <p:sldId id="277" r:id="rId11"/>
    <p:sldId id="270" r:id="rId12"/>
    <p:sldId id="271" r:id="rId13"/>
    <p:sldId id="272" r:id="rId14"/>
    <p:sldId id="273" r:id="rId15"/>
    <p:sldId id="278" r:id="rId16"/>
    <p:sldId id="275" r:id="rId17"/>
    <p:sldId id="279" r:id="rId18"/>
    <p:sldId id="28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4" autoAdjust="0"/>
    <p:restoredTop sz="94605" autoAdjust="0"/>
  </p:normalViewPr>
  <p:slideViewPr>
    <p:cSldViewPr snapToGrid="0">
      <p:cViewPr>
        <p:scale>
          <a:sx n="67" d="100"/>
          <a:sy n="67" d="100"/>
        </p:scale>
        <p:origin x="-696" y="-24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7403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7697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422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31610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2134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8399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7418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96699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564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2707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75351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1646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024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332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3794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518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2491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cstate="email">
            <a:alphaModFix/>
            <a:extLst>
              <a:ext uri="{28A0092B-C50C-407E-A947-70E740481C1C}">
                <a14:useLocalDpi xmlns:a14="http://schemas.microsoft.com/office/drawing/2010/main"/>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5/13/2020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26178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787" y="172074"/>
            <a:ext cx="11187113" cy="999501"/>
          </a:xfrm>
        </p:spPr>
        <p:txBody>
          <a:bodyPr>
            <a:normAutofit/>
          </a:bodyPr>
          <a:lstStyle/>
          <a:p>
            <a:r>
              <a:rPr lang="en-US" sz="3200" b="1" dirty="0" smtClean="0"/>
              <a:t>Ethno-</a:t>
            </a:r>
            <a:r>
              <a:rPr lang="en-US" sz="3200" b="1" dirty="0" err="1" smtClean="0"/>
              <a:t>pharmACOLOGY</a:t>
            </a:r>
            <a:r>
              <a:rPr lang="en-US" sz="3200" b="1" dirty="0" smtClean="0"/>
              <a:t> and </a:t>
            </a:r>
            <a:r>
              <a:rPr lang="en-US" sz="3200" b="1" dirty="0"/>
              <a:t>related fields </a:t>
            </a:r>
          </a:p>
        </p:txBody>
      </p:sp>
      <p:sp>
        <p:nvSpPr>
          <p:cNvPr id="3" name="Subtitle 2"/>
          <p:cNvSpPr>
            <a:spLocks noGrp="1"/>
          </p:cNvSpPr>
          <p:nvPr>
            <p:ph type="subTitle" idx="1"/>
          </p:nvPr>
        </p:nvSpPr>
        <p:spPr>
          <a:xfrm>
            <a:off x="942975" y="1400175"/>
            <a:ext cx="10658475" cy="5114925"/>
          </a:xfrm>
        </p:spPr>
        <p:txBody>
          <a:bodyPr/>
          <a:lstStyle/>
          <a:p>
            <a:r>
              <a:rPr lang="en-US" dirty="0" smtClean="0">
                <a:solidFill>
                  <a:schemeClr val="tx1"/>
                </a:solidFill>
              </a:rPr>
              <a:t>Class MS 		Semester ii</a:t>
            </a:r>
          </a:p>
          <a:p>
            <a:r>
              <a:rPr lang="en-US" dirty="0" smtClean="0">
                <a:solidFill>
                  <a:schemeClr val="tx1"/>
                </a:solidFill>
              </a:rPr>
              <a:t>COURSE TITLE:  RECENT TRENDS IN ETHNOBOTANT</a:t>
            </a:r>
          </a:p>
          <a:p>
            <a:endParaRPr lang="en-US" dirty="0" smtClean="0">
              <a:solidFill>
                <a:schemeClr val="tx1"/>
              </a:solidFill>
            </a:endParaRPr>
          </a:p>
          <a:p>
            <a:r>
              <a:rPr lang="en-US" sz="3200" b="1" dirty="0" smtClean="0">
                <a:solidFill>
                  <a:schemeClr val="tx1"/>
                </a:solidFill>
              </a:rPr>
              <a:t>Instructor: DR. ARUSA AFTAB</a:t>
            </a:r>
          </a:p>
          <a:p>
            <a:endParaRPr lang="en-US" sz="3200" dirty="0" smtClean="0">
              <a:solidFill>
                <a:schemeClr val="tx1"/>
              </a:solidFill>
            </a:endParaRPr>
          </a:p>
          <a:p>
            <a:r>
              <a:rPr lang="en-US" sz="2800" dirty="0" smtClean="0">
                <a:solidFill>
                  <a:schemeClr val="tx1"/>
                </a:solidFill>
              </a:rPr>
              <a:t>DEPARTMENT OF BOTANY</a:t>
            </a:r>
          </a:p>
          <a:p>
            <a:r>
              <a:rPr lang="en-US" sz="2800" dirty="0" smtClean="0">
                <a:solidFill>
                  <a:schemeClr val="tx1"/>
                </a:solidFill>
              </a:rPr>
              <a:t>LAHORE COLLEGE FOR WOMEN UNIVERSITY LAHORE</a:t>
            </a:r>
            <a:endParaRPr lang="en-US" sz="2800" dirty="0">
              <a:solidFill>
                <a:schemeClr val="tx1"/>
              </a:solidFill>
            </a:endParaRPr>
          </a:p>
        </p:txBody>
      </p:sp>
    </p:spTree>
    <p:extLst>
      <p:ext uri="{BB962C8B-B14F-4D97-AF65-F5344CB8AC3E}">
        <p14:creationId xmlns:p14="http://schemas.microsoft.com/office/powerpoint/2010/main" val="17220800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B24533-BEC7-4087-BDC5-A8365AC7FCFA}"/>
              </a:ext>
            </a:extLst>
          </p:cNvPr>
          <p:cNvSpPr>
            <a:spLocks noGrp="1"/>
          </p:cNvSpPr>
          <p:nvPr>
            <p:ph type="ctrTitle"/>
          </p:nvPr>
        </p:nvSpPr>
        <p:spPr>
          <a:xfrm>
            <a:off x="1751012" y="769845"/>
            <a:ext cx="8689976" cy="719744"/>
          </a:xfrm>
        </p:spPr>
        <p:txBody>
          <a:bodyPr>
            <a:normAutofit fontScale="90000"/>
          </a:bodyPr>
          <a:lstStyle/>
          <a:p>
            <a:r>
              <a:rPr lang="en-US" dirty="0"/>
              <a:t>Screening</a:t>
            </a:r>
          </a:p>
        </p:txBody>
      </p:sp>
      <p:sp>
        <p:nvSpPr>
          <p:cNvPr id="3" name="Subtitle 2">
            <a:extLst>
              <a:ext uri="{FF2B5EF4-FFF2-40B4-BE49-F238E27FC236}">
                <a16:creationId xmlns="" xmlns:a16="http://schemas.microsoft.com/office/drawing/2014/main" id="{BA3ABF2F-753B-4726-9CEE-9BB4CB867FD6}"/>
              </a:ext>
            </a:extLst>
          </p:cNvPr>
          <p:cNvSpPr>
            <a:spLocks noGrp="1"/>
          </p:cNvSpPr>
          <p:nvPr>
            <p:ph type="subTitle" idx="1"/>
          </p:nvPr>
        </p:nvSpPr>
        <p:spPr>
          <a:xfrm>
            <a:off x="1751012" y="1710814"/>
            <a:ext cx="8689976" cy="4144296"/>
          </a:xfrm>
        </p:spPr>
        <p:txBody>
          <a:bodyPr>
            <a:noAutofit/>
          </a:bodyPr>
          <a:lstStyle/>
          <a:p>
            <a:pPr marL="514350" indent="-514350">
              <a:lnSpc>
                <a:spcPct val="100000"/>
              </a:lnSpc>
              <a:buFont typeface="+mj-lt"/>
              <a:buAutoNum type="arabicParenR" startAt="2"/>
            </a:pPr>
            <a:r>
              <a:rPr lang="en-US" sz="2800" b="1" cap="none" dirty="0">
                <a:solidFill>
                  <a:schemeClr val="tx1"/>
                </a:solidFill>
              </a:rPr>
              <a:t>Lab screening</a:t>
            </a:r>
          </a:p>
          <a:p>
            <a:pPr algn="l">
              <a:lnSpc>
                <a:spcPct val="100000"/>
              </a:lnSpc>
            </a:pPr>
            <a:r>
              <a:rPr lang="en-US" sz="2800" cap="none" dirty="0">
                <a:solidFill>
                  <a:schemeClr val="tx1"/>
                </a:solidFill>
              </a:rPr>
              <a:t>Evaluation of different components within the laboratory.</a:t>
            </a:r>
          </a:p>
          <a:p>
            <a:pPr algn="l">
              <a:lnSpc>
                <a:spcPct val="100000"/>
              </a:lnSpc>
            </a:pPr>
            <a:r>
              <a:rPr lang="en-US" sz="2800" b="1" cap="none" dirty="0">
                <a:solidFill>
                  <a:schemeClr val="tx1"/>
                </a:solidFill>
              </a:rPr>
              <a:t>Benefits:  </a:t>
            </a:r>
          </a:p>
          <a:p>
            <a:pPr marL="457200" indent="-457200" algn="l">
              <a:lnSpc>
                <a:spcPct val="100000"/>
              </a:lnSpc>
              <a:buFont typeface="Wingdings" panose="05000000000000000000" pitchFamily="2" charset="2"/>
              <a:buChar char="§"/>
            </a:pPr>
            <a:r>
              <a:rPr lang="en-US" sz="2800" cap="none" dirty="0">
                <a:solidFill>
                  <a:schemeClr val="tx1"/>
                </a:solidFill>
              </a:rPr>
              <a:t>Detailed study. </a:t>
            </a:r>
            <a:endParaRPr lang="en-US" sz="2800" b="1" cap="none" dirty="0">
              <a:solidFill>
                <a:schemeClr val="tx1"/>
              </a:solidFill>
            </a:endParaRPr>
          </a:p>
          <a:p>
            <a:pPr algn="l">
              <a:lnSpc>
                <a:spcPct val="100000"/>
              </a:lnSpc>
            </a:pPr>
            <a:r>
              <a:rPr lang="en-US" sz="2800" b="1" cap="none" dirty="0">
                <a:solidFill>
                  <a:schemeClr val="tx1"/>
                </a:solidFill>
              </a:rPr>
              <a:t>Drawbacks:</a:t>
            </a:r>
          </a:p>
          <a:p>
            <a:pPr marL="457200" indent="-457200" algn="l">
              <a:lnSpc>
                <a:spcPct val="100000"/>
              </a:lnSpc>
              <a:buFont typeface="Wingdings" panose="05000000000000000000" pitchFamily="2" charset="2"/>
              <a:buChar char="§"/>
            </a:pPr>
            <a:r>
              <a:rPr lang="en-US" sz="2800" cap="none" dirty="0">
                <a:solidFill>
                  <a:schemeClr val="tx1"/>
                </a:solidFill>
              </a:rPr>
              <a:t>Bulk collection is not available.</a:t>
            </a:r>
          </a:p>
          <a:p>
            <a:pPr marL="457200" indent="-457200" algn="l">
              <a:lnSpc>
                <a:spcPct val="100000"/>
              </a:lnSpc>
              <a:buFont typeface="Wingdings" panose="05000000000000000000" pitchFamily="2" charset="2"/>
              <a:buChar char="§"/>
            </a:pPr>
            <a:r>
              <a:rPr lang="en-US" sz="2800" cap="none" dirty="0">
                <a:solidFill>
                  <a:schemeClr val="tx1"/>
                </a:solidFill>
              </a:rPr>
              <a:t>Fresh testing of samples is not possible.</a:t>
            </a:r>
          </a:p>
          <a:p>
            <a:pPr marL="457200" indent="-457200" algn="l">
              <a:lnSpc>
                <a:spcPct val="100000"/>
              </a:lnSpc>
              <a:buFont typeface="Wingdings" panose="05000000000000000000" pitchFamily="2" charset="2"/>
              <a:buChar char="§"/>
            </a:pPr>
            <a:endParaRPr lang="en-US" sz="2800" cap="none" dirty="0">
              <a:solidFill>
                <a:schemeClr val="tx1"/>
              </a:solidFill>
            </a:endParaRPr>
          </a:p>
        </p:txBody>
      </p:sp>
    </p:spTree>
    <p:extLst>
      <p:ext uri="{BB962C8B-B14F-4D97-AF65-F5344CB8AC3E}">
        <p14:creationId xmlns:p14="http://schemas.microsoft.com/office/powerpoint/2010/main" val="21615105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C3B3E1-1ED1-4D58-80CA-508BD1D70E3E}"/>
              </a:ext>
            </a:extLst>
          </p:cNvPr>
          <p:cNvSpPr>
            <a:spLocks noGrp="1"/>
          </p:cNvSpPr>
          <p:nvPr>
            <p:ph type="ctrTitle"/>
          </p:nvPr>
        </p:nvSpPr>
        <p:spPr>
          <a:xfrm>
            <a:off x="1751012" y="628651"/>
            <a:ext cx="8689976" cy="557211"/>
          </a:xfrm>
        </p:spPr>
        <p:txBody>
          <a:bodyPr>
            <a:noAutofit/>
          </a:bodyPr>
          <a:lstStyle/>
          <a:p>
            <a:r>
              <a:rPr lang="en-US" sz="3000" b="1" dirty="0"/>
              <a:t>Pharmacological and biological analysis</a:t>
            </a:r>
          </a:p>
        </p:txBody>
      </p:sp>
      <p:sp>
        <p:nvSpPr>
          <p:cNvPr id="3" name="Subtitle 2">
            <a:extLst>
              <a:ext uri="{FF2B5EF4-FFF2-40B4-BE49-F238E27FC236}">
                <a16:creationId xmlns="" xmlns:a16="http://schemas.microsoft.com/office/drawing/2014/main" id="{E6C29770-D544-45D1-95D7-87D5851099BE}"/>
              </a:ext>
            </a:extLst>
          </p:cNvPr>
          <p:cNvSpPr>
            <a:spLocks noGrp="1"/>
          </p:cNvSpPr>
          <p:nvPr>
            <p:ph type="subTitle" idx="1"/>
          </p:nvPr>
        </p:nvSpPr>
        <p:spPr>
          <a:xfrm>
            <a:off x="1751012" y="1185862"/>
            <a:ext cx="8689976" cy="3871912"/>
          </a:xfrm>
        </p:spPr>
        <p:txBody>
          <a:bodyPr>
            <a:normAutofit/>
          </a:bodyPr>
          <a:lstStyle/>
          <a:p>
            <a:pPr marL="342900" indent="-342900" algn="l">
              <a:buFont typeface="Wingdings" panose="05000000000000000000" pitchFamily="2" charset="2"/>
              <a:buChar char="§"/>
            </a:pPr>
            <a:r>
              <a:rPr lang="en-US" sz="2600" cap="none" dirty="0">
                <a:solidFill>
                  <a:schemeClr val="tx1"/>
                </a:solidFill>
              </a:rPr>
              <a:t>Pharmacological analysis includes Phytochemical analysis.</a:t>
            </a:r>
          </a:p>
          <a:p>
            <a:pPr marL="342900" indent="-342900" algn="l">
              <a:buFont typeface="Wingdings" panose="05000000000000000000" pitchFamily="2" charset="2"/>
              <a:buChar char="§"/>
            </a:pPr>
            <a:r>
              <a:rPr lang="en-US" sz="2600" cap="none" dirty="0">
                <a:solidFill>
                  <a:schemeClr val="tx1"/>
                </a:solidFill>
              </a:rPr>
              <a:t>Biological analysis includes Antibacterial and Brine shrimp analysis (viability of insects).</a:t>
            </a:r>
          </a:p>
          <a:p>
            <a:r>
              <a:rPr lang="en-US" sz="2600" cap="none" dirty="0" smtClean="0">
                <a:solidFill>
                  <a:schemeClr val="tx1"/>
                </a:solidFill>
              </a:rPr>
              <a:t>.</a:t>
            </a:r>
            <a:endParaRPr lang="en-US" sz="2600" cap="none" dirty="0">
              <a:solidFill>
                <a:schemeClr val="tx1"/>
              </a:solidFill>
            </a:endParaRPr>
          </a:p>
        </p:txBody>
      </p:sp>
    </p:spTree>
    <p:extLst>
      <p:ext uri="{BB962C8B-B14F-4D97-AF65-F5344CB8AC3E}">
        <p14:creationId xmlns:p14="http://schemas.microsoft.com/office/powerpoint/2010/main" val="33325793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1257300"/>
            <a:ext cx="10363826" cy="4533899"/>
          </a:xfrm>
        </p:spPr>
        <p:txBody>
          <a:bodyPr>
            <a:normAutofit/>
          </a:bodyPr>
          <a:lstStyle/>
          <a:p>
            <a:r>
              <a:rPr lang="en-US" sz="2800" b="1" cap="none" dirty="0"/>
              <a:t>COLLECTING PLANTS FOR PHYTOCHEMICAL ANALYSIS</a:t>
            </a:r>
          </a:p>
          <a:p>
            <a:pPr marL="457200" indent="-457200">
              <a:buFont typeface="Wingdings" panose="05000000000000000000" pitchFamily="2" charset="2"/>
              <a:buChar char="§"/>
            </a:pPr>
            <a:r>
              <a:rPr lang="en-US" sz="2800" cap="none" dirty="0"/>
              <a:t>Should collect samples individually.</a:t>
            </a:r>
          </a:p>
          <a:p>
            <a:pPr marL="457200" indent="-457200">
              <a:buFont typeface="Wingdings" panose="05000000000000000000" pitchFamily="2" charset="2"/>
              <a:buChar char="§"/>
            </a:pPr>
            <a:r>
              <a:rPr lang="en-US" sz="2800" cap="none" dirty="0"/>
              <a:t>Packed separately.</a:t>
            </a:r>
          </a:p>
          <a:p>
            <a:pPr marL="457200" indent="-457200">
              <a:buFont typeface="Wingdings" panose="05000000000000000000" pitchFamily="2" charset="2"/>
              <a:buChar char="§"/>
            </a:pPr>
            <a:r>
              <a:rPr lang="en-US" sz="2800" cap="none" dirty="0"/>
              <a:t>Properly analyzed</a:t>
            </a:r>
            <a:endParaRPr lang="en-US" sz="2800" dirty="0"/>
          </a:p>
        </p:txBody>
      </p:sp>
    </p:spTree>
    <p:extLst>
      <p:ext uri="{BB962C8B-B14F-4D97-AF65-F5344CB8AC3E}">
        <p14:creationId xmlns:p14="http://schemas.microsoft.com/office/powerpoint/2010/main" val="39613429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C3B3E1-1ED1-4D58-80CA-508BD1D70E3E}"/>
              </a:ext>
            </a:extLst>
          </p:cNvPr>
          <p:cNvSpPr>
            <a:spLocks noGrp="1"/>
          </p:cNvSpPr>
          <p:nvPr>
            <p:ph type="ctrTitle"/>
          </p:nvPr>
        </p:nvSpPr>
        <p:spPr>
          <a:xfrm>
            <a:off x="1751012" y="628651"/>
            <a:ext cx="8689976" cy="557211"/>
          </a:xfrm>
        </p:spPr>
        <p:txBody>
          <a:bodyPr>
            <a:noAutofit/>
          </a:bodyPr>
          <a:lstStyle/>
          <a:p>
            <a:r>
              <a:rPr lang="en-US" sz="3200" b="1" dirty="0"/>
              <a:t>Plant preparations</a:t>
            </a:r>
            <a:endParaRPr lang="en-US" sz="3000" b="1" dirty="0"/>
          </a:p>
        </p:txBody>
      </p:sp>
      <p:sp>
        <p:nvSpPr>
          <p:cNvPr id="3" name="Subtitle 2">
            <a:extLst>
              <a:ext uri="{FF2B5EF4-FFF2-40B4-BE49-F238E27FC236}">
                <a16:creationId xmlns="" xmlns:a16="http://schemas.microsoft.com/office/drawing/2014/main" id="{E6C29770-D544-45D1-95D7-87D5851099BE}"/>
              </a:ext>
            </a:extLst>
          </p:cNvPr>
          <p:cNvSpPr>
            <a:spLocks noGrp="1"/>
          </p:cNvSpPr>
          <p:nvPr>
            <p:ph type="subTitle" idx="1"/>
          </p:nvPr>
        </p:nvSpPr>
        <p:spPr>
          <a:xfrm>
            <a:off x="1751012" y="1185861"/>
            <a:ext cx="8689976" cy="5186363"/>
          </a:xfrm>
        </p:spPr>
        <p:txBody>
          <a:bodyPr>
            <a:noAutofit/>
          </a:bodyPr>
          <a:lstStyle/>
          <a:p>
            <a:pPr marL="342900" indent="-342900" algn="just">
              <a:buFont typeface="Wingdings" panose="05000000000000000000" pitchFamily="2" charset="2"/>
              <a:buChar char="§"/>
            </a:pPr>
            <a:r>
              <a:rPr lang="en-US" sz="2800" cap="none" dirty="0">
                <a:solidFill>
                  <a:schemeClr val="tx1"/>
                </a:solidFill>
              </a:rPr>
              <a:t>How to preserve plants e.g., cones in jars, fresh parts in formalin, dried in naphthalene and frozen for high altitudes.</a:t>
            </a:r>
          </a:p>
          <a:p>
            <a:pPr marL="342900" indent="-342900" algn="just">
              <a:buFont typeface="Wingdings" panose="05000000000000000000" pitchFamily="2" charset="2"/>
              <a:buChar char="§"/>
            </a:pPr>
            <a:r>
              <a:rPr lang="en-US" sz="2800" cap="none" dirty="0">
                <a:solidFill>
                  <a:schemeClr val="tx1"/>
                </a:solidFill>
              </a:rPr>
              <a:t>Keeping field notebook.</a:t>
            </a:r>
          </a:p>
          <a:p>
            <a:pPr algn="just"/>
            <a:r>
              <a:rPr lang="en-US" sz="2800" b="1" cap="none" dirty="0">
                <a:solidFill>
                  <a:schemeClr val="tx1"/>
                </a:solidFill>
              </a:rPr>
              <a:t>  LABELING</a:t>
            </a:r>
          </a:p>
          <a:p>
            <a:pPr marL="457200" indent="-457200" algn="just">
              <a:buFont typeface="Wingdings" panose="05000000000000000000" pitchFamily="2" charset="2"/>
              <a:buChar char="§"/>
            </a:pPr>
            <a:r>
              <a:rPr lang="en-US" sz="2800" cap="none" dirty="0">
                <a:solidFill>
                  <a:schemeClr val="tx1"/>
                </a:solidFill>
              </a:rPr>
              <a:t>All samples should be labelled properly.</a:t>
            </a:r>
          </a:p>
          <a:p>
            <a:pPr algn="just"/>
            <a:r>
              <a:rPr lang="en-US" sz="2800" b="1" cap="none" dirty="0">
                <a:solidFill>
                  <a:schemeClr val="tx1"/>
                </a:solidFill>
              </a:rPr>
              <a:t>SHIPPING SPECIMEN FOR ANALYSIS</a:t>
            </a:r>
          </a:p>
          <a:p>
            <a:pPr marL="457200" indent="-457200" algn="just">
              <a:buFont typeface="Wingdings" panose="05000000000000000000" pitchFamily="2" charset="2"/>
              <a:buChar char="§"/>
            </a:pPr>
            <a:r>
              <a:rPr lang="en-US" sz="2800" cap="none" dirty="0">
                <a:solidFill>
                  <a:schemeClr val="tx1"/>
                </a:solidFill>
              </a:rPr>
              <a:t>Packaging should be clear.</a:t>
            </a:r>
          </a:p>
        </p:txBody>
      </p:sp>
    </p:spTree>
    <p:extLst>
      <p:ext uri="{BB962C8B-B14F-4D97-AF65-F5344CB8AC3E}">
        <p14:creationId xmlns:p14="http://schemas.microsoft.com/office/powerpoint/2010/main" val="29470863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324583"/>
          </a:xfrm>
        </p:spPr>
        <p:txBody>
          <a:bodyPr/>
          <a:lstStyle/>
          <a:p>
            <a:r>
              <a:rPr lang="en-US" dirty="0" smtClean="0"/>
              <a:t>Data Compilation</a:t>
            </a:r>
            <a:endParaRPr lang="en-US" dirty="0"/>
          </a:p>
        </p:txBody>
      </p:sp>
      <p:sp>
        <p:nvSpPr>
          <p:cNvPr id="3" name="Content Placeholder 2"/>
          <p:cNvSpPr>
            <a:spLocks noGrp="1"/>
          </p:cNvSpPr>
          <p:nvPr>
            <p:ph sz="quarter" idx="13"/>
          </p:nvPr>
        </p:nvSpPr>
        <p:spPr>
          <a:xfrm>
            <a:off x="913774" y="1943100"/>
            <a:ext cx="10363826" cy="3848099"/>
          </a:xfrm>
        </p:spPr>
        <p:txBody>
          <a:bodyPr>
            <a:normAutofit/>
          </a:bodyPr>
          <a:lstStyle/>
          <a:p>
            <a:r>
              <a:rPr lang="en-US" sz="2800" dirty="0" smtClean="0"/>
              <a:t>Results Observation</a:t>
            </a:r>
          </a:p>
          <a:p>
            <a:r>
              <a:rPr lang="en-US" sz="2800" dirty="0" smtClean="0"/>
              <a:t>Statistical Analysis</a:t>
            </a:r>
          </a:p>
          <a:p>
            <a:r>
              <a:rPr lang="en-US" sz="2800" dirty="0" smtClean="0"/>
              <a:t>Report writing</a:t>
            </a:r>
          </a:p>
          <a:p>
            <a:r>
              <a:rPr lang="en-US" sz="2800" dirty="0" smtClean="0"/>
              <a:t>PUBLICATION</a:t>
            </a:r>
            <a:endParaRPr lang="en-US" sz="2800" dirty="0"/>
          </a:p>
        </p:txBody>
      </p:sp>
    </p:spTree>
    <p:extLst>
      <p:ext uri="{BB962C8B-B14F-4D97-AF65-F5344CB8AC3E}">
        <p14:creationId xmlns:p14="http://schemas.microsoft.com/office/powerpoint/2010/main" val="3315772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224571"/>
          </a:xfrm>
        </p:spPr>
        <p:txBody>
          <a:bodyPr/>
          <a:lstStyle/>
          <a:p>
            <a:r>
              <a:rPr lang="en-US" dirty="0" smtClean="0"/>
              <a:t>RECOMMENDED BOOKS</a:t>
            </a:r>
            <a:endParaRPr lang="en-US" dirty="0"/>
          </a:p>
        </p:txBody>
      </p:sp>
      <p:sp>
        <p:nvSpPr>
          <p:cNvPr id="3" name="Content Placeholder 2"/>
          <p:cNvSpPr>
            <a:spLocks noGrp="1"/>
          </p:cNvSpPr>
          <p:nvPr>
            <p:ph sz="quarter" idx="13"/>
          </p:nvPr>
        </p:nvSpPr>
        <p:spPr>
          <a:xfrm>
            <a:off x="913774" y="1671638"/>
            <a:ext cx="10363826" cy="3776661"/>
          </a:xfrm>
        </p:spPr>
        <p:txBody>
          <a:bodyPr/>
          <a:lstStyle/>
          <a:p>
            <a:pPr lvl="0"/>
            <a:r>
              <a:rPr lang="en-US" sz="2800" dirty="0" err="1">
                <a:latin typeface="Times New Roman" pitchFamily="18" charset="0"/>
                <a:cs typeface="Times New Roman" pitchFamily="18" charset="0"/>
              </a:rPr>
              <a:t>Zebta</a:t>
            </a:r>
            <a:r>
              <a:rPr lang="en-US" sz="2800" dirty="0">
                <a:latin typeface="Times New Roman" pitchFamily="18" charset="0"/>
                <a:cs typeface="Times New Roman" pitchFamily="18" charset="0"/>
              </a:rPr>
              <a:t> Khan, Alan Hamilton and </a:t>
            </a:r>
            <a:r>
              <a:rPr lang="en-US" sz="2800" dirty="0" err="1">
                <a:latin typeface="Times New Roman" pitchFamily="18" charset="0"/>
                <a:cs typeface="Times New Roman" pitchFamily="18" charset="0"/>
              </a:rPr>
              <a:t>Ashiq</a:t>
            </a:r>
            <a:r>
              <a:rPr lang="en-US" sz="2800" dirty="0">
                <a:latin typeface="Times New Roman" pitchFamily="18" charset="0"/>
                <a:cs typeface="Times New Roman" pitchFamily="18" charset="0"/>
              </a:rPr>
              <a:t> Ahmad Khan, (2002), Curriculum Development in Applied </a:t>
            </a:r>
            <a:r>
              <a:rPr lang="en-US" sz="2800" dirty="0" err="1">
                <a:latin typeface="Times New Roman" pitchFamily="18" charset="0"/>
                <a:cs typeface="Times New Roman" pitchFamily="18" charset="0"/>
              </a:rPr>
              <a:t>Ethnobotany</a:t>
            </a:r>
            <a:r>
              <a:rPr lang="en-US" sz="2800" dirty="0">
                <a:latin typeface="Times New Roman" pitchFamily="18" charset="0"/>
                <a:cs typeface="Times New Roman" pitchFamily="18" charset="0"/>
              </a:rPr>
              <a:t>, WWF. Pakistan.</a:t>
            </a:r>
          </a:p>
          <a:p>
            <a:pPr lvl="0"/>
            <a:r>
              <a:rPr lang="en-US" sz="2800" dirty="0" err="1">
                <a:latin typeface="Times New Roman" pitchFamily="18" charset="0"/>
                <a:cs typeface="Times New Roman" pitchFamily="18" charset="0"/>
              </a:rPr>
              <a:t>Shinwari</a:t>
            </a:r>
            <a:r>
              <a:rPr lang="en-US" sz="2800" dirty="0">
                <a:latin typeface="Times New Roman" pitchFamily="18" charset="0"/>
                <a:cs typeface="Times New Roman" pitchFamily="18" charset="0"/>
              </a:rPr>
              <a:t>, Z.K.S.S </a:t>
            </a:r>
            <a:r>
              <a:rPr lang="en-US" sz="2800" dirty="0" err="1">
                <a:latin typeface="Times New Roman" pitchFamily="18" charset="0"/>
                <a:cs typeface="Times New Roman" pitchFamily="18" charset="0"/>
              </a:rPr>
              <a:t>Gilani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M.Kohjoma</a:t>
            </a:r>
            <a:r>
              <a:rPr lang="en-US" sz="2800" dirty="0">
                <a:latin typeface="Times New Roman" pitchFamily="18" charset="0"/>
                <a:cs typeface="Times New Roman" pitchFamily="18" charset="0"/>
              </a:rPr>
              <a:t> and </a:t>
            </a:r>
            <a:r>
              <a:rPr lang="en-US" sz="2800" dirty="0" err="1">
                <a:latin typeface="Times New Roman" pitchFamily="18" charset="0"/>
                <a:cs typeface="Times New Roman" pitchFamily="18" charset="0"/>
              </a:rPr>
              <a:t>T.Nakaike</a:t>
            </a:r>
            <a:r>
              <a:rPr lang="en-US" sz="2800" dirty="0">
                <a:latin typeface="Times New Roman" pitchFamily="18" charset="0"/>
                <a:cs typeface="Times New Roman" pitchFamily="18" charset="0"/>
              </a:rPr>
              <a:t>( 2000)- Status of Medical Plants in Pakistan, WWF. Pakistan.</a:t>
            </a:r>
          </a:p>
          <a:p>
            <a:endParaRPr lang="en-US" dirty="0"/>
          </a:p>
        </p:txBody>
      </p:sp>
    </p:spTree>
    <p:extLst>
      <p:ext uri="{BB962C8B-B14F-4D97-AF65-F5344CB8AC3E}">
        <p14:creationId xmlns:p14="http://schemas.microsoft.com/office/powerpoint/2010/main" val="23573710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 xmlns:a16="http://schemas.microsoft.com/office/drawing/2014/main" id="{B40FCD49-2060-48B9-8212-8A5F1DF4726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etri Dish">
            <a:extLst>
              <a:ext uri="{FF2B5EF4-FFF2-40B4-BE49-F238E27FC236}">
                <a16:creationId xmlns="" xmlns:a16="http://schemas.microsoft.com/office/drawing/2014/main" id="{D16B27C4-A9C2-4AC4-9DD3-88F63F48E83C}"/>
              </a:ext>
            </a:extLst>
          </p:cNvPr>
          <p:cNvPicPr>
            <a:picLocks noChangeAspect="1"/>
          </p:cNvPicPr>
          <p:nvPr/>
        </p:nvPicPr>
        <p:blipFill rotWithShape="1">
          <a:blip r:embed="rId2" cstate="email">
            <a:alphaModFix amt="35000"/>
            <a:extLst>
              <a:ext uri="{28A0092B-C50C-407E-A947-70E740481C1C}">
                <a14:useLocalDpi xmlns:a14="http://schemas.microsoft.com/office/drawing/2010/main"/>
              </a:ext>
            </a:extLst>
          </a:blip>
          <a:srcRect t="5451" b="54892"/>
          <a:stretch/>
        </p:blipFill>
        <p:spPr>
          <a:xfrm>
            <a:off x="0" y="2157276"/>
            <a:ext cx="12191980" cy="6857990"/>
          </a:xfrm>
          <a:prstGeom prst="rect">
            <a:avLst/>
          </a:prstGeom>
        </p:spPr>
      </p:pic>
      <p:pic>
        <p:nvPicPr>
          <p:cNvPr id="23" name="Picture 22">
            <a:extLst>
              <a:ext uri="{FF2B5EF4-FFF2-40B4-BE49-F238E27FC236}">
                <a16:creationId xmlns="" xmlns:a16="http://schemas.microsoft.com/office/drawing/2014/main" id="{83A45DCD-B5FB-4A86-88D2-91088C7FFC5F}"/>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Subtitle 2">
            <a:extLst>
              <a:ext uri="{FF2B5EF4-FFF2-40B4-BE49-F238E27FC236}">
                <a16:creationId xmlns="" xmlns:a16="http://schemas.microsoft.com/office/drawing/2014/main" id="{6063915B-82A1-4F1C-B5C6-3E18DDD97232}"/>
              </a:ext>
            </a:extLst>
          </p:cNvPr>
          <p:cNvSpPr>
            <a:spLocks noGrp="1"/>
          </p:cNvSpPr>
          <p:nvPr>
            <p:ph type="subTitle" idx="1"/>
          </p:nvPr>
        </p:nvSpPr>
        <p:spPr>
          <a:xfrm>
            <a:off x="1081538" y="2043113"/>
            <a:ext cx="10028903" cy="4123556"/>
          </a:xfrm>
        </p:spPr>
        <p:txBody>
          <a:bodyPr>
            <a:normAutofit/>
          </a:bodyPr>
          <a:lstStyle/>
          <a:p>
            <a:pPr marL="342900" indent="-342900" algn="l">
              <a:buFont typeface="Arial" panose="020B0604020202020204" pitchFamily="34" charset="0"/>
              <a:buChar char="•"/>
            </a:pPr>
            <a:r>
              <a:rPr lang="en-US" sz="2400" dirty="0">
                <a:solidFill>
                  <a:schemeClr val="tx1">
                    <a:lumMod val="65000"/>
                    <a:lumOff val="35000"/>
                  </a:schemeClr>
                </a:solidFill>
              </a:rPr>
              <a:t>WHY LOCAL PEOPLE USE MEDICINAL PLANTS &amp; </a:t>
            </a:r>
            <a:r>
              <a:rPr lang="en-US" sz="2400" dirty="0" smtClean="0">
                <a:solidFill>
                  <a:schemeClr val="tx1">
                    <a:lumMod val="65000"/>
                    <a:lumOff val="35000"/>
                  </a:schemeClr>
                </a:solidFill>
              </a:rPr>
              <a:t>Dependent upon </a:t>
            </a:r>
            <a:r>
              <a:rPr lang="en-US" sz="2400" dirty="0">
                <a:solidFill>
                  <a:schemeClr val="tx1">
                    <a:lumMod val="65000"/>
                    <a:lumOff val="35000"/>
                  </a:schemeClr>
                </a:solidFill>
              </a:rPr>
              <a:t>THEM.</a:t>
            </a:r>
          </a:p>
          <a:p>
            <a:pPr marL="342900" indent="-342900" algn="l">
              <a:buFont typeface="Arial" panose="020B0604020202020204" pitchFamily="34" charset="0"/>
              <a:buChar char="•"/>
            </a:pPr>
            <a:r>
              <a:rPr lang="en-US" sz="2400" dirty="0">
                <a:solidFill>
                  <a:schemeClr val="tx1">
                    <a:lumMod val="65000"/>
                    <a:lumOff val="35000"/>
                  </a:schemeClr>
                </a:solidFill>
              </a:rPr>
              <a:t>Which compounds they extract from these medicinal plants.</a:t>
            </a:r>
          </a:p>
          <a:p>
            <a:pPr marL="342900" indent="-342900" algn="l">
              <a:buFont typeface="Arial" panose="020B0604020202020204" pitchFamily="34" charset="0"/>
              <a:buChar char="•"/>
            </a:pPr>
            <a:r>
              <a:rPr lang="en-US" sz="2400" dirty="0">
                <a:solidFill>
                  <a:schemeClr val="tx1">
                    <a:lumMod val="65000"/>
                    <a:lumOff val="35000"/>
                  </a:schemeClr>
                </a:solidFill>
              </a:rPr>
              <a:t>Which type of diseases they are curing by these plants.</a:t>
            </a:r>
          </a:p>
          <a:p>
            <a:endParaRPr lang="en-US" dirty="0">
              <a:solidFill>
                <a:schemeClr val="tx1">
                  <a:lumMod val="65000"/>
                  <a:lumOff val="35000"/>
                </a:schemeClr>
              </a:solidFill>
            </a:endParaRPr>
          </a:p>
        </p:txBody>
      </p:sp>
    </p:spTree>
    <p:extLst>
      <p:ext uri="{BB962C8B-B14F-4D97-AF65-F5344CB8AC3E}">
        <p14:creationId xmlns:p14="http://schemas.microsoft.com/office/powerpoint/2010/main" val="26420228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B49C96E-E57F-4313-BF10-B0D74C0AA913}"/>
              </a:ext>
            </a:extLst>
          </p:cNvPr>
          <p:cNvSpPr>
            <a:spLocks noGrp="1"/>
          </p:cNvSpPr>
          <p:nvPr>
            <p:ph type="ctrTitle"/>
          </p:nvPr>
        </p:nvSpPr>
        <p:spPr>
          <a:xfrm>
            <a:off x="1751012" y="309417"/>
            <a:ext cx="8689976" cy="1150867"/>
          </a:xfrm>
        </p:spPr>
        <p:txBody>
          <a:bodyPr>
            <a:normAutofit/>
          </a:bodyPr>
          <a:lstStyle/>
          <a:p>
            <a:r>
              <a:rPr lang="en-US" dirty="0"/>
              <a:t>phytochemical analysis</a:t>
            </a:r>
          </a:p>
        </p:txBody>
      </p:sp>
      <p:sp>
        <p:nvSpPr>
          <p:cNvPr id="3" name="Subtitle 2">
            <a:extLst>
              <a:ext uri="{FF2B5EF4-FFF2-40B4-BE49-F238E27FC236}">
                <a16:creationId xmlns="" xmlns:a16="http://schemas.microsoft.com/office/drawing/2014/main" id="{8501727D-F6F6-4BDC-BB3B-27BB4EA96318}"/>
              </a:ext>
            </a:extLst>
          </p:cNvPr>
          <p:cNvSpPr>
            <a:spLocks noGrp="1"/>
          </p:cNvSpPr>
          <p:nvPr>
            <p:ph type="subTitle" idx="1"/>
          </p:nvPr>
        </p:nvSpPr>
        <p:spPr>
          <a:xfrm>
            <a:off x="1751012" y="1514474"/>
            <a:ext cx="8689976" cy="5343525"/>
          </a:xfrm>
        </p:spPr>
        <p:txBody>
          <a:bodyPr>
            <a:noAutofit/>
          </a:bodyPr>
          <a:lstStyle/>
          <a:p>
            <a:pPr algn="just"/>
            <a:r>
              <a:rPr lang="en-US" sz="2800" b="1" cap="none" dirty="0">
                <a:solidFill>
                  <a:schemeClr val="tx1"/>
                </a:solidFill>
              </a:rPr>
              <a:t>1) Getting involved in Phytochemistry</a:t>
            </a:r>
          </a:p>
          <a:p>
            <a:pPr algn="just"/>
            <a:r>
              <a:rPr lang="en-US" sz="2800" cap="none" dirty="0">
                <a:solidFill>
                  <a:schemeClr val="tx1"/>
                </a:solidFill>
              </a:rPr>
              <a:t>Plant based chemistry is phytochemistry. Which kind of compounds plants having either rich in alkaloids, phenolics, </a:t>
            </a:r>
            <a:r>
              <a:rPr lang="en-US" sz="2800" cap="none" dirty="0" smtClean="0">
                <a:solidFill>
                  <a:schemeClr val="tx1"/>
                </a:solidFill>
              </a:rPr>
              <a:t>tannins </a:t>
            </a:r>
            <a:r>
              <a:rPr lang="en-US" sz="2800" cap="none" dirty="0">
                <a:solidFill>
                  <a:schemeClr val="tx1"/>
                </a:solidFill>
              </a:rPr>
              <a:t>etc. you have to identify certain chemicals in plants.</a:t>
            </a:r>
          </a:p>
          <a:p>
            <a:pPr marL="457200" indent="-457200" algn="just">
              <a:buFont typeface="+mj-lt"/>
              <a:buAutoNum type="alphaLcParenR"/>
            </a:pPr>
            <a:r>
              <a:rPr lang="en-US" sz="2800" b="1" cap="none" smtClean="0">
                <a:solidFill>
                  <a:schemeClr val="tx1"/>
                </a:solidFill>
              </a:rPr>
              <a:t>Micronutrients</a:t>
            </a:r>
            <a:r>
              <a:rPr lang="en-US" sz="2800" b="1" cap="none" dirty="0">
                <a:solidFill>
                  <a:schemeClr val="tx1"/>
                </a:solidFill>
              </a:rPr>
              <a:t>:  </a:t>
            </a:r>
            <a:r>
              <a:rPr lang="en-US" sz="2800" cap="none" dirty="0">
                <a:solidFill>
                  <a:schemeClr val="tx1"/>
                </a:solidFill>
              </a:rPr>
              <a:t>Nutrients in trace quantity e.g., Mg, Fe, Ni etc.</a:t>
            </a:r>
          </a:p>
          <a:p>
            <a:pPr marL="457200" indent="-457200" algn="just">
              <a:buFont typeface="+mj-lt"/>
              <a:buAutoNum type="alphaLcParenR"/>
            </a:pPr>
            <a:r>
              <a:rPr lang="en-US" sz="2800" b="1" cap="none" dirty="0" smtClean="0">
                <a:solidFill>
                  <a:schemeClr val="tx1"/>
                </a:solidFill>
              </a:rPr>
              <a:t>Macronutrients:  </a:t>
            </a:r>
            <a:r>
              <a:rPr lang="en-US" sz="2800" cap="none" dirty="0">
                <a:solidFill>
                  <a:schemeClr val="tx1"/>
                </a:solidFill>
              </a:rPr>
              <a:t>Plants contain these nutrients in large quantity e.g., </a:t>
            </a:r>
            <a:r>
              <a:rPr lang="en-US" sz="2800" dirty="0">
                <a:solidFill>
                  <a:schemeClr val="tx1"/>
                </a:solidFill>
              </a:rPr>
              <a:t>N, P, K, C</a:t>
            </a:r>
            <a:r>
              <a:rPr lang="en-US" sz="2800" cap="none" dirty="0">
                <a:solidFill>
                  <a:schemeClr val="tx1"/>
                </a:solidFill>
              </a:rPr>
              <a:t>a, S, Mg, C, O, H etc.</a:t>
            </a:r>
          </a:p>
        </p:txBody>
      </p:sp>
    </p:spTree>
    <p:extLst>
      <p:ext uri="{BB962C8B-B14F-4D97-AF65-F5344CB8AC3E}">
        <p14:creationId xmlns:p14="http://schemas.microsoft.com/office/powerpoint/2010/main" val="3907237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8C3979F4-B1A6-4DAC-9E26-0FB7D974FABE}"/>
              </a:ext>
            </a:extLst>
          </p:cNvPr>
          <p:cNvSpPr>
            <a:spLocks noGrp="1"/>
          </p:cNvSpPr>
          <p:nvPr>
            <p:ph type="subTitle" idx="1"/>
          </p:nvPr>
        </p:nvSpPr>
        <p:spPr>
          <a:xfrm>
            <a:off x="1106129" y="737419"/>
            <a:ext cx="9969910" cy="5720531"/>
          </a:xfrm>
        </p:spPr>
        <p:txBody>
          <a:bodyPr>
            <a:noAutofit/>
          </a:bodyPr>
          <a:lstStyle/>
          <a:p>
            <a:pPr marL="457200" indent="-457200" algn="just">
              <a:lnSpc>
                <a:spcPct val="100000"/>
              </a:lnSpc>
              <a:buFont typeface="+mj-lt"/>
              <a:buAutoNum type="alphaLcParenR" startAt="3"/>
            </a:pPr>
            <a:r>
              <a:rPr lang="en-US" sz="2800" b="1" cap="none" dirty="0">
                <a:solidFill>
                  <a:schemeClr val="tx1"/>
                </a:solidFill>
              </a:rPr>
              <a:t>Primary metabolites:  </a:t>
            </a:r>
            <a:r>
              <a:rPr lang="en-US" sz="2800" cap="none" dirty="0">
                <a:solidFill>
                  <a:schemeClr val="tx1"/>
                </a:solidFill>
              </a:rPr>
              <a:t>Building blocks of  many structures </a:t>
            </a:r>
            <a:r>
              <a:rPr lang="en-US" sz="2800" cap="none" dirty="0" err="1">
                <a:solidFill>
                  <a:schemeClr val="tx1"/>
                </a:solidFill>
              </a:rPr>
              <a:t>e.g</a:t>
            </a:r>
            <a:r>
              <a:rPr lang="en-US" sz="2800" cap="none" dirty="0">
                <a:solidFill>
                  <a:schemeClr val="tx1"/>
                </a:solidFill>
              </a:rPr>
              <a:t>, Carbohydrates, proteins etc.</a:t>
            </a:r>
          </a:p>
          <a:p>
            <a:pPr marL="457200" indent="-457200" algn="just">
              <a:lnSpc>
                <a:spcPct val="100000"/>
              </a:lnSpc>
              <a:buFont typeface="+mj-lt"/>
              <a:buAutoNum type="alphaLcParenR" startAt="3"/>
            </a:pPr>
            <a:r>
              <a:rPr lang="en-US" sz="2800" b="1" cap="none" dirty="0">
                <a:solidFill>
                  <a:schemeClr val="tx1"/>
                </a:solidFill>
              </a:rPr>
              <a:t>Secondary metabolites:  </a:t>
            </a:r>
            <a:r>
              <a:rPr lang="en-US" sz="2800" cap="none" dirty="0">
                <a:solidFill>
                  <a:schemeClr val="tx1"/>
                </a:solidFill>
              </a:rPr>
              <a:t>Which are composed of union of primary metabolites with variation e.g., Terpenoids, Alkaloids etc. </a:t>
            </a:r>
          </a:p>
          <a:p>
            <a:pPr marL="457200" indent="-457200" algn="just">
              <a:lnSpc>
                <a:spcPct val="100000"/>
              </a:lnSpc>
              <a:buFont typeface="+mj-lt"/>
              <a:buAutoNum type="alphaLcParenR" startAt="3"/>
            </a:pPr>
            <a:r>
              <a:rPr lang="en-US" sz="2800" b="1" cap="none" dirty="0">
                <a:solidFill>
                  <a:schemeClr val="tx1"/>
                </a:solidFill>
              </a:rPr>
              <a:t>Essential oils: </a:t>
            </a:r>
            <a:r>
              <a:rPr lang="en-US" sz="2800" cap="none" dirty="0">
                <a:solidFill>
                  <a:schemeClr val="tx1"/>
                </a:solidFill>
              </a:rPr>
              <a:t>They contain Aroma/Fragrance. By rubbing petal essence released. That evaporate(volatile).</a:t>
            </a:r>
          </a:p>
          <a:p>
            <a:pPr marL="457200" indent="-457200" algn="just">
              <a:lnSpc>
                <a:spcPct val="100000"/>
              </a:lnSpc>
              <a:buFont typeface="+mj-lt"/>
              <a:buAutoNum type="alphaLcParenR" startAt="3"/>
            </a:pPr>
            <a:r>
              <a:rPr lang="en-US" sz="2800" b="1" cap="none" dirty="0" err="1">
                <a:solidFill>
                  <a:schemeClr val="tx1"/>
                </a:solidFill>
              </a:rPr>
              <a:t>Decomposites</a:t>
            </a:r>
            <a:r>
              <a:rPr lang="en-US" sz="2800" b="1" cap="none" dirty="0">
                <a:solidFill>
                  <a:schemeClr val="tx1"/>
                </a:solidFill>
              </a:rPr>
              <a:t>:  </a:t>
            </a:r>
            <a:r>
              <a:rPr lang="en-US" sz="2800" cap="none" dirty="0">
                <a:solidFill>
                  <a:schemeClr val="tx1"/>
                </a:solidFill>
              </a:rPr>
              <a:t>They contribute in soil and should not be decomposed easily.</a:t>
            </a:r>
          </a:p>
          <a:p>
            <a:pPr algn="just">
              <a:lnSpc>
                <a:spcPct val="100000"/>
              </a:lnSpc>
            </a:pPr>
            <a:r>
              <a:rPr lang="en-US" sz="2800" b="1" cap="none" dirty="0">
                <a:solidFill>
                  <a:schemeClr val="tx1"/>
                </a:solidFill>
              </a:rPr>
              <a:t>2) Comparative phytochemistry </a:t>
            </a:r>
          </a:p>
          <a:p>
            <a:pPr algn="just">
              <a:lnSpc>
                <a:spcPct val="100000"/>
              </a:lnSpc>
            </a:pPr>
            <a:r>
              <a:rPr lang="en-US" sz="2800" cap="none" dirty="0">
                <a:solidFill>
                  <a:schemeClr val="tx1"/>
                </a:solidFill>
              </a:rPr>
              <a:t>Comparison of stem, root, flower, inflorescence etc.</a:t>
            </a:r>
          </a:p>
        </p:txBody>
      </p:sp>
    </p:spTree>
    <p:extLst>
      <p:ext uri="{BB962C8B-B14F-4D97-AF65-F5344CB8AC3E}">
        <p14:creationId xmlns:p14="http://schemas.microsoft.com/office/powerpoint/2010/main" val="591705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A2E4596-2D30-4B65-AB50-3AECBD60DE22}"/>
              </a:ext>
            </a:extLst>
          </p:cNvPr>
          <p:cNvSpPr>
            <a:spLocks noGrp="1"/>
          </p:cNvSpPr>
          <p:nvPr>
            <p:ph type="ctrTitle"/>
          </p:nvPr>
        </p:nvSpPr>
        <p:spPr>
          <a:xfrm>
            <a:off x="1751012" y="781667"/>
            <a:ext cx="8689976" cy="852480"/>
          </a:xfrm>
        </p:spPr>
        <p:txBody>
          <a:bodyPr>
            <a:normAutofit fontScale="90000"/>
          </a:bodyPr>
          <a:lstStyle/>
          <a:p>
            <a:r>
              <a:rPr lang="en-US" dirty="0"/>
              <a:t>Colleagues in laboratory</a:t>
            </a:r>
          </a:p>
        </p:txBody>
      </p:sp>
      <p:sp>
        <p:nvSpPr>
          <p:cNvPr id="3" name="Subtitle 2">
            <a:extLst>
              <a:ext uri="{FF2B5EF4-FFF2-40B4-BE49-F238E27FC236}">
                <a16:creationId xmlns="" xmlns:a16="http://schemas.microsoft.com/office/drawing/2014/main" id="{46B3922F-48AC-4007-BDF7-1EFAB0BC76D3}"/>
              </a:ext>
            </a:extLst>
          </p:cNvPr>
          <p:cNvSpPr>
            <a:spLocks noGrp="1"/>
          </p:cNvSpPr>
          <p:nvPr>
            <p:ph type="subTitle" idx="1"/>
          </p:nvPr>
        </p:nvSpPr>
        <p:spPr>
          <a:xfrm>
            <a:off x="1533831" y="1740310"/>
            <a:ext cx="9247239" cy="4454013"/>
          </a:xfrm>
        </p:spPr>
        <p:txBody>
          <a:bodyPr>
            <a:normAutofit lnSpcReduction="10000"/>
          </a:bodyPr>
          <a:lstStyle/>
          <a:p>
            <a:pPr marL="514350" indent="-514350" algn="just">
              <a:buFont typeface="+mj-lt"/>
              <a:buAutoNum type="romanUcPeriod"/>
            </a:pPr>
            <a:r>
              <a:rPr lang="en-US" sz="2400" b="1" cap="none" dirty="0">
                <a:solidFill>
                  <a:schemeClr val="tx1"/>
                </a:solidFill>
              </a:rPr>
              <a:t>Pharmacognosy related person:  </a:t>
            </a:r>
            <a:r>
              <a:rPr lang="en-US" sz="2400" cap="none" dirty="0">
                <a:solidFill>
                  <a:schemeClr val="tx1"/>
                </a:solidFill>
              </a:rPr>
              <a:t>Who can study naturally occurring compounds that can be used medicinally and in other ways. Can also study biology and chemistry of plants. Knowledge of tissue culture, genetic manipulation and cell culture in necessary.</a:t>
            </a:r>
          </a:p>
          <a:p>
            <a:pPr marL="514350" indent="-514350" algn="just">
              <a:buFont typeface="+mj-lt"/>
              <a:buAutoNum type="romanUcPeriod"/>
            </a:pPr>
            <a:r>
              <a:rPr lang="en-US" sz="2400" b="1" cap="none" dirty="0" err="1">
                <a:solidFill>
                  <a:schemeClr val="tx1"/>
                </a:solidFill>
              </a:rPr>
              <a:t>Ethnopharm</a:t>
            </a:r>
            <a:r>
              <a:rPr lang="en-US" sz="2400" b="1" cap="none" dirty="0">
                <a:solidFill>
                  <a:schemeClr val="tx1"/>
                </a:solidFill>
              </a:rPr>
              <a:t> ecology related person:  </a:t>
            </a:r>
            <a:r>
              <a:rPr lang="en-US" sz="2400" cap="none" dirty="0">
                <a:solidFill>
                  <a:schemeClr val="tx1"/>
                </a:solidFill>
              </a:rPr>
              <a:t>Emphasis on describing medicinal properties and remedies used by local people. How they select plant and prepare it and mode of administration. The person should have knowledge of chemistry, botany and anthropology</a:t>
            </a:r>
            <a:r>
              <a:rPr lang="en-US" cap="none" dirty="0">
                <a:solidFill>
                  <a:schemeClr val="tx1"/>
                </a:solidFill>
              </a:rPr>
              <a:t>.</a:t>
            </a:r>
            <a:endParaRPr lang="en-US" b="1" cap="none" dirty="0">
              <a:solidFill>
                <a:schemeClr val="tx1"/>
              </a:solidFill>
            </a:endParaRPr>
          </a:p>
        </p:txBody>
      </p:sp>
    </p:spTree>
    <p:extLst>
      <p:ext uri="{BB962C8B-B14F-4D97-AF65-F5344CB8AC3E}">
        <p14:creationId xmlns:p14="http://schemas.microsoft.com/office/powerpoint/2010/main" val="29066391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1D1ACA38-B71E-4B9A-B05A-D540595D3B37}"/>
              </a:ext>
            </a:extLst>
          </p:cNvPr>
          <p:cNvSpPr>
            <a:spLocks noGrp="1"/>
          </p:cNvSpPr>
          <p:nvPr>
            <p:ph type="subTitle" idx="1"/>
          </p:nvPr>
        </p:nvSpPr>
        <p:spPr>
          <a:xfrm>
            <a:off x="1460090" y="722671"/>
            <a:ext cx="9350478" cy="5619135"/>
          </a:xfrm>
        </p:spPr>
        <p:txBody>
          <a:bodyPr>
            <a:normAutofit/>
          </a:bodyPr>
          <a:lstStyle/>
          <a:p>
            <a:pPr marL="514350" indent="-514350" algn="just">
              <a:buFont typeface="+mj-lt"/>
              <a:buAutoNum type="romanUcPeriod" startAt="3"/>
            </a:pPr>
            <a:r>
              <a:rPr lang="en-US" sz="3200" b="1" cap="none" dirty="0">
                <a:solidFill>
                  <a:schemeClr val="tx1"/>
                </a:solidFill>
              </a:rPr>
              <a:t>Nutritional chemist:  </a:t>
            </a:r>
            <a:r>
              <a:rPr lang="en-US" sz="3200" cap="none" dirty="0">
                <a:solidFill>
                  <a:schemeClr val="tx1"/>
                </a:solidFill>
              </a:rPr>
              <a:t>Measure quantities of specific nutrients found in an organism and how much they fulfil dietary requirements. Study local, wild, green resource plant on the basis of nutritional value.</a:t>
            </a:r>
          </a:p>
          <a:p>
            <a:pPr marL="514350" indent="-514350" algn="just">
              <a:buFont typeface="+mj-lt"/>
              <a:buAutoNum type="romanUcPeriod" startAt="3"/>
            </a:pPr>
            <a:r>
              <a:rPr lang="en-US" sz="3200" b="1" cap="none" dirty="0">
                <a:solidFill>
                  <a:schemeClr val="tx1"/>
                </a:solidFill>
              </a:rPr>
              <a:t>Chemical Ecologist: </a:t>
            </a:r>
            <a:r>
              <a:rPr lang="en-US" sz="3200" cap="none" dirty="0">
                <a:solidFill>
                  <a:schemeClr val="tx1"/>
                </a:solidFill>
              </a:rPr>
              <a:t>Study compounds that effects the relationship between animal and plant. Also study plant and insect interaction</a:t>
            </a:r>
            <a:r>
              <a:rPr lang="en-US" sz="3200" cap="none" dirty="0" smtClean="0">
                <a:solidFill>
                  <a:schemeClr val="tx1"/>
                </a:solidFill>
              </a:rPr>
              <a:t>.</a:t>
            </a:r>
            <a:endParaRPr lang="en-US" sz="3200" cap="none" dirty="0">
              <a:solidFill>
                <a:schemeClr val="tx1"/>
              </a:solidFill>
            </a:endParaRPr>
          </a:p>
        </p:txBody>
      </p:sp>
    </p:spTree>
    <p:extLst>
      <p:ext uri="{BB962C8B-B14F-4D97-AF65-F5344CB8AC3E}">
        <p14:creationId xmlns:p14="http://schemas.microsoft.com/office/powerpoint/2010/main" val="31052429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224446"/>
          </a:xfrm>
        </p:spPr>
        <p:txBody>
          <a:bodyPr>
            <a:normAutofit fontScale="90000"/>
          </a:bodyPr>
          <a:lstStyle/>
          <a:p>
            <a:endParaRPr lang="en-US" dirty="0"/>
          </a:p>
        </p:txBody>
      </p:sp>
      <p:sp>
        <p:nvSpPr>
          <p:cNvPr id="3" name="Content Placeholder 2"/>
          <p:cNvSpPr>
            <a:spLocks noGrp="1"/>
          </p:cNvSpPr>
          <p:nvPr>
            <p:ph sz="quarter" idx="13"/>
          </p:nvPr>
        </p:nvSpPr>
        <p:spPr>
          <a:xfrm>
            <a:off x="913774" y="1257301"/>
            <a:ext cx="10363826" cy="4491036"/>
          </a:xfrm>
        </p:spPr>
        <p:txBody>
          <a:bodyPr>
            <a:normAutofit fontScale="92500"/>
          </a:bodyPr>
          <a:lstStyle/>
          <a:p>
            <a:pPr marL="514350" indent="-514350" algn="just">
              <a:buFont typeface="+mj-lt"/>
              <a:buAutoNum type="romanUcPeriod" startAt="3"/>
            </a:pPr>
            <a:r>
              <a:rPr lang="en-US" sz="3200" b="1" cap="none" dirty="0"/>
              <a:t>Natural products chemist:  </a:t>
            </a:r>
            <a:r>
              <a:rPr lang="en-US" sz="3200" cap="none" dirty="0"/>
              <a:t>He will study broad range of biological compounds that include latex, resins and other category compounds. He should have agriculture-based knowledge. He should have idea of green fertilizers. </a:t>
            </a:r>
          </a:p>
          <a:p>
            <a:pPr marL="514350" indent="-514350" algn="just">
              <a:buFont typeface="+mj-lt"/>
              <a:buAutoNum type="romanUcPeriod" startAt="3"/>
            </a:pPr>
            <a:r>
              <a:rPr lang="en-US" sz="3200" b="1" cap="none" dirty="0"/>
              <a:t>Narcotic Substances:  </a:t>
            </a:r>
            <a:r>
              <a:rPr lang="en-US" sz="3200" cap="none" dirty="0"/>
              <a:t>Cause hallucination. Break connection with society e.g., Atropine, Caffeine, Nicotine etc. Identify doses and quantity in plants</a:t>
            </a:r>
            <a:r>
              <a:rPr lang="en-US" cap="none" dirty="0"/>
              <a:t>.</a:t>
            </a:r>
            <a:endParaRPr lang="en-US" b="1" cap="none" dirty="0"/>
          </a:p>
          <a:p>
            <a:endParaRPr lang="en-US" dirty="0"/>
          </a:p>
        </p:txBody>
      </p:sp>
    </p:spTree>
    <p:extLst>
      <p:ext uri="{BB962C8B-B14F-4D97-AF65-F5344CB8AC3E}">
        <p14:creationId xmlns:p14="http://schemas.microsoft.com/office/powerpoint/2010/main" val="426642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136070-6ABA-4227-A91C-6E7F415247C5}"/>
              </a:ext>
            </a:extLst>
          </p:cNvPr>
          <p:cNvSpPr>
            <a:spLocks noGrp="1"/>
          </p:cNvSpPr>
          <p:nvPr>
            <p:ph type="ctrTitle"/>
          </p:nvPr>
        </p:nvSpPr>
        <p:spPr>
          <a:xfrm>
            <a:off x="1751012" y="811163"/>
            <a:ext cx="8689976" cy="881976"/>
          </a:xfrm>
        </p:spPr>
        <p:txBody>
          <a:bodyPr/>
          <a:lstStyle/>
          <a:p>
            <a:r>
              <a:rPr lang="en-US" dirty="0"/>
              <a:t>sampling</a:t>
            </a:r>
          </a:p>
        </p:txBody>
      </p:sp>
      <p:sp>
        <p:nvSpPr>
          <p:cNvPr id="3" name="Subtitle 2">
            <a:extLst>
              <a:ext uri="{FF2B5EF4-FFF2-40B4-BE49-F238E27FC236}">
                <a16:creationId xmlns="" xmlns:a16="http://schemas.microsoft.com/office/drawing/2014/main" id="{514FDFD9-5F43-44A9-B4E2-98AD87AC990D}"/>
              </a:ext>
            </a:extLst>
          </p:cNvPr>
          <p:cNvSpPr>
            <a:spLocks noGrp="1"/>
          </p:cNvSpPr>
          <p:nvPr>
            <p:ph type="subTitle" idx="1"/>
          </p:nvPr>
        </p:nvSpPr>
        <p:spPr>
          <a:xfrm>
            <a:off x="1751012" y="1693139"/>
            <a:ext cx="8689976" cy="4636224"/>
          </a:xfrm>
        </p:spPr>
        <p:txBody>
          <a:bodyPr>
            <a:noAutofit/>
          </a:bodyPr>
          <a:lstStyle/>
          <a:p>
            <a:pPr marL="342900" indent="-342900" algn="l">
              <a:lnSpc>
                <a:spcPct val="100000"/>
              </a:lnSpc>
              <a:buFont typeface="Wingdings" panose="05000000000000000000" pitchFamily="2" charset="2"/>
              <a:buChar char="Ø"/>
            </a:pPr>
            <a:r>
              <a:rPr lang="en-US" sz="2800" cap="none" dirty="0">
                <a:solidFill>
                  <a:schemeClr val="tx1"/>
                </a:solidFill>
              </a:rPr>
              <a:t>Should always be random. Don’t localize mentally. Collect different samples of variety.</a:t>
            </a:r>
          </a:p>
          <a:p>
            <a:pPr marL="342900" indent="-342900" algn="l">
              <a:lnSpc>
                <a:spcPct val="100000"/>
              </a:lnSpc>
              <a:buFont typeface="Wingdings" panose="05000000000000000000" pitchFamily="2" charset="2"/>
              <a:buChar char="Ø"/>
            </a:pPr>
            <a:r>
              <a:rPr lang="en-US" sz="2800" cap="none" dirty="0">
                <a:solidFill>
                  <a:schemeClr val="tx1"/>
                </a:solidFill>
              </a:rPr>
              <a:t>Selection of plant should be of chemo taxonomic approach.</a:t>
            </a:r>
          </a:p>
          <a:p>
            <a:pPr marL="342900" indent="-342900" algn="l">
              <a:lnSpc>
                <a:spcPct val="100000"/>
              </a:lnSpc>
              <a:buFont typeface="Wingdings" panose="05000000000000000000" pitchFamily="2" charset="2"/>
              <a:buChar char="Ø"/>
            </a:pPr>
            <a:r>
              <a:rPr lang="en-US" sz="2800" cap="none" dirty="0">
                <a:solidFill>
                  <a:schemeClr val="tx1"/>
                </a:solidFill>
              </a:rPr>
              <a:t>Increased efficiency of sampling.</a:t>
            </a:r>
          </a:p>
          <a:p>
            <a:pPr marL="342900" indent="-342900" algn="l">
              <a:lnSpc>
                <a:spcPct val="100000"/>
              </a:lnSpc>
              <a:buFont typeface="Wingdings" panose="05000000000000000000" pitchFamily="2" charset="2"/>
              <a:buChar char="Ø"/>
            </a:pPr>
            <a:r>
              <a:rPr lang="en-US" sz="2800" cap="none" dirty="0" err="1" smtClean="0">
                <a:solidFill>
                  <a:schemeClr val="tx1"/>
                </a:solidFill>
              </a:rPr>
              <a:t>Ethnopharm</a:t>
            </a:r>
            <a:r>
              <a:rPr lang="en-US" sz="2800" cap="none" dirty="0" err="1">
                <a:solidFill>
                  <a:schemeClr val="tx1"/>
                </a:solidFill>
              </a:rPr>
              <a:t>a</a:t>
            </a:r>
            <a:r>
              <a:rPr lang="en-US" sz="2800" cap="none" dirty="0" err="1" smtClean="0">
                <a:solidFill>
                  <a:schemeClr val="tx1"/>
                </a:solidFill>
              </a:rPr>
              <a:t>cological</a:t>
            </a:r>
            <a:r>
              <a:rPr lang="en-US" sz="2800" cap="none" dirty="0" smtClean="0">
                <a:solidFill>
                  <a:schemeClr val="tx1"/>
                </a:solidFill>
              </a:rPr>
              <a:t> </a:t>
            </a:r>
            <a:r>
              <a:rPr lang="en-US" sz="2800" cap="none" dirty="0">
                <a:solidFill>
                  <a:schemeClr val="tx1"/>
                </a:solidFill>
              </a:rPr>
              <a:t>approach. Important plant for local people.</a:t>
            </a:r>
          </a:p>
          <a:p>
            <a:pPr marL="342900" indent="-342900" algn="l">
              <a:lnSpc>
                <a:spcPct val="100000"/>
              </a:lnSpc>
              <a:buFont typeface="Wingdings" panose="05000000000000000000" pitchFamily="2" charset="2"/>
              <a:buChar char="Ø"/>
            </a:pPr>
            <a:r>
              <a:rPr lang="en-US" sz="2800" cap="none" dirty="0">
                <a:solidFill>
                  <a:schemeClr val="tx1"/>
                </a:solidFill>
              </a:rPr>
              <a:t>Sampling on the basis of nutrition. Select nutrient rich plants.</a:t>
            </a:r>
          </a:p>
        </p:txBody>
      </p:sp>
    </p:spTree>
    <p:extLst>
      <p:ext uri="{BB962C8B-B14F-4D97-AF65-F5344CB8AC3E}">
        <p14:creationId xmlns:p14="http://schemas.microsoft.com/office/powerpoint/2010/main" val="2785177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B24533-BEC7-4087-BDC5-A8365AC7FCFA}"/>
              </a:ext>
            </a:extLst>
          </p:cNvPr>
          <p:cNvSpPr>
            <a:spLocks noGrp="1"/>
          </p:cNvSpPr>
          <p:nvPr>
            <p:ph type="ctrTitle"/>
          </p:nvPr>
        </p:nvSpPr>
        <p:spPr>
          <a:xfrm>
            <a:off x="1751012" y="769845"/>
            <a:ext cx="8689976" cy="719744"/>
          </a:xfrm>
        </p:spPr>
        <p:txBody>
          <a:bodyPr>
            <a:normAutofit fontScale="90000"/>
          </a:bodyPr>
          <a:lstStyle/>
          <a:p>
            <a:r>
              <a:rPr lang="en-US" dirty="0"/>
              <a:t>Screening</a:t>
            </a:r>
          </a:p>
        </p:txBody>
      </p:sp>
      <p:sp>
        <p:nvSpPr>
          <p:cNvPr id="3" name="Subtitle 2">
            <a:extLst>
              <a:ext uri="{FF2B5EF4-FFF2-40B4-BE49-F238E27FC236}">
                <a16:creationId xmlns="" xmlns:a16="http://schemas.microsoft.com/office/drawing/2014/main" id="{BA3ABF2F-753B-4726-9CEE-9BB4CB867FD6}"/>
              </a:ext>
            </a:extLst>
          </p:cNvPr>
          <p:cNvSpPr>
            <a:spLocks noGrp="1"/>
          </p:cNvSpPr>
          <p:nvPr>
            <p:ph type="subTitle" idx="1"/>
          </p:nvPr>
        </p:nvSpPr>
        <p:spPr>
          <a:xfrm>
            <a:off x="1751012" y="1710814"/>
            <a:ext cx="8689976" cy="4144296"/>
          </a:xfrm>
        </p:spPr>
        <p:txBody>
          <a:bodyPr>
            <a:noAutofit/>
          </a:bodyPr>
          <a:lstStyle/>
          <a:p>
            <a:pPr marL="457200" indent="-457200">
              <a:lnSpc>
                <a:spcPct val="100000"/>
              </a:lnSpc>
              <a:buAutoNum type="arabicParenR"/>
            </a:pPr>
            <a:r>
              <a:rPr lang="en-US" sz="2800" b="1" cap="none" dirty="0">
                <a:solidFill>
                  <a:schemeClr val="tx1"/>
                </a:solidFill>
              </a:rPr>
              <a:t>Field screening</a:t>
            </a:r>
          </a:p>
          <a:p>
            <a:pPr algn="l">
              <a:lnSpc>
                <a:spcPct val="100000"/>
              </a:lnSpc>
            </a:pPr>
            <a:r>
              <a:rPr lang="en-US" sz="2800" cap="none" dirty="0">
                <a:solidFill>
                  <a:schemeClr val="tx1"/>
                </a:solidFill>
              </a:rPr>
              <a:t>Screening at field with small instruments e.g., essential oils evaluation.</a:t>
            </a:r>
          </a:p>
          <a:p>
            <a:pPr algn="l">
              <a:lnSpc>
                <a:spcPct val="100000"/>
              </a:lnSpc>
            </a:pPr>
            <a:r>
              <a:rPr lang="en-US" sz="2800" b="1" cap="none" dirty="0">
                <a:solidFill>
                  <a:schemeClr val="tx1"/>
                </a:solidFill>
              </a:rPr>
              <a:t>Benefits:  </a:t>
            </a:r>
          </a:p>
          <a:p>
            <a:pPr marL="457200" indent="-457200" algn="l">
              <a:lnSpc>
                <a:spcPct val="100000"/>
              </a:lnSpc>
              <a:buFont typeface="Wingdings" panose="05000000000000000000" pitchFamily="2" charset="2"/>
              <a:buChar char="§"/>
            </a:pPr>
            <a:r>
              <a:rPr lang="en-US" sz="2800" cap="none" dirty="0">
                <a:solidFill>
                  <a:schemeClr val="tx1"/>
                </a:solidFill>
              </a:rPr>
              <a:t>Bulk collection available.</a:t>
            </a:r>
          </a:p>
          <a:p>
            <a:pPr marL="457200" indent="-457200" algn="l">
              <a:lnSpc>
                <a:spcPct val="100000"/>
              </a:lnSpc>
              <a:buFont typeface="Wingdings" panose="05000000000000000000" pitchFamily="2" charset="2"/>
              <a:buChar char="§"/>
            </a:pPr>
            <a:r>
              <a:rPr lang="en-US" sz="2800" cap="none" dirty="0">
                <a:solidFill>
                  <a:schemeClr val="tx1"/>
                </a:solidFill>
              </a:rPr>
              <a:t>Fresh testing of samples.</a:t>
            </a:r>
          </a:p>
          <a:p>
            <a:pPr algn="l">
              <a:lnSpc>
                <a:spcPct val="100000"/>
              </a:lnSpc>
            </a:pPr>
            <a:r>
              <a:rPr lang="en-US" sz="2800" b="1" cap="none" dirty="0">
                <a:solidFill>
                  <a:schemeClr val="tx1"/>
                </a:solidFill>
              </a:rPr>
              <a:t>Drawbacks:</a:t>
            </a:r>
          </a:p>
          <a:p>
            <a:pPr marL="457200" indent="-457200" algn="l">
              <a:lnSpc>
                <a:spcPct val="100000"/>
              </a:lnSpc>
              <a:buFont typeface="Wingdings" panose="05000000000000000000" pitchFamily="2" charset="2"/>
              <a:buChar char="§"/>
            </a:pPr>
            <a:r>
              <a:rPr lang="en-US" sz="2800" cap="none" dirty="0">
                <a:solidFill>
                  <a:schemeClr val="tx1"/>
                </a:solidFill>
              </a:rPr>
              <a:t>Study only </a:t>
            </a:r>
            <a:r>
              <a:rPr lang="en-US" sz="2800" cap="none" dirty="0" err="1">
                <a:solidFill>
                  <a:schemeClr val="tx1"/>
                </a:solidFill>
              </a:rPr>
              <a:t>superfacialy</a:t>
            </a:r>
            <a:r>
              <a:rPr lang="en-US" sz="2800" cap="none" dirty="0">
                <a:solidFill>
                  <a:schemeClr val="tx1"/>
                </a:solidFill>
              </a:rPr>
              <a:t> not detailed study.</a:t>
            </a:r>
          </a:p>
        </p:txBody>
      </p:sp>
    </p:spTree>
    <p:extLst>
      <p:ext uri="{BB962C8B-B14F-4D97-AF65-F5344CB8AC3E}">
        <p14:creationId xmlns:p14="http://schemas.microsoft.com/office/powerpoint/2010/main" val="16391148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E8FFDE-98B0-4F31-BB8C-5735E6DAA282}">
  <ds:schemaRefs>
    <ds:schemaRef ds:uri="16c05727-aa75-4e4a-9b5f-8a80a1165891"/>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71af3243-3dd4-4a8d-8c0d-dd76da1f02a5"/>
    <ds:schemaRef ds:uri="http://www.w3.org/XML/1998/namespace"/>
  </ds:schemaRefs>
</ds:datastoreItem>
</file>

<file path=customXml/itemProps2.xml><?xml version="1.0" encoding="utf-8"?>
<ds:datastoreItem xmlns:ds="http://schemas.openxmlformats.org/officeDocument/2006/customXml" ds:itemID="{F22ECB6D-8968-4150-906D-D865460E1687}">
  <ds:schemaRefs>
    <ds:schemaRef ds:uri="http://schemas.microsoft.com/sharepoint/v3/contenttype/forms"/>
  </ds:schemaRefs>
</ds:datastoreItem>
</file>

<file path=customXml/itemProps3.xml><?xml version="1.0" encoding="utf-8"?>
<ds:datastoreItem xmlns:ds="http://schemas.openxmlformats.org/officeDocument/2006/customXml" ds:itemID="{D8F24133-51D0-449F-8160-EFCA471E32A7}">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649</Words>
  <Application>Microsoft Office PowerPoint</Application>
  <PresentationFormat>Custom</PresentationFormat>
  <Paragraphs>74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Droplet</vt:lpstr>
      <vt:lpstr>Ethno-pharmACOLOGY and related fields </vt:lpstr>
      <vt:lpstr>PowerPoint Presentation</vt:lpstr>
      <vt:lpstr>phytochemical analysis</vt:lpstr>
      <vt:lpstr>PowerPoint Presentation</vt:lpstr>
      <vt:lpstr>Colleagues in laboratory</vt:lpstr>
      <vt:lpstr>PowerPoint Presentation</vt:lpstr>
      <vt:lpstr>PowerPoint Presentation</vt:lpstr>
      <vt:lpstr>sampling</vt:lpstr>
      <vt:lpstr>Screening</vt:lpstr>
      <vt:lpstr>Screening</vt:lpstr>
      <vt:lpstr>Pharmacological and biological analysis</vt:lpstr>
      <vt:lpstr>PowerPoint Presentation</vt:lpstr>
      <vt:lpstr>Plant preparations</vt:lpstr>
      <vt:lpstr>Data Compilation</vt:lpstr>
      <vt:lpstr>RECOMMENDED BOOKS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EthnopharmACOLOGICAL ecology and related fields</dc:title>
  <dc:creator/>
  <cp:lastModifiedBy/>
  <cp:revision>3</cp:revision>
  <dcterms:created xsi:type="dcterms:W3CDTF">2020-02-23T01:49:38Z</dcterms:created>
  <dcterms:modified xsi:type="dcterms:W3CDTF">2020-05-13T17:59:09Z</dcterms:modified>
</cp:coreProperties>
</file>