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78" r:id="rId2"/>
    <p:sldId id="260" r:id="rId3"/>
    <p:sldId id="258" r:id="rId4"/>
    <p:sldId id="261" r:id="rId5"/>
    <p:sldId id="279" r:id="rId6"/>
    <p:sldId id="280" r:id="rId7"/>
    <p:sldId id="262" r:id="rId8"/>
    <p:sldId id="263" r:id="rId9"/>
    <p:sldId id="266" r:id="rId10"/>
    <p:sldId id="273" r:id="rId11"/>
    <p:sldId id="267" r:id="rId12"/>
    <p:sldId id="268" r:id="rId13"/>
    <p:sldId id="269" r:id="rId14"/>
    <p:sldId id="270" r:id="rId15"/>
    <p:sldId id="271" r:id="rId16"/>
    <p:sldId id="281" r:id="rId17"/>
    <p:sldId id="264" r:id="rId18"/>
    <p:sldId id="265" r:id="rId19"/>
    <p:sldId id="274" r:id="rId20"/>
    <p:sldId id="282" r:id="rId21"/>
    <p:sldId id="275" r:id="rId22"/>
    <p:sldId id="276" r:id="rId23"/>
    <p:sldId id="272"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7688C24-CAD4-4F9F-B8F4-4A2068A71828}" type="datetimeFigureOut">
              <a:rPr lang="en-US" smtClean="0"/>
              <a:t>5/18/2020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75630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77139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424256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825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318791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688C24-CAD4-4F9F-B8F4-4A2068A71828}"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07471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688C24-CAD4-4F9F-B8F4-4A2068A71828}"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35769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88C24-CAD4-4F9F-B8F4-4A2068A71828}"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48841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88C24-CAD4-4F9F-B8F4-4A2068A71828}"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65262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88C24-CAD4-4F9F-B8F4-4A2068A71828}"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67895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88C24-CAD4-4F9F-B8F4-4A2068A71828}"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252736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254304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88C24-CAD4-4F9F-B8F4-4A2068A71828}"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377544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88C24-CAD4-4F9F-B8F4-4A2068A71828}"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334314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88C24-CAD4-4F9F-B8F4-4A2068A71828}"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1470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161534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688C24-CAD4-4F9F-B8F4-4A2068A7182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AE2D-1969-401A-970A-E44864DF5CF6}" type="slidenum">
              <a:rPr lang="en-US" smtClean="0"/>
              <a:t>‹#›</a:t>
            </a:fld>
            <a:endParaRPr lang="en-US"/>
          </a:p>
        </p:txBody>
      </p:sp>
    </p:spTree>
    <p:extLst>
      <p:ext uri="{BB962C8B-B14F-4D97-AF65-F5344CB8AC3E}">
        <p14:creationId xmlns:p14="http://schemas.microsoft.com/office/powerpoint/2010/main" val="409494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688C24-CAD4-4F9F-B8F4-4A2068A71828}" type="datetimeFigureOut">
              <a:rPr lang="en-US" smtClean="0"/>
              <a:t>5/18/2020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51AE2D-1969-401A-970A-E44864DF5CF6}" type="slidenum">
              <a:rPr lang="en-US" smtClean="0"/>
              <a:t>‹#›</a:t>
            </a:fld>
            <a:endParaRPr lang="en-US"/>
          </a:p>
        </p:txBody>
      </p:sp>
    </p:spTree>
    <p:extLst>
      <p:ext uri="{BB962C8B-B14F-4D97-AF65-F5344CB8AC3E}">
        <p14:creationId xmlns:p14="http://schemas.microsoft.com/office/powerpoint/2010/main" val="236583230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iologydiscussion.com/dna/dna-markers/top-10-types-of-dna-markers-genetics/379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841009"/>
            <a:ext cx="8791575" cy="858837"/>
          </a:xfrm>
        </p:spPr>
        <p:txBody>
          <a:bodyPr>
            <a:normAutofit/>
          </a:bodyPr>
          <a:lstStyle/>
          <a:p>
            <a:pPr algn="ctr"/>
            <a:r>
              <a:rPr lang="en-US" sz="3600" dirty="0" smtClean="0">
                <a:solidFill>
                  <a:srgbClr val="FFFF00"/>
                </a:solidFill>
              </a:rPr>
              <a:t>DNA and Protein Markers</a:t>
            </a:r>
            <a:endParaRPr lang="en-US" sz="3600" dirty="0">
              <a:solidFill>
                <a:srgbClr val="FFFF00"/>
              </a:solidFill>
            </a:endParaRPr>
          </a:p>
        </p:txBody>
      </p:sp>
      <p:sp>
        <p:nvSpPr>
          <p:cNvPr id="3" name="Subtitle 2"/>
          <p:cNvSpPr>
            <a:spLocks noGrp="1"/>
          </p:cNvSpPr>
          <p:nvPr>
            <p:ph type="subTitle" idx="1"/>
          </p:nvPr>
        </p:nvSpPr>
        <p:spPr>
          <a:xfrm>
            <a:off x="1864701" y="1949084"/>
            <a:ext cx="8791575" cy="4779962"/>
          </a:xfrm>
        </p:spPr>
        <p:txBody>
          <a:bodyPr/>
          <a:lstStyle/>
          <a:p>
            <a:pPr algn="ctr"/>
            <a:r>
              <a:rPr lang="en-US" b="1" dirty="0" smtClean="0"/>
              <a:t>Class MS		Semester II</a:t>
            </a:r>
          </a:p>
          <a:p>
            <a:pPr algn="ctr"/>
            <a:endParaRPr lang="en-US" b="1" dirty="0" smtClean="0"/>
          </a:p>
          <a:p>
            <a:pPr algn="ctr"/>
            <a:r>
              <a:rPr lang="en-US" b="1" dirty="0" smtClean="0"/>
              <a:t>Course Title: Molecular  advances in </a:t>
            </a:r>
            <a:r>
              <a:rPr lang="en-US" b="1" dirty="0" err="1" smtClean="0"/>
              <a:t>phyto</a:t>
            </a:r>
            <a:r>
              <a:rPr lang="en-US" b="1" dirty="0" smtClean="0"/>
              <a:t>-systematics</a:t>
            </a:r>
          </a:p>
          <a:p>
            <a:pPr algn="ctr"/>
            <a:endParaRPr lang="en-US" b="1" dirty="0">
              <a:solidFill>
                <a:srgbClr val="FFFF00"/>
              </a:solidFill>
            </a:endParaRPr>
          </a:p>
          <a:p>
            <a:pPr algn="ctr"/>
            <a:r>
              <a:rPr lang="en-US" sz="2400" b="1" dirty="0" smtClean="0">
                <a:solidFill>
                  <a:srgbClr val="FFFF00"/>
                </a:solidFill>
              </a:rPr>
              <a:t>Instructor: Dr. ARUSA AFTAB</a:t>
            </a:r>
          </a:p>
          <a:p>
            <a:pPr algn="ctr"/>
            <a:endParaRPr lang="en-US" dirty="0"/>
          </a:p>
          <a:p>
            <a:pPr algn="ctr"/>
            <a:r>
              <a:rPr lang="en-US" b="1" dirty="0" smtClean="0"/>
              <a:t>Department of botany</a:t>
            </a:r>
          </a:p>
          <a:p>
            <a:pPr algn="ctr"/>
            <a:r>
              <a:rPr lang="en-US" b="1" dirty="0" smtClean="0"/>
              <a:t>Lahore college for women university Lahore</a:t>
            </a:r>
            <a:endParaRPr lang="en-US" b="1" dirty="0"/>
          </a:p>
        </p:txBody>
      </p:sp>
    </p:spTree>
    <p:extLst>
      <p:ext uri="{BB962C8B-B14F-4D97-AF65-F5344CB8AC3E}">
        <p14:creationId xmlns:p14="http://schemas.microsoft.com/office/powerpoint/2010/main" val="14126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675853D-D72A-4CA0-919B-828E8D46A03B}"/>
              </a:ext>
            </a:extLst>
          </p:cNvPr>
          <p:cNvPicPr>
            <a:picLocks noGrp="1" noChangeAspect="1"/>
          </p:cNvPicPr>
          <p:nvPr>
            <p:ph idx="1"/>
          </p:nvPr>
        </p:nvPicPr>
        <p:blipFill>
          <a:blip r:embed="rId2"/>
          <a:stretch>
            <a:fillRect/>
          </a:stretch>
        </p:blipFill>
        <p:spPr>
          <a:xfrm>
            <a:off x="1652587" y="271462"/>
            <a:ext cx="8886825" cy="5729287"/>
          </a:xfrm>
          <a:prstGeom prst="rect">
            <a:avLst/>
          </a:prstGeom>
        </p:spPr>
      </p:pic>
    </p:spTree>
    <p:extLst>
      <p:ext uri="{BB962C8B-B14F-4D97-AF65-F5344CB8AC3E}">
        <p14:creationId xmlns:p14="http://schemas.microsoft.com/office/powerpoint/2010/main" val="82292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7AADA7-A46E-48D4-8E46-93F180AB2A7C}"/>
              </a:ext>
            </a:extLst>
          </p:cNvPr>
          <p:cNvSpPr>
            <a:spLocks noGrp="1"/>
          </p:cNvSpPr>
          <p:nvPr>
            <p:ph idx="1"/>
          </p:nvPr>
        </p:nvSpPr>
        <p:spPr>
          <a:xfrm>
            <a:off x="1141412" y="0"/>
            <a:ext cx="9905999" cy="6543675"/>
          </a:xfrm>
        </p:spPr>
        <p:txBody>
          <a:bodyPr>
            <a:normAutofit fontScale="92500" lnSpcReduction="20000"/>
          </a:bodyPr>
          <a:lstStyle/>
          <a:p>
            <a:pPr marL="0" indent="0">
              <a:buNone/>
            </a:pPr>
            <a:r>
              <a:rPr lang="en-US" sz="3600" dirty="0"/>
              <a:t>II. </a:t>
            </a:r>
            <a:r>
              <a:rPr lang="en-US" sz="3600" dirty="0">
                <a:solidFill>
                  <a:srgbClr val="FFFF00"/>
                </a:solidFill>
              </a:rPr>
              <a:t>Amplified Fragment Length Polymorphism (AFLP</a:t>
            </a:r>
            <a:r>
              <a:rPr lang="en-US" dirty="0">
                <a:solidFill>
                  <a:srgbClr val="FFFF00"/>
                </a:solidFill>
              </a:rPr>
              <a:t>):</a:t>
            </a:r>
          </a:p>
          <a:p>
            <a:pPr algn="just"/>
            <a:r>
              <a:rPr lang="en-US" sz="3200" dirty="0"/>
              <a:t>AFLPs are differences in restriction fragment lengths caused by SNPs or INDELs that create or abolish restriction endonuclease recognition sites. </a:t>
            </a:r>
          </a:p>
          <a:p>
            <a:pPr algn="just"/>
            <a:r>
              <a:rPr lang="en-US" sz="3200" dirty="0"/>
              <a:t>AFLP assays are performed by selectively amplifying a pool of restriction fragments using PCR. RFLP technique was originally known as selective restriction fragment amplification.</a:t>
            </a:r>
          </a:p>
          <a:p>
            <a:pPr algn="just"/>
            <a:r>
              <a:rPr lang="en-US" sz="3200" dirty="0"/>
              <a:t> AFLP markers are used in varietal identification, germplasm characterization, gene tagging and marker assisted selection.</a:t>
            </a:r>
          </a:p>
          <a:p>
            <a:endParaRPr lang="en-US" sz="3200" dirty="0"/>
          </a:p>
          <a:p>
            <a:endParaRPr lang="en-US" sz="3200" dirty="0"/>
          </a:p>
        </p:txBody>
      </p:sp>
    </p:spTree>
    <p:extLst>
      <p:ext uri="{BB962C8B-B14F-4D97-AF65-F5344CB8AC3E}">
        <p14:creationId xmlns:p14="http://schemas.microsoft.com/office/powerpoint/2010/main" val="13178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653917-E22B-469F-A5B0-4218DEC93169}"/>
              </a:ext>
            </a:extLst>
          </p:cNvPr>
          <p:cNvSpPr>
            <a:spLocks noGrp="1"/>
          </p:cNvSpPr>
          <p:nvPr>
            <p:ph idx="1"/>
          </p:nvPr>
        </p:nvSpPr>
        <p:spPr>
          <a:xfrm>
            <a:off x="1141412" y="0"/>
            <a:ext cx="9905999" cy="6858000"/>
          </a:xfrm>
        </p:spPr>
        <p:txBody>
          <a:bodyPr>
            <a:normAutofit fontScale="85000" lnSpcReduction="10000"/>
          </a:bodyPr>
          <a:lstStyle/>
          <a:p>
            <a:pPr marL="0" indent="0">
              <a:buNone/>
            </a:pPr>
            <a:r>
              <a:rPr lang="en-US" sz="3600" dirty="0"/>
              <a:t>III. </a:t>
            </a:r>
            <a:r>
              <a:rPr lang="en-US" sz="3600" dirty="0">
                <a:solidFill>
                  <a:srgbClr val="FFFF00"/>
                </a:solidFill>
              </a:rPr>
              <a:t>Random Amplified Polymorphic DNA (RAPDs):</a:t>
            </a:r>
          </a:p>
          <a:p>
            <a:pPr algn="just"/>
            <a:r>
              <a:rPr lang="en-US" sz="3200" dirty="0"/>
              <a:t>RAPD refers to polymorphism found within a species in the randomly amplified DNA generated by restriction endonuclease enzyme. </a:t>
            </a:r>
          </a:p>
          <a:p>
            <a:pPr algn="just"/>
            <a:r>
              <a:rPr lang="en-US" sz="3200" dirty="0"/>
              <a:t>RAPDs are PCR based DNA markers. RAPD marker assays are performed using single DNA primer of arbitrary sequence.</a:t>
            </a:r>
          </a:p>
          <a:p>
            <a:pPr algn="just"/>
            <a:r>
              <a:rPr lang="en-US" sz="3200" dirty="0"/>
              <a:t>RAPD primers are readily available being universal. RAPD markers can be used for varietal identification, DNA fingerprinting, gene tagging and construction of linkage maps. </a:t>
            </a:r>
          </a:p>
          <a:p>
            <a:pPr algn="just"/>
            <a:r>
              <a:rPr lang="en-US" sz="3200" dirty="0"/>
              <a:t>  It can also be used to study phylogenetic relationship among species and sub-species and assessment of variability in breeding populations.</a:t>
            </a:r>
          </a:p>
        </p:txBody>
      </p:sp>
    </p:spTree>
    <p:extLst>
      <p:ext uri="{BB962C8B-B14F-4D97-AF65-F5344CB8AC3E}">
        <p14:creationId xmlns:p14="http://schemas.microsoft.com/office/powerpoint/2010/main" val="62007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18D45FC-C22F-4D7A-AA15-3AB2000E58E0}"/>
              </a:ext>
            </a:extLst>
          </p:cNvPr>
          <p:cNvSpPr>
            <a:spLocks noGrp="1"/>
          </p:cNvSpPr>
          <p:nvPr>
            <p:ph idx="1"/>
          </p:nvPr>
        </p:nvSpPr>
        <p:spPr>
          <a:xfrm>
            <a:off x="1141412" y="0"/>
            <a:ext cx="10431463" cy="6858000"/>
          </a:xfrm>
        </p:spPr>
        <p:txBody>
          <a:bodyPr>
            <a:normAutofit fontScale="92500"/>
          </a:bodyPr>
          <a:lstStyle/>
          <a:p>
            <a:pPr marL="0" indent="0">
              <a:buNone/>
            </a:pPr>
            <a:r>
              <a:rPr lang="en-US" sz="3600" dirty="0"/>
              <a:t>IV. </a:t>
            </a:r>
            <a:r>
              <a:rPr lang="en-US" sz="3600" dirty="0">
                <a:solidFill>
                  <a:srgbClr val="FFFF00"/>
                </a:solidFill>
              </a:rPr>
              <a:t>Simple Sequence Repeats (SSRs):</a:t>
            </a:r>
          </a:p>
          <a:p>
            <a:pPr algn="just"/>
            <a:r>
              <a:rPr lang="en-US" sz="3200" dirty="0"/>
              <a:t>Simple sequence repeats (SSRs) or microsatellites are tandemly repeated mono-, di-, tri-, tetra-, penta-, and hexanucleotide motifs. </a:t>
            </a:r>
          </a:p>
          <a:p>
            <a:pPr algn="just"/>
            <a:r>
              <a:rPr lang="en-US" sz="3200" dirty="0"/>
              <a:t>SSR length polymorphisms are caused by differences in the number of repeats. SSR loci are individually amplified by PCR using pairs of oligonucleotide primers specific to unique DNA sequences flanking the SSR sequence</a:t>
            </a:r>
            <a:r>
              <a:rPr lang="en-US" dirty="0"/>
              <a:t>.</a:t>
            </a:r>
          </a:p>
          <a:p>
            <a:pPr algn="just"/>
            <a:r>
              <a:rPr lang="en-US" sz="3200" dirty="0"/>
              <a:t>SSR markers tend to be highly polymorphic. The genotyping throughput is </a:t>
            </a:r>
            <a:r>
              <a:rPr lang="en-US" sz="3200" dirty="0" err="1"/>
              <a:t>high.Thsee</a:t>
            </a:r>
            <a:r>
              <a:rPr lang="en-US" sz="3200" dirty="0"/>
              <a:t> are used for gene mapping in eukaryotes.</a:t>
            </a:r>
          </a:p>
        </p:txBody>
      </p:sp>
    </p:spTree>
    <p:extLst>
      <p:ext uri="{BB962C8B-B14F-4D97-AF65-F5344CB8AC3E}">
        <p14:creationId xmlns:p14="http://schemas.microsoft.com/office/powerpoint/2010/main" val="230151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20171FD-1E9D-4651-9BFF-852A2CD33901}"/>
              </a:ext>
            </a:extLst>
          </p:cNvPr>
          <p:cNvSpPr>
            <a:spLocks noGrp="1"/>
          </p:cNvSpPr>
          <p:nvPr>
            <p:ph idx="1"/>
          </p:nvPr>
        </p:nvSpPr>
        <p:spPr>
          <a:xfrm>
            <a:off x="1141412" y="128588"/>
            <a:ext cx="9905999" cy="6729412"/>
          </a:xfrm>
        </p:spPr>
        <p:txBody>
          <a:bodyPr>
            <a:normAutofit fontScale="92500" lnSpcReduction="10000"/>
          </a:bodyPr>
          <a:lstStyle/>
          <a:p>
            <a:pPr marL="0" indent="0">
              <a:buNone/>
            </a:pPr>
            <a:r>
              <a:rPr lang="en-US" sz="3600" dirty="0"/>
              <a:t>V. </a:t>
            </a:r>
            <a:r>
              <a:rPr lang="en-US" sz="3600" dirty="0">
                <a:solidFill>
                  <a:srgbClr val="FFFF00"/>
                </a:solidFill>
              </a:rPr>
              <a:t>Single Nucleotide Polymorphism (SNP):</a:t>
            </a:r>
          </a:p>
          <a:p>
            <a:pPr marL="0" indent="0" algn="just">
              <a:buNone/>
            </a:pPr>
            <a:r>
              <a:rPr lang="en-US" sz="3200" dirty="0"/>
              <a:t>The variations which are found at a single nucleotide position are known as single nucleotide polymorphisms or SNP.</a:t>
            </a:r>
          </a:p>
          <a:p>
            <a:pPr algn="just"/>
            <a:r>
              <a:rPr lang="en-US" sz="3200" dirty="0"/>
              <a:t>SNP markers are highly polymorphic and mostly </a:t>
            </a:r>
            <a:r>
              <a:rPr lang="en-US" sz="3200" dirty="0" err="1"/>
              <a:t>bialleleic</a:t>
            </a:r>
            <a:r>
              <a:rPr lang="en-US" sz="3200" dirty="0"/>
              <a:t>. The genotyping throughput is very high. SNP markers are locus specific.</a:t>
            </a:r>
          </a:p>
          <a:p>
            <a:pPr algn="just"/>
            <a:r>
              <a:rPr lang="en-US" sz="3200" dirty="0"/>
              <a:t> SNP markers are excellent long term </a:t>
            </a:r>
            <a:r>
              <a:rPr lang="en-US" sz="3200" dirty="0" err="1"/>
              <a:t>investment.These</a:t>
            </a:r>
            <a:r>
              <a:rPr lang="en-US" sz="3200" dirty="0"/>
              <a:t>  markers can be used to pinpoint functional polymorphism.</a:t>
            </a:r>
          </a:p>
          <a:p>
            <a:pPr algn="just"/>
            <a:r>
              <a:rPr lang="en-US" sz="3200" dirty="0"/>
              <a:t>They have been used in preparing human genetic maps. </a:t>
            </a:r>
          </a:p>
        </p:txBody>
      </p:sp>
    </p:spTree>
    <p:extLst>
      <p:ext uri="{BB962C8B-B14F-4D97-AF65-F5344CB8AC3E}">
        <p14:creationId xmlns:p14="http://schemas.microsoft.com/office/powerpoint/2010/main" val="153590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77BAC4-1403-4F95-BEB0-A41253123020}"/>
              </a:ext>
            </a:extLst>
          </p:cNvPr>
          <p:cNvSpPr>
            <a:spLocks noGrp="1"/>
          </p:cNvSpPr>
          <p:nvPr>
            <p:ph idx="1"/>
          </p:nvPr>
        </p:nvSpPr>
        <p:spPr>
          <a:xfrm>
            <a:off x="745331" y="107156"/>
            <a:ext cx="10701337" cy="6643688"/>
          </a:xfrm>
        </p:spPr>
        <p:txBody>
          <a:bodyPr>
            <a:normAutofit fontScale="92500"/>
          </a:bodyPr>
          <a:lstStyle/>
          <a:p>
            <a:pPr marL="0" indent="0">
              <a:buNone/>
            </a:pPr>
            <a:r>
              <a:rPr lang="en-US" sz="3600" dirty="0"/>
              <a:t>VI. </a:t>
            </a:r>
            <a:r>
              <a:rPr lang="en-US" sz="3600" dirty="0">
                <a:solidFill>
                  <a:srgbClr val="FFFF00"/>
                </a:solidFill>
              </a:rPr>
              <a:t>Cleaved Amplified Polymorphic Sequences (CAPS):</a:t>
            </a:r>
          </a:p>
          <a:p>
            <a:pPr algn="just"/>
            <a:r>
              <a:rPr lang="en-US" sz="3200" dirty="0"/>
              <a:t>CAPS polymorphisms are differences in restriction fragment lengths caused by SNPs or INDELs that create or abolish restriction endonuclease recognition sites in PCR amplicons produced by locus-specific oligonucleotide primers</a:t>
            </a:r>
            <a:r>
              <a:rPr lang="en-US" dirty="0"/>
              <a:t>.</a:t>
            </a:r>
          </a:p>
          <a:p>
            <a:pPr algn="just"/>
            <a:r>
              <a:rPr lang="en-US" sz="3200" dirty="0"/>
              <a:t>This is straightforward way to develop PCR-based markers from the DNA sequences of previously mapped RFLP markers.</a:t>
            </a:r>
          </a:p>
          <a:p>
            <a:pPr algn="just"/>
            <a:r>
              <a:rPr lang="en-US" sz="3200" dirty="0"/>
              <a:t> It is a simple method that builds on the investment of an RFLP map and eliminates the need for DNA blotting.</a:t>
            </a:r>
          </a:p>
          <a:p>
            <a:pPr algn="just"/>
            <a:endParaRPr lang="en-US" dirty="0"/>
          </a:p>
          <a:p>
            <a:pPr algn="just"/>
            <a:endParaRPr lang="en-US" dirty="0"/>
          </a:p>
        </p:txBody>
      </p:sp>
    </p:spTree>
    <p:extLst>
      <p:ext uri="{BB962C8B-B14F-4D97-AF65-F5344CB8AC3E}">
        <p14:creationId xmlns:p14="http://schemas.microsoft.com/office/powerpoint/2010/main" val="151948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19908"/>
            <a:ext cx="9905999" cy="4771293"/>
          </a:xfrm>
        </p:spPr>
        <p:txBody>
          <a:bodyPr>
            <a:normAutofit/>
          </a:bodyPr>
          <a:lstStyle/>
          <a:p>
            <a:pPr algn="ctr"/>
            <a:endParaRPr lang="en-US" sz="7200" dirty="0" smtClean="0">
              <a:solidFill>
                <a:srgbClr val="FFFF00"/>
              </a:solidFill>
            </a:endParaRPr>
          </a:p>
          <a:p>
            <a:pPr algn="ctr"/>
            <a:r>
              <a:rPr lang="en-US" sz="7200" dirty="0" smtClean="0">
                <a:solidFill>
                  <a:srgbClr val="FFFF00"/>
                </a:solidFill>
              </a:rPr>
              <a:t>PROTEIN MARKERS</a:t>
            </a:r>
            <a:endParaRPr lang="en-US" sz="7200" dirty="0">
              <a:solidFill>
                <a:srgbClr val="FFFF00"/>
              </a:solidFill>
            </a:endParaRPr>
          </a:p>
        </p:txBody>
      </p:sp>
    </p:spTree>
    <p:extLst>
      <p:ext uri="{BB962C8B-B14F-4D97-AF65-F5344CB8AC3E}">
        <p14:creationId xmlns:p14="http://schemas.microsoft.com/office/powerpoint/2010/main" val="178310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E84042-885B-45DA-A487-6547A0CCCA53}"/>
              </a:ext>
            </a:extLst>
          </p:cNvPr>
          <p:cNvSpPr>
            <a:spLocks noGrp="1"/>
          </p:cNvSpPr>
          <p:nvPr>
            <p:ph idx="1"/>
          </p:nvPr>
        </p:nvSpPr>
        <p:spPr>
          <a:xfrm>
            <a:off x="1129689" y="599708"/>
            <a:ext cx="9905999" cy="5567969"/>
          </a:xfrm>
        </p:spPr>
        <p:txBody>
          <a:bodyPr/>
          <a:lstStyle/>
          <a:p>
            <a:pPr marL="0" indent="0" algn="just">
              <a:buNone/>
            </a:pPr>
            <a:r>
              <a:rPr lang="en-US" sz="3200" dirty="0"/>
              <a:t>A protein marker is a marker for specific proteins. This usually deals with running an experiment (assay) to determine the presence, absence, and with some markers, abundance of a specific protein</a:t>
            </a:r>
            <a:r>
              <a:rPr lang="en-US" sz="2800" dirty="0"/>
              <a:t>.</a:t>
            </a:r>
          </a:p>
          <a:p>
            <a:pPr algn="just"/>
            <a:r>
              <a:rPr lang="en-US" sz="3200" dirty="0"/>
              <a:t>Example:   For example, We can use a protein marker to mark an extracellular protein such as a Lipopolysaccharide (LPS) on bacteria. The marker would specifically bind to LPS and induce some type of visual response.</a:t>
            </a:r>
          </a:p>
          <a:p>
            <a:endParaRPr lang="en-US" dirty="0"/>
          </a:p>
        </p:txBody>
      </p:sp>
    </p:spTree>
    <p:extLst>
      <p:ext uri="{BB962C8B-B14F-4D97-AF65-F5344CB8AC3E}">
        <p14:creationId xmlns:p14="http://schemas.microsoft.com/office/powerpoint/2010/main" val="296679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D54FCC-2B27-4E5A-A09E-9B7F51EB6DB2}"/>
              </a:ext>
            </a:extLst>
          </p:cNvPr>
          <p:cNvSpPr>
            <a:spLocks noGrp="1"/>
          </p:cNvSpPr>
          <p:nvPr>
            <p:ph idx="1"/>
          </p:nvPr>
        </p:nvSpPr>
        <p:spPr>
          <a:xfrm>
            <a:off x="385764" y="100014"/>
            <a:ext cx="10661648" cy="6757986"/>
          </a:xfrm>
        </p:spPr>
        <p:txBody>
          <a:bodyPr>
            <a:normAutofit/>
          </a:bodyPr>
          <a:lstStyle/>
          <a:p>
            <a:pPr algn="just">
              <a:buFont typeface="Wingdings" panose="05000000000000000000" pitchFamily="2" charset="2"/>
              <a:buChar char="§"/>
            </a:pPr>
            <a:r>
              <a:rPr lang="en-US" sz="3200" dirty="0"/>
              <a:t>Protein molecular weight markers, sometimes identified as protein standards or protein ladders, are used to estimate the molecular weight of proteins of interest, to monitor the progress of electrophoretic separation or transfer, and as a positive control for analysis conditions. </a:t>
            </a:r>
          </a:p>
          <a:p>
            <a:pPr algn="just">
              <a:buFont typeface="Wingdings" panose="05000000000000000000" pitchFamily="2" charset="2"/>
              <a:buChar char="§"/>
            </a:pPr>
            <a:r>
              <a:rPr lang="en-US" sz="3200" dirty="0"/>
              <a:t>The marker provides a set of references optimized for consistent migration that can easily be compared to experimental gel run results.</a:t>
            </a:r>
          </a:p>
          <a:p>
            <a:pPr algn="just">
              <a:buFont typeface="Wingdings" panose="05000000000000000000" pitchFamily="2" charset="2"/>
              <a:buChar char="§"/>
            </a:pPr>
            <a:r>
              <a:rPr lang="en-US" sz="3200" dirty="0"/>
              <a:t>Protein markers can come unstained or </a:t>
            </a:r>
            <a:r>
              <a:rPr lang="en-US" sz="3200" dirty="0" err="1"/>
              <a:t>prestained</a:t>
            </a:r>
            <a:r>
              <a:rPr lang="en-US" sz="3200" dirty="0"/>
              <a:t>.</a:t>
            </a:r>
          </a:p>
          <a:p>
            <a:endParaRPr lang="en-US" dirty="0"/>
          </a:p>
        </p:txBody>
      </p:sp>
    </p:spTree>
    <p:extLst>
      <p:ext uri="{BB962C8B-B14F-4D97-AF65-F5344CB8AC3E}">
        <p14:creationId xmlns:p14="http://schemas.microsoft.com/office/powerpoint/2010/main" val="2438574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2B3DCD-654A-4BDF-B8CF-95A7A409F5FE}"/>
              </a:ext>
            </a:extLst>
          </p:cNvPr>
          <p:cNvSpPr>
            <a:spLocks noGrp="1"/>
          </p:cNvSpPr>
          <p:nvPr>
            <p:ph idx="1"/>
          </p:nvPr>
        </p:nvSpPr>
        <p:spPr>
          <a:xfrm>
            <a:off x="1143000" y="0"/>
            <a:ext cx="9905999" cy="6858000"/>
          </a:xfrm>
        </p:spPr>
        <p:txBody>
          <a:bodyPr>
            <a:normAutofit/>
          </a:bodyPr>
          <a:lstStyle/>
          <a:p>
            <a:pPr>
              <a:buFont typeface="Wingdings" panose="05000000000000000000" pitchFamily="2" charset="2"/>
              <a:buChar char="§"/>
            </a:pPr>
            <a:endParaRPr lang="en-US" sz="3200" dirty="0" smtClean="0"/>
          </a:p>
          <a:p>
            <a:pPr>
              <a:buFont typeface="Wingdings" panose="05000000000000000000" pitchFamily="2" charset="2"/>
              <a:buChar char="§"/>
            </a:pPr>
            <a:r>
              <a:rPr lang="en-US" sz="3200" dirty="0" err="1" smtClean="0"/>
              <a:t>Prestained</a:t>
            </a:r>
            <a:r>
              <a:rPr lang="en-US" sz="3200" dirty="0" smtClean="0"/>
              <a:t> </a:t>
            </a:r>
            <a:r>
              <a:rPr lang="en-US" sz="3200" dirty="0"/>
              <a:t>markers allow easy tracking of separation and transfer. Unstained markers provide more precise determination of molecular weight. </a:t>
            </a:r>
          </a:p>
          <a:p>
            <a:pPr>
              <a:buFont typeface="Wingdings" panose="05000000000000000000" pitchFamily="2" charset="2"/>
              <a:buChar char="§"/>
            </a:pPr>
            <a:r>
              <a:rPr lang="en-US" sz="3200" dirty="0"/>
              <a:t>Conditions such as buffers, charge/voltage, and concentration should be taken into account when selecting a protein marker.</a:t>
            </a:r>
          </a:p>
          <a:p>
            <a:pPr marL="0" indent="0">
              <a:buNone/>
            </a:pPr>
            <a:endParaRPr lang="en-US" sz="3200" dirty="0"/>
          </a:p>
          <a:p>
            <a:endParaRPr lang="en-US" dirty="0"/>
          </a:p>
        </p:txBody>
      </p:sp>
    </p:spTree>
    <p:extLst>
      <p:ext uri="{BB962C8B-B14F-4D97-AF65-F5344CB8AC3E}">
        <p14:creationId xmlns:p14="http://schemas.microsoft.com/office/powerpoint/2010/main" val="204166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A99D29-9895-495A-AAFF-60CAFD45CA68}"/>
              </a:ext>
            </a:extLst>
          </p:cNvPr>
          <p:cNvSpPr>
            <a:spLocks noGrp="1"/>
          </p:cNvSpPr>
          <p:nvPr>
            <p:ph idx="1"/>
          </p:nvPr>
        </p:nvSpPr>
        <p:spPr>
          <a:xfrm>
            <a:off x="1143000" y="520700"/>
            <a:ext cx="9905999" cy="6194426"/>
          </a:xfrm>
        </p:spPr>
        <p:txBody>
          <a:bodyPr>
            <a:normAutofit fontScale="92500" lnSpcReduction="20000"/>
          </a:bodyPr>
          <a:lstStyle/>
          <a:p>
            <a:pPr marL="0" indent="0" algn="just">
              <a:buNone/>
            </a:pPr>
            <a:r>
              <a:rPr lang="en-US" sz="3600" dirty="0"/>
              <a:t>“A gene or other fragment of DNA whose location in the genome is known is called </a:t>
            </a:r>
            <a:r>
              <a:rPr lang="en-US" sz="3600" dirty="0">
                <a:solidFill>
                  <a:srgbClr val="FFFF00"/>
                </a:solidFill>
              </a:rPr>
              <a:t>DNA marker</a:t>
            </a:r>
            <a:r>
              <a:rPr lang="en-US" sz="3600" dirty="0" smtClean="0"/>
              <a:t>”</a:t>
            </a:r>
          </a:p>
          <a:p>
            <a:pPr marL="0" indent="0" algn="just">
              <a:buNone/>
            </a:pPr>
            <a:r>
              <a:rPr lang="en-US" sz="3600" dirty="0"/>
              <a:t>DNA markers are also known as molecular markers or genetic markers</a:t>
            </a:r>
            <a:r>
              <a:rPr lang="en-US" sz="3600" dirty="0" smtClean="0"/>
              <a:t>.</a:t>
            </a:r>
            <a:endParaRPr lang="en-US" sz="3600" dirty="0"/>
          </a:p>
          <a:p>
            <a:pPr algn="just"/>
            <a:r>
              <a:rPr lang="en-US" sz="3200" dirty="0"/>
              <a:t> It refers to any unique DNA sequence which can be used in DNA hybridization, PCR or restriction mapping experiments to identify that sequence is called DNA marker.</a:t>
            </a:r>
          </a:p>
          <a:p>
            <a:pPr algn="just"/>
            <a:r>
              <a:rPr lang="en-US" sz="3200" dirty="0"/>
              <a:t>Most commonly used DNA 	markers are </a:t>
            </a:r>
            <a:r>
              <a:rPr lang="en-US" sz="3200" dirty="0" smtClean="0"/>
              <a:t>RFLP, RAPD, </a:t>
            </a:r>
            <a:r>
              <a:rPr lang="en-US" sz="3200" dirty="0"/>
              <a:t>AFLP, SNPs, </a:t>
            </a:r>
            <a:r>
              <a:rPr lang="en-US" sz="3200" dirty="0" smtClean="0"/>
              <a:t>SCAR, </a:t>
            </a:r>
            <a:r>
              <a:rPr lang="en-US" sz="3200" dirty="0"/>
              <a:t>EST, SSCP, STS,CAPS microsatellites etc.</a:t>
            </a:r>
          </a:p>
          <a:p>
            <a:endParaRPr lang="en-US" dirty="0"/>
          </a:p>
        </p:txBody>
      </p:sp>
    </p:spTree>
    <p:extLst>
      <p:ext uri="{BB962C8B-B14F-4D97-AF65-F5344CB8AC3E}">
        <p14:creationId xmlns:p14="http://schemas.microsoft.com/office/powerpoint/2010/main" val="178068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820615"/>
            <a:ext cx="9905999" cy="4970586"/>
          </a:xfrm>
        </p:spPr>
        <p:txBody>
          <a:bodyPr/>
          <a:lstStyle/>
          <a:p>
            <a:pPr marL="0" indent="0">
              <a:buNone/>
            </a:pPr>
            <a:r>
              <a:rPr lang="en-US" sz="3200" dirty="0">
                <a:solidFill>
                  <a:srgbClr val="FFFF00"/>
                </a:solidFill>
              </a:rPr>
              <a:t>Types of protein marker:</a:t>
            </a:r>
          </a:p>
          <a:p>
            <a:pPr marL="0" indent="0">
              <a:buNone/>
            </a:pPr>
            <a:r>
              <a:rPr lang="en-US" sz="3200" dirty="0"/>
              <a:t>I. </a:t>
            </a:r>
            <a:r>
              <a:rPr lang="en-US" sz="3200" dirty="0" err="1"/>
              <a:t>Prestained</a:t>
            </a:r>
            <a:r>
              <a:rPr lang="en-US" sz="3200" dirty="0"/>
              <a:t> protein  markers:</a:t>
            </a:r>
          </a:p>
          <a:p>
            <a:pPr marL="0" indent="0">
              <a:buNone/>
            </a:pPr>
            <a:r>
              <a:rPr lang="en-US" dirty="0"/>
              <a:t>The </a:t>
            </a:r>
            <a:r>
              <a:rPr lang="en-US" dirty="0" err="1"/>
              <a:t>Prestained</a:t>
            </a:r>
            <a:r>
              <a:rPr lang="en-US" dirty="0"/>
              <a:t> Protein Marker (Triple color, EDTA free, 10-250 </a:t>
            </a:r>
            <a:r>
              <a:rPr lang="en-US" dirty="0" err="1"/>
              <a:t>kDa</a:t>
            </a:r>
            <a:r>
              <a:rPr lang="en-US" dirty="0"/>
              <a:t>) is a </a:t>
            </a:r>
            <a:r>
              <a:rPr lang="en-US" dirty="0" err="1"/>
              <a:t>prestained</a:t>
            </a:r>
            <a:r>
              <a:rPr lang="en-US" dirty="0"/>
              <a:t> mixture of ten recombinant proteins ranging from 10 </a:t>
            </a:r>
            <a:r>
              <a:rPr lang="en-US" dirty="0" err="1"/>
              <a:t>kDa</a:t>
            </a:r>
            <a:r>
              <a:rPr lang="en-US" dirty="0"/>
              <a:t> to 250 </a:t>
            </a:r>
            <a:r>
              <a:rPr lang="en-US" dirty="0" err="1"/>
              <a:t>kDa</a:t>
            </a:r>
            <a:r>
              <a:rPr lang="en-US" dirty="0"/>
              <a:t>. </a:t>
            </a:r>
          </a:p>
          <a:p>
            <a:pPr marL="0" indent="0">
              <a:buNone/>
            </a:pPr>
            <a:r>
              <a:rPr lang="en-US" dirty="0"/>
              <a:t>Three different </a:t>
            </a:r>
            <a:r>
              <a:rPr lang="en-US" dirty="0" err="1"/>
              <a:t>chromophores</a:t>
            </a:r>
            <a:r>
              <a:rPr lang="en-US" dirty="0"/>
              <a:t> are bound to the proteins, 9 bands with blue, one red at 70 </a:t>
            </a:r>
            <a:r>
              <a:rPr lang="en-US" dirty="0" err="1"/>
              <a:t>kDa</a:t>
            </a:r>
            <a:r>
              <a:rPr lang="en-US" dirty="0"/>
              <a:t> and one green at 25 </a:t>
            </a:r>
            <a:r>
              <a:rPr lang="en-US" dirty="0" err="1" smtClean="0"/>
              <a:t>kDa</a:t>
            </a:r>
            <a:r>
              <a:rPr lang="en-US" dirty="0" smtClean="0"/>
              <a:t>.</a:t>
            </a:r>
          </a:p>
          <a:p>
            <a:pPr marL="0" indent="0">
              <a:buNone/>
            </a:pPr>
            <a:r>
              <a:rPr lang="en-US" dirty="0"/>
              <a:t>Three different </a:t>
            </a:r>
            <a:r>
              <a:rPr lang="en-US" dirty="0" err="1"/>
              <a:t>chromophores</a:t>
            </a:r>
            <a:r>
              <a:rPr lang="en-US" dirty="0"/>
              <a:t> are bound to the proteins, 9 bands with blue, one red at 70 </a:t>
            </a:r>
            <a:r>
              <a:rPr lang="en-US" dirty="0" err="1"/>
              <a:t>kDa</a:t>
            </a:r>
            <a:r>
              <a:rPr lang="en-US" dirty="0"/>
              <a:t> and one green at 25 </a:t>
            </a:r>
            <a:r>
              <a:rPr lang="en-US" dirty="0" err="1"/>
              <a:t>kDa</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415689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321D92-7F00-4749-89E0-569705C64A64}"/>
              </a:ext>
            </a:extLst>
          </p:cNvPr>
          <p:cNvSpPr>
            <a:spLocks noGrp="1"/>
          </p:cNvSpPr>
          <p:nvPr>
            <p:ph idx="1"/>
          </p:nvPr>
        </p:nvSpPr>
        <p:spPr>
          <a:xfrm>
            <a:off x="1143000" y="0"/>
            <a:ext cx="9905999" cy="6858000"/>
          </a:xfrm>
        </p:spPr>
        <p:txBody>
          <a:bodyPr>
            <a:normAutofit/>
          </a:bodyPr>
          <a:lstStyle/>
          <a:p>
            <a:r>
              <a:rPr lang="en-US" sz="2800" dirty="0" smtClean="0"/>
              <a:t>The </a:t>
            </a:r>
            <a:r>
              <a:rPr lang="en-US" sz="2800" dirty="0" err="1"/>
              <a:t>Prestained</a:t>
            </a:r>
            <a:r>
              <a:rPr lang="en-US" sz="2800" dirty="0"/>
              <a:t> Protein Marker is applied for observing protein separation during SDS-PAGE electrophoresis, verification of western transfer efficiency on membranes, and identifying the size of proteins. The marker can also be used in fluorescent imaging of membranes.</a:t>
            </a:r>
          </a:p>
          <a:p>
            <a:r>
              <a:rPr lang="en-US" sz="2800" dirty="0" err="1"/>
              <a:t>Prestained</a:t>
            </a:r>
            <a:r>
              <a:rPr lang="en-US" sz="2800" dirty="0"/>
              <a:t> ladders are visible during electrophoresis, enabling the researcher to monitor the progress of separation for the range of protein sizes that are most relevant to the particular experiment.</a:t>
            </a:r>
          </a:p>
          <a:p>
            <a:endParaRPr lang="en-US" sz="3200" dirty="0"/>
          </a:p>
          <a:p>
            <a:endParaRPr lang="en-US" dirty="0"/>
          </a:p>
          <a:p>
            <a:endParaRPr lang="en-US" dirty="0"/>
          </a:p>
        </p:txBody>
      </p:sp>
    </p:spTree>
    <p:extLst>
      <p:ext uri="{BB962C8B-B14F-4D97-AF65-F5344CB8AC3E}">
        <p14:creationId xmlns:p14="http://schemas.microsoft.com/office/powerpoint/2010/main" val="60404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3D7CBE-32B1-44A7-B9E4-981A28F6C6CB}"/>
              </a:ext>
            </a:extLst>
          </p:cNvPr>
          <p:cNvSpPr>
            <a:spLocks noGrp="1"/>
          </p:cNvSpPr>
          <p:nvPr>
            <p:ph idx="1"/>
          </p:nvPr>
        </p:nvSpPr>
        <p:spPr>
          <a:xfrm>
            <a:off x="785814" y="157163"/>
            <a:ext cx="10261598" cy="6515099"/>
          </a:xfrm>
        </p:spPr>
        <p:txBody>
          <a:bodyPr/>
          <a:lstStyle/>
          <a:p>
            <a:pPr marL="0" indent="0">
              <a:buNone/>
            </a:pPr>
            <a:r>
              <a:rPr lang="en-US" sz="3600" dirty="0"/>
              <a:t>II. </a:t>
            </a:r>
            <a:r>
              <a:rPr lang="en-US" sz="3600" dirty="0">
                <a:solidFill>
                  <a:srgbClr val="FFFF00"/>
                </a:solidFill>
              </a:rPr>
              <a:t>Un stained protein markers</a:t>
            </a:r>
            <a:r>
              <a:rPr lang="en-US" sz="3600" dirty="0"/>
              <a:t>:</a:t>
            </a:r>
          </a:p>
          <a:p>
            <a:pPr algn="just"/>
            <a:r>
              <a:rPr lang="en-US" sz="3200" dirty="0"/>
              <a:t> Unstained Protein Molecular Weight Marker is a mixture of seven native proteins (14.4 to 116 </a:t>
            </a:r>
            <a:r>
              <a:rPr lang="en-US" sz="3200" dirty="0" err="1"/>
              <a:t>kDa</a:t>
            </a:r>
            <a:r>
              <a:rPr lang="en-US" sz="3200" dirty="0"/>
              <a:t>) for use as size standards in protein electrophoresis (SDS-PAGE)</a:t>
            </a:r>
          </a:p>
          <a:p>
            <a:pPr algn="just"/>
            <a:r>
              <a:rPr lang="en-US" sz="3200" dirty="0"/>
              <a:t>Unstained protein ladders are not visible during electrophoresis and must be stained with the rest of the gel to be seen.</a:t>
            </a:r>
          </a:p>
          <a:p>
            <a:endParaRPr lang="en-US" dirty="0"/>
          </a:p>
        </p:txBody>
      </p:sp>
    </p:spTree>
    <p:extLst>
      <p:ext uri="{BB962C8B-B14F-4D97-AF65-F5344CB8AC3E}">
        <p14:creationId xmlns:p14="http://schemas.microsoft.com/office/powerpoint/2010/main" val="140961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407A65-52D2-4C27-A344-68367D3C61F8}"/>
              </a:ext>
            </a:extLst>
          </p:cNvPr>
          <p:cNvSpPr>
            <a:spLocks noGrp="1"/>
          </p:cNvSpPr>
          <p:nvPr>
            <p:ph idx="1"/>
          </p:nvPr>
        </p:nvSpPr>
        <p:spPr>
          <a:xfrm>
            <a:off x="1141412" y="271463"/>
            <a:ext cx="9905999" cy="5562601"/>
          </a:xfrm>
        </p:spPr>
        <p:txBody>
          <a:bodyPr>
            <a:normAutofit/>
          </a:bodyPr>
          <a:lstStyle/>
          <a:p>
            <a:pPr marL="0" indent="0">
              <a:buNone/>
            </a:pPr>
            <a:r>
              <a:rPr lang="en-US" dirty="0">
                <a:hlinkClick r:id="rId2"/>
              </a:rPr>
              <a:t>LINKS:  </a:t>
            </a:r>
          </a:p>
          <a:p>
            <a:r>
              <a:rPr lang="en-US" dirty="0">
                <a:hlinkClick r:id="rId2"/>
              </a:rPr>
              <a:t>http://www.biologydiscussion.com/dna/dna-markers/dna-markers-definition-properties-and-applications/37972</a:t>
            </a:r>
          </a:p>
          <a:p>
            <a:r>
              <a:rPr lang="en-US" dirty="0">
                <a:hlinkClick r:id="rId2"/>
              </a:rPr>
              <a:t> https://www.sigmaaldrich.com/life-science/proteomics/protein-electrophoresis/molecular-weight-markers.html.</a:t>
            </a:r>
          </a:p>
          <a:p>
            <a:r>
              <a:rPr lang="en-US" dirty="0">
                <a:hlinkClick r:id="rId2"/>
              </a:rPr>
              <a:t>http://www.biologydiscussion.com/dna/dna-markers/top-10-types-of-dna-markers-genetics/37969</a:t>
            </a:r>
            <a:endParaRPr lang="en-US" dirty="0"/>
          </a:p>
          <a:p>
            <a:endParaRPr lang="en-US" dirty="0"/>
          </a:p>
          <a:p>
            <a:endParaRPr lang="en-US" dirty="0"/>
          </a:p>
        </p:txBody>
      </p:sp>
    </p:spTree>
    <p:extLst>
      <p:ext uri="{BB962C8B-B14F-4D97-AF65-F5344CB8AC3E}">
        <p14:creationId xmlns:p14="http://schemas.microsoft.com/office/powerpoint/2010/main" val="115959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1A6646-F079-4D39-A8E5-02A1E6F8799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428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DD3403-86B9-4853-9790-AE2BE57F1944}"/>
              </a:ext>
            </a:extLst>
          </p:cNvPr>
          <p:cNvSpPr>
            <a:spLocks noGrp="1"/>
          </p:cNvSpPr>
          <p:nvPr>
            <p:ph idx="1"/>
          </p:nvPr>
        </p:nvSpPr>
        <p:spPr>
          <a:xfrm>
            <a:off x="523081" y="200025"/>
            <a:ext cx="11145838" cy="6800850"/>
          </a:xfrm>
        </p:spPr>
        <p:txBody>
          <a:bodyPr>
            <a:normAutofit/>
          </a:bodyPr>
          <a:lstStyle/>
          <a:p>
            <a:pPr>
              <a:lnSpc>
                <a:spcPct val="90000"/>
              </a:lnSpc>
              <a:buFont typeface="Wingdings" panose="05000000000000000000" pitchFamily="2" charset="2"/>
              <a:buChar char="Ø"/>
            </a:pPr>
            <a:r>
              <a:rPr lang="en-US" sz="3600" dirty="0" smtClean="0">
                <a:solidFill>
                  <a:schemeClr val="tx1"/>
                </a:solidFill>
              </a:rPr>
              <a:t>Properties </a:t>
            </a:r>
            <a:r>
              <a:rPr lang="en-US" sz="3600" dirty="0">
                <a:solidFill>
                  <a:schemeClr val="tx1"/>
                </a:solidFill>
              </a:rPr>
              <a:t>of DNA marker: </a:t>
            </a:r>
          </a:p>
          <a:p>
            <a:pPr algn="just">
              <a:lnSpc>
                <a:spcPct val="90000"/>
              </a:lnSpc>
            </a:pPr>
            <a:r>
              <a:rPr lang="en-US" sz="3600" dirty="0">
                <a:solidFill>
                  <a:srgbClr val="FFFF00"/>
                </a:solidFill>
              </a:rPr>
              <a:t>Polymorphism</a:t>
            </a:r>
            <a:r>
              <a:rPr lang="en-US" sz="3200" dirty="0">
                <a:solidFill>
                  <a:schemeClr val="tx1"/>
                </a:solidFill>
              </a:rPr>
              <a:t>: Markers should exhibit high level of polymorphism. In other words, there should be variability in the markers. It should demonstrate measurable differences in expression between trait types and/or gene of interest. </a:t>
            </a:r>
          </a:p>
          <a:p>
            <a:pPr algn="just">
              <a:lnSpc>
                <a:spcPct val="90000"/>
              </a:lnSpc>
            </a:pPr>
            <a:r>
              <a:rPr lang="en-US" sz="3600" dirty="0">
                <a:solidFill>
                  <a:srgbClr val="FFFF00"/>
                </a:solidFill>
              </a:rPr>
              <a:t>Co dominant</a:t>
            </a:r>
            <a:r>
              <a:rPr lang="en-US" sz="3200" dirty="0">
                <a:solidFill>
                  <a:schemeClr val="tx1"/>
                </a:solidFill>
              </a:rPr>
              <a:t>: Marker should be co-dominant. It means, there should be absence of intra-locus interaction. It helps in identification of heterozygotes from homozygotes</a:t>
            </a:r>
            <a:r>
              <a:rPr lang="en-US" dirty="0">
                <a:solidFill>
                  <a:schemeClr val="tx1"/>
                </a:solidFill>
              </a:rPr>
              <a:t>.</a:t>
            </a:r>
          </a:p>
          <a:p>
            <a:pPr algn="just">
              <a:lnSpc>
                <a:spcPct val="90000"/>
              </a:lnSpc>
            </a:pPr>
            <a:r>
              <a:rPr lang="en-US" sz="3600" dirty="0"/>
              <a:t>Multiallelic</a:t>
            </a:r>
            <a:r>
              <a:rPr lang="en-US" sz="3200" dirty="0"/>
              <a:t> : The marker should be multi-allelic. It useful in getting more variability/ polymorphism for a character</a:t>
            </a:r>
            <a:endParaRPr lang="en-US" sz="3200" dirty="0">
              <a:solidFill>
                <a:schemeClr val="tx1"/>
              </a:solidFill>
            </a:endParaRPr>
          </a:p>
        </p:txBody>
      </p:sp>
    </p:spTree>
    <p:extLst>
      <p:ext uri="{BB962C8B-B14F-4D97-AF65-F5344CB8AC3E}">
        <p14:creationId xmlns:p14="http://schemas.microsoft.com/office/powerpoint/2010/main" val="268808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416EAB-57E5-4C50-B28D-4326C3FA66BE}"/>
              </a:ext>
            </a:extLst>
          </p:cNvPr>
          <p:cNvSpPr>
            <a:spLocks noGrp="1"/>
          </p:cNvSpPr>
          <p:nvPr>
            <p:ph idx="1"/>
          </p:nvPr>
        </p:nvSpPr>
        <p:spPr>
          <a:xfrm>
            <a:off x="1143000" y="1"/>
            <a:ext cx="9905999" cy="6858000"/>
          </a:xfrm>
        </p:spPr>
        <p:txBody>
          <a:bodyPr/>
          <a:lstStyle/>
          <a:p>
            <a:pPr algn="just"/>
            <a:endParaRPr lang="en-US" sz="3600" dirty="0" smtClean="0">
              <a:solidFill>
                <a:srgbClr val="FFFF00"/>
              </a:solidFill>
            </a:endParaRPr>
          </a:p>
          <a:p>
            <a:pPr algn="just"/>
            <a:r>
              <a:rPr lang="en-US" sz="3600" dirty="0" smtClean="0">
                <a:solidFill>
                  <a:srgbClr val="FFFF00"/>
                </a:solidFill>
              </a:rPr>
              <a:t>No </a:t>
            </a:r>
            <a:r>
              <a:rPr lang="en-US" sz="3600" dirty="0">
                <a:solidFill>
                  <a:srgbClr val="FFFF00"/>
                </a:solidFill>
              </a:rPr>
              <a:t>epistasis</a:t>
            </a:r>
            <a:r>
              <a:rPr lang="en-US" sz="3200" dirty="0"/>
              <a:t>: There should be absence of epistasis. It makes Identification of all phenotypes (homo- and heterozygotes) easy.</a:t>
            </a:r>
          </a:p>
          <a:p>
            <a:pPr algn="just"/>
            <a:r>
              <a:rPr lang="en-US" sz="3600" dirty="0">
                <a:solidFill>
                  <a:srgbClr val="FFFF00"/>
                </a:solidFill>
              </a:rPr>
              <a:t>Neutral</a:t>
            </a:r>
            <a:r>
              <a:rPr lang="en-US" sz="3200" dirty="0"/>
              <a:t>: The marker should be neutral. The substitution of alleles at the marker locus should not alter the phenotype of an individual. This property is found in almost all the DNA markers.</a:t>
            </a:r>
          </a:p>
          <a:p>
            <a:endParaRPr lang="en-US" dirty="0"/>
          </a:p>
        </p:txBody>
      </p:sp>
    </p:spTree>
    <p:extLst>
      <p:ext uri="{BB962C8B-B14F-4D97-AF65-F5344CB8AC3E}">
        <p14:creationId xmlns:p14="http://schemas.microsoft.com/office/powerpoint/2010/main" val="28598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78651"/>
          </a:xfrm>
        </p:spPr>
        <p:txBody>
          <a:bodyPr>
            <a:normAutofit fontScale="90000"/>
          </a:bodyPr>
          <a:lstStyle/>
          <a:p>
            <a:endParaRPr lang="en-US" dirty="0"/>
          </a:p>
        </p:txBody>
      </p:sp>
      <p:sp>
        <p:nvSpPr>
          <p:cNvPr id="3" name="Content Placeholder 2"/>
          <p:cNvSpPr>
            <a:spLocks noGrp="1"/>
          </p:cNvSpPr>
          <p:nvPr>
            <p:ph idx="1"/>
          </p:nvPr>
        </p:nvSpPr>
        <p:spPr>
          <a:xfrm>
            <a:off x="1141412" y="1031631"/>
            <a:ext cx="9905999" cy="4759570"/>
          </a:xfrm>
        </p:spPr>
        <p:txBody>
          <a:bodyPr/>
          <a:lstStyle/>
          <a:p>
            <a:r>
              <a:rPr lang="en-US" sz="2800" dirty="0">
                <a:solidFill>
                  <a:srgbClr val="FFFF00"/>
                </a:solidFill>
              </a:rPr>
              <a:t>No effect of environment</a:t>
            </a:r>
            <a:r>
              <a:rPr lang="en-US" dirty="0"/>
              <a:t>: Markers should be insensitive to environment. This property is also found in almost all the DNA markers</a:t>
            </a:r>
          </a:p>
          <a:p>
            <a:endParaRPr lang="en-US" dirty="0"/>
          </a:p>
        </p:txBody>
      </p:sp>
    </p:spTree>
    <p:extLst>
      <p:ext uri="{BB962C8B-B14F-4D97-AF65-F5344CB8AC3E}">
        <p14:creationId xmlns:p14="http://schemas.microsoft.com/office/powerpoint/2010/main" val="52038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51" y="196487"/>
            <a:ext cx="9905998" cy="1478570"/>
          </a:xfrm>
        </p:spPr>
        <p:txBody>
          <a:bodyPr/>
          <a:lstStyle/>
          <a:p>
            <a:endParaRPr lang="en-US"/>
          </a:p>
        </p:txBody>
      </p:sp>
      <p:sp>
        <p:nvSpPr>
          <p:cNvPr id="3" name="Content Placeholder 2"/>
          <p:cNvSpPr>
            <a:spLocks noGrp="1"/>
          </p:cNvSpPr>
          <p:nvPr>
            <p:ph idx="1"/>
          </p:nvPr>
        </p:nvSpPr>
        <p:spPr>
          <a:xfrm>
            <a:off x="1141412" y="1617785"/>
            <a:ext cx="9905999" cy="4173416"/>
          </a:xfrm>
        </p:spPr>
        <p:txBody>
          <a:bodyPr/>
          <a:lstStyle/>
          <a:p>
            <a:pPr marL="0" indent="0" algn="ctr">
              <a:buNone/>
            </a:pPr>
            <a:r>
              <a:rPr lang="en-US" sz="4800" dirty="0">
                <a:solidFill>
                  <a:srgbClr val="FFFF00"/>
                </a:solidFill>
              </a:rPr>
              <a:t>Applications of DNA markers</a:t>
            </a:r>
            <a:r>
              <a:rPr lang="en-US" sz="4800" dirty="0" smtClean="0">
                <a:solidFill>
                  <a:srgbClr val="FFFF00"/>
                </a:solidFill>
              </a:rPr>
              <a:t>:</a:t>
            </a:r>
            <a:endParaRPr lang="en-US" sz="4800" dirty="0">
              <a:solidFill>
                <a:srgbClr val="FFFF00"/>
              </a:solidFill>
            </a:endParaRPr>
          </a:p>
          <a:p>
            <a:endParaRPr lang="en-US" dirty="0"/>
          </a:p>
        </p:txBody>
      </p:sp>
    </p:spTree>
    <p:extLst>
      <p:ext uri="{BB962C8B-B14F-4D97-AF65-F5344CB8AC3E}">
        <p14:creationId xmlns:p14="http://schemas.microsoft.com/office/powerpoint/2010/main" val="121606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A20E73-1CFE-4EC5-BDC5-DEC40B9BB87A}"/>
              </a:ext>
            </a:extLst>
          </p:cNvPr>
          <p:cNvSpPr>
            <a:spLocks noGrp="1"/>
          </p:cNvSpPr>
          <p:nvPr>
            <p:ph idx="1"/>
          </p:nvPr>
        </p:nvSpPr>
        <p:spPr>
          <a:xfrm>
            <a:off x="742950" y="0"/>
            <a:ext cx="10987087" cy="6858000"/>
          </a:xfrm>
        </p:spPr>
        <p:txBody>
          <a:bodyPr>
            <a:normAutofit lnSpcReduction="10000"/>
          </a:bodyPr>
          <a:lstStyle/>
          <a:p>
            <a:pPr>
              <a:buFont typeface="Courier New" panose="02070309020205020404" pitchFamily="49" charset="0"/>
              <a:buChar char="o"/>
            </a:pPr>
            <a:r>
              <a:rPr lang="en-US" sz="3200" dirty="0" smtClean="0"/>
              <a:t>DNA </a:t>
            </a:r>
            <a:r>
              <a:rPr lang="en-US" sz="3200" dirty="0"/>
              <a:t>markers are useful in the assessment of genetic diversity in germplasm, cultivars and advanced breeding material.</a:t>
            </a:r>
          </a:p>
          <a:p>
            <a:pPr>
              <a:buFont typeface="Courier New" panose="02070309020205020404" pitchFamily="49" charset="0"/>
              <a:buChar char="o"/>
            </a:pPr>
            <a:r>
              <a:rPr lang="en-US" sz="3200" dirty="0"/>
              <a:t>DNA markers can be used for constructing genetic linkage maps.</a:t>
            </a:r>
          </a:p>
          <a:p>
            <a:pPr>
              <a:buFont typeface="Courier New" panose="02070309020205020404" pitchFamily="49" charset="0"/>
              <a:buChar char="o"/>
            </a:pPr>
            <a:r>
              <a:rPr lang="en-US" sz="3200" dirty="0"/>
              <a:t> DNA markers are useful in identification of new useful alleles in the germplasm and wild species of crop plants.</a:t>
            </a:r>
          </a:p>
          <a:p>
            <a:pPr>
              <a:buFont typeface="Courier New" panose="02070309020205020404" pitchFamily="49" charset="0"/>
              <a:buChar char="o"/>
            </a:pPr>
            <a:r>
              <a:rPr lang="en-US" sz="3200" dirty="0"/>
              <a:t>DNA markers are used in the marker assisted or marker aided selection. MAS has several advantages over straight selection.</a:t>
            </a:r>
          </a:p>
          <a:p>
            <a:pPr>
              <a:buFont typeface="Courier New" panose="02070309020205020404" pitchFamily="49" charset="0"/>
              <a:buChar char="o"/>
            </a:pPr>
            <a:r>
              <a:rPr lang="en-US" sz="3200" dirty="0"/>
              <a:t>DNA markers are useful in the study of crop evolution.</a:t>
            </a:r>
          </a:p>
          <a:p>
            <a:endParaRPr lang="en-US" dirty="0"/>
          </a:p>
        </p:txBody>
      </p:sp>
    </p:spTree>
    <p:extLst>
      <p:ext uri="{BB962C8B-B14F-4D97-AF65-F5344CB8AC3E}">
        <p14:creationId xmlns:p14="http://schemas.microsoft.com/office/powerpoint/2010/main" val="265926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0C5AB9-3407-4A65-8424-E7B689071451}"/>
              </a:ext>
            </a:extLst>
          </p:cNvPr>
          <p:cNvSpPr>
            <a:spLocks noGrp="1"/>
          </p:cNvSpPr>
          <p:nvPr>
            <p:ph idx="1"/>
          </p:nvPr>
        </p:nvSpPr>
        <p:spPr>
          <a:xfrm>
            <a:off x="1141412" y="685800"/>
            <a:ext cx="4954588" cy="6000750"/>
          </a:xfrm>
        </p:spPr>
        <p:txBody>
          <a:bodyPr anchor="ctr">
            <a:normAutofit fontScale="92500" lnSpcReduction="10000"/>
          </a:bodyPr>
          <a:lstStyle/>
          <a:p>
            <a:pPr algn="just">
              <a:lnSpc>
                <a:spcPct val="110000"/>
              </a:lnSpc>
              <a:buFont typeface="Courier New" panose="02070309020205020404" pitchFamily="49" charset="0"/>
              <a:buChar char="o"/>
            </a:pPr>
            <a:r>
              <a:rPr lang="en-US" sz="2800" dirty="0"/>
              <a:t>DNA markers are highly polymorphic. They have simple inheritance (often co-dominant).</a:t>
            </a:r>
          </a:p>
          <a:p>
            <a:pPr algn="just">
              <a:lnSpc>
                <a:spcPct val="110000"/>
              </a:lnSpc>
              <a:buFont typeface="Courier New" panose="02070309020205020404" pitchFamily="49" charset="0"/>
              <a:buChar char="o"/>
            </a:pPr>
            <a:r>
              <a:rPr lang="en-US" sz="2800" dirty="0"/>
              <a:t>They abundantly occur</a:t>
            </a:r>
            <a:r>
              <a:rPr lang="en-US" dirty="0"/>
              <a:t> </a:t>
            </a:r>
            <a:r>
              <a:rPr lang="en-US" sz="2800" dirty="0"/>
              <a:t>throughout the genome.</a:t>
            </a:r>
          </a:p>
          <a:p>
            <a:pPr algn="just">
              <a:lnSpc>
                <a:spcPct val="110000"/>
              </a:lnSpc>
              <a:buFont typeface="Courier New" panose="02070309020205020404" pitchFamily="49" charset="0"/>
              <a:buChar char="o"/>
            </a:pPr>
            <a:r>
              <a:rPr lang="en-US" sz="2800" dirty="0"/>
              <a:t>They are easy and fast to detect and  exhibit minimum pleiotropic effect.</a:t>
            </a:r>
          </a:p>
          <a:p>
            <a:pPr algn="just">
              <a:lnSpc>
                <a:spcPct val="110000"/>
              </a:lnSpc>
              <a:buFont typeface="Courier New" panose="02070309020205020404" pitchFamily="49" charset="0"/>
              <a:buChar char="o"/>
            </a:pPr>
            <a:r>
              <a:rPr lang="en-US" sz="2800" dirty="0"/>
              <a:t>Their detection is not dependent on the developmental stage of the organism.</a:t>
            </a:r>
          </a:p>
          <a:p>
            <a:pPr marL="0" indent="0">
              <a:lnSpc>
                <a:spcPct val="110000"/>
              </a:lnSpc>
              <a:buNone/>
            </a:pPr>
            <a:endParaRPr lang="en-US" sz="2000" dirty="0"/>
          </a:p>
          <a:p>
            <a:pPr marL="0" indent="0">
              <a:lnSpc>
                <a:spcPct val="110000"/>
              </a:lnSpc>
              <a:buNone/>
            </a:pPr>
            <a:endParaRPr lang="en-US" sz="2000" dirty="0"/>
          </a:p>
          <a:p>
            <a:pPr>
              <a:lnSpc>
                <a:spcPct val="110000"/>
              </a:lnSpc>
            </a:pPr>
            <a:endParaRPr lang="en-US" sz="2000" dirty="0"/>
          </a:p>
        </p:txBody>
      </p:sp>
      <p:pic>
        <p:nvPicPr>
          <p:cNvPr id="5" name="Picture 4">
            <a:extLst>
              <a:ext uri="{FF2B5EF4-FFF2-40B4-BE49-F238E27FC236}">
                <a16:creationId xmlns:a16="http://schemas.microsoft.com/office/drawing/2014/main" xmlns="" id="{B0D992ED-D663-4092-A8FC-1FD68E374FCE}"/>
              </a:ext>
            </a:extLst>
          </p:cNvPr>
          <p:cNvPicPr>
            <a:picLocks noChangeAspect="1"/>
          </p:cNvPicPr>
          <p:nvPr/>
        </p:nvPicPr>
        <p:blipFill>
          <a:blip r:embed="rId3"/>
          <a:stretch>
            <a:fillRect/>
          </a:stretch>
        </p:blipFill>
        <p:spPr>
          <a:xfrm>
            <a:off x="6343650" y="905037"/>
            <a:ext cx="5200650" cy="5047926"/>
          </a:xfrm>
          <a:prstGeom prst="rect">
            <a:avLst/>
          </a:prstGeom>
        </p:spPr>
      </p:pic>
    </p:spTree>
    <p:extLst>
      <p:ext uri="{BB962C8B-B14F-4D97-AF65-F5344CB8AC3E}">
        <p14:creationId xmlns:p14="http://schemas.microsoft.com/office/powerpoint/2010/main" val="322491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67152-CAC2-4758-B352-7E75334588D5}"/>
              </a:ext>
            </a:extLst>
          </p:cNvPr>
          <p:cNvSpPr>
            <a:spLocks noGrp="1"/>
          </p:cNvSpPr>
          <p:nvPr>
            <p:ph type="title"/>
          </p:nvPr>
        </p:nvSpPr>
        <p:spPr>
          <a:xfrm>
            <a:off x="1141413" y="185738"/>
            <a:ext cx="9905998" cy="1228725"/>
          </a:xfrm>
        </p:spPr>
        <p:txBody>
          <a:bodyPr/>
          <a:lstStyle/>
          <a:p>
            <a:pPr marL="571500" indent="-571500">
              <a:buFont typeface="Wingdings" panose="05000000000000000000" pitchFamily="2" charset="2"/>
              <a:buChar char="Ø"/>
            </a:pPr>
            <a:r>
              <a:rPr lang="en-US" dirty="0">
                <a:solidFill>
                  <a:srgbClr val="FFFF00"/>
                </a:solidFill>
              </a:rPr>
              <a:t>TYPES OF DNA  MARKERS</a:t>
            </a:r>
          </a:p>
        </p:txBody>
      </p:sp>
      <p:sp>
        <p:nvSpPr>
          <p:cNvPr id="3" name="Content Placeholder 2">
            <a:extLst>
              <a:ext uri="{FF2B5EF4-FFF2-40B4-BE49-F238E27FC236}">
                <a16:creationId xmlns:a16="http://schemas.microsoft.com/office/drawing/2014/main" xmlns="" id="{DC0747FF-474E-44DE-81BE-4F58F13DD150}"/>
              </a:ext>
            </a:extLst>
          </p:cNvPr>
          <p:cNvSpPr>
            <a:spLocks noGrp="1"/>
          </p:cNvSpPr>
          <p:nvPr>
            <p:ph idx="1"/>
          </p:nvPr>
        </p:nvSpPr>
        <p:spPr>
          <a:xfrm>
            <a:off x="1141412" y="1028700"/>
            <a:ext cx="9905999" cy="5643562"/>
          </a:xfrm>
        </p:spPr>
        <p:txBody>
          <a:bodyPr>
            <a:normAutofit fontScale="92500" lnSpcReduction="20000"/>
          </a:bodyPr>
          <a:lstStyle/>
          <a:p>
            <a:pPr marL="0" indent="0">
              <a:buNone/>
            </a:pPr>
            <a:r>
              <a:rPr lang="en-US" sz="3600" dirty="0"/>
              <a:t>I. </a:t>
            </a:r>
            <a:r>
              <a:rPr lang="en-US" sz="3600" dirty="0">
                <a:solidFill>
                  <a:srgbClr val="FFFF00"/>
                </a:solidFill>
              </a:rPr>
              <a:t>Restriction Fragment Length Polymorphism(RFLP): </a:t>
            </a:r>
          </a:p>
          <a:p>
            <a:r>
              <a:rPr lang="en-US" sz="3600" dirty="0"/>
              <a:t>RFLPs refer to variations found within a species in the length of DNA fragments generated by specific endonuclease. </a:t>
            </a:r>
          </a:p>
          <a:p>
            <a:r>
              <a:rPr lang="en-US" sz="3600" dirty="0"/>
              <a:t>RFLPs are first type of DNA markers developed to distinguish individuals at the DNA level. </a:t>
            </a:r>
          </a:p>
          <a:p>
            <a:r>
              <a:rPr lang="en-US" sz="3600" dirty="0"/>
              <a:t>The majority of RFLP markers are co dominant and have locus specificity. These are powerful tool for comparative and </a:t>
            </a:r>
            <a:r>
              <a:rPr lang="en-US" sz="3600" dirty="0" err="1"/>
              <a:t>synatny</a:t>
            </a:r>
            <a:r>
              <a:rPr lang="en-US" sz="3600" dirty="0"/>
              <a:t> mapping.</a:t>
            </a:r>
          </a:p>
        </p:txBody>
      </p:sp>
    </p:spTree>
    <p:extLst>
      <p:ext uri="{BB962C8B-B14F-4D97-AF65-F5344CB8AC3E}">
        <p14:creationId xmlns:p14="http://schemas.microsoft.com/office/powerpoint/2010/main" val="3739036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otalTime>161</TotalTime>
  <Words>1298</Words>
  <Application>Microsoft Office PowerPoint</Application>
  <PresentationFormat>Custom</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Circuit</vt:lpstr>
      <vt:lpstr>DNA and Protein 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DNA  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MARKERS</dc:title>
  <dc:creator>SAFINA</dc:creator>
  <cp:lastModifiedBy>User</cp:lastModifiedBy>
  <cp:revision>74</cp:revision>
  <dcterms:created xsi:type="dcterms:W3CDTF">2020-05-07T08:27:24Z</dcterms:created>
  <dcterms:modified xsi:type="dcterms:W3CDTF">2020-05-18T06:33:31Z</dcterms:modified>
</cp:coreProperties>
</file>