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9C1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91607" autoAdjust="0"/>
  </p:normalViewPr>
  <p:slideViewPr>
    <p:cSldViewPr snapToGrid="0">
      <p:cViewPr>
        <p:scale>
          <a:sx n="60" d="100"/>
          <a:sy n="60" d="100"/>
        </p:scale>
        <p:origin x="85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06F34B-3210-4561-B6A0-AD3CD667ADF7}"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0610FE21-069E-4529-8637-087DCC150E0B}">
      <dgm:prSet custT="1"/>
      <dgm:spPr>
        <a:solidFill>
          <a:schemeClr val="accent5">
            <a:lumMod val="75000"/>
            <a:alpha val="40000"/>
          </a:schemeClr>
        </a:solidFill>
        <a:ln>
          <a:solidFill>
            <a:schemeClr val="accent1">
              <a:lumMod val="50000"/>
            </a:schemeClr>
          </a:solidFill>
        </a:ln>
      </dgm:spPr>
      <dgm:t>
        <a:bodyPr/>
        <a:lstStyle/>
        <a:p>
          <a:r>
            <a:rPr lang="en-US" sz="2000" b="1" dirty="0" smtClean="0"/>
            <a:t>ICE CORES provide a continuous record of the climate dating back hundreds of thousands of years. By analyzing the ice in these ice cores, we are able to reconstruct what the temperature was like long before we were able to measure it with thermometers.</a:t>
          </a:r>
          <a:endParaRPr lang="en-US" sz="2000" b="1" dirty="0"/>
        </a:p>
      </dgm:t>
    </dgm:pt>
    <dgm:pt modelId="{A979AA10-DCE0-49C7-ACC1-0CB816419A03}" type="parTrans" cxnId="{EB3F7C51-05D3-4CC9-9521-D109003B775B}">
      <dgm:prSet/>
      <dgm:spPr/>
      <dgm:t>
        <a:bodyPr/>
        <a:lstStyle/>
        <a:p>
          <a:endParaRPr lang="en-US"/>
        </a:p>
      </dgm:t>
    </dgm:pt>
    <dgm:pt modelId="{6762B5D2-62F0-4101-ACFD-E7A10CFF3A2B}" type="sibTrans" cxnId="{EB3F7C51-05D3-4CC9-9521-D109003B775B}">
      <dgm:prSet/>
      <dgm:spPr/>
      <dgm:t>
        <a:bodyPr/>
        <a:lstStyle/>
        <a:p>
          <a:endParaRPr lang="en-US"/>
        </a:p>
      </dgm:t>
    </dgm:pt>
    <dgm:pt modelId="{4E0B70EA-2C4F-4907-AE2F-261E25BDA0B3}">
      <dgm:prSet custT="1"/>
      <dgm:spPr>
        <a:solidFill>
          <a:schemeClr val="accent4">
            <a:lumMod val="75000"/>
            <a:alpha val="40000"/>
          </a:schemeClr>
        </a:solidFill>
        <a:ln>
          <a:solidFill>
            <a:schemeClr val="accent4">
              <a:lumMod val="50000"/>
            </a:schemeClr>
          </a:solidFill>
        </a:ln>
      </dgm:spPr>
      <dgm:t>
        <a:bodyPr/>
        <a:lstStyle/>
        <a:p>
          <a:r>
            <a:rPr lang="en-US" sz="2500" dirty="0" smtClean="0"/>
            <a:t> c</a:t>
          </a:r>
          <a:r>
            <a:rPr lang="en-US" sz="2000" b="1" dirty="0" smtClean="0"/>
            <a:t>limatic factors like temperature and precipitation affect tree growth, their influence can be seen in TREE RING data.</a:t>
          </a:r>
          <a:endParaRPr lang="en-US" sz="2000" b="1" dirty="0"/>
        </a:p>
      </dgm:t>
    </dgm:pt>
    <dgm:pt modelId="{B8BCD844-6EC7-44EE-B5D8-B1F1872405BD}" type="parTrans" cxnId="{AD25CE92-D48D-4629-8AF0-31084BC870B9}">
      <dgm:prSet/>
      <dgm:spPr/>
      <dgm:t>
        <a:bodyPr/>
        <a:lstStyle/>
        <a:p>
          <a:endParaRPr lang="en-US"/>
        </a:p>
      </dgm:t>
    </dgm:pt>
    <dgm:pt modelId="{B31B6FC8-CF9B-461C-A2A8-241570AA9102}" type="sibTrans" cxnId="{AD25CE92-D48D-4629-8AF0-31084BC870B9}">
      <dgm:prSet/>
      <dgm:spPr/>
      <dgm:t>
        <a:bodyPr/>
        <a:lstStyle/>
        <a:p>
          <a:endParaRPr lang="en-US"/>
        </a:p>
      </dgm:t>
    </dgm:pt>
    <dgm:pt modelId="{E9E753A0-BA84-4693-A60E-D9D1F7ABFBDF}">
      <dgm:prSet custT="1"/>
      <dgm:spPr>
        <a:solidFill>
          <a:schemeClr val="accent2">
            <a:lumMod val="75000"/>
            <a:alpha val="40000"/>
          </a:schemeClr>
        </a:solidFill>
        <a:ln>
          <a:solidFill>
            <a:schemeClr val="accent2">
              <a:lumMod val="50000"/>
            </a:schemeClr>
          </a:solidFill>
        </a:ln>
      </dgm:spPr>
      <dgm:t>
        <a:bodyPr/>
        <a:lstStyle/>
        <a:p>
          <a:r>
            <a:rPr lang="en-US" sz="2000" b="1" dirty="0" smtClean="0"/>
            <a:t>BOREHOLES are holes drilled into the earth, and temperatures are taken at varying depths. Because surface properties (vegetative cover, land use) can influence ground heating and cooling, it is important to include these factors into temperature reconstruction.</a:t>
          </a:r>
          <a:endParaRPr lang="en-US" sz="2000" b="1" dirty="0"/>
        </a:p>
      </dgm:t>
    </dgm:pt>
    <dgm:pt modelId="{CE53C4FB-ECB7-46DD-A284-42CA83A508D0}" type="parTrans" cxnId="{4E3FC073-4668-469C-B153-CA8DB1F3B4D7}">
      <dgm:prSet/>
      <dgm:spPr/>
      <dgm:t>
        <a:bodyPr/>
        <a:lstStyle/>
        <a:p>
          <a:endParaRPr lang="en-US"/>
        </a:p>
      </dgm:t>
    </dgm:pt>
    <dgm:pt modelId="{EC0C399C-DB1D-45DB-82F2-92BA67AD445F}" type="sibTrans" cxnId="{4E3FC073-4668-469C-B153-CA8DB1F3B4D7}">
      <dgm:prSet/>
      <dgm:spPr/>
      <dgm:t>
        <a:bodyPr/>
        <a:lstStyle/>
        <a:p>
          <a:endParaRPr lang="en-US"/>
        </a:p>
      </dgm:t>
    </dgm:pt>
    <dgm:pt modelId="{E2EF0422-5455-4D80-A375-071BF0E0E6B0}" type="pres">
      <dgm:prSet presAssocID="{0106F34B-3210-4561-B6A0-AD3CD667ADF7}" presName="Name0" presStyleCnt="0">
        <dgm:presLayoutVars>
          <dgm:dir/>
          <dgm:resizeHandles val="exact"/>
        </dgm:presLayoutVars>
      </dgm:prSet>
      <dgm:spPr/>
      <dgm:t>
        <a:bodyPr/>
        <a:lstStyle/>
        <a:p>
          <a:endParaRPr lang="en-US"/>
        </a:p>
      </dgm:t>
    </dgm:pt>
    <dgm:pt modelId="{07A0FAE0-EB3A-4FCA-A72F-F74BC185363E}" type="pres">
      <dgm:prSet presAssocID="{0610FE21-069E-4529-8637-087DCC150E0B}" presName="composite" presStyleCnt="0"/>
      <dgm:spPr/>
    </dgm:pt>
    <dgm:pt modelId="{68812F6E-3304-42F2-98D9-6E10D8E8E329}" type="pres">
      <dgm:prSet presAssocID="{0610FE21-069E-4529-8637-087DCC150E0B}" presName="rect1" presStyleLbl="trAlignAcc1" presStyleIdx="0" presStyleCnt="3" custScaleY="112408" custLinFactNeighborX="-11449" custLinFactNeighborY="8643">
        <dgm:presLayoutVars>
          <dgm:bulletEnabled val="1"/>
        </dgm:presLayoutVars>
      </dgm:prSet>
      <dgm:spPr/>
      <dgm:t>
        <a:bodyPr/>
        <a:lstStyle/>
        <a:p>
          <a:endParaRPr lang="en-US"/>
        </a:p>
      </dgm:t>
    </dgm:pt>
    <dgm:pt modelId="{CF7E590D-F4E1-47C1-A721-0EE4D4A182B9}" type="pres">
      <dgm:prSet presAssocID="{0610FE21-069E-4529-8637-087DCC150E0B}" presName="rect2" presStyleLbl="fgImgPlace1" presStyleIdx="0" presStyleCnt="3" custScaleY="13649" custLinFactX="-14378" custLinFactNeighborX="-100000" custLinFactNeighborY="61532"/>
      <dgm:spPr/>
    </dgm:pt>
    <dgm:pt modelId="{222FE8F0-FB4A-4FEE-A5B4-FEC5FFB1B2D2}" type="pres">
      <dgm:prSet presAssocID="{6762B5D2-62F0-4101-ACFD-E7A10CFF3A2B}" presName="sibTrans" presStyleCnt="0"/>
      <dgm:spPr/>
    </dgm:pt>
    <dgm:pt modelId="{A4C36E97-2075-40D6-B153-0C4EB08BF76C}" type="pres">
      <dgm:prSet presAssocID="{4E0B70EA-2C4F-4907-AE2F-261E25BDA0B3}" presName="composite" presStyleCnt="0"/>
      <dgm:spPr/>
    </dgm:pt>
    <dgm:pt modelId="{B47F3127-F349-48FB-B83F-C9EEB4E94ED1}" type="pres">
      <dgm:prSet presAssocID="{4E0B70EA-2C4F-4907-AE2F-261E25BDA0B3}" presName="rect1" presStyleLbl="trAlignAcc1" presStyleIdx="1" presStyleCnt="3" custScaleX="78233" custLinFactNeighborX="41458" custLinFactNeighborY="11204">
        <dgm:presLayoutVars>
          <dgm:bulletEnabled val="1"/>
        </dgm:presLayoutVars>
      </dgm:prSet>
      <dgm:spPr/>
      <dgm:t>
        <a:bodyPr/>
        <a:lstStyle/>
        <a:p>
          <a:endParaRPr lang="en-US"/>
        </a:p>
      </dgm:t>
    </dgm:pt>
    <dgm:pt modelId="{AFC61CB6-DDDA-44D7-B39D-126C8FAD05DC}" type="pres">
      <dgm:prSet presAssocID="{4E0B70EA-2C4F-4907-AE2F-261E25BDA0B3}" presName="rect2" presStyleLbl="fgImgPlace1" presStyleIdx="1" presStyleCnt="3" custScaleY="8925" custLinFactX="100000" custLinFactNeighborX="129788" custLinFactNeighborY="35876"/>
      <dgm:spPr/>
    </dgm:pt>
    <dgm:pt modelId="{85740B55-59C6-4C66-9758-9DDC20F88594}" type="pres">
      <dgm:prSet presAssocID="{B31B6FC8-CF9B-461C-A2A8-241570AA9102}" presName="sibTrans" presStyleCnt="0"/>
      <dgm:spPr/>
    </dgm:pt>
    <dgm:pt modelId="{9187AC64-92B8-4793-AFE3-F5D5E904AC4D}" type="pres">
      <dgm:prSet presAssocID="{E9E753A0-BA84-4693-A60E-D9D1F7ABFBDF}" presName="composite" presStyleCnt="0"/>
      <dgm:spPr/>
    </dgm:pt>
    <dgm:pt modelId="{80773E97-54C9-4990-8B66-0F27D5645A57}" type="pres">
      <dgm:prSet presAssocID="{E9E753A0-BA84-4693-A60E-D9D1F7ABFBDF}" presName="rect1" presStyleLbl="trAlignAcc1" presStyleIdx="2" presStyleCnt="3" custScaleX="110368" custLinFactNeighborX="-4366" custLinFactNeighborY="6210">
        <dgm:presLayoutVars>
          <dgm:bulletEnabled val="1"/>
        </dgm:presLayoutVars>
      </dgm:prSet>
      <dgm:spPr/>
      <dgm:t>
        <a:bodyPr/>
        <a:lstStyle/>
        <a:p>
          <a:endParaRPr lang="en-US"/>
        </a:p>
      </dgm:t>
    </dgm:pt>
    <dgm:pt modelId="{D64A5A6A-3E75-4C09-BBDD-86DBCEEB95D7}" type="pres">
      <dgm:prSet presAssocID="{E9E753A0-BA84-4693-A60E-D9D1F7ABFBDF}" presName="rect2" presStyleLbl="fgImgPlace1" presStyleIdx="2" presStyleCnt="3" custScaleY="14164" custLinFactNeighborX="-70135" custLinFactNeighborY="11155"/>
      <dgm:spPr/>
    </dgm:pt>
  </dgm:ptLst>
  <dgm:cxnLst>
    <dgm:cxn modelId="{3DB44B1F-D2F3-4ED4-91BB-F4D1B596EFFA}" type="presOf" srcId="{0610FE21-069E-4529-8637-087DCC150E0B}" destId="{68812F6E-3304-42F2-98D9-6E10D8E8E329}" srcOrd="0" destOrd="0" presId="urn:microsoft.com/office/officeart/2008/layout/PictureStrips"/>
    <dgm:cxn modelId="{D19BB386-FBA3-4A26-8AF2-FFD78F1BEB52}" type="presOf" srcId="{4E0B70EA-2C4F-4907-AE2F-261E25BDA0B3}" destId="{B47F3127-F349-48FB-B83F-C9EEB4E94ED1}" srcOrd="0" destOrd="0" presId="urn:microsoft.com/office/officeart/2008/layout/PictureStrips"/>
    <dgm:cxn modelId="{BF2792F6-F983-4004-81DB-37EA67CD4C5E}" type="presOf" srcId="{E9E753A0-BA84-4693-A60E-D9D1F7ABFBDF}" destId="{80773E97-54C9-4990-8B66-0F27D5645A57}" srcOrd="0" destOrd="0" presId="urn:microsoft.com/office/officeart/2008/layout/PictureStrips"/>
    <dgm:cxn modelId="{AD25CE92-D48D-4629-8AF0-31084BC870B9}" srcId="{0106F34B-3210-4561-B6A0-AD3CD667ADF7}" destId="{4E0B70EA-2C4F-4907-AE2F-261E25BDA0B3}" srcOrd="1" destOrd="0" parTransId="{B8BCD844-6EC7-44EE-B5D8-B1F1872405BD}" sibTransId="{B31B6FC8-CF9B-461C-A2A8-241570AA9102}"/>
    <dgm:cxn modelId="{EB3F7C51-05D3-4CC9-9521-D109003B775B}" srcId="{0106F34B-3210-4561-B6A0-AD3CD667ADF7}" destId="{0610FE21-069E-4529-8637-087DCC150E0B}" srcOrd="0" destOrd="0" parTransId="{A979AA10-DCE0-49C7-ACC1-0CB816419A03}" sibTransId="{6762B5D2-62F0-4101-ACFD-E7A10CFF3A2B}"/>
    <dgm:cxn modelId="{2AE472AD-08C8-4E5A-AF73-CE5EEF3AF4ED}" type="presOf" srcId="{0106F34B-3210-4561-B6A0-AD3CD667ADF7}" destId="{E2EF0422-5455-4D80-A375-071BF0E0E6B0}" srcOrd="0" destOrd="0" presId="urn:microsoft.com/office/officeart/2008/layout/PictureStrips"/>
    <dgm:cxn modelId="{4E3FC073-4668-469C-B153-CA8DB1F3B4D7}" srcId="{0106F34B-3210-4561-B6A0-AD3CD667ADF7}" destId="{E9E753A0-BA84-4693-A60E-D9D1F7ABFBDF}" srcOrd="2" destOrd="0" parTransId="{CE53C4FB-ECB7-46DD-A284-42CA83A508D0}" sibTransId="{EC0C399C-DB1D-45DB-82F2-92BA67AD445F}"/>
    <dgm:cxn modelId="{505CB6D2-11C6-4D44-A290-326275619552}" type="presParOf" srcId="{E2EF0422-5455-4D80-A375-071BF0E0E6B0}" destId="{07A0FAE0-EB3A-4FCA-A72F-F74BC185363E}" srcOrd="0" destOrd="0" presId="urn:microsoft.com/office/officeart/2008/layout/PictureStrips"/>
    <dgm:cxn modelId="{D8FF1030-4C68-4D02-BF13-783A843E20A3}" type="presParOf" srcId="{07A0FAE0-EB3A-4FCA-A72F-F74BC185363E}" destId="{68812F6E-3304-42F2-98D9-6E10D8E8E329}" srcOrd="0" destOrd="0" presId="urn:microsoft.com/office/officeart/2008/layout/PictureStrips"/>
    <dgm:cxn modelId="{0FE5367C-017A-4A97-A45C-067664DFC0AB}" type="presParOf" srcId="{07A0FAE0-EB3A-4FCA-A72F-F74BC185363E}" destId="{CF7E590D-F4E1-47C1-A721-0EE4D4A182B9}" srcOrd="1" destOrd="0" presId="urn:microsoft.com/office/officeart/2008/layout/PictureStrips"/>
    <dgm:cxn modelId="{62B47286-81EF-44EA-86A9-417AE2B23C02}" type="presParOf" srcId="{E2EF0422-5455-4D80-A375-071BF0E0E6B0}" destId="{222FE8F0-FB4A-4FEE-A5B4-FEC5FFB1B2D2}" srcOrd="1" destOrd="0" presId="urn:microsoft.com/office/officeart/2008/layout/PictureStrips"/>
    <dgm:cxn modelId="{D11567D9-A3D9-4721-BD41-51B14CE496E3}" type="presParOf" srcId="{E2EF0422-5455-4D80-A375-071BF0E0E6B0}" destId="{A4C36E97-2075-40D6-B153-0C4EB08BF76C}" srcOrd="2" destOrd="0" presId="urn:microsoft.com/office/officeart/2008/layout/PictureStrips"/>
    <dgm:cxn modelId="{EDD3AE15-94C8-4C73-BC1F-FC459E68B87C}" type="presParOf" srcId="{A4C36E97-2075-40D6-B153-0C4EB08BF76C}" destId="{B47F3127-F349-48FB-B83F-C9EEB4E94ED1}" srcOrd="0" destOrd="0" presId="urn:microsoft.com/office/officeart/2008/layout/PictureStrips"/>
    <dgm:cxn modelId="{65D70AF0-3083-4DE7-A2E7-98AC88A5BB2C}" type="presParOf" srcId="{A4C36E97-2075-40D6-B153-0C4EB08BF76C}" destId="{AFC61CB6-DDDA-44D7-B39D-126C8FAD05DC}" srcOrd="1" destOrd="0" presId="urn:microsoft.com/office/officeart/2008/layout/PictureStrips"/>
    <dgm:cxn modelId="{B396FF06-414C-4596-AD5B-8432E8CF23C8}" type="presParOf" srcId="{E2EF0422-5455-4D80-A375-071BF0E0E6B0}" destId="{85740B55-59C6-4C66-9758-9DDC20F88594}" srcOrd="3" destOrd="0" presId="urn:microsoft.com/office/officeart/2008/layout/PictureStrips"/>
    <dgm:cxn modelId="{A925EB84-38C1-4A55-BB99-36C51D225FF3}" type="presParOf" srcId="{E2EF0422-5455-4D80-A375-071BF0E0E6B0}" destId="{9187AC64-92B8-4793-AFE3-F5D5E904AC4D}" srcOrd="4" destOrd="0" presId="urn:microsoft.com/office/officeart/2008/layout/PictureStrips"/>
    <dgm:cxn modelId="{994B9475-3B0B-4931-81D0-7A939A3398C3}" type="presParOf" srcId="{9187AC64-92B8-4793-AFE3-F5D5E904AC4D}" destId="{80773E97-54C9-4990-8B66-0F27D5645A57}" srcOrd="0" destOrd="0" presId="urn:microsoft.com/office/officeart/2008/layout/PictureStrips"/>
    <dgm:cxn modelId="{E86CB6DD-5634-45D4-B6CE-221D22137BED}" type="presParOf" srcId="{9187AC64-92B8-4793-AFE3-F5D5E904AC4D}" destId="{D64A5A6A-3E75-4C09-BBDD-86DBCEEB95D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E8112C-E87E-4756-BCCB-91F82DD4FFC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E27AEEB8-A4AF-4FAD-8E55-C0E706FBA21B}">
      <dgm:prSet phldrT="[Text]" custT="1"/>
      <dgm:spPr/>
      <dgm:t>
        <a:bodyPr/>
        <a:lstStyle/>
        <a:p>
          <a:pPr algn="ctr"/>
          <a:r>
            <a:rPr lang="en-US" sz="1400" b="1" dirty="0" smtClean="0"/>
            <a:t>Rising temperature is  affecting wild life and their habitat</a:t>
          </a:r>
          <a:endParaRPr lang="en-US" sz="1400" b="1" dirty="0"/>
        </a:p>
      </dgm:t>
    </dgm:pt>
    <dgm:pt modelId="{677D4E6B-3461-499C-97C4-36CB61EEEE36}" type="parTrans" cxnId="{08736DFA-2B42-46C6-9CD2-8B4893FE2717}">
      <dgm:prSet/>
      <dgm:spPr/>
      <dgm:t>
        <a:bodyPr/>
        <a:lstStyle/>
        <a:p>
          <a:endParaRPr lang="en-US"/>
        </a:p>
      </dgm:t>
    </dgm:pt>
    <dgm:pt modelId="{1E34E2B4-F77D-4362-9AAF-B57D06842707}" type="sibTrans" cxnId="{08736DFA-2B42-46C6-9CD2-8B4893FE2717}">
      <dgm:prSet/>
      <dgm:spPr/>
      <dgm:t>
        <a:bodyPr/>
        <a:lstStyle/>
        <a:p>
          <a:endParaRPr lang="en-US"/>
        </a:p>
      </dgm:t>
    </dgm:pt>
    <dgm:pt modelId="{CDC0DF64-7B5E-499B-A33F-03D317D88E94}">
      <dgm:prSet phldrT="[Text]"/>
      <dgm:spPr/>
      <dgm:t>
        <a:bodyPr/>
        <a:lstStyle/>
        <a:p>
          <a:endParaRPr lang="en-US" b="1" dirty="0"/>
        </a:p>
      </dgm:t>
    </dgm:pt>
    <dgm:pt modelId="{45FC4549-D2FE-45E1-A6C9-D0F1D88A59AF}" type="parTrans" cxnId="{F05123E0-9C83-4F0B-8BFC-BE41966DB914}">
      <dgm:prSet/>
      <dgm:spPr/>
      <dgm:t>
        <a:bodyPr/>
        <a:lstStyle/>
        <a:p>
          <a:endParaRPr lang="en-US"/>
        </a:p>
      </dgm:t>
    </dgm:pt>
    <dgm:pt modelId="{1F8C6F4A-8B69-4915-9DF2-7B9BBE7A2F86}" type="sibTrans" cxnId="{F05123E0-9C83-4F0B-8BFC-BE41966DB914}">
      <dgm:prSet/>
      <dgm:spPr/>
      <dgm:t>
        <a:bodyPr/>
        <a:lstStyle/>
        <a:p>
          <a:endParaRPr lang="en-US"/>
        </a:p>
      </dgm:t>
    </dgm:pt>
    <dgm:pt modelId="{3B358BD3-80B6-4446-AAFA-A15B8C6B5DC7}">
      <dgm:prSet phldrT="[Text]" custT="1"/>
      <dgm:spPr/>
      <dgm:t>
        <a:bodyPr/>
        <a:lstStyle/>
        <a:p>
          <a:r>
            <a:rPr lang="en-US" sz="1400" b="1" dirty="0" smtClean="0"/>
            <a:t>Human induced is superimposed and can lead to wildfires in forests</a:t>
          </a:r>
          <a:endParaRPr lang="en-US" sz="1400" b="1" dirty="0"/>
        </a:p>
      </dgm:t>
    </dgm:pt>
    <dgm:pt modelId="{D6E61EC2-B6E0-4B2E-AACE-C2F0E2D875FE}" type="parTrans" cxnId="{6A99DBD7-5445-4A79-8752-56EE0170E946}">
      <dgm:prSet/>
      <dgm:spPr/>
      <dgm:t>
        <a:bodyPr/>
        <a:lstStyle/>
        <a:p>
          <a:endParaRPr lang="en-US"/>
        </a:p>
      </dgm:t>
    </dgm:pt>
    <dgm:pt modelId="{DC3376EE-4BD7-40D7-AF04-6633551215F4}" type="sibTrans" cxnId="{6A99DBD7-5445-4A79-8752-56EE0170E946}">
      <dgm:prSet/>
      <dgm:spPr/>
      <dgm:t>
        <a:bodyPr/>
        <a:lstStyle/>
        <a:p>
          <a:endParaRPr lang="en-US"/>
        </a:p>
      </dgm:t>
    </dgm:pt>
    <dgm:pt modelId="{F4E6A8E5-10D3-417E-BD46-1F9B4162D2FF}">
      <dgm:prSet custT="1"/>
      <dgm:spPr/>
      <dgm:t>
        <a:bodyPr/>
        <a:lstStyle/>
        <a:p>
          <a:r>
            <a:rPr lang="en-US" sz="1400" b="1" dirty="0" smtClean="0"/>
            <a:t>Ice is melting worldwide, especially at the Earth’s poles. This includes mountain glaciers, ice sheets</a:t>
          </a:r>
          <a:endParaRPr lang="en-US" sz="1400" b="1" dirty="0"/>
        </a:p>
      </dgm:t>
    </dgm:pt>
    <dgm:pt modelId="{58584DFC-A569-4B52-BF9C-B24B8C677721}" type="parTrans" cxnId="{B6989FBF-3E7B-40D2-823B-CF2858AE6E54}">
      <dgm:prSet/>
      <dgm:spPr/>
      <dgm:t>
        <a:bodyPr/>
        <a:lstStyle/>
        <a:p>
          <a:endParaRPr lang="en-US"/>
        </a:p>
      </dgm:t>
    </dgm:pt>
    <dgm:pt modelId="{372D5A41-EBAB-4F6C-8D5E-26252E659D88}" type="sibTrans" cxnId="{B6989FBF-3E7B-40D2-823B-CF2858AE6E54}">
      <dgm:prSet/>
      <dgm:spPr/>
      <dgm:t>
        <a:bodyPr/>
        <a:lstStyle/>
        <a:p>
          <a:endParaRPr lang="en-US"/>
        </a:p>
      </dgm:t>
    </dgm:pt>
    <dgm:pt modelId="{AC87C3CF-0016-4288-917E-91FB19FFF7DD}">
      <dgm:prSet custT="1"/>
      <dgm:spPr/>
      <dgm:t>
        <a:bodyPr/>
        <a:lstStyle/>
        <a:p>
          <a:pPr algn="ctr"/>
          <a:r>
            <a:rPr lang="en-US" sz="1400" b="1" dirty="0" smtClean="0"/>
            <a:t> Sea-level rises. Global sea levels are rising 0.13 inches (3.2 millimeters) a year</a:t>
          </a:r>
          <a:endParaRPr lang="en-US" sz="1400" b="1" dirty="0"/>
        </a:p>
      </dgm:t>
    </dgm:pt>
    <dgm:pt modelId="{A4EE4F07-33AB-42AE-A6C3-0016C0C31745}" type="parTrans" cxnId="{4853069F-D3B2-4183-8FA9-B7E3E5074531}">
      <dgm:prSet/>
      <dgm:spPr/>
      <dgm:t>
        <a:bodyPr/>
        <a:lstStyle/>
        <a:p>
          <a:endParaRPr lang="en-US"/>
        </a:p>
      </dgm:t>
    </dgm:pt>
    <dgm:pt modelId="{B3CA5865-B615-46E8-BADA-E3FD7D287BDA}" type="sibTrans" cxnId="{4853069F-D3B2-4183-8FA9-B7E3E5074531}">
      <dgm:prSet/>
      <dgm:spPr/>
      <dgm:t>
        <a:bodyPr/>
        <a:lstStyle/>
        <a:p>
          <a:endParaRPr lang="en-US"/>
        </a:p>
      </dgm:t>
    </dgm:pt>
    <dgm:pt modelId="{5E5C068B-61A7-45F8-9DA6-3F9FD33D4615}" type="pres">
      <dgm:prSet presAssocID="{8AE8112C-E87E-4756-BCCB-91F82DD4FFC3}" presName="Name0" presStyleCnt="0">
        <dgm:presLayoutVars>
          <dgm:dir/>
          <dgm:resizeHandles val="exact"/>
        </dgm:presLayoutVars>
      </dgm:prSet>
      <dgm:spPr/>
      <dgm:t>
        <a:bodyPr/>
        <a:lstStyle/>
        <a:p>
          <a:endParaRPr lang="en-US"/>
        </a:p>
      </dgm:t>
    </dgm:pt>
    <dgm:pt modelId="{BAB281EA-7845-4C72-880C-7D5483CD01E0}" type="pres">
      <dgm:prSet presAssocID="{8AE8112C-E87E-4756-BCCB-91F82DD4FFC3}" presName="arrow" presStyleLbl="bgShp" presStyleIdx="0" presStyleCnt="1"/>
      <dgm:spPr>
        <a:solidFill>
          <a:srgbClr val="92D050"/>
        </a:solidFill>
      </dgm:spPr>
    </dgm:pt>
    <dgm:pt modelId="{FDB4F4B8-04D2-4952-9839-BAD3F15C1A45}" type="pres">
      <dgm:prSet presAssocID="{8AE8112C-E87E-4756-BCCB-91F82DD4FFC3}" presName="points" presStyleCnt="0"/>
      <dgm:spPr/>
    </dgm:pt>
    <dgm:pt modelId="{AE905695-B57E-4770-9E9E-245BE8C9FE45}" type="pres">
      <dgm:prSet presAssocID="{E27AEEB8-A4AF-4FAD-8E55-C0E706FBA21B}" presName="compositeA" presStyleCnt="0"/>
      <dgm:spPr/>
    </dgm:pt>
    <dgm:pt modelId="{E2E2401F-5156-4D4D-807B-F08C62874A62}" type="pres">
      <dgm:prSet presAssocID="{E27AEEB8-A4AF-4FAD-8E55-C0E706FBA21B}" presName="textA" presStyleLbl="revTx" presStyleIdx="0" presStyleCnt="5">
        <dgm:presLayoutVars>
          <dgm:bulletEnabled val="1"/>
        </dgm:presLayoutVars>
      </dgm:prSet>
      <dgm:spPr/>
      <dgm:t>
        <a:bodyPr/>
        <a:lstStyle/>
        <a:p>
          <a:endParaRPr lang="en-US"/>
        </a:p>
      </dgm:t>
    </dgm:pt>
    <dgm:pt modelId="{118397BC-D4BC-4E67-BA85-5C31E50D3AFD}" type="pres">
      <dgm:prSet presAssocID="{E27AEEB8-A4AF-4FAD-8E55-C0E706FBA21B}" presName="circleA" presStyleLbl="node1" presStyleIdx="0" presStyleCnt="5"/>
      <dgm:spPr>
        <a:solidFill>
          <a:schemeClr val="accent6">
            <a:lumMod val="50000"/>
          </a:schemeClr>
        </a:solidFill>
      </dgm:spPr>
    </dgm:pt>
    <dgm:pt modelId="{4B31BB62-46C2-413D-B28E-329138866EA9}" type="pres">
      <dgm:prSet presAssocID="{E27AEEB8-A4AF-4FAD-8E55-C0E706FBA21B}" presName="spaceA" presStyleCnt="0"/>
      <dgm:spPr/>
    </dgm:pt>
    <dgm:pt modelId="{9C840987-1F76-4086-9E46-CBE8051A49CD}" type="pres">
      <dgm:prSet presAssocID="{1E34E2B4-F77D-4362-9AAF-B57D06842707}" presName="space" presStyleCnt="0"/>
      <dgm:spPr/>
    </dgm:pt>
    <dgm:pt modelId="{56FE00C7-B566-4553-A5D3-905993BDBC1E}" type="pres">
      <dgm:prSet presAssocID="{CDC0DF64-7B5E-499B-A33F-03D317D88E94}" presName="compositeB" presStyleCnt="0"/>
      <dgm:spPr/>
    </dgm:pt>
    <dgm:pt modelId="{676E96DE-09DF-4C44-BBB1-83796A9A0CC8}" type="pres">
      <dgm:prSet presAssocID="{CDC0DF64-7B5E-499B-A33F-03D317D88E94}" presName="textB" presStyleLbl="revTx" presStyleIdx="1" presStyleCnt="5" custScaleY="83734" custLinFactX="118404" custLinFactY="-37673" custLinFactNeighborX="200000" custLinFactNeighborY="-100000">
        <dgm:presLayoutVars>
          <dgm:bulletEnabled val="1"/>
        </dgm:presLayoutVars>
      </dgm:prSet>
      <dgm:spPr/>
      <dgm:t>
        <a:bodyPr/>
        <a:lstStyle/>
        <a:p>
          <a:endParaRPr lang="en-US"/>
        </a:p>
      </dgm:t>
    </dgm:pt>
    <dgm:pt modelId="{A0E49483-6EC3-4AE9-BB9B-98C77B3A42B0}" type="pres">
      <dgm:prSet presAssocID="{CDC0DF64-7B5E-499B-A33F-03D317D88E94}" presName="circleB" presStyleLbl="node1" presStyleIdx="1" presStyleCnt="5"/>
      <dgm:spPr>
        <a:solidFill>
          <a:schemeClr val="accent6">
            <a:lumMod val="50000"/>
          </a:schemeClr>
        </a:solidFill>
      </dgm:spPr>
    </dgm:pt>
    <dgm:pt modelId="{EF56ECE5-7DD6-4B0B-9B43-3A02B0841B54}" type="pres">
      <dgm:prSet presAssocID="{CDC0DF64-7B5E-499B-A33F-03D317D88E94}" presName="spaceB" presStyleCnt="0"/>
      <dgm:spPr/>
    </dgm:pt>
    <dgm:pt modelId="{98195AA7-684B-40DD-A3D6-8875C3B4FDC4}" type="pres">
      <dgm:prSet presAssocID="{1F8C6F4A-8B69-4915-9DF2-7B9BBE7A2F86}" presName="space" presStyleCnt="0"/>
      <dgm:spPr/>
    </dgm:pt>
    <dgm:pt modelId="{66A46B63-6598-4562-8E00-4BD1492217EF}" type="pres">
      <dgm:prSet presAssocID="{3B358BD3-80B6-4446-AAFA-A15B8C6B5DC7}" presName="compositeA" presStyleCnt="0"/>
      <dgm:spPr/>
    </dgm:pt>
    <dgm:pt modelId="{6297EAB2-2CA3-4541-895D-92D3D23CCE50}" type="pres">
      <dgm:prSet presAssocID="{3B358BD3-80B6-4446-AAFA-A15B8C6B5DC7}" presName="textA" presStyleLbl="revTx" presStyleIdx="2" presStyleCnt="5" custAng="10800000" custFlipVert="1" custScaleY="85090" custLinFactX="100000" custLinFactNeighborX="113404" custLinFactNeighborY="12019">
        <dgm:presLayoutVars>
          <dgm:bulletEnabled val="1"/>
        </dgm:presLayoutVars>
      </dgm:prSet>
      <dgm:spPr/>
      <dgm:t>
        <a:bodyPr/>
        <a:lstStyle/>
        <a:p>
          <a:endParaRPr lang="en-US"/>
        </a:p>
      </dgm:t>
    </dgm:pt>
    <dgm:pt modelId="{5CCA56AB-9219-449E-BF9E-0DE2926CDB56}" type="pres">
      <dgm:prSet presAssocID="{3B358BD3-80B6-4446-AAFA-A15B8C6B5DC7}" presName="circleA" presStyleLbl="node1" presStyleIdx="2" presStyleCnt="5" custLinFactNeighborX="-23236" custLinFactNeighborY="20654"/>
      <dgm:spPr>
        <a:solidFill>
          <a:schemeClr val="accent6">
            <a:lumMod val="50000"/>
          </a:schemeClr>
        </a:solidFill>
      </dgm:spPr>
    </dgm:pt>
    <dgm:pt modelId="{0AADA0A1-4AC0-4FA9-8174-32E811D0B4BB}" type="pres">
      <dgm:prSet presAssocID="{3B358BD3-80B6-4446-AAFA-A15B8C6B5DC7}" presName="spaceA" presStyleCnt="0"/>
      <dgm:spPr/>
    </dgm:pt>
    <dgm:pt modelId="{9FC5AE19-20A8-4E3F-A21E-B6CD316FF49B}" type="pres">
      <dgm:prSet presAssocID="{DC3376EE-4BD7-40D7-AF04-6633551215F4}" presName="space" presStyleCnt="0"/>
      <dgm:spPr/>
    </dgm:pt>
    <dgm:pt modelId="{C19E8FAE-B05E-49F1-9A29-BE3E2F73565B}" type="pres">
      <dgm:prSet presAssocID="{F4E6A8E5-10D3-417E-BD46-1F9B4162D2FF}" presName="compositeB" presStyleCnt="0"/>
      <dgm:spPr/>
    </dgm:pt>
    <dgm:pt modelId="{89EDB30B-530F-4B0A-AA6F-296E28E3B383}" type="pres">
      <dgm:prSet presAssocID="{F4E6A8E5-10D3-417E-BD46-1F9B4162D2FF}" presName="textB" presStyleLbl="revTx" presStyleIdx="3" presStyleCnt="5" custLinFactNeighborX="-5584">
        <dgm:presLayoutVars>
          <dgm:bulletEnabled val="1"/>
        </dgm:presLayoutVars>
      </dgm:prSet>
      <dgm:spPr/>
      <dgm:t>
        <a:bodyPr/>
        <a:lstStyle/>
        <a:p>
          <a:endParaRPr lang="en-US"/>
        </a:p>
      </dgm:t>
    </dgm:pt>
    <dgm:pt modelId="{66EEF196-9676-4E4C-AE7B-B50C395FF6D1}" type="pres">
      <dgm:prSet presAssocID="{F4E6A8E5-10D3-417E-BD46-1F9B4162D2FF}" presName="circleB" presStyleLbl="node1" presStyleIdx="3" presStyleCnt="5"/>
      <dgm:spPr>
        <a:solidFill>
          <a:schemeClr val="accent6">
            <a:lumMod val="50000"/>
          </a:schemeClr>
        </a:solidFill>
      </dgm:spPr>
    </dgm:pt>
    <dgm:pt modelId="{7FE08122-FC99-4A79-BC9D-3E7C5312F05B}" type="pres">
      <dgm:prSet presAssocID="{F4E6A8E5-10D3-417E-BD46-1F9B4162D2FF}" presName="spaceB" presStyleCnt="0"/>
      <dgm:spPr/>
    </dgm:pt>
    <dgm:pt modelId="{6F195FB6-08B1-4E0B-831F-0E30AD11D20C}" type="pres">
      <dgm:prSet presAssocID="{372D5A41-EBAB-4F6C-8D5E-26252E659D88}" presName="space" presStyleCnt="0"/>
      <dgm:spPr/>
    </dgm:pt>
    <dgm:pt modelId="{91CE77D1-D305-4D25-A7FD-AA8BD007454C}" type="pres">
      <dgm:prSet presAssocID="{AC87C3CF-0016-4288-917E-91FB19FFF7DD}" presName="compositeA" presStyleCnt="0"/>
      <dgm:spPr/>
    </dgm:pt>
    <dgm:pt modelId="{FAF04CCE-BCD5-4A5F-A489-31CD15B81306}" type="pres">
      <dgm:prSet presAssocID="{AC87C3CF-0016-4288-917E-91FB19FFF7DD}" presName="textA" presStyleLbl="revTx" presStyleIdx="4" presStyleCnt="5" custLinFactX="-100643" custLinFactNeighborX="-200000" custLinFactNeighborY="97806">
        <dgm:presLayoutVars>
          <dgm:bulletEnabled val="1"/>
        </dgm:presLayoutVars>
      </dgm:prSet>
      <dgm:spPr/>
      <dgm:t>
        <a:bodyPr/>
        <a:lstStyle/>
        <a:p>
          <a:endParaRPr lang="en-US"/>
        </a:p>
      </dgm:t>
    </dgm:pt>
    <dgm:pt modelId="{A058D189-1157-43F1-B32B-0CDC94F539C9}" type="pres">
      <dgm:prSet presAssocID="{AC87C3CF-0016-4288-917E-91FB19FFF7DD}" presName="circleA" presStyleLbl="node1" presStyleIdx="4" presStyleCnt="5"/>
      <dgm:spPr>
        <a:solidFill>
          <a:schemeClr val="accent6">
            <a:lumMod val="50000"/>
          </a:schemeClr>
        </a:solidFill>
      </dgm:spPr>
    </dgm:pt>
    <dgm:pt modelId="{6BA054DC-0C56-42E1-B6AF-FDAC5276EF8A}" type="pres">
      <dgm:prSet presAssocID="{AC87C3CF-0016-4288-917E-91FB19FFF7DD}" presName="spaceA" presStyleCnt="0"/>
      <dgm:spPr/>
    </dgm:pt>
  </dgm:ptLst>
  <dgm:cxnLst>
    <dgm:cxn modelId="{B9A080CD-1AEA-4A8E-B882-C3AB95F2C76C}" type="presOf" srcId="{AC87C3CF-0016-4288-917E-91FB19FFF7DD}" destId="{FAF04CCE-BCD5-4A5F-A489-31CD15B81306}" srcOrd="0" destOrd="0" presId="urn:microsoft.com/office/officeart/2005/8/layout/hProcess11"/>
    <dgm:cxn modelId="{A216D7E4-AB3A-4753-B0EB-5234960FF9E3}" type="presOf" srcId="{8AE8112C-E87E-4756-BCCB-91F82DD4FFC3}" destId="{5E5C068B-61A7-45F8-9DA6-3F9FD33D4615}" srcOrd="0" destOrd="0" presId="urn:microsoft.com/office/officeart/2005/8/layout/hProcess11"/>
    <dgm:cxn modelId="{4853069F-D3B2-4183-8FA9-B7E3E5074531}" srcId="{8AE8112C-E87E-4756-BCCB-91F82DD4FFC3}" destId="{AC87C3CF-0016-4288-917E-91FB19FFF7DD}" srcOrd="4" destOrd="0" parTransId="{A4EE4F07-33AB-42AE-A6C3-0016C0C31745}" sibTransId="{B3CA5865-B615-46E8-BADA-E3FD7D287BDA}"/>
    <dgm:cxn modelId="{DF276D25-855F-4256-A2BB-F4E27EE947E1}" type="presOf" srcId="{3B358BD3-80B6-4446-AAFA-A15B8C6B5DC7}" destId="{6297EAB2-2CA3-4541-895D-92D3D23CCE50}" srcOrd="0" destOrd="0" presId="urn:microsoft.com/office/officeart/2005/8/layout/hProcess11"/>
    <dgm:cxn modelId="{B6989FBF-3E7B-40D2-823B-CF2858AE6E54}" srcId="{8AE8112C-E87E-4756-BCCB-91F82DD4FFC3}" destId="{F4E6A8E5-10D3-417E-BD46-1F9B4162D2FF}" srcOrd="3" destOrd="0" parTransId="{58584DFC-A569-4B52-BF9C-B24B8C677721}" sibTransId="{372D5A41-EBAB-4F6C-8D5E-26252E659D88}"/>
    <dgm:cxn modelId="{B13A89CA-87E3-43C0-9AA0-F10C63C58BC1}" type="presOf" srcId="{CDC0DF64-7B5E-499B-A33F-03D317D88E94}" destId="{676E96DE-09DF-4C44-BBB1-83796A9A0CC8}" srcOrd="0" destOrd="0" presId="urn:microsoft.com/office/officeart/2005/8/layout/hProcess11"/>
    <dgm:cxn modelId="{6A99DBD7-5445-4A79-8752-56EE0170E946}" srcId="{8AE8112C-E87E-4756-BCCB-91F82DD4FFC3}" destId="{3B358BD3-80B6-4446-AAFA-A15B8C6B5DC7}" srcOrd="2" destOrd="0" parTransId="{D6E61EC2-B6E0-4B2E-AACE-C2F0E2D875FE}" sibTransId="{DC3376EE-4BD7-40D7-AF04-6633551215F4}"/>
    <dgm:cxn modelId="{614A57F4-7262-419C-BBB7-DC314E452D51}" type="presOf" srcId="{F4E6A8E5-10D3-417E-BD46-1F9B4162D2FF}" destId="{89EDB30B-530F-4B0A-AA6F-296E28E3B383}" srcOrd="0" destOrd="0" presId="urn:microsoft.com/office/officeart/2005/8/layout/hProcess11"/>
    <dgm:cxn modelId="{2E20BE9B-3107-45EC-8899-379B058AFF63}" type="presOf" srcId="{E27AEEB8-A4AF-4FAD-8E55-C0E706FBA21B}" destId="{E2E2401F-5156-4D4D-807B-F08C62874A62}" srcOrd="0" destOrd="0" presId="urn:microsoft.com/office/officeart/2005/8/layout/hProcess11"/>
    <dgm:cxn modelId="{08736DFA-2B42-46C6-9CD2-8B4893FE2717}" srcId="{8AE8112C-E87E-4756-BCCB-91F82DD4FFC3}" destId="{E27AEEB8-A4AF-4FAD-8E55-C0E706FBA21B}" srcOrd="0" destOrd="0" parTransId="{677D4E6B-3461-499C-97C4-36CB61EEEE36}" sibTransId="{1E34E2B4-F77D-4362-9AAF-B57D06842707}"/>
    <dgm:cxn modelId="{F05123E0-9C83-4F0B-8BFC-BE41966DB914}" srcId="{8AE8112C-E87E-4756-BCCB-91F82DD4FFC3}" destId="{CDC0DF64-7B5E-499B-A33F-03D317D88E94}" srcOrd="1" destOrd="0" parTransId="{45FC4549-D2FE-45E1-A6C9-D0F1D88A59AF}" sibTransId="{1F8C6F4A-8B69-4915-9DF2-7B9BBE7A2F86}"/>
    <dgm:cxn modelId="{D9784D06-9005-49BA-BA18-662992F94A5C}" type="presParOf" srcId="{5E5C068B-61A7-45F8-9DA6-3F9FD33D4615}" destId="{BAB281EA-7845-4C72-880C-7D5483CD01E0}" srcOrd="0" destOrd="0" presId="urn:microsoft.com/office/officeart/2005/8/layout/hProcess11"/>
    <dgm:cxn modelId="{84B73437-7F30-4EBA-85E2-56F068AD178D}" type="presParOf" srcId="{5E5C068B-61A7-45F8-9DA6-3F9FD33D4615}" destId="{FDB4F4B8-04D2-4952-9839-BAD3F15C1A45}" srcOrd="1" destOrd="0" presId="urn:microsoft.com/office/officeart/2005/8/layout/hProcess11"/>
    <dgm:cxn modelId="{F47E0D58-71E0-410F-A6E0-BE9FD333E554}" type="presParOf" srcId="{FDB4F4B8-04D2-4952-9839-BAD3F15C1A45}" destId="{AE905695-B57E-4770-9E9E-245BE8C9FE45}" srcOrd="0" destOrd="0" presId="urn:microsoft.com/office/officeart/2005/8/layout/hProcess11"/>
    <dgm:cxn modelId="{E39D01CE-37AF-4A25-87E8-F24B40BFEC52}" type="presParOf" srcId="{AE905695-B57E-4770-9E9E-245BE8C9FE45}" destId="{E2E2401F-5156-4D4D-807B-F08C62874A62}" srcOrd="0" destOrd="0" presId="urn:microsoft.com/office/officeart/2005/8/layout/hProcess11"/>
    <dgm:cxn modelId="{9FB31D27-3802-4263-8A2A-694993F8DFE8}" type="presParOf" srcId="{AE905695-B57E-4770-9E9E-245BE8C9FE45}" destId="{118397BC-D4BC-4E67-BA85-5C31E50D3AFD}" srcOrd="1" destOrd="0" presId="urn:microsoft.com/office/officeart/2005/8/layout/hProcess11"/>
    <dgm:cxn modelId="{B92F86AD-CF7B-40AF-AC16-A2C59360493B}" type="presParOf" srcId="{AE905695-B57E-4770-9E9E-245BE8C9FE45}" destId="{4B31BB62-46C2-413D-B28E-329138866EA9}" srcOrd="2" destOrd="0" presId="urn:microsoft.com/office/officeart/2005/8/layout/hProcess11"/>
    <dgm:cxn modelId="{89A3F1F3-6C9D-4D95-BFD8-0CC9813A97C5}" type="presParOf" srcId="{FDB4F4B8-04D2-4952-9839-BAD3F15C1A45}" destId="{9C840987-1F76-4086-9E46-CBE8051A49CD}" srcOrd="1" destOrd="0" presId="urn:microsoft.com/office/officeart/2005/8/layout/hProcess11"/>
    <dgm:cxn modelId="{023143F3-EA5B-4CE7-B5DE-67CF92760B27}" type="presParOf" srcId="{FDB4F4B8-04D2-4952-9839-BAD3F15C1A45}" destId="{56FE00C7-B566-4553-A5D3-905993BDBC1E}" srcOrd="2" destOrd="0" presId="urn:microsoft.com/office/officeart/2005/8/layout/hProcess11"/>
    <dgm:cxn modelId="{E890CD7D-315A-4E79-8036-C55392C047B1}" type="presParOf" srcId="{56FE00C7-B566-4553-A5D3-905993BDBC1E}" destId="{676E96DE-09DF-4C44-BBB1-83796A9A0CC8}" srcOrd="0" destOrd="0" presId="urn:microsoft.com/office/officeart/2005/8/layout/hProcess11"/>
    <dgm:cxn modelId="{DDA8A63F-A145-4373-8341-EA6FE08BE483}" type="presParOf" srcId="{56FE00C7-B566-4553-A5D3-905993BDBC1E}" destId="{A0E49483-6EC3-4AE9-BB9B-98C77B3A42B0}" srcOrd="1" destOrd="0" presId="urn:microsoft.com/office/officeart/2005/8/layout/hProcess11"/>
    <dgm:cxn modelId="{C63B2E5C-686F-4B44-A8E2-6BDDFB04B26A}" type="presParOf" srcId="{56FE00C7-B566-4553-A5D3-905993BDBC1E}" destId="{EF56ECE5-7DD6-4B0B-9B43-3A02B0841B54}" srcOrd="2" destOrd="0" presId="urn:microsoft.com/office/officeart/2005/8/layout/hProcess11"/>
    <dgm:cxn modelId="{CF7E6454-8E2F-4F82-950D-A564E81C7C94}" type="presParOf" srcId="{FDB4F4B8-04D2-4952-9839-BAD3F15C1A45}" destId="{98195AA7-684B-40DD-A3D6-8875C3B4FDC4}" srcOrd="3" destOrd="0" presId="urn:microsoft.com/office/officeart/2005/8/layout/hProcess11"/>
    <dgm:cxn modelId="{33E2F349-EC4D-415C-8870-6B9149E8B808}" type="presParOf" srcId="{FDB4F4B8-04D2-4952-9839-BAD3F15C1A45}" destId="{66A46B63-6598-4562-8E00-4BD1492217EF}" srcOrd="4" destOrd="0" presId="urn:microsoft.com/office/officeart/2005/8/layout/hProcess11"/>
    <dgm:cxn modelId="{046F668F-49CC-4341-B29C-6AFEFCD4CD65}" type="presParOf" srcId="{66A46B63-6598-4562-8E00-4BD1492217EF}" destId="{6297EAB2-2CA3-4541-895D-92D3D23CCE50}" srcOrd="0" destOrd="0" presId="urn:microsoft.com/office/officeart/2005/8/layout/hProcess11"/>
    <dgm:cxn modelId="{668555B1-C46B-4400-8F4D-754F06568431}" type="presParOf" srcId="{66A46B63-6598-4562-8E00-4BD1492217EF}" destId="{5CCA56AB-9219-449E-BF9E-0DE2926CDB56}" srcOrd="1" destOrd="0" presId="urn:microsoft.com/office/officeart/2005/8/layout/hProcess11"/>
    <dgm:cxn modelId="{4C6689AA-5E0B-4021-8FD3-C8F1E313DFD5}" type="presParOf" srcId="{66A46B63-6598-4562-8E00-4BD1492217EF}" destId="{0AADA0A1-4AC0-4FA9-8174-32E811D0B4BB}" srcOrd="2" destOrd="0" presId="urn:microsoft.com/office/officeart/2005/8/layout/hProcess11"/>
    <dgm:cxn modelId="{4EE0478B-2CE8-41F5-82EB-556E32752897}" type="presParOf" srcId="{FDB4F4B8-04D2-4952-9839-BAD3F15C1A45}" destId="{9FC5AE19-20A8-4E3F-A21E-B6CD316FF49B}" srcOrd="5" destOrd="0" presId="urn:microsoft.com/office/officeart/2005/8/layout/hProcess11"/>
    <dgm:cxn modelId="{A62D7DD4-8FDC-466F-A800-49D8653DA363}" type="presParOf" srcId="{FDB4F4B8-04D2-4952-9839-BAD3F15C1A45}" destId="{C19E8FAE-B05E-49F1-9A29-BE3E2F73565B}" srcOrd="6" destOrd="0" presId="urn:microsoft.com/office/officeart/2005/8/layout/hProcess11"/>
    <dgm:cxn modelId="{A9F88F5E-2E29-4CDE-957E-D88F4FFC2C53}" type="presParOf" srcId="{C19E8FAE-B05E-49F1-9A29-BE3E2F73565B}" destId="{89EDB30B-530F-4B0A-AA6F-296E28E3B383}" srcOrd="0" destOrd="0" presId="urn:microsoft.com/office/officeart/2005/8/layout/hProcess11"/>
    <dgm:cxn modelId="{F44530AB-BDF6-4DC6-A378-AFDD191766C0}" type="presParOf" srcId="{C19E8FAE-B05E-49F1-9A29-BE3E2F73565B}" destId="{66EEF196-9676-4E4C-AE7B-B50C395FF6D1}" srcOrd="1" destOrd="0" presId="urn:microsoft.com/office/officeart/2005/8/layout/hProcess11"/>
    <dgm:cxn modelId="{1D3ACA42-85D9-40CE-84FF-3EE91537ACB9}" type="presParOf" srcId="{C19E8FAE-B05E-49F1-9A29-BE3E2F73565B}" destId="{7FE08122-FC99-4A79-BC9D-3E7C5312F05B}" srcOrd="2" destOrd="0" presId="urn:microsoft.com/office/officeart/2005/8/layout/hProcess11"/>
    <dgm:cxn modelId="{D9CCFEB9-D28C-48F8-A5C5-B58988A966A0}" type="presParOf" srcId="{FDB4F4B8-04D2-4952-9839-BAD3F15C1A45}" destId="{6F195FB6-08B1-4E0B-831F-0E30AD11D20C}" srcOrd="7" destOrd="0" presId="urn:microsoft.com/office/officeart/2005/8/layout/hProcess11"/>
    <dgm:cxn modelId="{3C7E44B0-C28B-43D2-A39A-09C2E5DF0B71}" type="presParOf" srcId="{FDB4F4B8-04D2-4952-9839-BAD3F15C1A45}" destId="{91CE77D1-D305-4D25-A7FD-AA8BD007454C}" srcOrd="8" destOrd="0" presId="urn:microsoft.com/office/officeart/2005/8/layout/hProcess11"/>
    <dgm:cxn modelId="{4ADC4570-A4AA-403C-B5D5-35EDAE214820}" type="presParOf" srcId="{91CE77D1-D305-4D25-A7FD-AA8BD007454C}" destId="{FAF04CCE-BCD5-4A5F-A489-31CD15B81306}" srcOrd="0" destOrd="0" presId="urn:microsoft.com/office/officeart/2005/8/layout/hProcess11"/>
    <dgm:cxn modelId="{FECFB7B8-A9F5-4FA5-8177-0001D02D13EA}" type="presParOf" srcId="{91CE77D1-D305-4D25-A7FD-AA8BD007454C}" destId="{A058D189-1157-43F1-B32B-0CDC94F539C9}" srcOrd="1" destOrd="0" presId="urn:microsoft.com/office/officeart/2005/8/layout/hProcess11"/>
    <dgm:cxn modelId="{4B8F7B70-C69C-41F2-9688-80CB76C0068E}" type="presParOf" srcId="{91CE77D1-D305-4D25-A7FD-AA8BD007454C}" destId="{6BA054DC-0C56-42E1-B6AF-FDAC5276EF8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1C3F999-A3E2-4AFC-BF17-A5CB98EFD26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DDE36087-000C-4176-9843-E700705C4EFB}">
      <dgm:prSet phldrT="[Text]" custT="1"/>
      <dgm:spPr/>
      <dgm:t>
        <a:bodyPr/>
        <a:lstStyle/>
        <a:p>
          <a:r>
            <a:rPr lang="en-US" sz="1800" b="1" dirty="0" smtClean="0"/>
            <a:t>Hurricanes will become stronger and more intense</a:t>
          </a:r>
          <a:endParaRPr lang="en-US" sz="1800" b="1" dirty="0"/>
        </a:p>
      </dgm:t>
    </dgm:pt>
    <dgm:pt modelId="{2B9D7DC2-2340-408B-8D8A-44A29D63FFCB}" type="parTrans" cxnId="{15A39BFA-4268-4F31-A373-F46CB6272286}">
      <dgm:prSet/>
      <dgm:spPr/>
      <dgm:t>
        <a:bodyPr/>
        <a:lstStyle/>
        <a:p>
          <a:endParaRPr lang="en-US"/>
        </a:p>
      </dgm:t>
    </dgm:pt>
    <dgm:pt modelId="{804ED61A-92B3-425C-95E4-A7DC726504C2}" type="sibTrans" cxnId="{15A39BFA-4268-4F31-A373-F46CB6272286}">
      <dgm:prSet/>
      <dgm:spPr/>
      <dgm:t>
        <a:bodyPr/>
        <a:lstStyle/>
        <a:p>
          <a:endParaRPr lang="en-US"/>
        </a:p>
      </dgm:t>
    </dgm:pt>
    <dgm:pt modelId="{6587EA80-51D9-43A6-9619-2FDC37F7FB9B}">
      <dgm:prSet phldrT="[Text]" custT="1"/>
      <dgm:spPr/>
      <dgm:t>
        <a:bodyPr/>
        <a:lstStyle/>
        <a:p>
          <a:r>
            <a:rPr lang="en-US" sz="1800" b="1" dirty="0" smtClean="0"/>
            <a:t>Changes in precipitation pattern</a:t>
          </a:r>
          <a:endParaRPr lang="en-US" sz="1800" b="1" dirty="0"/>
        </a:p>
      </dgm:t>
    </dgm:pt>
    <dgm:pt modelId="{8444F336-8731-4EC6-BBA8-9F30188CDBB6}" type="parTrans" cxnId="{79DD63C5-F917-4C05-B2C4-972C948C879B}">
      <dgm:prSet/>
      <dgm:spPr/>
      <dgm:t>
        <a:bodyPr/>
        <a:lstStyle/>
        <a:p>
          <a:endParaRPr lang="en-US"/>
        </a:p>
      </dgm:t>
    </dgm:pt>
    <dgm:pt modelId="{9D496681-D2BE-4DB3-9511-ADF975351223}" type="sibTrans" cxnId="{79DD63C5-F917-4C05-B2C4-972C948C879B}">
      <dgm:prSet/>
      <dgm:spPr/>
      <dgm:t>
        <a:bodyPr/>
        <a:lstStyle/>
        <a:p>
          <a:endParaRPr lang="en-US"/>
        </a:p>
      </dgm:t>
    </dgm:pt>
    <dgm:pt modelId="{344943BE-EED6-4EAB-8283-51CD17C5CDA6}">
      <dgm:prSet phldrT="[Text]" custT="1"/>
      <dgm:spPr/>
      <dgm:t>
        <a:bodyPr/>
        <a:lstStyle/>
        <a:p>
          <a:r>
            <a:rPr lang="en-US" sz="1800" b="1" dirty="0" smtClean="0"/>
            <a:t>Frost free season and growing season will </a:t>
          </a:r>
          <a:r>
            <a:rPr lang="en-US" sz="1800" b="1" dirty="0" err="1" smtClean="0"/>
            <a:t>lenghten</a:t>
          </a:r>
          <a:endParaRPr lang="en-US" sz="1800" b="1" dirty="0"/>
        </a:p>
      </dgm:t>
    </dgm:pt>
    <dgm:pt modelId="{1BE9C8CF-A305-4A07-AE07-4F0FBB57CA09}" type="parTrans" cxnId="{C1072A39-412A-4B28-A61C-F7C391877443}">
      <dgm:prSet/>
      <dgm:spPr/>
      <dgm:t>
        <a:bodyPr/>
        <a:lstStyle/>
        <a:p>
          <a:endParaRPr lang="en-US"/>
        </a:p>
      </dgm:t>
    </dgm:pt>
    <dgm:pt modelId="{AA614263-2CE7-4A31-AED2-60CF8385B45E}" type="sibTrans" cxnId="{C1072A39-412A-4B28-A61C-F7C391877443}">
      <dgm:prSet/>
      <dgm:spPr/>
      <dgm:t>
        <a:bodyPr/>
        <a:lstStyle/>
        <a:p>
          <a:endParaRPr lang="en-US"/>
        </a:p>
      </dgm:t>
    </dgm:pt>
    <dgm:pt modelId="{D34CC8ED-49B7-4048-965D-8E833840BC0E}">
      <dgm:prSet custT="1"/>
      <dgm:spPr/>
      <dgm:t>
        <a:bodyPr/>
        <a:lstStyle/>
        <a:p>
          <a:r>
            <a:rPr lang="en-US" sz="1800" b="1" dirty="0" smtClean="0"/>
            <a:t>The Arctic Ocean is expected to become essentially ice free in summer before mid-century. </a:t>
          </a:r>
          <a:endParaRPr lang="en-US" sz="1800" b="1" dirty="0"/>
        </a:p>
      </dgm:t>
    </dgm:pt>
    <dgm:pt modelId="{BDB91FD9-FF47-4825-8567-F4710D9D93BA}" type="parTrans" cxnId="{5B6290F8-E86E-44F8-AC5C-6F287A583617}">
      <dgm:prSet/>
      <dgm:spPr/>
      <dgm:t>
        <a:bodyPr/>
        <a:lstStyle/>
        <a:p>
          <a:endParaRPr lang="en-US"/>
        </a:p>
      </dgm:t>
    </dgm:pt>
    <dgm:pt modelId="{09CDFF05-701E-4B8E-B54D-4D8122B1CCD7}" type="sibTrans" cxnId="{5B6290F8-E86E-44F8-AC5C-6F287A583617}">
      <dgm:prSet/>
      <dgm:spPr/>
      <dgm:t>
        <a:bodyPr/>
        <a:lstStyle/>
        <a:p>
          <a:endParaRPr lang="en-US"/>
        </a:p>
      </dgm:t>
    </dgm:pt>
    <dgm:pt modelId="{446AE332-2DF6-4053-A504-0341660C78DD}" type="pres">
      <dgm:prSet presAssocID="{61C3F999-A3E2-4AFC-BF17-A5CB98EFD268}" presName="Name0" presStyleCnt="0">
        <dgm:presLayoutVars>
          <dgm:dir/>
          <dgm:resizeHandles val="exact"/>
        </dgm:presLayoutVars>
      </dgm:prSet>
      <dgm:spPr/>
      <dgm:t>
        <a:bodyPr/>
        <a:lstStyle/>
        <a:p>
          <a:endParaRPr lang="en-US"/>
        </a:p>
      </dgm:t>
    </dgm:pt>
    <dgm:pt modelId="{4B631593-B638-462C-9B79-63FFB3BC78B5}" type="pres">
      <dgm:prSet presAssocID="{61C3F999-A3E2-4AFC-BF17-A5CB98EFD268}" presName="arrow" presStyleLbl="bgShp" presStyleIdx="0" presStyleCnt="1"/>
      <dgm:spPr>
        <a:solidFill>
          <a:schemeClr val="accent2">
            <a:lumMod val="75000"/>
          </a:schemeClr>
        </a:solidFill>
      </dgm:spPr>
    </dgm:pt>
    <dgm:pt modelId="{A44BEEC9-705D-472D-B667-70BD184A7189}" type="pres">
      <dgm:prSet presAssocID="{61C3F999-A3E2-4AFC-BF17-A5CB98EFD268}" presName="points" presStyleCnt="0"/>
      <dgm:spPr/>
    </dgm:pt>
    <dgm:pt modelId="{AE78B5C0-A4EE-424E-B54F-00422A661E07}" type="pres">
      <dgm:prSet presAssocID="{DDE36087-000C-4176-9843-E700705C4EFB}" presName="compositeA" presStyleCnt="0"/>
      <dgm:spPr/>
    </dgm:pt>
    <dgm:pt modelId="{7FBA1355-D50E-43CE-98B0-DF723399D31F}" type="pres">
      <dgm:prSet presAssocID="{DDE36087-000C-4176-9843-E700705C4EFB}" presName="textA" presStyleLbl="revTx" presStyleIdx="0" presStyleCnt="4" custScaleX="52896" custScaleY="42460" custLinFactNeighborX="-359" custLinFactNeighborY="41858">
        <dgm:presLayoutVars>
          <dgm:bulletEnabled val="1"/>
        </dgm:presLayoutVars>
      </dgm:prSet>
      <dgm:spPr/>
      <dgm:t>
        <a:bodyPr/>
        <a:lstStyle/>
        <a:p>
          <a:endParaRPr lang="en-US"/>
        </a:p>
      </dgm:t>
    </dgm:pt>
    <dgm:pt modelId="{14171C18-04DD-44B1-9B07-E9C8B75724E5}" type="pres">
      <dgm:prSet presAssocID="{DDE36087-000C-4176-9843-E700705C4EFB}" presName="circleA" presStyleLbl="node1" presStyleIdx="0" presStyleCnt="4" custScaleY="101720" custLinFactNeighborY="57339"/>
      <dgm:spPr>
        <a:solidFill>
          <a:schemeClr val="accent2">
            <a:lumMod val="50000"/>
          </a:schemeClr>
        </a:solidFill>
      </dgm:spPr>
    </dgm:pt>
    <dgm:pt modelId="{9263F2A8-AC1D-40F1-A191-AFC2C2FFA61A}" type="pres">
      <dgm:prSet presAssocID="{DDE36087-000C-4176-9843-E700705C4EFB}" presName="spaceA" presStyleCnt="0"/>
      <dgm:spPr/>
    </dgm:pt>
    <dgm:pt modelId="{19C9F056-D6C0-449D-B872-6C6B1E133229}" type="pres">
      <dgm:prSet presAssocID="{804ED61A-92B3-425C-95E4-A7DC726504C2}" presName="space" presStyleCnt="0"/>
      <dgm:spPr/>
    </dgm:pt>
    <dgm:pt modelId="{ADEE0CFE-2192-409F-8FCD-098821138FAB}" type="pres">
      <dgm:prSet presAssocID="{6587EA80-51D9-43A6-9619-2FDC37F7FB9B}" presName="compositeB" presStyleCnt="0"/>
      <dgm:spPr/>
    </dgm:pt>
    <dgm:pt modelId="{5D8D1BBB-4715-4547-A9B3-58CD3CA9F887}" type="pres">
      <dgm:prSet presAssocID="{6587EA80-51D9-43A6-9619-2FDC37F7FB9B}" presName="textB" presStyleLbl="revTx" presStyleIdx="1" presStyleCnt="4" custScaleY="64450" custLinFactNeighborY="-21216">
        <dgm:presLayoutVars>
          <dgm:bulletEnabled val="1"/>
        </dgm:presLayoutVars>
      </dgm:prSet>
      <dgm:spPr/>
      <dgm:t>
        <a:bodyPr/>
        <a:lstStyle/>
        <a:p>
          <a:endParaRPr lang="en-US"/>
        </a:p>
      </dgm:t>
    </dgm:pt>
    <dgm:pt modelId="{27AAE72F-0D0D-47B8-BD8D-08E5374C9940}" type="pres">
      <dgm:prSet presAssocID="{6587EA80-51D9-43A6-9619-2FDC37F7FB9B}" presName="circleB" presStyleLbl="node1" presStyleIdx="1" presStyleCnt="4" custLinFactNeighborY="-27523"/>
      <dgm:spPr>
        <a:solidFill>
          <a:schemeClr val="accent2">
            <a:lumMod val="50000"/>
          </a:schemeClr>
        </a:solidFill>
      </dgm:spPr>
    </dgm:pt>
    <dgm:pt modelId="{3C18E82C-02B9-45D8-9EBC-DC96687956F2}" type="pres">
      <dgm:prSet presAssocID="{6587EA80-51D9-43A6-9619-2FDC37F7FB9B}" presName="spaceB" presStyleCnt="0"/>
      <dgm:spPr/>
    </dgm:pt>
    <dgm:pt modelId="{1308255B-83B9-4715-964E-27373E71FE29}" type="pres">
      <dgm:prSet presAssocID="{9D496681-D2BE-4DB3-9511-ADF975351223}" presName="space" presStyleCnt="0"/>
      <dgm:spPr/>
    </dgm:pt>
    <dgm:pt modelId="{10B16612-2E38-4CD9-824C-7B5A0FC5289B}" type="pres">
      <dgm:prSet presAssocID="{344943BE-EED6-4EAB-8283-51CD17C5CDA6}" presName="compositeA" presStyleCnt="0"/>
      <dgm:spPr/>
    </dgm:pt>
    <dgm:pt modelId="{8C4E8254-3057-425A-AE64-3D6FC7B113B0}" type="pres">
      <dgm:prSet presAssocID="{344943BE-EED6-4EAB-8283-51CD17C5CDA6}" presName="textA" presStyleLbl="revTx" presStyleIdx="2" presStyleCnt="4" custScaleY="52523" custLinFactNeighborX="-1442" custLinFactNeighborY="25803">
        <dgm:presLayoutVars>
          <dgm:bulletEnabled val="1"/>
        </dgm:presLayoutVars>
      </dgm:prSet>
      <dgm:spPr/>
      <dgm:t>
        <a:bodyPr/>
        <a:lstStyle/>
        <a:p>
          <a:endParaRPr lang="en-US"/>
        </a:p>
      </dgm:t>
    </dgm:pt>
    <dgm:pt modelId="{44077006-8EE4-4FDB-B532-D2E2640351CD}" type="pres">
      <dgm:prSet presAssocID="{344943BE-EED6-4EAB-8283-51CD17C5CDA6}" presName="circleA" presStyleLbl="node1" presStyleIdx="2" presStyleCnt="4" custLinFactNeighborX="-2294" custLinFactNeighborY="52752"/>
      <dgm:spPr>
        <a:solidFill>
          <a:schemeClr val="accent2">
            <a:lumMod val="50000"/>
          </a:schemeClr>
        </a:solidFill>
      </dgm:spPr>
    </dgm:pt>
    <dgm:pt modelId="{4BCA23B6-3D81-4616-A7F8-54E1F9ED8346}" type="pres">
      <dgm:prSet presAssocID="{344943BE-EED6-4EAB-8283-51CD17C5CDA6}" presName="spaceA" presStyleCnt="0"/>
      <dgm:spPr/>
    </dgm:pt>
    <dgm:pt modelId="{5F36E244-EFF6-46D5-B0E5-A810231052A1}" type="pres">
      <dgm:prSet presAssocID="{AA614263-2CE7-4A31-AED2-60CF8385B45E}" presName="space" presStyleCnt="0"/>
      <dgm:spPr/>
    </dgm:pt>
    <dgm:pt modelId="{F9706084-80DD-4DA6-8153-304A917F4E7E}" type="pres">
      <dgm:prSet presAssocID="{D34CC8ED-49B7-4048-965D-8E833840BC0E}" presName="compositeB" presStyleCnt="0"/>
      <dgm:spPr/>
    </dgm:pt>
    <dgm:pt modelId="{3F44E0C1-FBE8-4E20-8D6D-69177E9E6534}" type="pres">
      <dgm:prSet presAssocID="{D34CC8ED-49B7-4048-965D-8E833840BC0E}" presName="textB" presStyleLbl="revTx" presStyleIdx="3" presStyleCnt="4">
        <dgm:presLayoutVars>
          <dgm:bulletEnabled val="1"/>
        </dgm:presLayoutVars>
      </dgm:prSet>
      <dgm:spPr/>
      <dgm:t>
        <a:bodyPr/>
        <a:lstStyle/>
        <a:p>
          <a:endParaRPr lang="en-US"/>
        </a:p>
      </dgm:t>
    </dgm:pt>
    <dgm:pt modelId="{853914E0-53D3-48F5-890C-C316174AC8D6}" type="pres">
      <dgm:prSet presAssocID="{D34CC8ED-49B7-4048-965D-8E833840BC0E}" presName="circleB" presStyleLbl="node1" presStyleIdx="3" presStyleCnt="4"/>
      <dgm:spPr>
        <a:solidFill>
          <a:schemeClr val="accent2">
            <a:lumMod val="50000"/>
          </a:schemeClr>
        </a:solidFill>
      </dgm:spPr>
    </dgm:pt>
    <dgm:pt modelId="{683F9644-53D0-4E55-AB8F-45E2040208F5}" type="pres">
      <dgm:prSet presAssocID="{D34CC8ED-49B7-4048-965D-8E833840BC0E}" presName="spaceB" presStyleCnt="0"/>
      <dgm:spPr/>
    </dgm:pt>
  </dgm:ptLst>
  <dgm:cxnLst>
    <dgm:cxn modelId="{A3473EF1-0EA4-4C9C-80B0-52DD5A46EA9E}" type="presOf" srcId="{DDE36087-000C-4176-9843-E700705C4EFB}" destId="{7FBA1355-D50E-43CE-98B0-DF723399D31F}" srcOrd="0" destOrd="0" presId="urn:microsoft.com/office/officeart/2005/8/layout/hProcess11"/>
    <dgm:cxn modelId="{79DD63C5-F917-4C05-B2C4-972C948C879B}" srcId="{61C3F999-A3E2-4AFC-BF17-A5CB98EFD268}" destId="{6587EA80-51D9-43A6-9619-2FDC37F7FB9B}" srcOrd="1" destOrd="0" parTransId="{8444F336-8731-4EC6-BBA8-9F30188CDBB6}" sibTransId="{9D496681-D2BE-4DB3-9511-ADF975351223}"/>
    <dgm:cxn modelId="{C1072A39-412A-4B28-A61C-F7C391877443}" srcId="{61C3F999-A3E2-4AFC-BF17-A5CB98EFD268}" destId="{344943BE-EED6-4EAB-8283-51CD17C5CDA6}" srcOrd="2" destOrd="0" parTransId="{1BE9C8CF-A305-4A07-AE07-4F0FBB57CA09}" sibTransId="{AA614263-2CE7-4A31-AED2-60CF8385B45E}"/>
    <dgm:cxn modelId="{66A632AF-E9C4-4D7A-9350-1FB7E35B5455}" type="presOf" srcId="{61C3F999-A3E2-4AFC-BF17-A5CB98EFD268}" destId="{446AE332-2DF6-4053-A504-0341660C78DD}" srcOrd="0" destOrd="0" presId="urn:microsoft.com/office/officeart/2005/8/layout/hProcess11"/>
    <dgm:cxn modelId="{5B6290F8-E86E-44F8-AC5C-6F287A583617}" srcId="{61C3F999-A3E2-4AFC-BF17-A5CB98EFD268}" destId="{D34CC8ED-49B7-4048-965D-8E833840BC0E}" srcOrd="3" destOrd="0" parTransId="{BDB91FD9-FF47-4825-8567-F4710D9D93BA}" sibTransId="{09CDFF05-701E-4B8E-B54D-4D8122B1CCD7}"/>
    <dgm:cxn modelId="{57D8044B-5985-4D81-9BF5-196B5A2CFEA0}" type="presOf" srcId="{6587EA80-51D9-43A6-9619-2FDC37F7FB9B}" destId="{5D8D1BBB-4715-4547-A9B3-58CD3CA9F887}" srcOrd="0" destOrd="0" presId="urn:microsoft.com/office/officeart/2005/8/layout/hProcess11"/>
    <dgm:cxn modelId="{92DE582E-6D1B-44B0-BADA-19EC5B7755A6}" type="presOf" srcId="{D34CC8ED-49B7-4048-965D-8E833840BC0E}" destId="{3F44E0C1-FBE8-4E20-8D6D-69177E9E6534}" srcOrd="0" destOrd="0" presId="urn:microsoft.com/office/officeart/2005/8/layout/hProcess11"/>
    <dgm:cxn modelId="{15A39BFA-4268-4F31-A373-F46CB6272286}" srcId="{61C3F999-A3E2-4AFC-BF17-A5CB98EFD268}" destId="{DDE36087-000C-4176-9843-E700705C4EFB}" srcOrd="0" destOrd="0" parTransId="{2B9D7DC2-2340-408B-8D8A-44A29D63FFCB}" sibTransId="{804ED61A-92B3-425C-95E4-A7DC726504C2}"/>
    <dgm:cxn modelId="{8483C569-9ED9-4256-9073-5E5132889538}" type="presOf" srcId="{344943BE-EED6-4EAB-8283-51CD17C5CDA6}" destId="{8C4E8254-3057-425A-AE64-3D6FC7B113B0}" srcOrd="0" destOrd="0" presId="urn:microsoft.com/office/officeart/2005/8/layout/hProcess11"/>
    <dgm:cxn modelId="{E5244C13-0501-493F-9F72-7D774A6A0CF8}" type="presParOf" srcId="{446AE332-2DF6-4053-A504-0341660C78DD}" destId="{4B631593-B638-462C-9B79-63FFB3BC78B5}" srcOrd="0" destOrd="0" presId="urn:microsoft.com/office/officeart/2005/8/layout/hProcess11"/>
    <dgm:cxn modelId="{D640C893-75EF-4B29-8A69-703BA1B481A9}" type="presParOf" srcId="{446AE332-2DF6-4053-A504-0341660C78DD}" destId="{A44BEEC9-705D-472D-B667-70BD184A7189}" srcOrd="1" destOrd="0" presId="urn:microsoft.com/office/officeart/2005/8/layout/hProcess11"/>
    <dgm:cxn modelId="{47C73C84-12EB-4473-A7EC-01F26CEE3305}" type="presParOf" srcId="{A44BEEC9-705D-472D-B667-70BD184A7189}" destId="{AE78B5C0-A4EE-424E-B54F-00422A661E07}" srcOrd="0" destOrd="0" presId="urn:microsoft.com/office/officeart/2005/8/layout/hProcess11"/>
    <dgm:cxn modelId="{E5BC6A7F-EB15-4D9D-9C14-6B05D29F0436}" type="presParOf" srcId="{AE78B5C0-A4EE-424E-B54F-00422A661E07}" destId="{7FBA1355-D50E-43CE-98B0-DF723399D31F}" srcOrd="0" destOrd="0" presId="urn:microsoft.com/office/officeart/2005/8/layout/hProcess11"/>
    <dgm:cxn modelId="{75824D94-26AE-474F-8029-3BC79CFBBBF5}" type="presParOf" srcId="{AE78B5C0-A4EE-424E-B54F-00422A661E07}" destId="{14171C18-04DD-44B1-9B07-E9C8B75724E5}" srcOrd="1" destOrd="0" presId="urn:microsoft.com/office/officeart/2005/8/layout/hProcess11"/>
    <dgm:cxn modelId="{59EC217B-930C-4978-94FC-C7D9760AC48E}" type="presParOf" srcId="{AE78B5C0-A4EE-424E-B54F-00422A661E07}" destId="{9263F2A8-AC1D-40F1-A191-AFC2C2FFA61A}" srcOrd="2" destOrd="0" presId="urn:microsoft.com/office/officeart/2005/8/layout/hProcess11"/>
    <dgm:cxn modelId="{7C957E13-C4C8-4098-84AE-1B3F2562A2D6}" type="presParOf" srcId="{A44BEEC9-705D-472D-B667-70BD184A7189}" destId="{19C9F056-D6C0-449D-B872-6C6B1E133229}" srcOrd="1" destOrd="0" presId="urn:microsoft.com/office/officeart/2005/8/layout/hProcess11"/>
    <dgm:cxn modelId="{2E88DF66-06E2-4049-B1A8-C81F9B05F3FE}" type="presParOf" srcId="{A44BEEC9-705D-472D-B667-70BD184A7189}" destId="{ADEE0CFE-2192-409F-8FCD-098821138FAB}" srcOrd="2" destOrd="0" presId="urn:microsoft.com/office/officeart/2005/8/layout/hProcess11"/>
    <dgm:cxn modelId="{E6E4EBB0-D3D9-48B7-99C3-D1431E01A496}" type="presParOf" srcId="{ADEE0CFE-2192-409F-8FCD-098821138FAB}" destId="{5D8D1BBB-4715-4547-A9B3-58CD3CA9F887}" srcOrd="0" destOrd="0" presId="urn:microsoft.com/office/officeart/2005/8/layout/hProcess11"/>
    <dgm:cxn modelId="{A3408B88-65A8-4F71-B2F9-497467F22C7D}" type="presParOf" srcId="{ADEE0CFE-2192-409F-8FCD-098821138FAB}" destId="{27AAE72F-0D0D-47B8-BD8D-08E5374C9940}" srcOrd="1" destOrd="0" presId="urn:microsoft.com/office/officeart/2005/8/layout/hProcess11"/>
    <dgm:cxn modelId="{F0E2B48F-E5BC-4318-8276-33832BBE88E4}" type="presParOf" srcId="{ADEE0CFE-2192-409F-8FCD-098821138FAB}" destId="{3C18E82C-02B9-45D8-9EBC-DC96687956F2}" srcOrd="2" destOrd="0" presId="urn:microsoft.com/office/officeart/2005/8/layout/hProcess11"/>
    <dgm:cxn modelId="{6BCF50C5-F106-4259-AEF4-BF0C696C4E96}" type="presParOf" srcId="{A44BEEC9-705D-472D-B667-70BD184A7189}" destId="{1308255B-83B9-4715-964E-27373E71FE29}" srcOrd="3" destOrd="0" presId="urn:microsoft.com/office/officeart/2005/8/layout/hProcess11"/>
    <dgm:cxn modelId="{1A7F4572-FE3E-4766-8777-02E235058F8E}" type="presParOf" srcId="{A44BEEC9-705D-472D-B667-70BD184A7189}" destId="{10B16612-2E38-4CD9-824C-7B5A0FC5289B}" srcOrd="4" destOrd="0" presId="urn:microsoft.com/office/officeart/2005/8/layout/hProcess11"/>
    <dgm:cxn modelId="{648EEB5E-F3B7-449F-ACB8-61D3BA0A0FC0}" type="presParOf" srcId="{10B16612-2E38-4CD9-824C-7B5A0FC5289B}" destId="{8C4E8254-3057-425A-AE64-3D6FC7B113B0}" srcOrd="0" destOrd="0" presId="urn:microsoft.com/office/officeart/2005/8/layout/hProcess11"/>
    <dgm:cxn modelId="{3109F378-B441-42E3-BD51-C0CEBF5B57D3}" type="presParOf" srcId="{10B16612-2E38-4CD9-824C-7B5A0FC5289B}" destId="{44077006-8EE4-4FDB-B532-D2E2640351CD}" srcOrd="1" destOrd="0" presId="urn:microsoft.com/office/officeart/2005/8/layout/hProcess11"/>
    <dgm:cxn modelId="{7D17D0A6-47E2-4E9B-9B8A-631CA0CA538F}" type="presParOf" srcId="{10B16612-2E38-4CD9-824C-7B5A0FC5289B}" destId="{4BCA23B6-3D81-4616-A7F8-54E1F9ED8346}" srcOrd="2" destOrd="0" presId="urn:microsoft.com/office/officeart/2005/8/layout/hProcess11"/>
    <dgm:cxn modelId="{B213FE9E-EBF8-43D0-845D-61B0DE8C11AB}" type="presParOf" srcId="{A44BEEC9-705D-472D-B667-70BD184A7189}" destId="{5F36E244-EFF6-46D5-B0E5-A810231052A1}" srcOrd="5" destOrd="0" presId="urn:microsoft.com/office/officeart/2005/8/layout/hProcess11"/>
    <dgm:cxn modelId="{39EC931A-A134-4E44-ABDE-D09980D4AFEB}" type="presParOf" srcId="{A44BEEC9-705D-472D-B667-70BD184A7189}" destId="{F9706084-80DD-4DA6-8153-304A917F4E7E}" srcOrd="6" destOrd="0" presId="urn:microsoft.com/office/officeart/2005/8/layout/hProcess11"/>
    <dgm:cxn modelId="{26398427-4D34-4F5C-9759-0D127A61FCDB}" type="presParOf" srcId="{F9706084-80DD-4DA6-8153-304A917F4E7E}" destId="{3F44E0C1-FBE8-4E20-8D6D-69177E9E6534}" srcOrd="0" destOrd="0" presId="urn:microsoft.com/office/officeart/2005/8/layout/hProcess11"/>
    <dgm:cxn modelId="{C763C739-CDC5-4DD8-8FFC-A82CEDC111DF}" type="presParOf" srcId="{F9706084-80DD-4DA6-8153-304A917F4E7E}" destId="{853914E0-53D3-48F5-890C-C316174AC8D6}" srcOrd="1" destOrd="0" presId="urn:microsoft.com/office/officeart/2005/8/layout/hProcess11"/>
    <dgm:cxn modelId="{55B1B458-F2DC-4280-9592-B998DE5355BC}" type="presParOf" srcId="{F9706084-80DD-4DA6-8153-304A917F4E7E}" destId="{683F9644-53D0-4E55-AB8F-45E2040208F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12F6E-3304-42F2-98D9-6E10D8E8E329}">
      <dsp:nvSpPr>
        <dsp:cNvPr id="0" name=""/>
        <dsp:cNvSpPr/>
      </dsp:nvSpPr>
      <dsp:spPr>
        <a:xfrm>
          <a:off x="1993842" y="342887"/>
          <a:ext cx="6300287" cy="2213133"/>
        </a:xfrm>
        <a:prstGeom prst="rect">
          <a:avLst/>
        </a:prstGeom>
        <a:solidFill>
          <a:schemeClr val="accent5">
            <a:lumMod val="75000"/>
            <a:alpha val="40000"/>
          </a:schemeClr>
        </a:solidFill>
        <a:ln w="6350" cap="flat" cmpd="sng" algn="ctr">
          <a:solidFill>
            <a:schemeClr val="accent1">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61"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ICE CORES provide a continuous record of the climate dating back hundreds of thousands of years. By analyzing the ice in these ice cores, we are able to reconstruct what the temperature was like long before we were able to measure it with thermometers.</a:t>
          </a:r>
          <a:endParaRPr lang="en-US" sz="2000" b="1" kern="1200" dirty="0"/>
        </a:p>
      </dsp:txBody>
      <dsp:txXfrm>
        <a:off x="1993842" y="342887"/>
        <a:ext cx="6300287" cy="2213133"/>
      </dsp:txXfrm>
    </dsp:sp>
    <dsp:sp modelId="{CF7E590D-F4E1-47C1-A721-0EE4D4A182B9}">
      <dsp:nvSpPr>
        <dsp:cNvPr id="0" name=""/>
        <dsp:cNvSpPr/>
      </dsp:nvSpPr>
      <dsp:spPr>
        <a:xfrm>
          <a:off x="876306" y="2175079"/>
          <a:ext cx="1378187" cy="28216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7F3127-F349-48FB-B83F-C9EEB4E94ED1}">
      <dsp:nvSpPr>
        <dsp:cNvPr id="0" name=""/>
        <dsp:cNvSpPr/>
      </dsp:nvSpPr>
      <dsp:spPr>
        <a:xfrm>
          <a:off x="6355673" y="2831766"/>
          <a:ext cx="4928903" cy="1968839"/>
        </a:xfrm>
        <a:prstGeom prst="rect">
          <a:avLst/>
        </a:prstGeom>
        <a:solidFill>
          <a:schemeClr val="accent4">
            <a:lumMod val="75000"/>
            <a:alpha val="40000"/>
          </a:schemeClr>
        </a:solidFill>
        <a:ln w="6350" cap="flat" cmpd="sng" algn="ctr">
          <a:solidFill>
            <a:schemeClr val="accent4">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61"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 c</a:t>
          </a:r>
          <a:r>
            <a:rPr lang="en-US" sz="2000" b="1" kern="1200" dirty="0" smtClean="0"/>
            <a:t>limatic factors like temperature and precipitation affect tree growth, their influence can be seen in TREE RING data.</a:t>
          </a:r>
          <a:endParaRPr lang="en-US" sz="2000" b="1" kern="1200" dirty="0"/>
        </a:p>
      </dsp:txBody>
      <dsp:txXfrm>
        <a:off x="6355673" y="2831766"/>
        <a:ext cx="4928903" cy="1968839"/>
      </dsp:txXfrm>
    </dsp:sp>
    <dsp:sp modelId="{AFC61CB6-DDDA-44D7-B39D-126C8FAD05DC}">
      <dsp:nvSpPr>
        <dsp:cNvPr id="0" name=""/>
        <dsp:cNvSpPr/>
      </dsp:nvSpPr>
      <dsp:spPr>
        <a:xfrm>
          <a:off x="5962406" y="4009835"/>
          <a:ext cx="1378187" cy="18450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773E97-54C9-4990-8B66-0F27D5645A57}">
      <dsp:nvSpPr>
        <dsp:cNvPr id="0" name=""/>
        <dsp:cNvSpPr/>
      </dsp:nvSpPr>
      <dsp:spPr>
        <a:xfrm>
          <a:off x="1982228" y="4927604"/>
          <a:ext cx="6953501" cy="1968839"/>
        </a:xfrm>
        <a:prstGeom prst="rect">
          <a:avLst/>
        </a:prstGeom>
        <a:solidFill>
          <a:schemeClr val="accent2">
            <a:lumMod val="75000"/>
            <a:alpha val="40000"/>
          </a:schemeClr>
        </a:solidFill>
        <a:ln w="6350" cap="flat" cmpd="sng" algn="ctr">
          <a:solidFill>
            <a:schemeClr val="accent2">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61"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BOREHOLES are holes drilled into the earth, and temperatures are taken at varying depths. Because surface properties (vegetative cover, land use) can influence ground heating and cooling, it is important to include these factors into temperature reconstruction.</a:t>
          </a:r>
          <a:endParaRPr lang="en-US" sz="2000" b="1" kern="1200" dirty="0"/>
        </a:p>
      </dsp:txBody>
      <dsp:txXfrm>
        <a:off x="1982228" y="4927604"/>
        <a:ext cx="6953501" cy="1968839"/>
      </dsp:txXfrm>
    </dsp:sp>
    <dsp:sp modelId="{D64A5A6A-3E75-4C09-BBDD-86DBCEEB95D7}">
      <dsp:nvSpPr>
        <dsp:cNvPr id="0" name=""/>
        <dsp:cNvSpPr/>
      </dsp:nvSpPr>
      <dsp:spPr>
        <a:xfrm>
          <a:off x="1354802" y="5638793"/>
          <a:ext cx="1378187" cy="29280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281EA-7845-4C72-880C-7D5483CD01E0}">
      <dsp:nvSpPr>
        <dsp:cNvPr id="0" name=""/>
        <dsp:cNvSpPr/>
      </dsp:nvSpPr>
      <dsp:spPr>
        <a:xfrm>
          <a:off x="0" y="1475739"/>
          <a:ext cx="12280900" cy="1967653"/>
        </a:xfrm>
        <a:prstGeom prst="notchedRightArrow">
          <a:avLst/>
        </a:prstGeom>
        <a:solidFill>
          <a:srgbClr val="92D050"/>
        </a:solidFill>
        <a:ln>
          <a:noFill/>
        </a:ln>
        <a:effectLst/>
      </dsp:spPr>
      <dsp:style>
        <a:lnRef idx="0">
          <a:scrgbClr r="0" g="0" b="0"/>
        </a:lnRef>
        <a:fillRef idx="1">
          <a:scrgbClr r="0" g="0" b="0"/>
        </a:fillRef>
        <a:effectRef idx="0">
          <a:scrgbClr r="0" g="0" b="0"/>
        </a:effectRef>
        <a:fontRef idx="minor"/>
      </dsp:style>
    </dsp:sp>
    <dsp:sp modelId="{E2E2401F-5156-4D4D-807B-F08C62874A62}">
      <dsp:nvSpPr>
        <dsp:cNvPr id="0" name=""/>
        <dsp:cNvSpPr/>
      </dsp:nvSpPr>
      <dsp:spPr>
        <a:xfrm>
          <a:off x="4857" y="0"/>
          <a:ext cx="2123672" cy="196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t>Rising temperature is  affecting wild life and their habitat</a:t>
          </a:r>
          <a:endParaRPr lang="en-US" sz="1400" b="1" kern="1200" dirty="0"/>
        </a:p>
      </dsp:txBody>
      <dsp:txXfrm>
        <a:off x="4857" y="0"/>
        <a:ext cx="2123672" cy="1967653"/>
      </dsp:txXfrm>
    </dsp:sp>
    <dsp:sp modelId="{118397BC-D4BC-4E67-BA85-5C31E50D3AFD}">
      <dsp:nvSpPr>
        <dsp:cNvPr id="0" name=""/>
        <dsp:cNvSpPr/>
      </dsp:nvSpPr>
      <dsp:spPr>
        <a:xfrm>
          <a:off x="820736" y="2213609"/>
          <a:ext cx="491913" cy="491913"/>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E96DE-09DF-4C44-BBB1-83796A9A0CC8}">
      <dsp:nvSpPr>
        <dsp:cNvPr id="0" name=""/>
        <dsp:cNvSpPr/>
      </dsp:nvSpPr>
      <dsp:spPr>
        <a:xfrm>
          <a:off x="8996570" y="482596"/>
          <a:ext cx="2123672" cy="1647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496" tIns="412496" rIns="412496" bIns="412496" numCol="1" spcCol="1270" anchor="t" anchorCtr="0">
          <a:noAutofit/>
        </a:bodyPr>
        <a:lstStyle/>
        <a:p>
          <a:pPr lvl="0" algn="ctr" defTabSz="2578100">
            <a:lnSpc>
              <a:spcPct val="90000"/>
            </a:lnSpc>
            <a:spcBef>
              <a:spcPct val="0"/>
            </a:spcBef>
            <a:spcAft>
              <a:spcPct val="35000"/>
            </a:spcAft>
          </a:pPr>
          <a:endParaRPr lang="en-US" sz="5800" b="1" kern="1200" dirty="0"/>
        </a:p>
      </dsp:txBody>
      <dsp:txXfrm>
        <a:off x="8996570" y="482596"/>
        <a:ext cx="2123672" cy="1647594"/>
      </dsp:txXfrm>
    </dsp:sp>
    <dsp:sp modelId="{A0E49483-6EC3-4AE9-BB9B-98C77B3A42B0}">
      <dsp:nvSpPr>
        <dsp:cNvPr id="0" name=""/>
        <dsp:cNvSpPr/>
      </dsp:nvSpPr>
      <dsp:spPr>
        <a:xfrm>
          <a:off x="3050592" y="2293624"/>
          <a:ext cx="491913" cy="491913"/>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7EAB2-2CA3-4541-895D-92D3D23CCE50}">
      <dsp:nvSpPr>
        <dsp:cNvPr id="0" name=""/>
        <dsp:cNvSpPr/>
      </dsp:nvSpPr>
      <dsp:spPr>
        <a:xfrm rot="10800000" flipV="1">
          <a:off x="8996570" y="309836"/>
          <a:ext cx="2123672" cy="167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t>Human induced is superimposed and can lead to wildfires in forests</a:t>
          </a:r>
          <a:endParaRPr lang="en-US" sz="1400" b="1" kern="1200" dirty="0"/>
        </a:p>
      </dsp:txBody>
      <dsp:txXfrm rot="-10800000">
        <a:off x="8996570" y="309836"/>
        <a:ext cx="2123672" cy="1674276"/>
      </dsp:txXfrm>
    </dsp:sp>
    <dsp:sp modelId="{5CCA56AB-9219-449E-BF9E-0DE2926CDB56}">
      <dsp:nvSpPr>
        <dsp:cNvPr id="0" name=""/>
        <dsp:cNvSpPr/>
      </dsp:nvSpPr>
      <dsp:spPr>
        <a:xfrm>
          <a:off x="5166147" y="2241865"/>
          <a:ext cx="491913" cy="491913"/>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DB30B-530F-4B0A-AA6F-296E28E3B383}">
      <dsp:nvSpPr>
        <dsp:cNvPr id="0" name=""/>
        <dsp:cNvSpPr/>
      </dsp:nvSpPr>
      <dsp:spPr>
        <a:xfrm>
          <a:off x="6575838" y="2951479"/>
          <a:ext cx="2123672" cy="196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t>Ice is melting worldwide, especially at the Earth’s poles. This includes mountain glaciers, ice sheets</a:t>
          </a:r>
          <a:endParaRPr lang="en-US" sz="1400" b="1" kern="1200" dirty="0"/>
        </a:p>
      </dsp:txBody>
      <dsp:txXfrm>
        <a:off x="6575838" y="2951479"/>
        <a:ext cx="2123672" cy="1967653"/>
      </dsp:txXfrm>
    </dsp:sp>
    <dsp:sp modelId="{66EEF196-9676-4E4C-AE7B-B50C395FF6D1}">
      <dsp:nvSpPr>
        <dsp:cNvPr id="0" name=""/>
        <dsp:cNvSpPr/>
      </dsp:nvSpPr>
      <dsp:spPr>
        <a:xfrm>
          <a:off x="7510304" y="2213609"/>
          <a:ext cx="491913" cy="491913"/>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04CCE-BCD5-4A5F-A489-31CD15B81306}">
      <dsp:nvSpPr>
        <dsp:cNvPr id="0" name=""/>
        <dsp:cNvSpPr/>
      </dsp:nvSpPr>
      <dsp:spPr>
        <a:xfrm>
          <a:off x="2539608" y="1924482"/>
          <a:ext cx="2123672" cy="196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t> Sea-level rises. Global sea levels are rising 0.13 inches (3.2 millimeters) a year</a:t>
          </a:r>
          <a:endParaRPr lang="en-US" sz="1400" b="1" kern="1200" dirty="0"/>
        </a:p>
      </dsp:txBody>
      <dsp:txXfrm>
        <a:off x="2539608" y="1924482"/>
        <a:ext cx="2123672" cy="1967653"/>
      </dsp:txXfrm>
    </dsp:sp>
    <dsp:sp modelId="{A058D189-1157-43F1-B32B-0CDC94F539C9}">
      <dsp:nvSpPr>
        <dsp:cNvPr id="0" name=""/>
        <dsp:cNvSpPr/>
      </dsp:nvSpPr>
      <dsp:spPr>
        <a:xfrm>
          <a:off x="9740160" y="2213609"/>
          <a:ext cx="491913" cy="491913"/>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31593-B638-462C-9B79-63FFB3BC78B5}">
      <dsp:nvSpPr>
        <dsp:cNvPr id="0" name=""/>
        <dsp:cNvSpPr/>
      </dsp:nvSpPr>
      <dsp:spPr>
        <a:xfrm>
          <a:off x="0" y="1661160"/>
          <a:ext cx="12192000" cy="2214880"/>
        </a:xfrm>
        <a:prstGeom prst="notchedRightArrow">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7FBA1355-D50E-43CE-98B0-DF723399D31F}">
      <dsp:nvSpPr>
        <dsp:cNvPr id="0" name=""/>
        <dsp:cNvSpPr/>
      </dsp:nvSpPr>
      <dsp:spPr>
        <a:xfrm>
          <a:off x="618112" y="1245714"/>
          <a:ext cx="1397195" cy="94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b="1" kern="1200" dirty="0" smtClean="0"/>
            <a:t>Hurricanes will become stronger and more intense</a:t>
          </a:r>
          <a:endParaRPr lang="en-US" sz="1800" b="1" kern="1200" dirty="0"/>
        </a:p>
      </dsp:txBody>
      <dsp:txXfrm>
        <a:off x="618112" y="1245714"/>
        <a:ext cx="1397195" cy="940438"/>
      </dsp:txXfrm>
    </dsp:sp>
    <dsp:sp modelId="{14171C18-04DD-44B1-9B07-E9C8B75724E5}">
      <dsp:nvSpPr>
        <dsp:cNvPr id="0" name=""/>
        <dsp:cNvSpPr/>
      </dsp:nvSpPr>
      <dsp:spPr>
        <a:xfrm>
          <a:off x="1049332" y="2485865"/>
          <a:ext cx="553720" cy="563243"/>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8D1BBB-4715-4547-A9B3-58CD3CA9F887}">
      <dsp:nvSpPr>
        <dsp:cNvPr id="0" name=""/>
        <dsp:cNvSpPr/>
      </dsp:nvSpPr>
      <dsp:spPr>
        <a:xfrm>
          <a:off x="2778963" y="3442953"/>
          <a:ext cx="2641401" cy="142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t>Changes in precipitation pattern</a:t>
          </a:r>
          <a:endParaRPr lang="en-US" sz="1800" b="1" kern="1200" dirty="0"/>
        </a:p>
      </dsp:txBody>
      <dsp:txXfrm>
        <a:off x="2778963" y="3442953"/>
        <a:ext cx="2641401" cy="1427490"/>
      </dsp:txXfrm>
    </dsp:sp>
    <dsp:sp modelId="{27AAE72F-0D0D-47B8-BD8D-08E5374C9940}">
      <dsp:nvSpPr>
        <dsp:cNvPr id="0" name=""/>
        <dsp:cNvSpPr/>
      </dsp:nvSpPr>
      <dsp:spPr>
        <a:xfrm>
          <a:off x="3822804" y="2536187"/>
          <a:ext cx="553720" cy="553720"/>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4E8254-3057-425A-AE64-3D6FC7B113B0}">
      <dsp:nvSpPr>
        <dsp:cNvPr id="0" name=""/>
        <dsp:cNvSpPr/>
      </dsp:nvSpPr>
      <dsp:spPr>
        <a:xfrm>
          <a:off x="5514346" y="834395"/>
          <a:ext cx="2641401" cy="1163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b="1" kern="1200" dirty="0" smtClean="0"/>
            <a:t>Frost free season and growing season will </a:t>
          </a:r>
          <a:r>
            <a:rPr lang="en-US" sz="1800" b="1" kern="1200" dirty="0" err="1" smtClean="0"/>
            <a:t>lenghten</a:t>
          </a:r>
          <a:endParaRPr lang="en-US" sz="1800" b="1" kern="1200" dirty="0"/>
        </a:p>
      </dsp:txBody>
      <dsp:txXfrm>
        <a:off x="5514346" y="834395"/>
        <a:ext cx="2641401" cy="1163321"/>
      </dsp:txXfrm>
    </dsp:sp>
    <dsp:sp modelId="{44077006-8EE4-4FDB-B532-D2E2640351CD}">
      <dsp:nvSpPr>
        <dsp:cNvPr id="0" name=""/>
        <dsp:cNvSpPr/>
      </dsp:nvSpPr>
      <dsp:spPr>
        <a:xfrm>
          <a:off x="6583573" y="2520948"/>
          <a:ext cx="553720" cy="553720"/>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44E0C1-FBE8-4E20-8D6D-69177E9E6534}">
      <dsp:nvSpPr>
        <dsp:cNvPr id="0" name=""/>
        <dsp:cNvSpPr/>
      </dsp:nvSpPr>
      <dsp:spPr>
        <a:xfrm>
          <a:off x="8325906" y="3322320"/>
          <a:ext cx="2641401" cy="221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t>The Arctic Ocean is expected to become essentially ice free in summer before mid-century. </a:t>
          </a:r>
          <a:endParaRPr lang="en-US" sz="1800" b="1" kern="1200" dirty="0"/>
        </a:p>
      </dsp:txBody>
      <dsp:txXfrm>
        <a:off x="8325906" y="3322320"/>
        <a:ext cx="2641401" cy="2214880"/>
      </dsp:txXfrm>
    </dsp:sp>
    <dsp:sp modelId="{853914E0-53D3-48F5-890C-C316174AC8D6}">
      <dsp:nvSpPr>
        <dsp:cNvPr id="0" name=""/>
        <dsp:cNvSpPr/>
      </dsp:nvSpPr>
      <dsp:spPr>
        <a:xfrm>
          <a:off x="9369747" y="2491740"/>
          <a:ext cx="553720" cy="553720"/>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36DA1-2D44-477C-85AD-AC67E534A325}"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2753B-4205-43A9-8B6A-35A6F9216BAC}" type="slidenum">
              <a:rPr lang="en-US" smtClean="0"/>
              <a:t>‹#›</a:t>
            </a:fld>
            <a:endParaRPr lang="en-US"/>
          </a:p>
        </p:txBody>
      </p:sp>
    </p:spTree>
    <p:extLst>
      <p:ext uri="{BB962C8B-B14F-4D97-AF65-F5344CB8AC3E}">
        <p14:creationId xmlns:p14="http://schemas.microsoft.com/office/powerpoint/2010/main" val="240821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2753B-4205-43A9-8B6A-35A6F9216BAC}" type="slidenum">
              <a:rPr lang="en-US" smtClean="0"/>
              <a:t>1</a:t>
            </a:fld>
            <a:endParaRPr lang="en-US"/>
          </a:p>
        </p:txBody>
      </p:sp>
    </p:spTree>
    <p:extLst>
      <p:ext uri="{BB962C8B-B14F-4D97-AF65-F5344CB8AC3E}">
        <p14:creationId xmlns:p14="http://schemas.microsoft.com/office/powerpoint/2010/main" val="3909608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59E10-C37F-431A-8A80-3C875F9C825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35FC1-BF40-4730-A133-BF0EFB689677}" type="slidenum">
              <a:rPr lang="en-US" smtClean="0"/>
              <a:t>‹#›</a:t>
            </a:fld>
            <a:endParaRPr lang="en-US"/>
          </a:p>
        </p:txBody>
      </p:sp>
    </p:spTree>
    <p:extLst>
      <p:ext uri="{BB962C8B-B14F-4D97-AF65-F5344CB8AC3E}">
        <p14:creationId xmlns:p14="http://schemas.microsoft.com/office/powerpoint/2010/main" val="114174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59E10-C37F-431A-8A80-3C875F9C825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35FC1-BF40-4730-A133-BF0EFB689677}" type="slidenum">
              <a:rPr lang="en-US" smtClean="0"/>
              <a:t>‹#›</a:t>
            </a:fld>
            <a:endParaRPr lang="en-US"/>
          </a:p>
        </p:txBody>
      </p:sp>
    </p:spTree>
    <p:extLst>
      <p:ext uri="{BB962C8B-B14F-4D97-AF65-F5344CB8AC3E}">
        <p14:creationId xmlns:p14="http://schemas.microsoft.com/office/powerpoint/2010/main" val="328960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59E10-C37F-431A-8A80-3C875F9C825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35FC1-BF40-4730-A133-BF0EFB689677}" type="slidenum">
              <a:rPr lang="en-US" smtClean="0"/>
              <a:t>‹#›</a:t>
            </a:fld>
            <a:endParaRPr lang="en-US"/>
          </a:p>
        </p:txBody>
      </p:sp>
    </p:spTree>
    <p:extLst>
      <p:ext uri="{BB962C8B-B14F-4D97-AF65-F5344CB8AC3E}">
        <p14:creationId xmlns:p14="http://schemas.microsoft.com/office/powerpoint/2010/main" val="260378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59E10-C37F-431A-8A80-3C875F9C825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35FC1-BF40-4730-A133-BF0EFB689677}" type="slidenum">
              <a:rPr lang="en-US" smtClean="0"/>
              <a:t>‹#›</a:t>
            </a:fld>
            <a:endParaRPr lang="en-US"/>
          </a:p>
        </p:txBody>
      </p:sp>
    </p:spTree>
    <p:extLst>
      <p:ext uri="{BB962C8B-B14F-4D97-AF65-F5344CB8AC3E}">
        <p14:creationId xmlns:p14="http://schemas.microsoft.com/office/powerpoint/2010/main" val="365145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C59E10-C37F-431A-8A80-3C875F9C825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35FC1-BF40-4730-A133-BF0EFB689677}" type="slidenum">
              <a:rPr lang="en-US" smtClean="0"/>
              <a:t>‹#›</a:t>
            </a:fld>
            <a:endParaRPr lang="en-US"/>
          </a:p>
        </p:txBody>
      </p:sp>
    </p:spTree>
    <p:extLst>
      <p:ext uri="{BB962C8B-B14F-4D97-AF65-F5344CB8AC3E}">
        <p14:creationId xmlns:p14="http://schemas.microsoft.com/office/powerpoint/2010/main" val="78391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59E10-C37F-431A-8A80-3C875F9C825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35FC1-BF40-4730-A133-BF0EFB689677}" type="slidenum">
              <a:rPr lang="en-US" smtClean="0"/>
              <a:t>‹#›</a:t>
            </a:fld>
            <a:endParaRPr lang="en-US"/>
          </a:p>
        </p:txBody>
      </p:sp>
    </p:spTree>
    <p:extLst>
      <p:ext uri="{BB962C8B-B14F-4D97-AF65-F5344CB8AC3E}">
        <p14:creationId xmlns:p14="http://schemas.microsoft.com/office/powerpoint/2010/main" val="149870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59E10-C37F-431A-8A80-3C875F9C8256}"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35FC1-BF40-4730-A133-BF0EFB689677}" type="slidenum">
              <a:rPr lang="en-US" smtClean="0"/>
              <a:t>‹#›</a:t>
            </a:fld>
            <a:endParaRPr lang="en-US"/>
          </a:p>
        </p:txBody>
      </p:sp>
    </p:spTree>
    <p:extLst>
      <p:ext uri="{BB962C8B-B14F-4D97-AF65-F5344CB8AC3E}">
        <p14:creationId xmlns:p14="http://schemas.microsoft.com/office/powerpoint/2010/main" val="23211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59E10-C37F-431A-8A80-3C875F9C8256}"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135FC1-BF40-4730-A133-BF0EFB689677}" type="slidenum">
              <a:rPr lang="en-US" smtClean="0"/>
              <a:t>‹#›</a:t>
            </a:fld>
            <a:endParaRPr lang="en-US"/>
          </a:p>
        </p:txBody>
      </p:sp>
    </p:spTree>
    <p:extLst>
      <p:ext uri="{BB962C8B-B14F-4D97-AF65-F5344CB8AC3E}">
        <p14:creationId xmlns:p14="http://schemas.microsoft.com/office/powerpoint/2010/main" val="263824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59E10-C37F-431A-8A80-3C875F9C8256}"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35FC1-BF40-4730-A133-BF0EFB689677}" type="slidenum">
              <a:rPr lang="en-US" smtClean="0"/>
              <a:t>‹#›</a:t>
            </a:fld>
            <a:endParaRPr lang="en-US"/>
          </a:p>
        </p:txBody>
      </p:sp>
    </p:spTree>
    <p:extLst>
      <p:ext uri="{BB962C8B-B14F-4D97-AF65-F5344CB8AC3E}">
        <p14:creationId xmlns:p14="http://schemas.microsoft.com/office/powerpoint/2010/main" val="123564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C59E10-C37F-431A-8A80-3C875F9C825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35FC1-BF40-4730-A133-BF0EFB689677}" type="slidenum">
              <a:rPr lang="en-US" smtClean="0"/>
              <a:t>‹#›</a:t>
            </a:fld>
            <a:endParaRPr lang="en-US"/>
          </a:p>
        </p:txBody>
      </p:sp>
    </p:spTree>
    <p:extLst>
      <p:ext uri="{BB962C8B-B14F-4D97-AF65-F5344CB8AC3E}">
        <p14:creationId xmlns:p14="http://schemas.microsoft.com/office/powerpoint/2010/main" val="204158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C59E10-C37F-431A-8A80-3C875F9C825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35FC1-BF40-4730-A133-BF0EFB689677}" type="slidenum">
              <a:rPr lang="en-US" smtClean="0"/>
              <a:t>‹#›</a:t>
            </a:fld>
            <a:endParaRPr lang="en-US"/>
          </a:p>
        </p:txBody>
      </p:sp>
    </p:spTree>
    <p:extLst>
      <p:ext uri="{BB962C8B-B14F-4D97-AF65-F5344CB8AC3E}">
        <p14:creationId xmlns:p14="http://schemas.microsoft.com/office/powerpoint/2010/main" val="66621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59E10-C37F-431A-8A80-3C875F9C8256}"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35FC1-BF40-4730-A133-BF0EFB689677}" type="slidenum">
              <a:rPr lang="en-US" smtClean="0"/>
              <a:t>‹#›</a:t>
            </a:fld>
            <a:endParaRPr lang="en-US"/>
          </a:p>
        </p:txBody>
      </p:sp>
    </p:spTree>
    <p:extLst>
      <p:ext uri="{BB962C8B-B14F-4D97-AF65-F5344CB8AC3E}">
        <p14:creationId xmlns:p14="http://schemas.microsoft.com/office/powerpoint/2010/main" val="2034976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2.jpeg"/><Relationship Id="rId5" Type="http://schemas.openxmlformats.org/officeDocument/2006/relationships/diagramQuickStyle" Target="../diagrams/quickStyle2.xml"/><Relationship Id="rId10" Type="http://schemas.openxmlformats.org/officeDocument/2006/relationships/image" Target="../media/image11.jpg"/><Relationship Id="rId4" Type="http://schemas.openxmlformats.org/officeDocument/2006/relationships/diagramLayout" Target="../diagrams/layout2.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7.jpg"/><Relationship Id="rId5" Type="http://schemas.openxmlformats.org/officeDocument/2006/relationships/diagramQuickStyle" Target="../diagrams/quickStyle3.xml"/><Relationship Id="rId10" Type="http://schemas.openxmlformats.org/officeDocument/2006/relationships/image" Target="../media/image16.jpg"/><Relationship Id="rId4" Type="http://schemas.openxmlformats.org/officeDocument/2006/relationships/diagramLayout" Target="../diagrams/layout3.xml"/><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849443" y="5667739"/>
            <a:ext cx="8153400" cy="954107"/>
          </a:xfrm>
          <a:prstGeom prst="rect">
            <a:avLst/>
          </a:prstGeom>
          <a:noFill/>
        </p:spPr>
        <p:txBody>
          <a:bodyPr wrap="square" rtlCol="0">
            <a:spAutoFit/>
          </a:bodyPr>
          <a:lstStyle/>
          <a:p>
            <a:r>
              <a:rPr lang="en-US" b="1" dirty="0">
                <a:latin typeface="Arial Black" panose="020B0A04020102020204" pitchFamily="34" charset="0"/>
              </a:rPr>
              <a:t> </a:t>
            </a:r>
            <a:r>
              <a:rPr lang="en-US" b="1" dirty="0" smtClean="0">
                <a:latin typeface="Arial Black" panose="020B0A04020102020204" pitchFamily="34" charset="0"/>
              </a:rPr>
              <a:t>                           </a:t>
            </a:r>
            <a:r>
              <a:rPr lang="en-US" sz="3600" b="1" dirty="0" smtClean="0">
                <a:latin typeface="Arial Black" panose="020B0A04020102020204" pitchFamily="34" charset="0"/>
              </a:rPr>
              <a:t>CLIMATE CHANGE</a:t>
            </a:r>
          </a:p>
          <a:p>
            <a:r>
              <a:rPr lang="en-US" b="1" dirty="0" smtClean="0">
                <a:latin typeface="Arial Black" panose="020B0A04020102020204" pitchFamily="34" charset="0"/>
              </a:rPr>
              <a:t>           </a:t>
            </a:r>
            <a:r>
              <a:rPr lang="en-US" sz="2000" b="1" dirty="0" smtClean="0">
                <a:latin typeface="Arial Black" panose="020B0A04020102020204" pitchFamily="34" charset="0"/>
              </a:rPr>
              <a:t>GREEN HOUSE </a:t>
            </a:r>
            <a:r>
              <a:rPr lang="en-US" sz="2000" b="1" dirty="0">
                <a:latin typeface="Arial Black" panose="020B0A04020102020204" pitchFamily="34" charset="0"/>
              </a:rPr>
              <a:t>EFFECT </a:t>
            </a:r>
            <a:r>
              <a:rPr lang="en-US" sz="2000" b="1" dirty="0" smtClean="0">
                <a:latin typeface="Arial Black" panose="020B0A04020102020204" pitchFamily="34" charset="0"/>
              </a:rPr>
              <a:t>AND </a:t>
            </a:r>
            <a:r>
              <a:rPr lang="en-US" sz="2000" b="1" dirty="0">
                <a:latin typeface="Arial Black" panose="020B0A04020102020204" pitchFamily="34" charset="0"/>
              </a:rPr>
              <a:t>GLOBAL WARMING </a:t>
            </a:r>
          </a:p>
        </p:txBody>
      </p:sp>
    </p:spTree>
    <p:extLst>
      <p:ext uri="{BB962C8B-B14F-4D97-AF65-F5344CB8AC3E}">
        <p14:creationId xmlns:p14="http://schemas.microsoft.com/office/powerpoint/2010/main" val="2901336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225"/>
            <a:ext cx="12192000" cy="1082675"/>
          </a:xfrm>
          <a:solidFill>
            <a:schemeClr val="accent1">
              <a:lumMod val="75000"/>
            </a:schemeClr>
          </a:solidFill>
        </p:spPr>
        <p:txBody>
          <a:bodyPr/>
          <a:lstStyle/>
          <a:p>
            <a:r>
              <a:rPr lang="en-US" sz="4000" b="1" dirty="0" smtClean="0">
                <a:latin typeface="Arial Black" panose="020B0A04020102020204" pitchFamily="34" charset="0"/>
              </a:rPr>
              <a:t>GREEN HOUSE GASES</a:t>
            </a:r>
            <a:endParaRPr lang="en-US" sz="4000" b="1"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100" y="298450"/>
            <a:ext cx="3629024" cy="1060450"/>
          </a:xfrm>
          <a:prstGeom prst="rect">
            <a:avLst/>
          </a:prstGeom>
        </p:spPr>
      </p:pic>
      <p:sp>
        <p:nvSpPr>
          <p:cNvPr id="5" name="Round Diagonal Corner Rectangle 4"/>
          <p:cNvSpPr/>
          <p:nvPr/>
        </p:nvSpPr>
        <p:spPr>
          <a:xfrm>
            <a:off x="271379" y="2054142"/>
            <a:ext cx="4610100" cy="812800"/>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r>
              <a:rPr lang="en-US" b="1" dirty="0">
                <a:solidFill>
                  <a:schemeClr val="tx1"/>
                </a:solidFill>
              </a:rPr>
              <a:t>The major ones are carbon dioxide, water vapor, methane, and nitrous </a:t>
            </a:r>
            <a:r>
              <a:rPr lang="en-US" b="1" dirty="0" smtClean="0">
                <a:solidFill>
                  <a:schemeClr val="tx1"/>
                </a:solidFill>
              </a:rPr>
              <a:t>oxide.</a:t>
            </a:r>
            <a:endParaRPr lang="en-US" b="1" dirty="0">
              <a:solidFill>
                <a:schemeClr val="tx1"/>
              </a:solidFill>
            </a:endParaRPr>
          </a:p>
        </p:txBody>
      </p:sp>
      <p:sp>
        <p:nvSpPr>
          <p:cNvPr id="3" name="Round Diagonal Corner Rectangle 2"/>
          <p:cNvSpPr/>
          <p:nvPr/>
        </p:nvSpPr>
        <p:spPr>
          <a:xfrm>
            <a:off x="271379" y="3302000"/>
            <a:ext cx="4610100" cy="2565400"/>
          </a:xfrm>
          <a:prstGeom prst="round2DiagRect">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b="1" dirty="0">
                <a:solidFill>
                  <a:schemeClr val="tx1"/>
                </a:solidFill>
              </a:rPr>
              <a:t>These gas molecules all are made of three or more atoms. The atoms are held together loosely enough that they vibrate when they absorb heat. Eventually, the vibrating molecules release the radiation, which will likely be absorbed by another greenhouse gas molecule. This process keeps heat near the Earth’s surface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399" y="1628775"/>
            <a:ext cx="6562725" cy="4238625"/>
          </a:xfrm>
          <a:prstGeom prst="rect">
            <a:avLst/>
          </a:prstGeom>
        </p:spPr>
      </p:pic>
    </p:spTree>
    <p:extLst>
      <p:ext uri="{BB962C8B-B14F-4D97-AF65-F5344CB8AC3E}">
        <p14:creationId xmlns:p14="http://schemas.microsoft.com/office/powerpoint/2010/main" val="3534660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925"/>
            <a:ext cx="12192000" cy="1133475"/>
          </a:xfrm>
          <a:solidFill>
            <a:schemeClr val="accent1">
              <a:lumMod val="20000"/>
              <a:lumOff val="80000"/>
            </a:schemeClr>
          </a:solidFill>
        </p:spPr>
        <p:txBody>
          <a:bodyPr/>
          <a:lstStyle/>
          <a:p>
            <a:r>
              <a:rPr lang="en-US" b="1" dirty="0" smtClean="0">
                <a:latin typeface="Arial Black" panose="020B0A04020102020204" pitchFamily="34" charset="0"/>
              </a:rPr>
              <a:t>CARBON DIOXIDE</a:t>
            </a:r>
            <a:endParaRPr lang="en-US" b="1" dirty="0">
              <a:latin typeface="Arial Black" panose="020B0A04020102020204" pitchFamily="34" charset="0"/>
            </a:endParaRPr>
          </a:p>
        </p:txBody>
      </p:sp>
      <p:sp>
        <p:nvSpPr>
          <p:cNvPr id="4" name="Rounded Rectangle 3"/>
          <p:cNvSpPr/>
          <p:nvPr/>
        </p:nvSpPr>
        <p:spPr>
          <a:xfrm>
            <a:off x="317500" y="1987550"/>
            <a:ext cx="5130800" cy="1435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Made of one carbon atom and two oxygen atoms, carbon dioxide molecules make up a small fraction of the atmosphere, but have a large effect on climate. </a:t>
            </a:r>
          </a:p>
        </p:txBody>
      </p:sp>
      <p:sp>
        <p:nvSpPr>
          <p:cNvPr id="5" name="Rounded Rectangle 4"/>
          <p:cNvSpPr/>
          <p:nvPr/>
        </p:nvSpPr>
        <p:spPr>
          <a:xfrm>
            <a:off x="317500" y="4445000"/>
            <a:ext cx="5130800" cy="1333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The amount is growing as burning fossil fuels releases carbon dioxide into the atmosphere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4300" y="292100"/>
            <a:ext cx="2044700" cy="11303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450" y="1562100"/>
            <a:ext cx="5473700" cy="421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20342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101"/>
            <a:ext cx="12192000" cy="1130300"/>
          </a:xfrm>
          <a:solidFill>
            <a:schemeClr val="accent2">
              <a:lumMod val="75000"/>
            </a:schemeClr>
          </a:solidFill>
        </p:spPr>
        <p:txBody>
          <a:bodyPr/>
          <a:lstStyle/>
          <a:p>
            <a:r>
              <a:rPr lang="en-US" b="1" dirty="0" smtClean="0">
                <a:latin typeface="Arial Black" panose="020B0A04020102020204" pitchFamily="34" charset="0"/>
              </a:rPr>
              <a:t> METHANE</a:t>
            </a:r>
            <a:endParaRPr lang="en-US" b="1" dirty="0">
              <a:latin typeface="Arial Black" panose="020B0A04020102020204" pitchFamily="34" charset="0"/>
            </a:endParaRPr>
          </a:p>
        </p:txBody>
      </p:sp>
      <p:sp>
        <p:nvSpPr>
          <p:cNvPr id="4" name="Rounded Rectangle 3"/>
          <p:cNvSpPr/>
          <p:nvPr/>
        </p:nvSpPr>
        <p:spPr>
          <a:xfrm>
            <a:off x="203200" y="1993900"/>
            <a:ext cx="5943600" cy="17399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r>
              <a:rPr lang="en-US" b="1" dirty="0">
                <a:solidFill>
                  <a:schemeClr val="tx1"/>
                </a:solidFill>
              </a:rPr>
              <a:t>A powerful greenhouse gas, able to absorb far more heat than carbon dioxide, methane is made of one carbon and four hydrogen atoms. </a:t>
            </a:r>
          </a:p>
        </p:txBody>
      </p:sp>
      <p:sp>
        <p:nvSpPr>
          <p:cNvPr id="5" name="Rounded Rectangle 4"/>
          <p:cNvSpPr/>
          <p:nvPr/>
        </p:nvSpPr>
        <p:spPr>
          <a:xfrm>
            <a:off x="203200" y="4127500"/>
            <a:ext cx="5943600" cy="175260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It is found in very small quantities in the atmosphere but is able to make a big impact on warming. Methane gas is also used as a fuel. When burned, it releases carbon dioxide greenhouse gas into the atmosphere.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621" y="1625600"/>
            <a:ext cx="5162779" cy="45720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1900" y="165101"/>
            <a:ext cx="2248112" cy="1130299"/>
          </a:xfrm>
          <a:prstGeom prst="rect">
            <a:avLst/>
          </a:prstGeom>
        </p:spPr>
      </p:pic>
    </p:spTree>
    <p:extLst>
      <p:ext uri="{BB962C8B-B14F-4D97-AF65-F5344CB8AC3E}">
        <p14:creationId xmlns:p14="http://schemas.microsoft.com/office/powerpoint/2010/main" val="3375670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425"/>
            <a:ext cx="12192000" cy="1069975"/>
          </a:xfrm>
          <a:solidFill>
            <a:schemeClr val="accent1">
              <a:lumMod val="40000"/>
              <a:lumOff val="60000"/>
            </a:schemeClr>
          </a:solidFill>
        </p:spPr>
        <p:txBody>
          <a:bodyPr/>
          <a:lstStyle/>
          <a:p>
            <a:r>
              <a:rPr lang="en-US" b="1" dirty="0" smtClean="0">
                <a:latin typeface="Arial Black" panose="020B0A04020102020204" pitchFamily="34" charset="0"/>
              </a:rPr>
              <a:t>NITROUS OXIDE</a:t>
            </a:r>
            <a:endParaRPr lang="en-US" b="1" dirty="0">
              <a:latin typeface="Arial Black" panose="020B0A04020102020204" pitchFamily="34" charset="0"/>
            </a:endParaRPr>
          </a:p>
        </p:txBody>
      </p:sp>
      <p:sp>
        <p:nvSpPr>
          <p:cNvPr id="4" name="Rounded Rectangle 3"/>
          <p:cNvSpPr/>
          <p:nvPr/>
        </p:nvSpPr>
        <p:spPr>
          <a:xfrm>
            <a:off x="317500" y="1714500"/>
            <a:ext cx="56642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b="1" dirty="0">
                <a:solidFill>
                  <a:schemeClr val="tx1"/>
                </a:solidFill>
              </a:rPr>
              <a:t>It generates roughly 5% of the human induced greenhouse effect. </a:t>
            </a:r>
            <a:endParaRPr lang="en-US" b="1" dirty="0" smtClean="0">
              <a:solidFill>
                <a:schemeClr val="tx1"/>
              </a:solidFill>
            </a:endParaRPr>
          </a:p>
          <a:p>
            <a:pPr algn="ctr"/>
            <a:r>
              <a:rPr lang="en-US" b="1" dirty="0" smtClean="0">
                <a:solidFill>
                  <a:schemeClr val="tx1"/>
                </a:solidFill>
              </a:rPr>
              <a:t>This </a:t>
            </a:r>
            <a:r>
              <a:rPr lang="en-US" b="1" dirty="0">
                <a:solidFill>
                  <a:schemeClr val="tx1"/>
                </a:solidFill>
              </a:rPr>
              <a:t>gas is a by-product of </a:t>
            </a:r>
            <a:r>
              <a:rPr lang="en-US" b="1" u="sng" dirty="0">
                <a:solidFill>
                  <a:schemeClr val="tx1"/>
                </a:solidFill>
              </a:rPr>
              <a:t>microbial activity in the soil </a:t>
            </a:r>
            <a:r>
              <a:rPr lang="en-US" b="1" dirty="0">
                <a:solidFill>
                  <a:schemeClr val="tx1"/>
                </a:solidFill>
              </a:rPr>
              <a:t>(and is obviously to the nitrogen cycle), and therefore also has natural sources, mostly humid </a:t>
            </a:r>
            <a:r>
              <a:rPr lang="en-US" b="1" dirty="0" smtClean="0">
                <a:solidFill>
                  <a:schemeClr val="tx1"/>
                </a:solidFill>
              </a:rPr>
              <a:t>zones</a:t>
            </a:r>
            <a:r>
              <a:rPr lang="en-US" dirty="0" smtClean="0"/>
              <a:t> </a:t>
            </a:r>
            <a:endParaRPr lang="en-US" dirty="0"/>
          </a:p>
        </p:txBody>
      </p:sp>
      <p:sp>
        <p:nvSpPr>
          <p:cNvPr id="5" name="Rounded Rectangle 4"/>
          <p:cNvSpPr/>
          <p:nvPr/>
        </p:nvSpPr>
        <p:spPr>
          <a:xfrm>
            <a:off x="317500" y="3962400"/>
            <a:ext cx="5562600" cy="1968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The human part comes from</a:t>
            </a:r>
          </a:p>
          <a:p>
            <a:pPr algn="ctr"/>
            <a:r>
              <a:rPr lang="en-US" b="1" dirty="0">
                <a:solidFill>
                  <a:schemeClr val="tx1"/>
                </a:solidFill>
              </a:rPr>
              <a:t>•the use of fertilizers in agriculture,</a:t>
            </a:r>
          </a:p>
          <a:p>
            <a:pPr algn="ctr"/>
            <a:r>
              <a:rPr lang="en-US" b="1" dirty="0">
                <a:solidFill>
                  <a:schemeClr val="tx1"/>
                </a:solidFill>
              </a:rPr>
              <a:t>•some chemical industries (no surprise: nitric acid production is among them).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054" y="2298700"/>
            <a:ext cx="4698746" cy="332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0370"/>
          <a:stretch/>
        </p:blipFill>
        <p:spPr>
          <a:xfrm>
            <a:off x="8636000" y="225425"/>
            <a:ext cx="2597150" cy="1069975"/>
          </a:xfrm>
          <a:prstGeom prst="rect">
            <a:avLst/>
          </a:prstGeom>
        </p:spPr>
      </p:pic>
    </p:spTree>
    <p:extLst>
      <p:ext uri="{BB962C8B-B14F-4D97-AF65-F5344CB8AC3E}">
        <p14:creationId xmlns:p14="http://schemas.microsoft.com/office/powerpoint/2010/main" val="2762667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725"/>
            <a:ext cx="12192000" cy="1044575"/>
          </a:xfrm>
          <a:solidFill>
            <a:schemeClr val="accent6"/>
          </a:solidFill>
        </p:spPr>
        <p:txBody>
          <a:bodyPr/>
          <a:lstStyle/>
          <a:p>
            <a:r>
              <a:rPr lang="en-US" b="1" dirty="0" smtClean="0">
                <a:latin typeface="Arial Black" panose="020B0A04020102020204" pitchFamily="34" charset="0"/>
              </a:rPr>
              <a:t> HALOCARBONS</a:t>
            </a:r>
            <a:endParaRPr lang="en-US" b="1" dirty="0">
              <a:latin typeface="Arial Black" panose="020B0A04020102020204" pitchFamily="34" charset="0"/>
            </a:endParaRPr>
          </a:p>
        </p:txBody>
      </p:sp>
      <p:sp>
        <p:nvSpPr>
          <p:cNvPr id="4" name="Rounded Rectangle 3"/>
          <p:cNvSpPr/>
          <p:nvPr/>
        </p:nvSpPr>
        <p:spPr>
          <a:xfrm>
            <a:off x="660400" y="1541462"/>
            <a:ext cx="5321300" cy="167639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b="1" dirty="0"/>
              <a:t>generates a little over 10% of the human induced greenhouse effect (no natural sources</a:t>
            </a:r>
            <a:r>
              <a:rPr lang="en-US" b="1" dirty="0" smtClean="0"/>
              <a:t>).</a:t>
            </a:r>
            <a:endParaRPr lang="en-US" b="1" dirty="0"/>
          </a:p>
        </p:txBody>
      </p:sp>
      <p:sp>
        <p:nvSpPr>
          <p:cNvPr id="5" name="Rounded Rectangle 4"/>
          <p:cNvSpPr/>
          <p:nvPr/>
        </p:nvSpPr>
        <p:spPr>
          <a:xfrm>
            <a:off x="660400" y="3695699"/>
            <a:ext cx="5334000" cy="2057401"/>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lumMod val="50000"/>
                  </a:schemeClr>
                </a:solidFill>
              </a:rPr>
              <a:t> These gases are used :</a:t>
            </a:r>
          </a:p>
          <a:p>
            <a:pPr algn="ctr"/>
            <a:r>
              <a:rPr lang="en-US" b="1" dirty="0">
                <a:solidFill>
                  <a:schemeClr val="accent6">
                    <a:lumMod val="50000"/>
                  </a:schemeClr>
                </a:solidFill>
              </a:rPr>
              <a:t>•as fluids for filling </a:t>
            </a:r>
            <a:r>
              <a:rPr lang="en-US" b="1" dirty="0" smtClean="0">
                <a:solidFill>
                  <a:schemeClr val="accent6">
                    <a:lumMod val="50000"/>
                  </a:schemeClr>
                </a:solidFill>
              </a:rPr>
              <a:t>fridges). </a:t>
            </a:r>
            <a:r>
              <a:rPr lang="en-US" b="1" dirty="0">
                <a:solidFill>
                  <a:schemeClr val="accent6">
                    <a:lumMod val="50000"/>
                  </a:schemeClr>
                </a:solidFill>
              </a:rPr>
              <a:t>Emissions then happen because of leaks during use (almost any cold device leaks at least a little) or when dumped.</a:t>
            </a:r>
          </a:p>
          <a:p>
            <a:pPr algn="ctr"/>
            <a:r>
              <a:rPr lang="en-US" b="1" dirty="0">
                <a:solidFill>
                  <a:schemeClr val="accent6">
                    <a:lumMod val="50000"/>
                  </a:schemeClr>
                </a:solidFill>
              </a:rPr>
              <a:t>•as propellants in </a:t>
            </a:r>
            <a:r>
              <a:rPr lang="en-US" b="1" dirty="0" smtClean="0">
                <a:solidFill>
                  <a:schemeClr val="accent6">
                    <a:lumMod val="50000"/>
                  </a:schemeClr>
                </a:solidFill>
              </a:rPr>
              <a:t>sprays</a:t>
            </a:r>
            <a:endParaRPr lang="en-US" b="1" dirty="0">
              <a:solidFill>
                <a:schemeClr val="accent6">
                  <a:lumMod val="50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00" y="212724"/>
            <a:ext cx="2393950" cy="10445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800" y="1917700"/>
            <a:ext cx="5334000" cy="3733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27499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125"/>
            <a:ext cx="12192000" cy="1108075"/>
          </a:xfrm>
          <a:solidFill>
            <a:schemeClr val="tx2">
              <a:lumMod val="40000"/>
              <a:lumOff val="60000"/>
            </a:schemeClr>
          </a:solidFill>
        </p:spPr>
        <p:txBody>
          <a:bodyPr/>
          <a:lstStyle/>
          <a:p>
            <a:r>
              <a:rPr lang="en-US" b="1" dirty="0" smtClean="0">
                <a:latin typeface="Arial Black" panose="020B0A04020102020204" pitchFamily="34" charset="0"/>
              </a:rPr>
              <a:t>OZONE</a:t>
            </a:r>
            <a:endParaRPr lang="en-US" b="1" dirty="0">
              <a:latin typeface="Arial Black" panose="020B0A04020102020204" pitchFamily="34" charset="0"/>
            </a:endParaRPr>
          </a:p>
        </p:txBody>
      </p:sp>
      <p:sp>
        <p:nvSpPr>
          <p:cNvPr id="4" name="Rounded Rectangle 3"/>
          <p:cNvSpPr/>
          <p:nvPr/>
        </p:nvSpPr>
        <p:spPr>
          <a:xfrm>
            <a:off x="457200" y="1866900"/>
            <a:ext cx="6070600" cy="1816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t>
            </a:r>
            <a:r>
              <a:rPr lang="en-US" b="1" dirty="0">
                <a:solidFill>
                  <a:schemeClr val="tx1"/>
                </a:solidFill>
              </a:rPr>
              <a:t>O3) generates roughly 10% of the human induced greenhouse effect.</a:t>
            </a:r>
          </a:p>
          <a:p>
            <a:pPr algn="ctr"/>
            <a:r>
              <a:rPr lang="en-US" b="1" dirty="0">
                <a:solidFill>
                  <a:schemeClr val="tx1"/>
                </a:solidFill>
              </a:rPr>
              <a:t> Ozone is a variant of the “regular” oxygen molecule (it has 3 atoms of oxygen instead of 2 for the “regular” oxygen gas) and is naturally </a:t>
            </a:r>
            <a:r>
              <a:rPr lang="en-US" b="1" dirty="0" smtClean="0">
                <a:solidFill>
                  <a:schemeClr val="tx1"/>
                </a:solidFill>
              </a:rPr>
              <a:t>present </a:t>
            </a:r>
            <a:r>
              <a:rPr lang="en-US" b="1" dirty="0">
                <a:solidFill>
                  <a:schemeClr val="tx1"/>
                </a:solidFill>
              </a:rPr>
              <a:t>in the atmosphere.</a:t>
            </a:r>
          </a:p>
        </p:txBody>
      </p:sp>
      <p:sp>
        <p:nvSpPr>
          <p:cNvPr id="5" name="Rounded Rectangle 4"/>
          <p:cNvSpPr/>
          <p:nvPr/>
        </p:nvSpPr>
        <p:spPr>
          <a:xfrm>
            <a:off x="457200" y="3949700"/>
            <a:ext cx="6070600" cy="162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The tropospheric ozone </a:t>
            </a:r>
            <a:r>
              <a:rPr lang="en-US" b="1" dirty="0" smtClean="0">
                <a:solidFill>
                  <a:schemeClr val="tx1"/>
                </a:solidFill>
              </a:rPr>
              <a:t>is </a:t>
            </a:r>
            <a:r>
              <a:rPr lang="en-US" b="1" dirty="0">
                <a:solidFill>
                  <a:schemeClr val="tx1"/>
                </a:solidFill>
              </a:rPr>
              <a:t>a classical component of air pollution, and indirectly comes from hydrocarbon combustion. The contribution coming from tropospheric ozone </a:t>
            </a:r>
            <a:r>
              <a:rPr lang="en-US" b="1" dirty="0" smtClean="0">
                <a:solidFill>
                  <a:schemeClr val="tx1"/>
                </a:solidFill>
              </a:rPr>
              <a:t>is </a:t>
            </a:r>
            <a:r>
              <a:rPr lang="en-US" b="1" dirty="0">
                <a:solidFill>
                  <a:schemeClr val="tx1"/>
                </a:solidFill>
              </a:rPr>
              <a:t>mostly a consequence of road and air transportation.</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9522"/>
          <a:stretch/>
        </p:blipFill>
        <p:spPr>
          <a:xfrm>
            <a:off x="8547100" y="238125"/>
            <a:ext cx="2171700" cy="110807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1996" r="20533"/>
          <a:stretch/>
        </p:blipFill>
        <p:spPr>
          <a:xfrm>
            <a:off x="7886700" y="1668462"/>
            <a:ext cx="3492500" cy="4562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567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125"/>
            <a:ext cx="12192000" cy="1146175"/>
          </a:xfrm>
          <a:solidFill>
            <a:schemeClr val="accent2"/>
          </a:solidFill>
        </p:spPr>
        <p:txBody>
          <a:bodyPr/>
          <a:lstStyle/>
          <a:p>
            <a:r>
              <a:rPr lang="en-US" b="1" dirty="0">
                <a:latin typeface="Arial Black" panose="020B0A04020102020204" pitchFamily="34" charset="0"/>
              </a:rPr>
              <a:t>GLOBAL WARMING</a:t>
            </a:r>
          </a:p>
        </p:txBody>
      </p:sp>
      <p:sp>
        <p:nvSpPr>
          <p:cNvPr id="4" name="Hexagon 3"/>
          <p:cNvSpPr/>
          <p:nvPr/>
        </p:nvSpPr>
        <p:spPr>
          <a:xfrm>
            <a:off x="673100" y="2095500"/>
            <a:ext cx="4330700" cy="3721100"/>
          </a:xfrm>
          <a:prstGeom prst="hexag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Global warming is the slow increase in the average temperature of the earth’s atmosphere because an increased amount of the energy (heat) striking the earth from the sun is being trapped in the atmosphere and not radiated out into space.</a:t>
            </a:r>
          </a:p>
        </p:txBody>
      </p:sp>
      <p:sp>
        <p:nvSpPr>
          <p:cNvPr id="5" name="Rounded Rectangle 4"/>
          <p:cNvSpPr/>
          <p:nvPr/>
        </p:nvSpPr>
        <p:spPr>
          <a:xfrm>
            <a:off x="6604668" y="1384300"/>
            <a:ext cx="3949700" cy="1574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 much heat is being kept inside greenhouse earth that the temperature of the earth is going up faster than at any previous time in history.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700" y="238125"/>
            <a:ext cx="2209800" cy="11461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726" y="3113648"/>
            <a:ext cx="6569332" cy="3744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11248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025"/>
            <a:ext cx="12192000" cy="1171575"/>
          </a:xfrm>
          <a:solidFill>
            <a:schemeClr val="accent4"/>
          </a:solidFill>
        </p:spPr>
        <p:txBody>
          <a:bodyPr>
            <a:normAutofit fontScale="90000"/>
          </a:bodyPr>
          <a:lstStyle/>
          <a:p>
            <a:pPr algn="ctr"/>
            <a:r>
              <a:rPr lang="en-US" b="1" dirty="0">
                <a:latin typeface="Arial Black" panose="020B0A04020102020204" pitchFamily="34" charset="0"/>
              </a:rPr>
              <a:t>HOW DOES GLOBAL WARMING DRIVE CLIMATE CHANGE?</a:t>
            </a:r>
          </a:p>
        </p:txBody>
      </p:sp>
      <p:sp>
        <p:nvSpPr>
          <p:cNvPr id="4" name="Rectangle 3"/>
          <p:cNvSpPr/>
          <p:nvPr/>
        </p:nvSpPr>
        <p:spPr>
          <a:xfrm>
            <a:off x="533400" y="1460500"/>
            <a:ext cx="11176000" cy="66040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A04020102020204" pitchFamily="34" charset="0"/>
              </a:rPr>
              <a:t>Heat is energy and when you add energy to any system changes occur</a:t>
            </a:r>
            <a:r>
              <a:rPr lang="en-US" dirty="0"/>
              <a:t>.</a:t>
            </a:r>
          </a:p>
        </p:txBody>
      </p:sp>
      <p:sp>
        <p:nvSpPr>
          <p:cNvPr id="5" name="Rectangle 4"/>
          <p:cNvSpPr/>
          <p:nvPr/>
        </p:nvSpPr>
        <p:spPr>
          <a:xfrm>
            <a:off x="241300" y="2209800"/>
            <a:ext cx="11785600" cy="1803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Much of the world is covered with ocean which heats up. When the ocean heats up, more water evaporates into clouds.</a:t>
            </a:r>
          </a:p>
          <a:p>
            <a:pPr algn="ctr"/>
            <a:r>
              <a:rPr lang="en-US" b="1" dirty="0" smtClean="0">
                <a:solidFill>
                  <a:schemeClr val="tx1"/>
                </a:solidFill>
              </a:rPr>
              <a:t>Where storms like hurricanes and typhoons are forming, the result is more energy-intensive storms. A warmer atmosphere makes glaciers and mountain snow packs, the Polar ice cap, and the great ice shield jutting off of Antarctica melt raising sea levels. </a:t>
            </a:r>
            <a:r>
              <a:rPr lang="en-US" b="1" dirty="0">
                <a:solidFill>
                  <a:schemeClr val="tx1"/>
                </a:solidFill>
              </a:rPr>
              <a:t>Changes in temperature change the great patterns of wind. making drought and unpredictable weather more common.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11" y="4569929"/>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3923" y="4537075"/>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stretch>
            <a:fillRect/>
          </a:stretch>
        </p:blipFill>
        <p:spPr>
          <a:xfrm>
            <a:off x="6424936" y="4569929"/>
            <a:ext cx="2499577" cy="3629992"/>
          </a:xfrm>
          <a:prstGeom prst="rect">
            <a:avLst/>
          </a:prstGeom>
        </p:spPr>
      </p:pic>
      <p:pic>
        <p:nvPicPr>
          <p:cNvPr id="9" name="Picture 8"/>
          <p:cNvPicPr>
            <a:picLocks noChangeAspect="1"/>
          </p:cNvPicPr>
          <p:nvPr/>
        </p:nvPicPr>
        <p:blipFill>
          <a:blip r:embed="rId5"/>
          <a:stretch>
            <a:fillRect/>
          </a:stretch>
        </p:blipFill>
        <p:spPr>
          <a:xfrm>
            <a:off x="9314348" y="4569929"/>
            <a:ext cx="2548349" cy="3587843"/>
          </a:xfrm>
          <a:prstGeom prst="rect">
            <a:avLst/>
          </a:prstGeom>
        </p:spPr>
      </p:pic>
    </p:spTree>
    <p:extLst>
      <p:ext uri="{BB962C8B-B14F-4D97-AF65-F5344CB8AC3E}">
        <p14:creationId xmlns:p14="http://schemas.microsoft.com/office/powerpoint/2010/main" val="3357306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3525"/>
            <a:ext cx="12192000" cy="993775"/>
          </a:xfrm>
          <a:solidFill>
            <a:schemeClr val="accent2">
              <a:lumMod val="60000"/>
              <a:lumOff val="40000"/>
            </a:schemeClr>
          </a:solidFill>
        </p:spPr>
        <p:txBody>
          <a:bodyPr/>
          <a:lstStyle/>
          <a:p>
            <a:r>
              <a:rPr lang="en-US" b="1" dirty="0" smtClean="0">
                <a:latin typeface="Arial Black" panose="020B0A04020102020204" pitchFamily="34" charset="0"/>
              </a:rPr>
              <a:t>CAUSES OF GLOBAL WARMING</a:t>
            </a:r>
            <a:endParaRPr lang="en-US" b="1" dirty="0">
              <a:latin typeface="Arial Black" panose="020B0A04020102020204" pitchFamily="34" charset="0"/>
            </a:endParaRPr>
          </a:p>
        </p:txBody>
      </p:sp>
      <p:sp>
        <p:nvSpPr>
          <p:cNvPr id="3" name="Rectangle 2"/>
          <p:cNvSpPr/>
          <p:nvPr/>
        </p:nvSpPr>
        <p:spPr>
          <a:xfrm>
            <a:off x="450850" y="1460500"/>
            <a:ext cx="5651500" cy="121920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buildup of carbon dioxide in the atmosphere, mainly from your fossil fuel emissions, is the most significant human cause of global </a:t>
            </a:r>
            <a:r>
              <a:rPr lang="en-US" dirty="0" smtClean="0"/>
              <a:t>warming.</a:t>
            </a:r>
            <a:endParaRPr lang="en-US" dirty="0"/>
          </a:p>
        </p:txBody>
      </p:sp>
      <p:sp>
        <p:nvSpPr>
          <p:cNvPr id="4" name="Rectangle 3"/>
          <p:cNvSpPr/>
          <p:nvPr/>
        </p:nvSpPr>
        <p:spPr>
          <a:xfrm>
            <a:off x="5300689" y="3578225"/>
            <a:ext cx="5537200" cy="60960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Deforestation </a:t>
            </a:r>
            <a:r>
              <a:rPr lang="en-US" dirty="0"/>
              <a:t>increases the severity of global warming </a:t>
            </a:r>
          </a:p>
        </p:txBody>
      </p:sp>
      <p:sp>
        <p:nvSpPr>
          <p:cNvPr id="5" name="Rectangle 4"/>
          <p:cNvSpPr/>
          <p:nvPr/>
        </p:nvSpPr>
        <p:spPr>
          <a:xfrm>
            <a:off x="72452" y="5086350"/>
            <a:ext cx="6578600" cy="1663700"/>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dirty="0"/>
              <a:t>A "carbon sink" is a natural system that stores carbon over thousands of years. Such sinks include peat bogs and the arctic tundra. But if these sinks destabilize, that carbon will be released, possibly causing an unstoppable </a:t>
            </a:r>
            <a:r>
              <a:rPr lang="en-US" dirty="0" smtClean="0"/>
              <a:t>warming </a:t>
            </a:r>
            <a:r>
              <a:rPr lang="en-US" dirty="0"/>
              <a:t>of the Earth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99" y="2949575"/>
            <a:ext cx="5029200" cy="18669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500" y="1304925"/>
            <a:ext cx="4953000" cy="19970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1053" y="4459458"/>
            <a:ext cx="5236148" cy="2290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966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585"/>
            <a:ext cx="12192000" cy="872832"/>
          </a:xfrm>
          <a:solidFill>
            <a:schemeClr val="accent6"/>
          </a:solidFill>
        </p:spPr>
        <p:txBody>
          <a:bodyPr/>
          <a:lstStyle/>
          <a:p>
            <a:r>
              <a:rPr lang="en-US" b="1" dirty="0">
                <a:latin typeface="Arial Black" panose="020B0A04020102020204" pitchFamily="34" charset="0"/>
              </a:rPr>
              <a:t>HOW TO SOLVE GLOBAL WARMING?</a:t>
            </a:r>
          </a:p>
        </p:txBody>
      </p:sp>
      <p:sp>
        <p:nvSpPr>
          <p:cNvPr id="4" name="Rectangle 3"/>
          <p:cNvSpPr/>
          <p:nvPr/>
        </p:nvSpPr>
        <p:spPr>
          <a:xfrm>
            <a:off x="3798277" y="1378634"/>
            <a:ext cx="4220308" cy="745587"/>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rPr>
              <a:t>'the Earth will heal itself,' </a:t>
            </a:r>
          </a:p>
        </p:txBody>
      </p:sp>
      <p:sp>
        <p:nvSpPr>
          <p:cNvPr id="5" name="Rectangle 4"/>
          <p:cNvSpPr/>
          <p:nvPr/>
        </p:nvSpPr>
        <p:spPr>
          <a:xfrm>
            <a:off x="1927273" y="2222696"/>
            <a:ext cx="8032653" cy="1364564"/>
          </a:xfrm>
          <a:prstGeom prst="rect">
            <a:avLst/>
          </a:prstGeom>
          <a:solidFill>
            <a:srgbClr val="479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rPr>
              <a:t>"So, yes, the Earth will heal itself, but not in time for our cultural institutions to be preserved as they are. Therefore, in our own self-interests, we must act in one way or another to deal with the changes in climate we are causing."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043" y="3685735"/>
            <a:ext cx="4684542" cy="3172265"/>
          </a:xfrm>
          <a:prstGeom prst="rect">
            <a:avLst/>
          </a:prstGeom>
        </p:spPr>
      </p:pic>
    </p:spTree>
    <p:extLst>
      <p:ext uri="{BB962C8B-B14F-4D97-AF65-F5344CB8AC3E}">
        <p14:creationId xmlns:p14="http://schemas.microsoft.com/office/powerpoint/2010/main" val="24138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425"/>
            <a:ext cx="12192000" cy="1069193"/>
          </a:xfrm>
          <a:solidFill>
            <a:schemeClr val="accent4">
              <a:lumMod val="40000"/>
              <a:lumOff val="60000"/>
            </a:schemeClr>
          </a:solidFill>
          <a:ln>
            <a:noFill/>
          </a:ln>
        </p:spPr>
        <p:txBody>
          <a:bodyPr/>
          <a:lstStyle/>
          <a:p>
            <a:r>
              <a:rPr lang="en-US" b="1" dirty="0" smtClean="0">
                <a:solidFill>
                  <a:schemeClr val="accent4">
                    <a:lumMod val="50000"/>
                  </a:schemeClr>
                </a:solidFill>
                <a:latin typeface="Arial Black" panose="020B0A04020102020204" pitchFamily="34" charset="0"/>
              </a:rPr>
              <a:t>CLIMATE CHANGE</a:t>
            </a:r>
            <a:endParaRPr lang="en-US" b="1" dirty="0">
              <a:solidFill>
                <a:schemeClr val="accent4">
                  <a:lumMod val="50000"/>
                </a:schemeClr>
              </a:solidFill>
              <a:latin typeface="Arial Black" panose="020B0A04020102020204" pitchFamily="34" charset="0"/>
            </a:endParaRP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2700" y="98425"/>
            <a:ext cx="1885950" cy="1069193"/>
          </a:xfrm>
        </p:spPr>
      </p:pic>
      <p:sp>
        <p:nvSpPr>
          <p:cNvPr id="4" name="Rounded Rectangle 3"/>
          <p:cNvSpPr/>
          <p:nvPr/>
        </p:nvSpPr>
        <p:spPr>
          <a:xfrm>
            <a:off x="3886200" y="2425700"/>
            <a:ext cx="4165600" cy="2849562"/>
          </a:xfrm>
          <a:prstGeom prst="roundRect">
            <a:avLst/>
          </a:prstGeom>
          <a:solidFill>
            <a:schemeClr val="accent4">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A04020102020204" pitchFamily="34" charset="0"/>
              </a:rPr>
              <a:t>Climate change </a:t>
            </a:r>
            <a:endParaRPr lang="en-US" b="1" dirty="0" smtClean="0">
              <a:solidFill>
                <a:schemeClr val="tx1"/>
              </a:solidFill>
              <a:latin typeface="Arial Black" panose="020B0A04020102020204" pitchFamily="34" charset="0"/>
            </a:endParaRPr>
          </a:p>
          <a:p>
            <a:pPr algn="ctr"/>
            <a:r>
              <a:rPr lang="en-US" b="1" dirty="0" smtClean="0">
                <a:solidFill>
                  <a:schemeClr val="tx1"/>
                </a:solidFill>
                <a:latin typeface="Arial Black" panose="020B0A04020102020204" pitchFamily="34" charset="0"/>
              </a:rPr>
              <a:t>encompasses </a:t>
            </a:r>
            <a:r>
              <a:rPr lang="en-US" b="1" dirty="0">
                <a:solidFill>
                  <a:schemeClr val="tx1"/>
                </a:solidFill>
                <a:latin typeface="Arial Black" panose="020B0A04020102020204" pitchFamily="34" charset="0"/>
              </a:rPr>
              <a:t>not only rising average temperatures but also extreme weather events, shifting wildlife populations and habitats, rising seas, and a range of other impacts.</a:t>
            </a:r>
          </a:p>
        </p:txBody>
      </p:sp>
      <p:sp>
        <p:nvSpPr>
          <p:cNvPr id="5" name="Teardrop 4"/>
          <p:cNvSpPr/>
          <p:nvPr/>
        </p:nvSpPr>
        <p:spPr>
          <a:xfrm>
            <a:off x="254000" y="3983434"/>
            <a:ext cx="3441700" cy="2616200"/>
          </a:xfrm>
          <a:prstGeom prst="teardrop">
            <a:avLst>
              <a:gd name="adj" fmla="val 96476"/>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4">
                    <a:lumMod val="50000"/>
                  </a:schemeClr>
                </a:solidFill>
              </a:rPr>
              <a:t>The </a:t>
            </a:r>
            <a:r>
              <a:rPr lang="en-US" b="1" dirty="0">
                <a:solidFill>
                  <a:schemeClr val="accent4">
                    <a:lumMod val="50000"/>
                  </a:schemeClr>
                </a:solidFill>
              </a:rPr>
              <a:t>global climate is the connected system of sun, earth and oceans, wind, rain and snow, forests, </a:t>
            </a:r>
            <a:r>
              <a:rPr lang="en-US" b="1" dirty="0" smtClean="0">
                <a:solidFill>
                  <a:schemeClr val="accent4">
                    <a:lumMod val="50000"/>
                  </a:schemeClr>
                </a:solidFill>
              </a:rPr>
              <a:t>deserts, </a:t>
            </a:r>
            <a:r>
              <a:rPr lang="en-US" b="1" dirty="0">
                <a:solidFill>
                  <a:schemeClr val="accent4">
                    <a:lumMod val="50000"/>
                  </a:schemeClr>
                </a:solidFill>
              </a:rPr>
              <a:t>and everything people do, too</a:t>
            </a:r>
          </a:p>
        </p:txBody>
      </p:sp>
      <p:sp>
        <p:nvSpPr>
          <p:cNvPr id="7" name="Oval Callout 6"/>
          <p:cNvSpPr/>
          <p:nvPr/>
        </p:nvSpPr>
        <p:spPr>
          <a:xfrm>
            <a:off x="7867650" y="1167618"/>
            <a:ext cx="2451100" cy="1925240"/>
          </a:xfrm>
          <a:prstGeom prst="wedgeEllipseCallou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Climate change refers to significant, long-term changes in the global climate.</a:t>
            </a:r>
          </a:p>
        </p:txBody>
      </p:sp>
      <p:sp>
        <p:nvSpPr>
          <p:cNvPr id="10" name="Oval 9"/>
          <p:cNvSpPr/>
          <p:nvPr/>
        </p:nvSpPr>
        <p:spPr>
          <a:xfrm>
            <a:off x="8242300" y="5275262"/>
            <a:ext cx="3860800" cy="158273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All of these changes are emerging as humans continue to add heat-trapping greenhouse gases to the atmosphere.</a:t>
            </a:r>
          </a:p>
        </p:txBody>
      </p:sp>
    </p:spTree>
    <p:extLst>
      <p:ext uri="{BB962C8B-B14F-4D97-AF65-F5344CB8AC3E}">
        <p14:creationId xmlns:p14="http://schemas.microsoft.com/office/powerpoint/2010/main" val="63163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313"/>
            <a:ext cx="12192000" cy="1069779"/>
          </a:xfrm>
          <a:solidFill>
            <a:schemeClr val="accent2">
              <a:lumMod val="60000"/>
              <a:lumOff val="40000"/>
            </a:schemeClr>
          </a:solidFill>
        </p:spPr>
        <p:txBody>
          <a:bodyPr/>
          <a:lstStyle/>
          <a:p>
            <a:r>
              <a:rPr lang="en-US" b="1" dirty="0" smtClean="0">
                <a:latin typeface="Arial Black" panose="020B0A04020102020204" pitchFamily="34" charset="0"/>
              </a:rPr>
              <a:t>SOLUTION AND STEPS</a:t>
            </a:r>
            <a:endParaRPr lang="en-US" b="1" dirty="0">
              <a:latin typeface="Arial Black" panose="020B0A04020102020204" pitchFamily="34" charset="0"/>
            </a:endParaRPr>
          </a:p>
        </p:txBody>
      </p:sp>
      <p:sp>
        <p:nvSpPr>
          <p:cNvPr id="4" name="Rectangle 3"/>
          <p:cNvSpPr/>
          <p:nvPr/>
        </p:nvSpPr>
        <p:spPr>
          <a:xfrm>
            <a:off x="196947" y="1519310"/>
            <a:ext cx="11197883" cy="15896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To avoid the worst consequences of climate change, we’ll need to reach “</a:t>
            </a:r>
            <a:r>
              <a:rPr lang="en-US" sz="2000" b="1" u="sng" dirty="0">
                <a:solidFill>
                  <a:srgbClr val="FF0000"/>
                </a:solidFill>
              </a:rPr>
              <a:t>net zero</a:t>
            </a:r>
            <a:r>
              <a:rPr lang="en-US" sz="2000" b="1" dirty="0">
                <a:solidFill>
                  <a:schemeClr val="tx1"/>
                </a:solidFill>
              </a:rPr>
              <a:t>” carbon emissions by 2050 or sooner. Net zero means that, on balance, </a:t>
            </a:r>
            <a:r>
              <a:rPr lang="en-US" sz="2000" b="1" u="sng" dirty="0">
                <a:solidFill>
                  <a:srgbClr val="FF0000"/>
                </a:solidFill>
              </a:rPr>
              <a:t>no more carbon </a:t>
            </a:r>
            <a:r>
              <a:rPr lang="en-US" sz="2000" b="1" dirty="0">
                <a:solidFill>
                  <a:schemeClr val="tx1"/>
                </a:solidFill>
              </a:rPr>
              <a:t>is dumped into the atmosphere than is taken </a:t>
            </a:r>
            <a:r>
              <a:rPr lang="en-US" sz="2000" b="1" dirty="0" smtClean="0">
                <a:solidFill>
                  <a:schemeClr val="tx1"/>
                </a:solidFill>
              </a:rPr>
              <a:t>out. To </a:t>
            </a:r>
            <a:r>
              <a:rPr lang="en-US" sz="2000" b="1" dirty="0">
                <a:solidFill>
                  <a:schemeClr val="tx1"/>
                </a:solidFill>
              </a:rPr>
              <a:t>achieve net zero emissions, we need a massive transformation in </a:t>
            </a:r>
            <a:r>
              <a:rPr lang="en-US" sz="2000" b="1" u="sng" dirty="0">
                <a:solidFill>
                  <a:srgbClr val="00B050"/>
                </a:solidFill>
              </a:rPr>
              <a:t>how we produce and consume electricity</a:t>
            </a:r>
            <a:r>
              <a:rPr lang="en-US" sz="2000" b="1" dirty="0">
                <a:solidFill>
                  <a:schemeClr val="tx1"/>
                </a:solidFill>
              </a:rPr>
              <a:t>.</a:t>
            </a:r>
          </a:p>
        </p:txBody>
      </p:sp>
      <p:sp>
        <p:nvSpPr>
          <p:cNvPr id="5" name="Rectangle 4"/>
          <p:cNvSpPr/>
          <p:nvPr/>
        </p:nvSpPr>
        <p:spPr>
          <a:xfrm>
            <a:off x="450166" y="3678700"/>
            <a:ext cx="3334043" cy="8581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better transportation system</a:t>
            </a:r>
            <a:r>
              <a:rPr lang="en-US" dirty="0"/>
              <a:t>. </a:t>
            </a:r>
          </a:p>
        </p:txBody>
      </p:sp>
      <p:sp>
        <p:nvSpPr>
          <p:cNvPr id="6" name="Rectangle 5"/>
          <p:cNvSpPr/>
          <p:nvPr/>
        </p:nvSpPr>
        <p:spPr>
          <a:xfrm>
            <a:off x="4058529" y="3664632"/>
            <a:ext cx="3629464" cy="87219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stop deforestation</a:t>
            </a:r>
          </a:p>
        </p:txBody>
      </p:sp>
      <p:sp>
        <p:nvSpPr>
          <p:cNvPr id="7" name="Rectangle 6"/>
          <p:cNvSpPr/>
          <p:nvPr/>
        </p:nvSpPr>
        <p:spPr>
          <a:xfrm>
            <a:off x="8030307" y="3678699"/>
            <a:ext cx="3235569" cy="8581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climate-friendly agricultural system.</a:t>
            </a:r>
          </a:p>
        </p:txBody>
      </p:sp>
      <p:sp>
        <p:nvSpPr>
          <p:cNvPr id="8" name="Rectangle 7"/>
          <p:cNvSpPr/>
          <p:nvPr/>
        </p:nvSpPr>
        <p:spPr>
          <a:xfrm>
            <a:off x="2117188" y="5219113"/>
            <a:ext cx="3024554" cy="78779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significant federal policy </a:t>
            </a:r>
          </a:p>
        </p:txBody>
      </p:sp>
      <p:sp>
        <p:nvSpPr>
          <p:cNvPr id="9" name="Rectangle 8"/>
          <p:cNvSpPr/>
          <p:nvPr/>
        </p:nvSpPr>
        <p:spPr>
          <a:xfrm>
            <a:off x="6096000" y="5219112"/>
            <a:ext cx="3868615" cy="78779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planning for water scarcity, to building more resilient cities and communities</a:t>
            </a:r>
          </a:p>
        </p:txBody>
      </p:sp>
    </p:spTree>
    <p:extLst>
      <p:ext uri="{BB962C8B-B14F-4D97-AF65-F5344CB8AC3E}">
        <p14:creationId xmlns:p14="http://schemas.microsoft.com/office/powerpoint/2010/main" val="92120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21305"/>
            <a:ext cx="6185095" cy="482631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095" y="2021305"/>
            <a:ext cx="6006905" cy="4826315"/>
          </a:xfrm>
          <a:prstGeom prst="rect">
            <a:avLst/>
          </a:prstGeom>
        </p:spPr>
      </p:pic>
      <p:sp>
        <p:nvSpPr>
          <p:cNvPr id="10" name="Rectangle 9"/>
          <p:cNvSpPr/>
          <p:nvPr/>
        </p:nvSpPr>
        <p:spPr>
          <a:xfrm>
            <a:off x="3294050" y="790173"/>
            <a:ext cx="4167265" cy="530940"/>
          </a:xfrm>
          <a:prstGeom prst="rect">
            <a:avLst/>
          </a:prstGeom>
          <a:solidFill>
            <a:schemeClr val="accent4">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2">
                    <a:lumMod val="50000"/>
                  </a:schemeClr>
                </a:solidFill>
                <a:latin typeface="Arial Black" panose="020B0A04020102020204" pitchFamily="34" charset="0"/>
              </a:rPr>
              <a:t>THANK YOU!</a:t>
            </a:r>
            <a:endParaRPr lang="en-US" sz="2800" b="1" dirty="0">
              <a:solidFill>
                <a:schemeClr val="accent2">
                  <a:lumMod val="50000"/>
                </a:schemeClr>
              </a:solidFill>
              <a:latin typeface="Arial Black" panose="020B0A04020102020204" pitchFamily="34" charset="0"/>
            </a:endParaRPr>
          </a:p>
        </p:txBody>
      </p:sp>
    </p:spTree>
    <p:extLst>
      <p:ext uri="{BB962C8B-B14F-4D97-AF65-F5344CB8AC3E}">
        <p14:creationId xmlns:p14="http://schemas.microsoft.com/office/powerpoint/2010/main" val="356003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225"/>
            <a:ext cx="12192000" cy="930275"/>
          </a:xfrm>
          <a:solidFill>
            <a:schemeClr val="accent6">
              <a:lumMod val="60000"/>
              <a:lumOff val="40000"/>
            </a:schemeClr>
          </a:solidFill>
        </p:spPr>
        <p:txBody>
          <a:bodyPr>
            <a:normAutofit/>
          </a:bodyPr>
          <a:lstStyle/>
          <a:p>
            <a:r>
              <a:rPr lang="en-US" sz="3600" b="1" dirty="0">
                <a:latin typeface="Arial Black" panose="020B0A04020102020204" pitchFamily="34" charset="0"/>
              </a:rPr>
              <a:t>THE EARTH CLIMATE IN THE PAST</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12300" y="149225"/>
            <a:ext cx="2578100" cy="930275"/>
          </a:xfrm>
        </p:spPr>
      </p:pic>
      <p:sp>
        <p:nvSpPr>
          <p:cNvPr id="5" name="Round Diagonal Corner Rectangle 4"/>
          <p:cNvSpPr/>
          <p:nvPr/>
        </p:nvSpPr>
        <p:spPr>
          <a:xfrm>
            <a:off x="292100" y="1670844"/>
            <a:ext cx="8153400" cy="1155700"/>
          </a:xfrm>
          <a:prstGeom prst="round2Diag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 order to fully understand what is happening in our climate system today, it is important to look at what Earth’s climate was like in the past.</a:t>
            </a:r>
          </a:p>
        </p:txBody>
      </p:sp>
      <p:sp>
        <p:nvSpPr>
          <p:cNvPr id="6" name="Round Diagonal Corner Rectangle 5"/>
          <p:cNvSpPr/>
          <p:nvPr/>
        </p:nvSpPr>
        <p:spPr>
          <a:xfrm>
            <a:off x="1028700" y="3340895"/>
            <a:ext cx="9004300" cy="1219994"/>
          </a:xfrm>
          <a:prstGeom prst="round2Diag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Today, we are able to make observations about our climate using </a:t>
            </a:r>
            <a:r>
              <a:rPr lang="en-US" b="1" u="sng" dirty="0">
                <a:solidFill>
                  <a:schemeClr val="tx1"/>
                </a:solidFill>
              </a:rPr>
              <a:t>a variety of tools and instruments</a:t>
            </a:r>
            <a:r>
              <a:rPr lang="en-US" b="1" dirty="0">
                <a:solidFill>
                  <a:schemeClr val="tx1"/>
                </a:solidFill>
              </a:rPr>
              <a:t>, such as thermometers or satellites. These tools were obviously not at our disposal thousands of years ago</a:t>
            </a:r>
          </a:p>
        </p:txBody>
      </p:sp>
      <p:sp>
        <p:nvSpPr>
          <p:cNvPr id="7" name="Round Diagonal Corner Rectangle 6"/>
          <p:cNvSpPr/>
          <p:nvPr/>
        </p:nvSpPr>
        <p:spPr>
          <a:xfrm>
            <a:off x="2565400" y="4983163"/>
            <a:ext cx="8991600" cy="11938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Scientists today are able to use a variety of sources of proxy data to help reconstruct the climate in the distant past. </a:t>
            </a:r>
          </a:p>
        </p:txBody>
      </p:sp>
    </p:spTree>
    <p:extLst>
      <p:ext uri="{BB962C8B-B14F-4D97-AF65-F5344CB8AC3E}">
        <p14:creationId xmlns:p14="http://schemas.microsoft.com/office/powerpoint/2010/main" val="60845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66182602"/>
              </p:ext>
            </p:extLst>
          </p:nvPr>
        </p:nvGraphicFramePr>
        <p:xfrm>
          <a:off x="177800" y="-88900"/>
          <a:ext cx="11468100" cy="6946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800" y="629842"/>
            <a:ext cx="2794000" cy="2202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7000" y="2667000"/>
            <a:ext cx="3606800" cy="217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b="9677"/>
          <a:stretch/>
        </p:blipFill>
        <p:spPr>
          <a:xfrm>
            <a:off x="673100" y="4610100"/>
            <a:ext cx="2768600" cy="187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19489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825"/>
            <a:ext cx="12192000" cy="1235075"/>
          </a:xfrm>
          <a:solidFill>
            <a:schemeClr val="accent2">
              <a:lumMod val="60000"/>
              <a:lumOff val="40000"/>
            </a:schemeClr>
          </a:solidFill>
        </p:spPr>
        <p:txBody>
          <a:bodyPr>
            <a:normAutofit/>
          </a:bodyPr>
          <a:lstStyle/>
          <a:p>
            <a:r>
              <a:rPr lang="en-US" sz="4000" b="1" dirty="0" smtClean="0">
                <a:latin typeface="Arial Black" panose="020B0A04020102020204" pitchFamily="34" charset="0"/>
              </a:rPr>
              <a:t>CAUSES OF CLIMATE CHANGE</a:t>
            </a:r>
            <a:endParaRPr lang="en-US" sz="4000" b="1"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17100" y="123825"/>
            <a:ext cx="2212974" cy="1235075"/>
          </a:xfrm>
        </p:spPr>
      </p:pic>
      <p:sp>
        <p:nvSpPr>
          <p:cNvPr id="5" name="Teardrop 4"/>
          <p:cNvSpPr/>
          <p:nvPr/>
        </p:nvSpPr>
        <p:spPr>
          <a:xfrm>
            <a:off x="101600" y="1930400"/>
            <a:ext cx="3873500" cy="4267200"/>
          </a:xfrm>
          <a:prstGeom prst="teardrop">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10000"/>
                  </a:schemeClr>
                </a:solidFill>
                <a:latin typeface="Arial Rounded MT Bold" panose="020F0704030504030204" pitchFamily="34" charset="0"/>
              </a:rPr>
              <a:t>Variations </a:t>
            </a:r>
            <a:r>
              <a:rPr lang="en-US" b="1" dirty="0">
                <a:solidFill>
                  <a:schemeClr val="bg2">
                    <a:lumMod val="10000"/>
                  </a:schemeClr>
                </a:solidFill>
                <a:latin typeface="Arial Rounded MT Bold" panose="020F0704030504030204" pitchFamily="34" charset="0"/>
              </a:rPr>
              <a:t>in the sun's energy reaching Earth</a:t>
            </a:r>
          </a:p>
          <a:p>
            <a:pPr algn="ctr"/>
            <a:r>
              <a:rPr lang="en-US" b="1" dirty="0">
                <a:solidFill>
                  <a:schemeClr val="bg2">
                    <a:lumMod val="10000"/>
                  </a:schemeClr>
                </a:solidFill>
                <a:latin typeface="Arial Black" panose="020B0A04020102020204" pitchFamily="34" charset="0"/>
              </a:rPr>
              <a:t>	</a:t>
            </a:r>
          </a:p>
          <a:p>
            <a:pPr algn="ctr"/>
            <a:r>
              <a:rPr lang="en-US" dirty="0"/>
              <a:t>	</a:t>
            </a:r>
          </a:p>
        </p:txBody>
      </p:sp>
      <p:sp>
        <p:nvSpPr>
          <p:cNvPr id="6" name="Teardrop 5"/>
          <p:cNvSpPr/>
          <p:nvPr/>
        </p:nvSpPr>
        <p:spPr>
          <a:xfrm>
            <a:off x="4203700" y="1866900"/>
            <a:ext cx="3835400" cy="4394200"/>
          </a:xfrm>
          <a:prstGeom prst="teardrop">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Arial Rounded MT Bold" panose="020F0704030504030204" pitchFamily="34" charset="0"/>
              </a:rPr>
              <a:t>Changes in the reflectivity of Earth’s atmosphere and surface</a:t>
            </a:r>
          </a:p>
        </p:txBody>
      </p:sp>
      <p:sp>
        <p:nvSpPr>
          <p:cNvPr id="7" name="Teardrop 6"/>
          <p:cNvSpPr/>
          <p:nvPr/>
        </p:nvSpPr>
        <p:spPr>
          <a:xfrm>
            <a:off x="8267700" y="1866900"/>
            <a:ext cx="3762374" cy="4178300"/>
          </a:xfrm>
          <a:prstGeom prst="teardrop">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Arial Rounded MT Bold" panose="020F0704030504030204" pitchFamily="34" charset="0"/>
              </a:rPr>
              <a:t>Changes in the greenhouse effect, which affects the amount of heat retained by Earth’s </a:t>
            </a:r>
            <a:r>
              <a:rPr lang="en-US" b="1" dirty="0" smtClean="0">
                <a:solidFill>
                  <a:schemeClr val="bg2">
                    <a:lumMod val="10000"/>
                  </a:schemeClr>
                </a:solidFill>
                <a:latin typeface="Arial Rounded MT Bold" panose="020F0704030504030204" pitchFamily="34" charset="0"/>
              </a:rPr>
              <a:t>atmosphere</a:t>
            </a:r>
            <a:endParaRPr lang="en-US" b="1" dirty="0">
              <a:solidFill>
                <a:schemeClr val="bg2">
                  <a:lumMod val="10000"/>
                </a:schemeClr>
              </a:solidFill>
              <a:latin typeface="Arial Rounded MT Bold" panose="020F0704030504030204" pitchFamily="34" charset="0"/>
            </a:endParaRPr>
          </a:p>
        </p:txBody>
      </p:sp>
    </p:spTree>
    <p:extLst>
      <p:ext uri="{BB962C8B-B14F-4D97-AF65-F5344CB8AC3E}">
        <p14:creationId xmlns:p14="http://schemas.microsoft.com/office/powerpoint/2010/main" val="1496613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200025"/>
            <a:ext cx="12204700" cy="1019175"/>
          </a:xfrm>
          <a:solidFill>
            <a:schemeClr val="accent6">
              <a:lumMod val="75000"/>
            </a:schemeClr>
          </a:solidFill>
        </p:spPr>
        <p:txBody>
          <a:bodyPr>
            <a:normAutofit/>
          </a:bodyPr>
          <a:lstStyle/>
          <a:p>
            <a:r>
              <a:rPr lang="en-US" sz="4000" dirty="0" smtClean="0">
                <a:latin typeface="Arial Black" panose="020B0A04020102020204" pitchFamily="34" charset="0"/>
              </a:rPr>
              <a:t>IMPACT OF CLIMATE CHANGE</a:t>
            </a:r>
            <a:endParaRPr lang="en-US" sz="4000" dirty="0">
              <a:latin typeface="Arial Black" panose="020B0A040201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69500" y="200024"/>
            <a:ext cx="2019300" cy="1019175"/>
          </a:xfrm>
        </p:spPr>
      </p:pic>
      <p:graphicFrame>
        <p:nvGraphicFramePr>
          <p:cNvPr id="5" name="Diagram 4"/>
          <p:cNvGraphicFramePr/>
          <p:nvPr>
            <p:extLst>
              <p:ext uri="{D42A27DB-BD31-4B8C-83A1-F6EECF244321}">
                <p14:modId xmlns:p14="http://schemas.microsoft.com/office/powerpoint/2010/main" val="853352279"/>
              </p:ext>
            </p:extLst>
          </p:nvPr>
        </p:nvGraphicFramePr>
        <p:xfrm>
          <a:off x="-88900" y="1358900"/>
          <a:ext cx="12280900" cy="4919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1607" y="1841500"/>
            <a:ext cx="2007394" cy="1328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4100" y="1841499"/>
            <a:ext cx="1943100" cy="1328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9700" y="4470399"/>
            <a:ext cx="2184400" cy="1328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63000" y="4470399"/>
            <a:ext cx="2413000" cy="1328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4524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325"/>
            <a:ext cx="12192000" cy="1133475"/>
          </a:xfrm>
          <a:solidFill>
            <a:schemeClr val="accent2">
              <a:lumMod val="50000"/>
            </a:schemeClr>
          </a:solidFill>
        </p:spPr>
        <p:txBody>
          <a:bodyPr>
            <a:normAutofit/>
          </a:bodyPr>
          <a:lstStyle/>
          <a:p>
            <a:r>
              <a:rPr lang="en-US" sz="4000" dirty="0" smtClean="0">
                <a:latin typeface="Arial Black" panose="020B0A04020102020204" pitchFamily="34" charset="0"/>
              </a:rPr>
              <a:t>IMPACTS OF CLIMATE CHANGE</a:t>
            </a:r>
            <a:endParaRPr lang="en-US" sz="4000"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5500" y="187325"/>
            <a:ext cx="2298700" cy="1133475"/>
          </a:xfrm>
        </p:spPr>
      </p:pic>
      <p:graphicFrame>
        <p:nvGraphicFramePr>
          <p:cNvPr id="5" name="Diagram 4"/>
          <p:cNvGraphicFramePr/>
          <p:nvPr>
            <p:extLst>
              <p:ext uri="{D42A27DB-BD31-4B8C-83A1-F6EECF244321}">
                <p14:modId xmlns:p14="http://schemas.microsoft.com/office/powerpoint/2010/main" val="749860754"/>
              </p:ext>
            </p:extLst>
          </p:nvPr>
        </p:nvGraphicFramePr>
        <p:xfrm>
          <a:off x="0" y="1320800"/>
          <a:ext cx="12192000" cy="553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48650" y="1993900"/>
            <a:ext cx="2628900" cy="1503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64200" y="4726940"/>
            <a:ext cx="2468880" cy="1407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1300" y="4726940"/>
            <a:ext cx="2463800" cy="1407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5100" y="1993900"/>
            <a:ext cx="2514600" cy="1503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1430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725"/>
            <a:ext cx="12192000" cy="1057275"/>
          </a:xfrm>
          <a:solidFill>
            <a:schemeClr val="accent6">
              <a:lumMod val="75000"/>
            </a:schemeClr>
          </a:solidFill>
        </p:spPr>
        <p:txBody>
          <a:bodyPr>
            <a:normAutofit/>
          </a:bodyPr>
          <a:lstStyle/>
          <a:p>
            <a:r>
              <a:rPr lang="en-US" sz="4000" dirty="0">
                <a:latin typeface="Arial Black" panose="020B0A04020102020204" pitchFamily="34" charset="0"/>
              </a:rPr>
              <a:t>GREEN HOUSE EFFECT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56700" y="212725"/>
            <a:ext cx="2168524" cy="1057275"/>
          </a:xfrm>
        </p:spPr>
      </p:pic>
      <p:sp>
        <p:nvSpPr>
          <p:cNvPr id="5" name="Rounded Rectangle 4"/>
          <p:cNvSpPr/>
          <p:nvPr/>
        </p:nvSpPr>
        <p:spPr>
          <a:xfrm>
            <a:off x="160104" y="1600200"/>
            <a:ext cx="3352800" cy="4902200"/>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6">
                    <a:lumMod val="50000"/>
                  </a:schemeClr>
                </a:solidFill>
              </a:rPr>
              <a:t>The greenhouse effect is the way in which heat is trapped close to the surface of the Earth by “greenhouse gases.” These heat-trapping gases can be thought of as a blanket wrapped around the Earth, which keeps it toastier than it would be without them. Greenhouse gases include carbon dioxide, methane and nitrous oxides.</a:t>
            </a:r>
          </a:p>
        </p:txBody>
      </p:sp>
      <p:sp>
        <p:nvSpPr>
          <p:cNvPr id="6" name="Rounded Rectangle 5"/>
          <p:cNvSpPr/>
          <p:nvPr/>
        </p:nvSpPr>
        <p:spPr>
          <a:xfrm>
            <a:off x="3728908" y="2012950"/>
            <a:ext cx="2730500" cy="40767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lumMod val="50000"/>
                  </a:schemeClr>
                </a:solidFill>
              </a:rPr>
              <a:t>Earth is sometimes called the “</a:t>
            </a:r>
            <a:r>
              <a:rPr lang="en-US" b="1" u="sng" dirty="0">
                <a:solidFill>
                  <a:srgbClr val="FF0000"/>
                </a:solidFill>
              </a:rPr>
              <a:t>Goldilocks” planet </a:t>
            </a:r>
            <a:r>
              <a:rPr lang="en-US" b="1" dirty="0">
                <a:solidFill>
                  <a:schemeClr val="accent5">
                    <a:lumMod val="50000"/>
                  </a:schemeClr>
                </a:solidFill>
              </a:rPr>
              <a:t>– it’s not too hot, not too cold,     and the conditions are just right to allow life, including us, to flourish. Part of what makes Earth so amenable is the naturally-arising greenhouse effect, which keeps the planet at a friendly 15 °C (59 °F) on average</a:t>
            </a:r>
          </a:p>
        </p:txBody>
      </p:sp>
      <p:sp>
        <p:nvSpPr>
          <p:cNvPr id="7" name="Rectangle 6"/>
          <p:cNvSpPr/>
          <p:nvPr/>
        </p:nvSpPr>
        <p:spPr>
          <a:xfrm>
            <a:off x="7937500" y="1485900"/>
            <a:ext cx="4076700" cy="18542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lumMod val="50000"/>
                  </a:schemeClr>
                </a:solidFill>
              </a:rPr>
              <a:t>But in the last century or so, humans have been interfering with the energy balance of the planet, mainly through the burning of fossil fuels that give off additional carbon dioxide into the air.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485" y="3670299"/>
            <a:ext cx="5000365" cy="3457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5618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325"/>
            <a:ext cx="12192000" cy="1031875"/>
          </a:xfrm>
          <a:solidFill>
            <a:schemeClr val="accent6">
              <a:lumMod val="60000"/>
              <a:lumOff val="40000"/>
            </a:schemeClr>
          </a:solidFill>
        </p:spPr>
        <p:txBody>
          <a:bodyPr>
            <a:normAutofit/>
          </a:bodyPr>
          <a:lstStyle/>
          <a:p>
            <a:r>
              <a:rPr lang="en-US" sz="4000" b="1" dirty="0">
                <a:latin typeface="Arial Black" panose="020B0A04020102020204" pitchFamily="34" charset="0"/>
              </a:rPr>
              <a:t>GREEN HOUSE EFFECT </a:t>
            </a:r>
          </a:p>
        </p:txBody>
      </p:sp>
      <p:sp>
        <p:nvSpPr>
          <p:cNvPr id="4" name="Rounded Rectangle 3"/>
          <p:cNvSpPr/>
          <p:nvPr/>
        </p:nvSpPr>
        <p:spPr>
          <a:xfrm>
            <a:off x="876300" y="1397000"/>
            <a:ext cx="3746500" cy="5130800"/>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6">
                    <a:lumMod val="50000"/>
                  </a:schemeClr>
                </a:solidFill>
              </a:rPr>
              <a:t>Solar energy absorbed at Earth’s surface is radiated back into the atmosphere as heat. As the heat makes its way through the atmosphere and back out to space, greenhouse gases absorb much of it. Greenhouse gases are more complex than other gas molecules in the atmosphere, with a structure that can absorb heat. They radiate the heat back to the Earth's surface, to another greenhouse gas molecule, or out to space.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2600" y="187325"/>
            <a:ext cx="2235200" cy="1031875"/>
          </a:xfrm>
          <a:prstGeom prst="rect">
            <a:avLst/>
          </a:prstGeom>
        </p:spPr>
      </p:pic>
      <p:pic>
        <p:nvPicPr>
          <p:cNvPr id="6" name="Picture 5"/>
          <p:cNvPicPr>
            <a:picLocks noChangeAspect="1"/>
          </p:cNvPicPr>
          <p:nvPr/>
        </p:nvPicPr>
        <p:blipFill>
          <a:blip r:embed="rId3"/>
          <a:stretch>
            <a:fillRect/>
          </a:stretch>
        </p:blipFill>
        <p:spPr>
          <a:xfrm>
            <a:off x="4889611" y="1397001"/>
            <a:ext cx="7072539" cy="5194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09217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1531</Words>
  <Application>Microsoft Office PowerPoint</Application>
  <PresentationFormat>Widescreen</PresentationFormat>
  <Paragraphs>84</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Arial Rounded MT Bold</vt:lpstr>
      <vt:lpstr>Calibri</vt:lpstr>
      <vt:lpstr>Calibri Light</vt:lpstr>
      <vt:lpstr>Office Theme</vt:lpstr>
      <vt:lpstr>PowerPoint Presentation</vt:lpstr>
      <vt:lpstr>CLIMATE CHANGE</vt:lpstr>
      <vt:lpstr>THE EARTH CLIMATE IN THE PAST</vt:lpstr>
      <vt:lpstr>PowerPoint Presentation</vt:lpstr>
      <vt:lpstr>CAUSES OF CLIMATE CHANGE</vt:lpstr>
      <vt:lpstr>IMPACT OF CLIMATE CHANGE</vt:lpstr>
      <vt:lpstr>IMPACTS OF CLIMATE CHANGE</vt:lpstr>
      <vt:lpstr>GREEN HOUSE EFFECT </vt:lpstr>
      <vt:lpstr>GREEN HOUSE EFFECT </vt:lpstr>
      <vt:lpstr>GREEN HOUSE GASES</vt:lpstr>
      <vt:lpstr>CARBON DIOXIDE</vt:lpstr>
      <vt:lpstr> METHANE</vt:lpstr>
      <vt:lpstr>NITROUS OXIDE</vt:lpstr>
      <vt:lpstr> HALOCARBONS</vt:lpstr>
      <vt:lpstr>OZONE</vt:lpstr>
      <vt:lpstr>GLOBAL WARMING</vt:lpstr>
      <vt:lpstr>HOW DOES GLOBAL WARMING DRIVE CLIMATE CHANGE?</vt:lpstr>
      <vt:lpstr>CAUSES OF GLOBAL WARMING</vt:lpstr>
      <vt:lpstr>HOW TO SOLVE GLOBAL WARMING?</vt:lpstr>
      <vt:lpstr>SOLUTION AND STEPS</vt:lpstr>
      <vt:lpstr>PowerPoint Presentation</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Dr. Saiqa</cp:lastModifiedBy>
  <cp:revision>123</cp:revision>
  <dcterms:created xsi:type="dcterms:W3CDTF">2019-10-15T16:48:43Z</dcterms:created>
  <dcterms:modified xsi:type="dcterms:W3CDTF">2019-12-09T19:08:50Z</dcterms:modified>
</cp:coreProperties>
</file>