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sldIdLst>
    <p:sldId id="256" r:id="rId2"/>
    <p:sldId id="269" r:id="rId3"/>
    <p:sldId id="258" r:id="rId4"/>
    <p:sldId id="260" r:id="rId5"/>
    <p:sldId id="261" r:id="rId6"/>
    <p:sldId id="262" r:id="rId7"/>
    <p:sldId id="263" r:id="rId8"/>
    <p:sldId id="264" r:id="rId9"/>
    <p:sldId id="265" r:id="rId10"/>
    <p:sldId id="266" r:id="rId11"/>
    <p:sldId id="267" r:id="rId12"/>
    <p:sldId id="270" r:id="rId13"/>
    <p:sldId id="271" r:id="rId14"/>
    <p:sldId id="286" r:id="rId15"/>
    <p:sldId id="273" r:id="rId16"/>
    <p:sldId id="274" r:id="rId17"/>
    <p:sldId id="275" r:id="rId18"/>
    <p:sldId id="276" r:id="rId19"/>
    <p:sldId id="277" r:id="rId20"/>
    <p:sldId id="282" r:id="rId21"/>
    <p:sldId id="283" r:id="rId22"/>
    <p:sldId id="278" r:id="rId23"/>
    <p:sldId id="279" r:id="rId24"/>
    <p:sldId id="280" r:id="rId25"/>
    <p:sldId id="284" r:id="rId26"/>
    <p:sldId id="28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E15DA9-58C7-4E85-9034-3C9A9643BA3D}"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A636B2E0-6D6B-40B9-8142-09EBC73AC248}">
      <dgm:prSet/>
      <dgm:spPr/>
      <dgm:t>
        <a:bodyPr/>
        <a:lstStyle/>
        <a:p>
          <a:pPr rtl="0"/>
          <a:r>
            <a:rPr lang="en-US" b="1" dirty="0" smtClean="0"/>
            <a:t>FLOW OF WATER INTO STREAM </a:t>
          </a:r>
          <a:endParaRPr lang="en-US" dirty="0"/>
        </a:p>
      </dgm:t>
    </dgm:pt>
    <dgm:pt modelId="{4DA343BA-D48B-4A6E-ACB2-C5915BF8EC93}" type="parTrans" cxnId="{E854DEF8-DEA0-47BC-8C80-B7508A7CAC48}">
      <dgm:prSet/>
      <dgm:spPr/>
      <dgm:t>
        <a:bodyPr/>
        <a:lstStyle/>
        <a:p>
          <a:endParaRPr lang="en-US"/>
        </a:p>
      </dgm:t>
    </dgm:pt>
    <dgm:pt modelId="{02952688-ED49-4C19-A0BD-CB800631F0A4}" type="sibTrans" cxnId="{E854DEF8-DEA0-47BC-8C80-B7508A7CAC48}">
      <dgm:prSet/>
      <dgm:spPr/>
      <dgm:t>
        <a:bodyPr/>
        <a:lstStyle/>
        <a:p>
          <a:endParaRPr lang="en-US"/>
        </a:p>
      </dgm:t>
    </dgm:pt>
    <dgm:pt modelId="{6CD2A50C-6171-4CF2-8469-42A030E054D4}">
      <dgm:prSet/>
      <dgm:spPr/>
      <dgm:t>
        <a:bodyPr/>
        <a:lstStyle/>
        <a:p>
          <a:pPr rtl="0"/>
          <a:r>
            <a:rPr lang="en-US" b="1" smtClean="0"/>
            <a:t>DEGRADE WATER QUALITY</a:t>
          </a:r>
          <a:endParaRPr lang="en-US"/>
        </a:p>
      </dgm:t>
    </dgm:pt>
    <dgm:pt modelId="{D700EA35-9F55-4F0F-9230-1EBB250AA540}" type="parTrans" cxnId="{8A7D55BD-6643-48B5-94B0-4F4AEF709CA8}">
      <dgm:prSet/>
      <dgm:spPr/>
      <dgm:t>
        <a:bodyPr/>
        <a:lstStyle/>
        <a:p>
          <a:endParaRPr lang="en-US"/>
        </a:p>
      </dgm:t>
    </dgm:pt>
    <dgm:pt modelId="{1312F657-25A3-412B-B5E8-E6CCC1B1819A}" type="sibTrans" cxnId="{8A7D55BD-6643-48B5-94B0-4F4AEF709CA8}">
      <dgm:prSet/>
      <dgm:spPr/>
      <dgm:t>
        <a:bodyPr/>
        <a:lstStyle/>
        <a:p>
          <a:endParaRPr lang="en-US"/>
        </a:p>
      </dgm:t>
    </dgm:pt>
    <dgm:pt modelId="{53EB5025-3719-4607-B736-33C9C7B81AE9}" type="pres">
      <dgm:prSet presAssocID="{06E15DA9-58C7-4E85-9034-3C9A9643BA3D}" presName="Name0" presStyleCnt="0">
        <dgm:presLayoutVars>
          <dgm:chMax val="7"/>
          <dgm:chPref val="7"/>
          <dgm:dir/>
          <dgm:animLvl val="lvl"/>
        </dgm:presLayoutVars>
      </dgm:prSet>
      <dgm:spPr/>
      <dgm:t>
        <a:bodyPr/>
        <a:lstStyle/>
        <a:p>
          <a:endParaRPr lang="en-US"/>
        </a:p>
      </dgm:t>
    </dgm:pt>
    <dgm:pt modelId="{3EDBC199-CD53-4125-8A93-C2FB5492AFAC}" type="pres">
      <dgm:prSet presAssocID="{A636B2E0-6D6B-40B9-8142-09EBC73AC248}" presName="Accent1" presStyleCnt="0"/>
      <dgm:spPr/>
    </dgm:pt>
    <dgm:pt modelId="{44011A78-71EE-41C4-8144-07B022464CA0}" type="pres">
      <dgm:prSet presAssocID="{A636B2E0-6D6B-40B9-8142-09EBC73AC248}" presName="Accent" presStyleLbl="node1" presStyleIdx="0" presStyleCnt="2"/>
      <dgm:spPr/>
    </dgm:pt>
    <dgm:pt modelId="{5AFF3E30-8D1F-489E-8388-D659AD4901DB}" type="pres">
      <dgm:prSet presAssocID="{A636B2E0-6D6B-40B9-8142-09EBC73AC248}" presName="Parent1" presStyleLbl="revTx" presStyleIdx="0" presStyleCnt="2">
        <dgm:presLayoutVars>
          <dgm:chMax val="1"/>
          <dgm:chPref val="1"/>
          <dgm:bulletEnabled val="1"/>
        </dgm:presLayoutVars>
      </dgm:prSet>
      <dgm:spPr/>
      <dgm:t>
        <a:bodyPr/>
        <a:lstStyle/>
        <a:p>
          <a:endParaRPr lang="en-US"/>
        </a:p>
      </dgm:t>
    </dgm:pt>
    <dgm:pt modelId="{9D6D6E28-863C-43CB-BDFF-8C963A8D118A}" type="pres">
      <dgm:prSet presAssocID="{6CD2A50C-6171-4CF2-8469-42A030E054D4}" presName="Accent2" presStyleCnt="0"/>
      <dgm:spPr/>
    </dgm:pt>
    <dgm:pt modelId="{A4DE2BD1-970E-4810-9BA7-BBB28E6E6366}" type="pres">
      <dgm:prSet presAssocID="{6CD2A50C-6171-4CF2-8469-42A030E054D4}" presName="Accent" presStyleLbl="node1" presStyleIdx="1" presStyleCnt="2"/>
      <dgm:spPr/>
    </dgm:pt>
    <dgm:pt modelId="{71E102CD-BE16-4D27-B3D4-F75E10B1E27C}" type="pres">
      <dgm:prSet presAssocID="{6CD2A50C-6171-4CF2-8469-42A030E054D4}" presName="Parent2" presStyleLbl="revTx" presStyleIdx="1" presStyleCnt="2">
        <dgm:presLayoutVars>
          <dgm:chMax val="1"/>
          <dgm:chPref val="1"/>
          <dgm:bulletEnabled val="1"/>
        </dgm:presLayoutVars>
      </dgm:prSet>
      <dgm:spPr/>
      <dgm:t>
        <a:bodyPr/>
        <a:lstStyle/>
        <a:p>
          <a:endParaRPr lang="en-US"/>
        </a:p>
      </dgm:t>
    </dgm:pt>
  </dgm:ptLst>
  <dgm:cxnLst>
    <dgm:cxn modelId="{8A7D55BD-6643-48B5-94B0-4F4AEF709CA8}" srcId="{06E15DA9-58C7-4E85-9034-3C9A9643BA3D}" destId="{6CD2A50C-6171-4CF2-8469-42A030E054D4}" srcOrd="1" destOrd="0" parTransId="{D700EA35-9F55-4F0F-9230-1EBB250AA540}" sibTransId="{1312F657-25A3-412B-B5E8-E6CCC1B1819A}"/>
    <dgm:cxn modelId="{54606DE3-9733-445B-9A89-FDFAC667ECAB}" type="presOf" srcId="{6CD2A50C-6171-4CF2-8469-42A030E054D4}" destId="{71E102CD-BE16-4D27-B3D4-F75E10B1E27C}" srcOrd="0" destOrd="0" presId="urn:microsoft.com/office/officeart/2009/layout/CircleArrowProcess"/>
    <dgm:cxn modelId="{B97D37C2-5CE2-4D05-90EA-D3A1FA193A3F}" type="presOf" srcId="{A636B2E0-6D6B-40B9-8142-09EBC73AC248}" destId="{5AFF3E30-8D1F-489E-8388-D659AD4901DB}" srcOrd="0" destOrd="0" presId="urn:microsoft.com/office/officeart/2009/layout/CircleArrowProcess"/>
    <dgm:cxn modelId="{E854DEF8-DEA0-47BC-8C80-B7508A7CAC48}" srcId="{06E15DA9-58C7-4E85-9034-3C9A9643BA3D}" destId="{A636B2E0-6D6B-40B9-8142-09EBC73AC248}" srcOrd="0" destOrd="0" parTransId="{4DA343BA-D48B-4A6E-ACB2-C5915BF8EC93}" sibTransId="{02952688-ED49-4C19-A0BD-CB800631F0A4}"/>
    <dgm:cxn modelId="{9C0CDA2C-59CC-47F9-B8E6-35200C8B2AB0}" type="presOf" srcId="{06E15DA9-58C7-4E85-9034-3C9A9643BA3D}" destId="{53EB5025-3719-4607-B736-33C9C7B81AE9}" srcOrd="0" destOrd="0" presId="urn:microsoft.com/office/officeart/2009/layout/CircleArrowProcess"/>
    <dgm:cxn modelId="{861AD45B-EA2B-4804-96E3-7A2C42BC79CF}" type="presParOf" srcId="{53EB5025-3719-4607-B736-33C9C7B81AE9}" destId="{3EDBC199-CD53-4125-8A93-C2FB5492AFAC}" srcOrd="0" destOrd="0" presId="urn:microsoft.com/office/officeart/2009/layout/CircleArrowProcess"/>
    <dgm:cxn modelId="{3D02FD7B-7E70-4BAA-888F-2290269DC10A}" type="presParOf" srcId="{3EDBC199-CD53-4125-8A93-C2FB5492AFAC}" destId="{44011A78-71EE-41C4-8144-07B022464CA0}" srcOrd="0" destOrd="0" presId="urn:microsoft.com/office/officeart/2009/layout/CircleArrowProcess"/>
    <dgm:cxn modelId="{FE961235-FE87-4D55-B684-0AF0811F8FD8}" type="presParOf" srcId="{53EB5025-3719-4607-B736-33C9C7B81AE9}" destId="{5AFF3E30-8D1F-489E-8388-D659AD4901DB}" srcOrd="1" destOrd="0" presId="urn:microsoft.com/office/officeart/2009/layout/CircleArrowProcess"/>
    <dgm:cxn modelId="{941DAF5B-A584-41D4-A818-CD08D993BE6F}" type="presParOf" srcId="{53EB5025-3719-4607-B736-33C9C7B81AE9}" destId="{9D6D6E28-863C-43CB-BDFF-8C963A8D118A}" srcOrd="2" destOrd="0" presId="urn:microsoft.com/office/officeart/2009/layout/CircleArrowProcess"/>
    <dgm:cxn modelId="{5AB5E3BB-FBC3-42A5-9B45-74ECA0B40833}" type="presParOf" srcId="{9D6D6E28-863C-43CB-BDFF-8C963A8D118A}" destId="{A4DE2BD1-970E-4810-9BA7-BBB28E6E6366}" srcOrd="0" destOrd="0" presId="urn:microsoft.com/office/officeart/2009/layout/CircleArrowProcess"/>
    <dgm:cxn modelId="{F88C7CA7-C45D-482F-A0C7-4D751BD6812E}" type="presParOf" srcId="{53EB5025-3719-4607-B736-33C9C7B81AE9}" destId="{71E102CD-BE16-4D27-B3D4-F75E10B1E27C}" srcOrd="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11A78-71EE-41C4-8144-07B022464CA0}">
      <dsp:nvSpPr>
        <dsp:cNvPr id="0" name=""/>
        <dsp:cNvSpPr/>
      </dsp:nvSpPr>
      <dsp:spPr>
        <a:xfrm>
          <a:off x="2140882" y="0"/>
          <a:ext cx="2451518" cy="2451588"/>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FF3E30-8D1F-489E-8388-D659AD4901DB}">
      <dsp:nvSpPr>
        <dsp:cNvPr id="0" name=""/>
        <dsp:cNvSpPr/>
      </dsp:nvSpPr>
      <dsp:spPr>
        <a:xfrm>
          <a:off x="2682322" y="887574"/>
          <a:ext cx="1367754" cy="683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b="1" kern="1200" dirty="0" smtClean="0"/>
            <a:t>FLOW OF WATER INTO STREAM </a:t>
          </a:r>
          <a:endParaRPr lang="en-US" sz="1500" kern="1200" dirty="0"/>
        </a:p>
      </dsp:txBody>
      <dsp:txXfrm>
        <a:off x="2682322" y="887574"/>
        <a:ext cx="1367754" cy="683796"/>
      </dsp:txXfrm>
    </dsp:sp>
    <dsp:sp modelId="{A4DE2BD1-970E-4810-9BA7-BBB28E6E6366}">
      <dsp:nvSpPr>
        <dsp:cNvPr id="0" name=""/>
        <dsp:cNvSpPr/>
      </dsp:nvSpPr>
      <dsp:spPr>
        <a:xfrm>
          <a:off x="1634830" y="1571371"/>
          <a:ext cx="2106041" cy="2106931"/>
        </a:xfrm>
        <a:prstGeom prst="blockArc">
          <a:avLst>
            <a:gd name="adj1" fmla="val 0"/>
            <a:gd name="adj2" fmla="val 18900000"/>
            <a:gd name="adj3" fmla="val 1274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E102CD-BE16-4D27-B3D4-F75E10B1E27C}">
      <dsp:nvSpPr>
        <dsp:cNvPr id="0" name=""/>
        <dsp:cNvSpPr/>
      </dsp:nvSpPr>
      <dsp:spPr>
        <a:xfrm>
          <a:off x="1998444" y="2298939"/>
          <a:ext cx="1367754" cy="683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b="1" kern="1200" smtClean="0"/>
            <a:t>DEGRADE WATER QUALITY</a:t>
          </a:r>
          <a:endParaRPr lang="en-US" sz="1500" kern="1200"/>
        </a:p>
      </dsp:txBody>
      <dsp:txXfrm>
        <a:off x="1998444" y="2298939"/>
        <a:ext cx="1367754" cy="68379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1/13/2020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1/13/2020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1/13/2020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1/13/2020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1/13/2020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88A68367-22D7-48C6-8471-838BBD08D9AF}"/>
              </a:ext>
            </a:extLst>
          </p:cNvPr>
          <p:cNvSpPr>
            <a:spLocks noGrp="1"/>
          </p:cNvSpPr>
          <p:nvPr>
            <p:ph type="subTitle" idx="1"/>
          </p:nvPr>
        </p:nvSpPr>
        <p:spPr/>
        <p:txBody>
          <a:bodyPr>
            <a:noAutofit/>
          </a:bodyPr>
          <a:lstStyle/>
          <a:p>
            <a:endParaRPr lang="en-US" sz="1400" dirty="0">
              <a:latin typeface="Arial Black" panose="020B0A04020102020204" pitchFamily="34" charset="0"/>
            </a:endParaRPr>
          </a:p>
        </p:txBody>
      </p:sp>
      <p:sp>
        <p:nvSpPr>
          <p:cNvPr id="4" name="Rectangle 1">
            <a:extLst>
              <a:ext uri="{FF2B5EF4-FFF2-40B4-BE49-F238E27FC236}">
                <a16:creationId xmlns="" xmlns:a16="http://schemas.microsoft.com/office/drawing/2014/main" id="{73B966A9-688F-4D28-97AF-C60E5B5A1E39}"/>
              </a:ext>
            </a:extLst>
          </p:cNvPr>
          <p:cNvSpPr>
            <a:spLocks noGrp="1" noChangeArrowheads="1"/>
          </p:cNvSpPr>
          <p:nvPr>
            <p:ph type="ctrTitle"/>
          </p:nvPr>
        </p:nvSpPr>
        <p:spPr bwMode="auto">
          <a:xfrm>
            <a:off x="581194" y="774070"/>
            <a:ext cx="108112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387026"/>
                </a:solidFill>
                <a:effectLst/>
                <a:latin typeface="Arial Black" panose="020B0A04020102020204" pitchFamily="34" charset="0"/>
                <a:ea typeface="Times New Roman" panose="02020603050405020304" pitchFamily="18" charset="0"/>
                <a:cs typeface="Times New Roman" panose="02020603050405020304" pitchFamily="18" charset="0"/>
              </a:rPr>
              <a:t>IMPACT OF URBANIZATION AND INDUSTRY ON ENVIRONMENT</a:t>
            </a:r>
            <a:endParaRPr kumimoji="0" lang="en-US" altLang="en-US" sz="2400" b="0" i="0" u="none" strike="noStrike" cap="none" normalizeH="0" baseline="0" dirty="0">
              <a:ln>
                <a:noFill/>
              </a:ln>
              <a:solidFill>
                <a:schemeClr val="tx1"/>
              </a:solidFill>
              <a:effectLst/>
              <a:latin typeface="Arial Black" panose="020B0A04020102020204" pitchFamily="34" charset="0"/>
            </a:endParaRPr>
          </a:p>
        </p:txBody>
      </p:sp>
      <p:pic>
        <p:nvPicPr>
          <p:cNvPr id="7" name="Picture 6">
            <a:extLst>
              <a:ext uri="{FF2B5EF4-FFF2-40B4-BE49-F238E27FC236}">
                <a16:creationId xmlns="" xmlns:a16="http://schemas.microsoft.com/office/drawing/2014/main" id="{DB6C636E-75D5-43D1-86DA-2B2707256CE6}"/>
              </a:ext>
            </a:extLst>
          </p:cNvPr>
          <p:cNvPicPr>
            <a:picLocks noChangeAspect="1"/>
          </p:cNvPicPr>
          <p:nvPr/>
        </p:nvPicPr>
        <p:blipFill>
          <a:blip r:embed="rId2"/>
          <a:stretch>
            <a:fillRect/>
          </a:stretch>
        </p:blipFill>
        <p:spPr>
          <a:xfrm>
            <a:off x="1187613" y="1371600"/>
            <a:ext cx="9598453" cy="4989639"/>
          </a:xfrm>
          <a:prstGeom prst="rect">
            <a:avLst/>
          </a:prstGeom>
        </p:spPr>
      </p:pic>
    </p:spTree>
    <p:extLst>
      <p:ext uri="{BB962C8B-B14F-4D97-AF65-F5344CB8AC3E}">
        <p14:creationId xmlns:p14="http://schemas.microsoft.com/office/powerpoint/2010/main" val="2779428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2CF8B34-D8BF-4679-9A92-0C2CBC1DCB95}"/>
              </a:ext>
            </a:extLst>
          </p:cNvPr>
          <p:cNvPicPr>
            <a:picLocks noChangeAspect="1"/>
          </p:cNvPicPr>
          <p:nvPr/>
        </p:nvPicPr>
        <p:blipFill>
          <a:blip r:embed="rId2"/>
          <a:stretch>
            <a:fillRect/>
          </a:stretch>
        </p:blipFill>
        <p:spPr>
          <a:xfrm>
            <a:off x="1012365" y="1338470"/>
            <a:ext cx="10193395" cy="479728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63009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D5A617-3ADF-4A7F-A00E-9C18ADB69BD9}"/>
              </a:ext>
            </a:extLst>
          </p:cNvPr>
          <p:cNvSpPr>
            <a:spLocks noGrp="1"/>
          </p:cNvSpPr>
          <p:nvPr>
            <p:ph type="ctrTitle"/>
          </p:nvPr>
        </p:nvSpPr>
        <p:spPr/>
        <p:txBody>
          <a:bodyPr>
            <a:normAutofit fontScale="90000"/>
          </a:bodyPr>
          <a:lstStyle/>
          <a:p>
            <a:r>
              <a:rPr lang="en-US" sz="6000" b="1" dirty="0">
                <a:latin typeface="Arial Black" panose="020B0A04020102020204" pitchFamily="34" charset="0"/>
              </a:rPr>
              <a:t>INDUSTRIALIZATION:</a:t>
            </a:r>
            <a:r>
              <a:rPr lang="en-US" b="1" u="sng" dirty="0"/>
              <a:t/>
            </a:r>
            <a:br>
              <a:rPr lang="en-US" b="1" u="sng" dirty="0"/>
            </a:br>
            <a:endParaRPr lang="en-US" dirty="0"/>
          </a:p>
        </p:txBody>
      </p:sp>
      <p:sp>
        <p:nvSpPr>
          <p:cNvPr id="3" name="Subtitle 2">
            <a:extLst>
              <a:ext uri="{FF2B5EF4-FFF2-40B4-BE49-F238E27FC236}">
                <a16:creationId xmlns="" xmlns:a16="http://schemas.microsoft.com/office/drawing/2014/main" id="{8E359FC6-AEF3-4E98-AE39-DF3C95E7EC97}"/>
              </a:ext>
            </a:extLst>
          </p:cNvPr>
          <p:cNvSpPr>
            <a:spLocks noGrp="1"/>
          </p:cNvSpPr>
          <p:nvPr>
            <p:ph type="subTitle" idx="1"/>
          </p:nvPr>
        </p:nvSpPr>
        <p:spPr/>
        <p:txBody>
          <a:bodyPr/>
          <a:lstStyle/>
          <a:p>
            <a:endParaRPr lang="en-US"/>
          </a:p>
        </p:txBody>
      </p:sp>
      <p:pic>
        <p:nvPicPr>
          <p:cNvPr id="6" name="Picture 5">
            <a:extLst>
              <a:ext uri="{FF2B5EF4-FFF2-40B4-BE49-F238E27FC236}">
                <a16:creationId xmlns="" xmlns:a16="http://schemas.microsoft.com/office/drawing/2014/main" id="{EA67E4CD-75AD-4B9C-8D96-3F2E2E7198B4}"/>
              </a:ext>
            </a:extLst>
          </p:cNvPr>
          <p:cNvPicPr>
            <a:picLocks noChangeAspect="1"/>
          </p:cNvPicPr>
          <p:nvPr/>
        </p:nvPicPr>
        <p:blipFill>
          <a:blip r:embed="rId2"/>
          <a:stretch>
            <a:fillRect/>
          </a:stretch>
        </p:blipFill>
        <p:spPr>
          <a:xfrm>
            <a:off x="3220278" y="3220278"/>
            <a:ext cx="5353879" cy="2994992"/>
          </a:xfrm>
          <a:prstGeom prst="rect">
            <a:avLst/>
          </a:prstGeom>
        </p:spPr>
      </p:pic>
    </p:spTree>
    <p:extLst>
      <p:ext uri="{BB962C8B-B14F-4D97-AF65-F5344CB8AC3E}">
        <p14:creationId xmlns:p14="http://schemas.microsoft.com/office/powerpoint/2010/main" val="918303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4C74A6-69C6-467F-915F-6518A09865C7}"/>
              </a:ext>
            </a:extLst>
          </p:cNvPr>
          <p:cNvSpPr>
            <a:spLocks noGrp="1"/>
          </p:cNvSpPr>
          <p:nvPr>
            <p:ph type="title"/>
          </p:nvPr>
        </p:nvSpPr>
        <p:spPr/>
        <p:txBody>
          <a:bodyPr>
            <a:normAutofit/>
          </a:bodyPr>
          <a:lstStyle/>
          <a:p>
            <a:r>
              <a:rPr lang="en-US" sz="3200" b="1" dirty="0">
                <a:latin typeface="Arial Black" panose="020B0A04020102020204" pitchFamily="34" charset="0"/>
              </a:rPr>
              <a:t>Definition:</a:t>
            </a:r>
          </a:p>
        </p:txBody>
      </p:sp>
      <p:sp>
        <p:nvSpPr>
          <p:cNvPr id="3" name="Content Placeholder 2">
            <a:extLst>
              <a:ext uri="{FF2B5EF4-FFF2-40B4-BE49-F238E27FC236}">
                <a16:creationId xmlns="" xmlns:a16="http://schemas.microsoft.com/office/drawing/2014/main" id="{3C273A0E-21BC-4F89-BA72-18CFAAA77F69}"/>
              </a:ext>
            </a:extLst>
          </p:cNvPr>
          <p:cNvSpPr>
            <a:spLocks noGrp="1"/>
          </p:cNvSpPr>
          <p:nvPr>
            <p:ph idx="1"/>
          </p:nvPr>
        </p:nvSpPr>
        <p:spPr/>
        <p:txBody>
          <a:bodyPr/>
          <a:lstStyle/>
          <a:p>
            <a:pPr algn="just"/>
            <a:r>
              <a:rPr lang="en-US" sz="2400" dirty="0">
                <a:latin typeface="Arial" panose="020B0604020202020204" pitchFamily="34" charset="0"/>
                <a:cs typeface="Arial" panose="020B0604020202020204" pitchFamily="34" charset="0"/>
              </a:rPr>
              <a:t>Industrialization is the period of social and economic change that transforms a human group from an agrarian society into an industrial society, involving the extensive re-organization of an economy for the purpose of manufacturing.</a:t>
            </a: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In the modern era, manufacturing facilities like factories are often replaced by technology-industry hubs. These technological hubs draw workers from other areas in the same way </a:t>
            </a:r>
            <a:r>
              <a:rPr lang="en-US" sz="2400" b="1" dirty="0">
                <a:latin typeface="Arial" panose="020B0604020202020204" pitchFamily="34" charset="0"/>
                <a:cs typeface="Arial" panose="020B0604020202020204" pitchFamily="34" charset="0"/>
              </a:rPr>
              <a:t>factories used to, contributing to urbanization.</a:t>
            </a:r>
            <a:endParaRPr lang="en-US" sz="2400" dirty="0">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172138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latin typeface="Arial Black" pitchFamily="34" charset="0"/>
              </a:rPr>
              <a:t>IMPACTS OF URBANIZATION AND INDUSTRIALIZATION:</a:t>
            </a:r>
            <a:endParaRPr lang="en-US" sz="3200" b="1" dirty="0">
              <a:latin typeface="Arial Black" pitchFamily="34" charset="0"/>
            </a:endParaRPr>
          </a:p>
        </p:txBody>
      </p:sp>
      <p:sp>
        <p:nvSpPr>
          <p:cNvPr id="3" name="Content Placeholder 2"/>
          <p:cNvSpPr>
            <a:spLocks noGrp="1"/>
          </p:cNvSpPr>
          <p:nvPr>
            <p:ph idx="1"/>
          </p:nvPr>
        </p:nvSpPr>
        <p:spPr>
          <a:xfrm>
            <a:off x="581192" y="2180496"/>
            <a:ext cx="11029615" cy="4677504"/>
          </a:xfrm>
        </p:spPr>
        <p:txBody>
          <a:bodyPr>
            <a:normAutofit fontScale="70000" lnSpcReduction="20000"/>
          </a:bodyPr>
          <a:lstStyle/>
          <a:p>
            <a:endParaRPr lang="en-US" sz="2800" b="1" dirty="0" smtClean="0">
              <a:solidFill>
                <a:schemeClr val="accent3">
                  <a:lumMod val="50000"/>
                </a:schemeClr>
              </a:solidFill>
            </a:endParaRPr>
          </a:p>
          <a:p>
            <a:r>
              <a:rPr lang="en-US" sz="4400" b="1" dirty="0" smtClean="0">
                <a:solidFill>
                  <a:schemeClr val="accent3">
                    <a:lumMod val="50000"/>
                  </a:schemeClr>
                </a:solidFill>
              </a:rPr>
              <a:t>POSITIVE EFFECTS:</a:t>
            </a:r>
          </a:p>
          <a:p>
            <a:pPr algn="just">
              <a:buNone/>
            </a:pPr>
            <a:r>
              <a:rPr lang="en-US" sz="2900" dirty="0" smtClean="0"/>
              <a:t>   </a:t>
            </a:r>
            <a:r>
              <a:rPr lang="en-US" sz="3600" dirty="0" smtClean="0">
                <a:latin typeface="Arial" pitchFamily="34" charset="0"/>
                <a:cs typeface="Arial" pitchFamily="34" charset="0"/>
              </a:rPr>
              <a:t>Urbanization and industrialization yields several positive effects if it happens within the appropriate limits.</a:t>
            </a:r>
          </a:p>
          <a:p>
            <a:pPr algn="just">
              <a:buNone/>
            </a:pPr>
            <a:r>
              <a:rPr lang="en-US" sz="3600" dirty="0" smtClean="0">
                <a:latin typeface="Arial" pitchFamily="34" charset="0"/>
                <a:cs typeface="Arial" pitchFamily="34" charset="0"/>
              </a:rPr>
              <a:t>   Some of the positive implications include:</a:t>
            </a:r>
          </a:p>
          <a:p>
            <a:pPr marL="514350" indent="-514350" algn="just">
              <a:buFont typeface="+mj-lt"/>
              <a:buAutoNum type="arabicPeriod"/>
            </a:pPr>
            <a:r>
              <a:rPr lang="en-US" sz="3600" dirty="0" smtClean="0">
                <a:latin typeface="Arial" pitchFamily="34" charset="0"/>
                <a:cs typeface="Arial" pitchFamily="34" charset="0"/>
              </a:rPr>
              <a:t>creation of employment opportunities</a:t>
            </a:r>
          </a:p>
          <a:p>
            <a:pPr marL="514350" indent="-514350" algn="just">
              <a:buFont typeface="+mj-lt"/>
              <a:buAutoNum type="arabicPeriod"/>
            </a:pPr>
            <a:r>
              <a:rPr lang="en-US" sz="3600" dirty="0" smtClean="0">
                <a:latin typeface="Arial" pitchFamily="34" charset="0"/>
                <a:cs typeface="Arial" pitchFamily="34" charset="0"/>
              </a:rPr>
              <a:t>technological and infrastructural advancements</a:t>
            </a:r>
          </a:p>
          <a:p>
            <a:pPr marL="514350" indent="-514350" algn="just">
              <a:buFont typeface="+mj-lt"/>
              <a:buAutoNum type="arabicPeriod"/>
            </a:pPr>
            <a:r>
              <a:rPr lang="en-US" sz="3600" dirty="0" smtClean="0">
                <a:latin typeface="Arial" pitchFamily="34" charset="0"/>
                <a:cs typeface="Arial" pitchFamily="34" charset="0"/>
              </a:rPr>
              <a:t>improved transportation and communication</a:t>
            </a:r>
          </a:p>
          <a:p>
            <a:pPr marL="514350" indent="-514350" algn="just">
              <a:buFont typeface="+mj-lt"/>
              <a:buAutoNum type="arabicPeriod"/>
            </a:pPr>
            <a:r>
              <a:rPr lang="en-US" sz="3600" dirty="0" smtClean="0">
                <a:latin typeface="Arial" pitchFamily="34" charset="0"/>
                <a:cs typeface="Arial" pitchFamily="34" charset="0"/>
              </a:rPr>
              <a:t>quality educational and medical facilities</a:t>
            </a:r>
          </a:p>
          <a:p>
            <a:pPr marL="514350" indent="-514350" algn="just">
              <a:buFont typeface="+mj-lt"/>
              <a:buAutoNum type="arabicPeriod"/>
            </a:pPr>
            <a:r>
              <a:rPr lang="en-US" sz="3600" dirty="0" smtClean="0">
                <a:latin typeface="Arial" pitchFamily="34" charset="0"/>
                <a:cs typeface="Arial" pitchFamily="34" charset="0"/>
              </a:rPr>
              <a:t>improved standards of li</a:t>
            </a:r>
            <a:r>
              <a:rPr lang="en-US" sz="3600" dirty="0" smtClean="0"/>
              <a:t>ving. </a:t>
            </a:r>
          </a:p>
          <a:p>
            <a:pPr marL="514350" indent="-514350">
              <a:buNone/>
            </a:pPr>
            <a:endParaRPr lang="en-US" sz="2800" dirty="0" smtClean="0"/>
          </a:p>
          <a:p>
            <a:pPr>
              <a:buNone/>
            </a:pPr>
            <a:endParaRPr lang="en-US" sz="2800" b="1"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negative impacts</a:t>
            </a:r>
            <a:endParaRPr lang="en-US" sz="3200" b="1" dirty="0"/>
          </a:p>
        </p:txBody>
      </p:sp>
      <p:sp>
        <p:nvSpPr>
          <p:cNvPr id="3" name="Content Placeholder 2"/>
          <p:cNvSpPr>
            <a:spLocks noGrp="1"/>
          </p:cNvSpPr>
          <p:nvPr>
            <p:ph idx="1"/>
          </p:nvPr>
        </p:nvSpPr>
        <p:spPr>
          <a:xfrm>
            <a:off x="1990166" y="1857766"/>
            <a:ext cx="9620642" cy="4771633"/>
          </a:xfrm>
        </p:spPr>
        <p:txBody>
          <a:bodyPr>
            <a:normAutofit/>
          </a:bodyPr>
          <a:lstStyle/>
          <a:p>
            <a:pPr lvl="0"/>
            <a:r>
              <a:rPr lang="en-US" sz="2800" dirty="0"/>
              <a:t>Housing problems </a:t>
            </a:r>
          </a:p>
          <a:p>
            <a:pPr lvl="0"/>
            <a:r>
              <a:rPr lang="en-US" sz="2800" dirty="0" smtClean="0"/>
              <a:t>Overcrowding </a:t>
            </a:r>
          </a:p>
          <a:p>
            <a:pPr lvl="0"/>
            <a:r>
              <a:rPr lang="en-US" sz="2800" dirty="0" smtClean="0"/>
              <a:t>Development </a:t>
            </a:r>
            <a:r>
              <a:rPr lang="en-US" sz="2800" dirty="0"/>
              <a:t>of slums</a:t>
            </a:r>
          </a:p>
          <a:p>
            <a:pPr lvl="0"/>
            <a:r>
              <a:rPr lang="en-US" sz="2800" dirty="0"/>
              <a:t>Water and sanitary problems</a:t>
            </a:r>
          </a:p>
          <a:p>
            <a:pPr lvl="0"/>
            <a:r>
              <a:rPr lang="en-US" sz="2800" dirty="0"/>
              <a:t>Poor health and spread of disease</a:t>
            </a:r>
          </a:p>
          <a:p>
            <a:pPr lvl="0"/>
            <a:r>
              <a:rPr lang="en-US" sz="2800" dirty="0"/>
              <a:t>Traffic Congestion</a:t>
            </a:r>
          </a:p>
          <a:p>
            <a:r>
              <a:rPr lang="en-US" sz="2800" dirty="0"/>
              <a:t>Urban Crime</a:t>
            </a:r>
          </a:p>
        </p:txBody>
      </p:sp>
    </p:spTree>
    <p:extLst>
      <p:ext uri="{BB962C8B-B14F-4D97-AF65-F5344CB8AC3E}">
        <p14:creationId xmlns:p14="http://schemas.microsoft.com/office/powerpoint/2010/main" val="2266453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latin typeface="Arial Black" pitchFamily="34" charset="0"/>
              </a:rPr>
              <a:t>IMPACT ON THE ATMOSPHERE AND CLIMATE:</a:t>
            </a:r>
            <a:r>
              <a:rPr lang="en-US" sz="3200" b="1" u="sng" dirty="0" smtClean="0">
                <a:latin typeface="Arial Black" pitchFamily="34" charset="0"/>
              </a:rPr>
              <a:t/>
            </a:r>
            <a:br>
              <a:rPr lang="en-US" sz="3200" b="1" u="sng" dirty="0" smtClean="0">
                <a:latin typeface="Arial Black" pitchFamily="34" charset="0"/>
              </a:rPr>
            </a:br>
            <a:endParaRPr lang="en-US" sz="3200" dirty="0">
              <a:latin typeface="Arial Black" pitchFamily="34" charset="0"/>
            </a:endParaRPr>
          </a:p>
        </p:txBody>
      </p:sp>
      <p:sp>
        <p:nvSpPr>
          <p:cNvPr id="3" name="Content Placeholder 2"/>
          <p:cNvSpPr>
            <a:spLocks noGrp="1"/>
          </p:cNvSpPr>
          <p:nvPr>
            <p:ph idx="1"/>
          </p:nvPr>
        </p:nvSpPr>
        <p:spPr/>
        <p:txBody>
          <a:bodyPr/>
          <a:lstStyle/>
          <a:p>
            <a:pPr lvl="0"/>
            <a:r>
              <a:rPr lang="en-US" sz="2800" b="1" dirty="0" smtClean="0">
                <a:solidFill>
                  <a:schemeClr val="accent3">
                    <a:lumMod val="50000"/>
                  </a:schemeClr>
                </a:solidFill>
                <a:latin typeface="Arial Black" pitchFamily="34" charset="0"/>
                <a:cs typeface="Arial" pitchFamily="34" charset="0"/>
              </a:rPr>
              <a:t>CREATION OF HEAT ISLAND:</a:t>
            </a:r>
          </a:p>
          <a:p>
            <a:r>
              <a:rPr lang="en-US" sz="2400" dirty="0" smtClean="0">
                <a:latin typeface="Arial" pitchFamily="34" charset="0"/>
                <a:cs typeface="Arial" pitchFamily="34" charset="0"/>
              </a:rPr>
              <a:t>Materials like </a:t>
            </a:r>
            <a:r>
              <a:rPr lang="en-US" sz="2400" dirty="0" smtClean="0">
                <a:solidFill>
                  <a:srgbClr val="00B050"/>
                </a:solidFill>
                <a:latin typeface="Arial" pitchFamily="34" charset="0"/>
                <a:cs typeface="Arial" pitchFamily="34" charset="0"/>
              </a:rPr>
              <a:t>concrete</a:t>
            </a:r>
            <a:r>
              <a:rPr lang="en-US" sz="2400" dirty="0" smtClean="0">
                <a:latin typeface="Arial" pitchFamily="34" charset="0"/>
                <a:cs typeface="Arial" pitchFamily="34" charset="0"/>
              </a:rPr>
              <a:t>, </a:t>
            </a:r>
            <a:r>
              <a:rPr lang="en-US" sz="2400" dirty="0" smtClean="0">
                <a:solidFill>
                  <a:srgbClr val="00B050"/>
                </a:solidFill>
                <a:latin typeface="Arial" pitchFamily="34" charset="0"/>
                <a:cs typeface="Arial" pitchFamily="34" charset="0"/>
              </a:rPr>
              <a:t>asphalt, bricks</a:t>
            </a:r>
            <a:r>
              <a:rPr lang="en-US" sz="2400" dirty="0" smtClean="0">
                <a:latin typeface="Arial" pitchFamily="34" charset="0"/>
                <a:cs typeface="Arial" pitchFamily="34" charset="0"/>
              </a:rPr>
              <a:t> etc absorb and reflect energy differently than vegetation and soil. Cities remain warm in the night when the countryside has already cooled.</a:t>
            </a:r>
          </a:p>
          <a:p>
            <a:endParaRPr lang="en-US" sz="2400" dirty="0" smtClean="0">
              <a:latin typeface="Arial" pitchFamily="34" charset="0"/>
              <a:cs typeface="Arial" pitchFamily="34" charset="0"/>
            </a:endParaRPr>
          </a:p>
          <a:p>
            <a:pPr lvl="0"/>
            <a:endParaRPr lang="en-US" sz="2800" b="1" u="sng" dirty="0" smtClean="0">
              <a:solidFill>
                <a:schemeClr val="accent3">
                  <a:lumMod val="50000"/>
                </a:schemeClr>
              </a:solidFill>
              <a:latin typeface="Arial" pitchFamily="34" charset="0"/>
              <a:cs typeface="Arial" pitchFamily="34" charset="0"/>
            </a:endParaRPr>
          </a:p>
          <a:p>
            <a:endParaRPr lang="en-US" sz="2800" b="1" u="sng" dirty="0" smtClean="0">
              <a:solidFill>
                <a:schemeClr val="accent3">
                  <a:lumMod val="50000"/>
                </a:schemeClr>
              </a:solidFill>
              <a:latin typeface="Arial" pitchFamily="34" charset="0"/>
              <a:cs typeface="Arial" pitchFamily="34" charset="0"/>
            </a:endParaRPr>
          </a:p>
          <a:p>
            <a:endParaRPr lang="en-US" dirty="0"/>
          </a:p>
        </p:txBody>
      </p:sp>
      <p:pic>
        <p:nvPicPr>
          <p:cNvPr id="4" name="Picture 3"/>
          <p:cNvPicPr/>
          <p:nvPr/>
        </p:nvPicPr>
        <p:blipFill rotWithShape="1">
          <a:blip r:embed="rId2"/>
          <a:srcRect l="10654" t="8496" r="59513" b="8183"/>
          <a:stretch/>
        </p:blipFill>
        <p:spPr bwMode="auto">
          <a:xfrm>
            <a:off x="6019798" y="3571572"/>
            <a:ext cx="5396755" cy="3286428"/>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lvl="0"/>
            <a:endParaRPr lang="en-US" sz="2800" b="1" dirty="0" smtClean="0">
              <a:solidFill>
                <a:schemeClr val="accent3">
                  <a:lumMod val="50000"/>
                </a:schemeClr>
              </a:solidFill>
              <a:latin typeface="Arial Black" pitchFamily="34" charset="0"/>
            </a:endParaRPr>
          </a:p>
          <a:p>
            <a:pPr lvl="0"/>
            <a:r>
              <a:rPr lang="en-US" sz="2800" b="1" dirty="0" smtClean="0">
                <a:solidFill>
                  <a:schemeClr val="accent3">
                    <a:lumMod val="50000"/>
                  </a:schemeClr>
                </a:solidFill>
                <a:latin typeface="Arial Black" pitchFamily="34" charset="0"/>
              </a:rPr>
              <a:t>CHANGE IN AIR QUALITY:</a:t>
            </a:r>
          </a:p>
          <a:p>
            <a:r>
              <a:rPr lang="en-US" sz="2600" dirty="0" smtClean="0">
                <a:latin typeface="Arial" pitchFamily="34" charset="0"/>
                <a:cs typeface="Arial" pitchFamily="34" charset="0"/>
              </a:rPr>
              <a:t>Human activities release a wide range of emissions into the environment including carbon 	dioxide, carbon monoxide, ozone, sulfur oxides, nitrogen oxides, lead, and many other pollutants.</a:t>
            </a:r>
          </a:p>
          <a:p>
            <a:endParaRPr lang="en-US" sz="2800" b="1" dirty="0" smtClean="0">
              <a:solidFill>
                <a:schemeClr val="accent3">
                  <a:lumMod val="50000"/>
                </a:schemeClr>
              </a:solidFill>
              <a:latin typeface="Arial Black" pitchFamily="34" charset="0"/>
            </a:endParaRPr>
          </a:p>
          <a:p>
            <a:r>
              <a:rPr lang="en-US" sz="2800" b="1" dirty="0" smtClean="0">
                <a:solidFill>
                  <a:schemeClr val="accent3">
                    <a:lumMod val="50000"/>
                  </a:schemeClr>
                </a:solidFill>
                <a:latin typeface="Arial Black" pitchFamily="34" charset="0"/>
              </a:rPr>
              <a:t>CHANGES IN PATTERN OF PRECIPITATION:</a:t>
            </a:r>
          </a:p>
          <a:p>
            <a:r>
              <a:rPr lang="en-US" sz="2800" dirty="0" smtClean="0">
                <a:latin typeface="Arial" pitchFamily="34" charset="0"/>
                <a:cs typeface="Arial" pitchFamily="34" charset="0"/>
              </a:rPr>
              <a:t>Cities often receive more rain than the surrounding countryside since dust can provoke the condensation of water vapor into rain droplets</a:t>
            </a:r>
            <a:r>
              <a:rPr lang="en-US" sz="2800" dirty="0" smtClean="0"/>
              <a:t>.</a:t>
            </a:r>
          </a:p>
          <a:p>
            <a:endParaRPr lang="en-US" sz="2800" b="1" u="sng" dirty="0" smtClean="0">
              <a:solidFill>
                <a:schemeClr val="accent3">
                  <a:lumMod val="50000"/>
                </a:schemeClr>
              </a:solidFill>
              <a:latin typeface="Arial Black" pitchFamily="34" charset="0"/>
            </a:endParaRPr>
          </a:p>
          <a:p>
            <a:pPr lvl="0"/>
            <a:endParaRPr lang="en-US" sz="2800" b="1" u="sng" dirty="0" smtClean="0">
              <a:solidFill>
                <a:schemeClr val="accent3">
                  <a:lumMod val="50000"/>
                </a:schemeClr>
              </a:solidFill>
              <a:latin typeface="Arial Black" pitchFamily="34" charset="0"/>
            </a:endParaRP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Black" pitchFamily="34" charset="0"/>
              </a:rPr>
              <a:t>IMPACTS ON THE LITHOSPHERE AND LAND RESOURCES:</a:t>
            </a:r>
            <a:r>
              <a:rPr lang="en-US" b="1" u="sng" dirty="0" smtClean="0">
                <a:latin typeface="Arial Black" pitchFamily="34" charset="0"/>
              </a:rPr>
              <a:t/>
            </a:r>
            <a:br>
              <a:rPr lang="en-US" b="1" u="sng" dirty="0" smtClean="0">
                <a:latin typeface="Arial Black" pitchFamily="34" charset="0"/>
              </a:rPr>
            </a:br>
            <a:endParaRPr lang="en-US" dirty="0">
              <a:latin typeface="Arial Black" pitchFamily="34" charset="0"/>
            </a:endParaRPr>
          </a:p>
        </p:txBody>
      </p:sp>
      <p:sp>
        <p:nvSpPr>
          <p:cNvPr id="3" name="Content Placeholder 2"/>
          <p:cNvSpPr>
            <a:spLocks noGrp="1"/>
          </p:cNvSpPr>
          <p:nvPr>
            <p:ph idx="1"/>
          </p:nvPr>
        </p:nvSpPr>
        <p:spPr/>
        <p:txBody>
          <a:bodyPr/>
          <a:lstStyle/>
          <a:p>
            <a:pPr lvl="0"/>
            <a:r>
              <a:rPr lang="en-US" sz="2400" b="1" dirty="0" smtClean="0">
                <a:solidFill>
                  <a:schemeClr val="accent3">
                    <a:lumMod val="50000"/>
                  </a:schemeClr>
                </a:solidFill>
                <a:latin typeface="Arial Black" pitchFamily="34" charset="0"/>
              </a:rPr>
              <a:t>EROSION AND OTHER CHANGES IN LAND QUALITY:</a:t>
            </a:r>
          </a:p>
          <a:p>
            <a:r>
              <a:rPr lang="en-US" sz="2200" dirty="0" smtClean="0">
                <a:latin typeface="Arial" pitchFamily="34" charset="0"/>
                <a:cs typeface="Arial" pitchFamily="34" charset="0"/>
              </a:rPr>
              <a:t>Rapid development can result in very high levels of erosion and sedimentation in river channels.</a:t>
            </a:r>
          </a:p>
          <a:p>
            <a:pPr lvl="0"/>
            <a:r>
              <a:rPr lang="en-US" sz="2400" b="1" dirty="0" smtClean="0">
                <a:solidFill>
                  <a:schemeClr val="accent3">
                    <a:lumMod val="50000"/>
                  </a:schemeClr>
                </a:solidFill>
                <a:latin typeface="Arial Black" pitchFamily="34" charset="0"/>
              </a:rPr>
              <a:t>POLLUTION:</a:t>
            </a:r>
          </a:p>
          <a:p>
            <a:pPr lvl="0"/>
            <a:r>
              <a:rPr lang="en-US" sz="2200" dirty="0" smtClean="0">
                <a:latin typeface="Arial" pitchFamily="34" charset="0"/>
                <a:cs typeface="Arial" pitchFamily="34" charset="0"/>
              </a:rPr>
              <a:t>Pollutants are often dispersed across cities or concentrated in industrial areas or waste sites.</a:t>
            </a:r>
            <a:r>
              <a:rPr lang="en-US" sz="2400" dirty="0" smtClean="0"/>
              <a:t> </a:t>
            </a:r>
            <a:endParaRPr lang="en-US" sz="2400" b="1" u="sng" dirty="0" smtClean="0">
              <a:solidFill>
                <a:schemeClr val="accent3">
                  <a:lumMod val="50000"/>
                </a:schemeClr>
              </a:solidFill>
              <a:latin typeface="Arial Black" pitchFamily="34" charset="0"/>
            </a:endParaRPr>
          </a:p>
          <a:p>
            <a:endParaRPr lang="en-US" sz="2400" dirty="0" smtClean="0"/>
          </a:p>
          <a:p>
            <a:pPr lvl="0"/>
            <a:endParaRPr lang="en-US" sz="2400" b="1" u="sng" dirty="0" smtClean="0">
              <a:solidFill>
                <a:schemeClr val="accent3">
                  <a:lumMod val="50000"/>
                </a:schemeClr>
              </a:solidFill>
              <a:latin typeface="Arial Black" pitchFamily="34" charset="0"/>
            </a:endParaRPr>
          </a:p>
          <a:p>
            <a:endParaRPr lang="en-US" dirty="0"/>
          </a:p>
        </p:txBody>
      </p:sp>
      <p:pic>
        <p:nvPicPr>
          <p:cNvPr id="5" name="Picture 4"/>
          <p:cNvPicPr/>
          <p:nvPr/>
        </p:nvPicPr>
        <p:blipFill rotWithShape="1">
          <a:blip r:embed="rId2"/>
          <a:srcRect l="7281" t="4866" r="6183" b="6339"/>
          <a:stretch/>
        </p:blipFill>
        <p:spPr bwMode="auto">
          <a:xfrm>
            <a:off x="6191793" y="4493623"/>
            <a:ext cx="4702629" cy="1972492"/>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Black" pitchFamily="34" charset="0"/>
              </a:rPr>
              <a:t>IMPACTS ON THE HYDROSPHERE AND WATER RESOURCES:</a:t>
            </a:r>
            <a:r>
              <a:rPr lang="en-US" b="1" u="sng" dirty="0" smtClean="0"/>
              <a:t/>
            </a:r>
            <a:br>
              <a:rPr lang="en-US" b="1" u="sng"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7672510"/>
              </p:ext>
            </p:extLst>
          </p:nvPr>
        </p:nvGraphicFramePr>
        <p:xfrm>
          <a:off x="30350" y="2180496"/>
          <a:ext cx="6227232"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utoShape 2" descr="Image result for impact of urbanization on hydrosphere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Image result for impact of urbanization on hydrosphere imag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0804" y="2732184"/>
            <a:ext cx="4693186" cy="3117774"/>
          </a:xfrm>
          <a:prstGeom prst="rect">
            <a:avLst/>
          </a:prstGeom>
          <a:solidFill>
            <a:schemeClr val="accent2"/>
          </a:solidFill>
        </p:spPr>
      </p:pic>
      <p:sp>
        <p:nvSpPr>
          <p:cNvPr id="6" name="Rectangle 5"/>
          <p:cNvSpPr/>
          <p:nvPr/>
        </p:nvSpPr>
        <p:spPr>
          <a:xfrm>
            <a:off x="7711807" y="5750807"/>
            <a:ext cx="3216926" cy="50677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Water flow into water bodies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latin typeface="Arial Black" pitchFamily="34" charset="0"/>
              </a:rPr>
              <a:t>IMPACT ON BIOSPHERE:</a:t>
            </a:r>
            <a:r>
              <a:rPr lang="en-US" sz="3200" b="1" u="sng" dirty="0" smtClean="0">
                <a:latin typeface="Arial Black" pitchFamily="34" charset="0"/>
              </a:rPr>
              <a:t/>
            </a:r>
            <a:br>
              <a:rPr lang="en-US" sz="3200" b="1" u="sng" dirty="0" smtClean="0">
                <a:latin typeface="Arial Black" pitchFamily="34" charset="0"/>
              </a:rPr>
            </a:br>
            <a:endParaRPr lang="en-US" sz="3200" dirty="0">
              <a:latin typeface="Arial Black" pitchFamily="34" charset="0"/>
            </a:endParaRPr>
          </a:p>
        </p:txBody>
      </p:sp>
      <p:sp>
        <p:nvSpPr>
          <p:cNvPr id="3" name="Content Placeholder 2"/>
          <p:cNvSpPr>
            <a:spLocks noGrp="1"/>
          </p:cNvSpPr>
          <p:nvPr>
            <p:ph idx="1"/>
          </p:nvPr>
        </p:nvSpPr>
        <p:spPr>
          <a:xfrm>
            <a:off x="581192" y="2180496"/>
            <a:ext cx="11029615" cy="4300986"/>
          </a:xfrm>
        </p:spPr>
        <p:txBody>
          <a:bodyPr>
            <a:normAutofit lnSpcReduction="10000"/>
          </a:bodyPr>
          <a:lstStyle/>
          <a:p>
            <a:pPr lvl="0"/>
            <a:r>
              <a:rPr lang="en-US" sz="2400" b="1" dirty="0" smtClean="0">
                <a:solidFill>
                  <a:schemeClr val="accent3">
                    <a:lumMod val="50000"/>
                  </a:schemeClr>
                </a:solidFill>
                <a:latin typeface="Arial Black" pitchFamily="34" charset="0"/>
              </a:rPr>
              <a:t>MODIFICATION OF HABITATS:</a:t>
            </a:r>
          </a:p>
          <a:p>
            <a:r>
              <a:rPr lang="en-US" sz="2200" dirty="0" smtClean="0">
                <a:latin typeface="Arial" pitchFamily="34" charset="0"/>
                <a:cs typeface="Arial" pitchFamily="34" charset="0"/>
              </a:rPr>
              <a:t>The fertilizers that spread across lawns finds its way into water channels where it promotes the growth of plants at the expense of fish. </a:t>
            </a:r>
            <a:r>
              <a:rPr lang="en-US" sz="2400" dirty="0"/>
              <a:t>The waste dumped into streams lowers oxygen </a:t>
            </a:r>
            <a:r>
              <a:rPr lang="en-US" sz="2400" dirty="0" smtClean="0"/>
              <a:t>levels </a:t>
            </a:r>
            <a:r>
              <a:rPr lang="en-US" sz="2400" dirty="0"/>
              <a:t>during its decay and cause the die-off of plants and </a:t>
            </a:r>
            <a:r>
              <a:rPr lang="en-US" sz="2400" dirty="0" smtClean="0"/>
              <a:t>animals</a:t>
            </a:r>
            <a:endParaRPr lang="en-US" sz="2200" dirty="0" smtClean="0">
              <a:latin typeface="Arial" pitchFamily="34" charset="0"/>
              <a:cs typeface="Arial" pitchFamily="34" charset="0"/>
            </a:endParaRPr>
          </a:p>
          <a:p>
            <a:pPr lvl="0"/>
            <a:r>
              <a:rPr lang="en-US" sz="2400" b="1" dirty="0" smtClean="0">
                <a:solidFill>
                  <a:schemeClr val="accent3">
                    <a:lumMod val="50000"/>
                  </a:schemeClr>
                </a:solidFill>
                <a:latin typeface="Arial Black" pitchFamily="34" charset="0"/>
              </a:rPr>
              <a:t>DESTRUCTION OF HABITATS:</a:t>
            </a:r>
          </a:p>
          <a:p>
            <a:r>
              <a:rPr lang="en-US" sz="2200" dirty="0" smtClean="0">
                <a:latin typeface="Arial" pitchFamily="34" charset="0"/>
                <a:cs typeface="Arial" pitchFamily="34" charset="0"/>
              </a:rPr>
              <a:t>There is also complete eradication of habitats as an outcome of urbanization and native species are pushed out of cities.</a:t>
            </a:r>
          </a:p>
          <a:p>
            <a:pPr lvl="0"/>
            <a:r>
              <a:rPr lang="en-US" sz="2400" b="1" dirty="0" smtClean="0">
                <a:solidFill>
                  <a:schemeClr val="accent3">
                    <a:lumMod val="50000"/>
                  </a:schemeClr>
                </a:solidFill>
                <a:latin typeface="Arial Black" pitchFamily="34" charset="0"/>
              </a:rPr>
              <a:t>CREATION OF NEW HABITATS:</a:t>
            </a:r>
          </a:p>
          <a:p>
            <a:r>
              <a:rPr lang="en-US" sz="2200" dirty="0" smtClean="0">
                <a:latin typeface="Arial" pitchFamily="34" charset="0"/>
                <a:cs typeface="Arial" pitchFamily="34" charset="0"/>
              </a:rPr>
              <a:t>New habitats are also created for some native and non-native species.</a:t>
            </a:r>
            <a:endParaRPr lang="en-US"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4964A9-2B80-4B91-9D22-0CAADD152F5F}"/>
              </a:ext>
            </a:extLst>
          </p:cNvPr>
          <p:cNvSpPr>
            <a:spLocks noGrp="1"/>
          </p:cNvSpPr>
          <p:nvPr>
            <p:ph type="title"/>
          </p:nvPr>
        </p:nvSpPr>
        <p:spPr/>
        <p:txBody>
          <a:bodyPr>
            <a:normAutofit/>
          </a:bodyPr>
          <a:lstStyle/>
          <a:p>
            <a:r>
              <a:rPr lang="en-US" sz="3200" b="1" dirty="0">
                <a:latin typeface="Arial Black" panose="020B0A04020102020204" pitchFamily="34" charset="0"/>
              </a:rPr>
              <a:t>urbanization:</a:t>
            </a:r>
          </a:p>
        </p:txBody>
      </p:sp>
      <p:sp>
        <p:nvSpPr>
          <p:cNvPr id="3" name="Content Placeholder 2">
            <a:extLst>
              <a:ext uri="{FF2B5EF4-FFF2-40B4-BE49-F238E27FC236}">
                <a16:creationId xmlns="" xmlns:a16="http://schemas.microsoft.com/office/drawing/2014/main" id="{355EFA2E-FCCB-4F51-9757-A2850B6913A5}"/>
              </a:ext>
            </a:extLst>
          </p:cNvPr>
          <p:cNvSpPr>
            <a:spLocks noGrp="1"/>
          </p:cNvSpPr>
          <p:nvPr>
            <p:ph idx="1"/>
          </p:nvPr>
        </p:nvSpPr>
        <p:spPr/>
        <p:txBody>
          <a:bodyPr/>
          <a:lstStyle/>
          <a:p>
            <a:r>
              <a:rPr lang="en-US" sz="2400" b="1"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Urbanization is a process whereby populations move from rural to urban area, enabling cities and towns to grow</a:t>
            </a:r>
            <a:r>
              <a:rPr lang="en-US" sz="2400" b="1"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p>
          <a:p>
            <a:pPr>
              <a:buNone/>
            </a:pPr>
            <a:endParaRPr lang="en-US" sz="2400" dirty="0" smtClean="0">
              <a:latin typeface="Arial" panose="020B0604020202020204" pitchFamily="34" charset="0"/>
              <a:cs typeface="Arial" panose="020B0604020202020204" pitchFamily="34" charset="0"/>
            </a:endParaRPr>
          </a:p>
          <a:p>
            <a:pPr>
              <a:buFont typeface="Wingdings" pitchFamily="2" charset="2"/>
              <a:buChar char="§"/>
            </a:pPr>
            <a:r>
              <a:rPr lang="en-US" sz="2400" dirty="0" smtClean="0">
                <a:latin typeface="Arial" panose="020B0604020202020204" pitchFamily="34" charset="0"/>
                <a:cs typeface="Arial" panose="020B0604020202020204" pitchFamily="34" charset="0"/>
              </a:rPr>
              <a:t>It </a:t>
            </a:r>
            <a:r>
              <a:rPr lang="en-US" sz="2400" dirty="0">
                <a:latin typeface="Arial" panose="020B0604020202020204" pitchFamily="34" charset="0"/>
                <a:cs typeface="Arial" panose="020B0604020202020204" pitchFamily="34" charset="0"/>
              </a:rPr>
              <a:t>can also be termed as </a:t>
            </a:r>
            <a:r>
              <a:rPr lang="en-US" sz="2400" b="1" dirty="0">
                <a:latin typeface="Arial" panose="020B0604020202020204" pitchFamily="34" charset="0"/>
                <a:cs typeface="Arial" panose="020B0604020202020204" pitchFamily="34" charset="0"/>
              </a:rPr>
              <a:t>“</a:t>
            </a:r>
            <a:r>
              <a:rPr lang="en-US" sz="2400" u="sng" dirty="0">
                <a:solidFill>
                  <a:srgbClr val="00B050"/>
                </a:solidFill>
                <a:latin typeface="Arial" panose="020B0604020202020204" pitchFamily="34" charset="0"/>
                <a:cs typeface="Arial" panose="020B0604020202020204" pitchFamily="34" charset="0"/>
              </a:rPr>
              <a:t>the progressive increase of the number of people living in towns and cities</a:t>
            </a:r>
            <a:r>
              <a:rPr lang="en-US" sz="2400" b="1"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a:t>
            </a:r>
          </a:p>
          <a:p>
            <a:endParaRPr lang="en-US" dirty="0"/>
          </a:p>
          <a:p>
            <a:endParaRPr lang="en-US" dirty="0"/>
          </a:p>
          <a:p>
            <a:endParaRPr lang="en-US" dirty="0"/>
          </a:p>
        </p:txBody>
      </p:sp>
      <p:pic>
        <p:nvPicPr>
          <p:cNvPr id="4" name="Picture 3">
            <a:extLst>
              <a:ext uri="{FF2B5EF4-FFF2-40B4-BE49-F238E27FC236}">
                <a16:creationId xmlns="" xmlns:a16="http://schemas.microsoft.com/office/drawing/2014/main" id="{75ABBAEC-EF17-4252-A64A-8E35CC977354}"/>
              </a:ext>
            </a:extLst>
          </p:cNvPr>
          <p:cNvPicPr>
            <a:picLocks noChangeAspect="1"/>
          </p:cNvPicPr>
          <p:nvPr/>
        </p:nvPicPr>
        <p:blipFill>
          <a:blip r:embed="rId2"/>
          <a:stretch>
            <a:fillRect/>
          </a:stretch>
        </p:blipFill>
        <p:spPr>
          <a:xfrm>
            <a:off x="7761050" y="4324974"/>
            <a:ext cx="3527028" cy="1998365"/>
          </a:xfrm>
          <a:prstGeom prst="rect">
            <a:avLst/>
          </a:prstGeom>
        </p:spPr>
      </p:pic>
    </p:spTree>
    <p:extLst>
      <p:ext uri="{BB962C8B-B14F-4D97-AF65-F5344CB8AC3E}">
        <p14:creationId xmlns:p14="http://schemas.microsoft.com/office/powerpoint/2010/main" val="3639370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atin typeface="Arial Black" pitchFamily="34" charset="0"/>
              </a:rPr>
              <a:t>IMPACT OF INDUSTRIALIZATION ON ENVIRONMENT:</a:t>
            </a:r>
            <a:r>
              <a:rPr lang="en-US" b="1" u="sng" dirty="0" smtClean="0">
                <a:latin typeface="Arial Black" pitchFamily="34" charset="0"/>
              </a:rPr>
              <a:t/>
            </a:r>
            <a:br>
              <a:rPr lang="en-US" b="1" u="sng" dirty="0" smtClean="0">
                <a:latin typeface="Arial Black" pitchFamily="34" charset="0"/>
              </a:rPr>
            </a:br>
            <a:endParaRPr lang="en-US" dirty="0">
              <a:latin typeface="Arial Black" pitchFamily="34" charset="0"/>
            </a:endParaRPr>
          </a:p>
        </p:txBody>
      </p:sp>
      <p:sp>
        <p:nvSpPr>
          <p:cNvPr id="3" name="Content Placeholder 2"/>
          <p:cNvSpPr>
            <a:spLocks noGrp="1"/>
          </p:cNvSpPr>
          <p:nvPr>
            <p:ph idx="1"/>
          </p:nvPr>
        </p:nvSpPr>
        <p:spPr/>
        <p:txBody>
          <a:bodyPr/>
          <a:lstStyle/>
          <a:p>
            <a:r>
              <a:rPr lang="en-US" sz="2400" b="1" dirty="0" smtClean="0">
                <a:solidFill>
                  <a:schemeClr val="accent3">
                    <a:lumMod val="50000"/>
                  </a:schemeClr>
                </a:solidFill>
                <a:latin typeface="Arial Black" pitchFamily="34" charset="0"/>
              </a:rPr>
              <a:t>AIR:</a:t>
            </a:r>
            <a:endParaRPr lang="en-US" sz="2400" b="1" u="sng" dirty="0" smtClean="0">
              <a:solidFill>
                <a:schemeClr val="accent3">
                  <a:lumMod val="50000"/>
                </a:schemeClr>
              </a:solidFill>
              <a:latin typeface="Arial Black" pitchFamily="34" charset="0"/>
            </a:endParaRPr>
          </a:p>
          <a:p>
            <a:r>
              <a:rPr lang="en-US" sz="2200" dirty="0" smtClean="0">
                <a:latin typeface="Arial" pitchFamily="34" charset="0"/>
                <a:cs typeface="Arial" pitchFamily="34" charset="0"/>
              </a:rPr>
              <a:t>The biggest problem is air pollution, caused by the smoke and emissions generated by burning fossil fuels. </a:t>
            </a:r>
          </a:p>
          <a:p>
            <a:r>
              <a:rPr lang="en-US" sz="2400" b="1" dirty="0" smtClean="0">
                <a:solidFill>
                  <a:schemeClr val="accent3">
                    <a:lumMod val="50000"/>
                  </a:schemeClr>
                </a:solidFill>
                <a:latin typeface="Arial Black" pitchFamily="34" charset="0"/>
              </a:rPr>
              <a:t>WATER:</a:t>
            </a:r>
            <a:endParaRPr lang="en-US" sz="2400" b="1" u="sng" dirty="0" smtClean="0">
              <a:solidFill>
                <a:schemeClr val="accent3">
                  <a:lumMod val="50000"/>
                </a:schemeClr>
              </a:solidFill>
              <a:latin typeface="Arial Black" pitchFamily="34" charset="0"/>
            </a:endParaRPr>
          </a:p>
          <a:p>
            <a:r>
              <a:rPr lang="en-US" sz="2200" dirty="0" smtClean="0">
                <a:latin typeface="Arial" pitchFamily="34" charset="0"/>
                <a:cs typeface="Arial" pitchFamily="34" charset="0"/>
              </a:rPr>
              <a:t>Water pollution is also a problem in these areas, specifically in regions where factories are built next to natural water sources.</a:t>
            </a:r>
          </a:p>
          <a:p>
            <a:r>
              <a:rPr lang="en-US" sz="2400" b="1" dirty="0" smtClean="0">
                <a:solidFill>
                  <a:schemeClr val="accent3">
                    <a:lumMod val="50000"/>
                  </a:schemeClr>
                </a:solidFill>
                <a:latin typeface="Arial Black" pitchFamily="34" charset="0"/>
              </a:rPr>
              <a:t>SOIL:</a:t>
            </a:r>
            <a:endParaRPr lang="en-US" sz="2400" b="1" u="sng" dirty="0" smtClean="0">
              <a:solidFill>
                <a:schemeClr val="accent3">
                  <a:lumMod val="50000"/>
                </a:schemeClr>
              </a:solidFill>
              <a:latin typeface="Arial Black" pitchFamily="34" charset="0"/>
            </a:endParaRPr>
          </a:p>
          <a:p>
            <a:r>
              <a:rPr lang="en-US" sz="2200" dirty="0" smtClean="0">
                <a:latin typeface="Arial" pitchFamily="34" charset="0"/>
                <a:cs typeface="Arial" pitchFamily="34" charset="0"/>
              </a:rPr>
              <a:t>Soil contamination is another problem that goes hand in hand with industrialization. </a:t>
            </a:r>
            <a:endParaRPr lang="en-US"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b="1" dirty="0" smtClean="0">
                <a:solidFill>
                  <a:schemeClr val="accent3">
                    <a:lumMod val="50000"/>
                  </a:schemeClr>
                </a:solidFill>
                <a:latin typeface="Arial Black" pitchFamily="34" charset="0"/>
              </a:rPr>
              <a:t>HABITAT:</a:t>
            </a:r>
            <a:endParaRPr lang="en-US" sz="2400" b="1" u="sng" dirty="0" smtClean="0">
              <a:solidFill>
                <a:schemeClr val="accent3">
                  <a:lumMod val="50000"/>
                </a:schemeClr>
              </a:solidFill>
              <a:latin typeface="Arial Black" pitchFamily="34" charset="0"/>
            </a:endParaRPr>
          </a:p>
          <a:p>
            <a:pPr algn="just"/>
            <a:r>
              <a:rPr lang="en-US" sz="2200" dirty="0" smtClean="0">
                <a:latin typeface="Arial" pitchFamily="34" charset="0"/>
                <a:cs typeface="Arial" pitchFamily="34" charset="0"/>
              </a:rPr>
              <a:t>Industrialization has led to dramatic habitat destruction. </a:t>
            </a:r>
          </a:p>
          <a:p>
            <a:pPr algn="just"/>
            <a:r>
              <a:rPr lang="en-US" sz="2200" dirty="0" smtClean="0">
                <a:latin typeface="Arial" pitchFamily="34" charset="0"/>
                <a:cs typeface="Arial" pitchFamily="34" charset="0"/>
              </a:rPr>
              <a:t>Forests are cut down for their lumber, and ecosystems are destroyed to create roads, strip mines and gravel pits. </a:t>
            </a:r>
          </a:p>
          <a:p>
            <a:pPr algn="just"/>
            <a:r>
              <a:rPr lang="en-US" sz="2200" dirty="0" smtClean="0">
                <a:latin typeface="Arial" pitchFamily="34" charset="0"/>
                <a:cs typeface="Arial" pitchFamily="34" charset="0"/>
              </a:rPr>
              <a:t>Destroying these habitats upsets local ecosystems and leads to plant and animal extinction if the species are unable to relocate or adapt to their new surroundings.</a:t>
            </a:r>
            <a:endParaRPr lang="en-US"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latin typeface="Arial Black" pitchFamily="34" charset="0"/>
              </a:rPr>
              <a:t>SOLUTIONS OF URBANIZATION:</a:t>
            </a:r>
            <a:r>
              <a:rPr lang="en-US" sz="3200" b="1" u="sng" dirty="0" smtClean="0">
                <a:latin typeface="Arial Black" pitchFamily="34" charset="0"/>
              </a:rPr>
              <a:t/>
            </a:r>
            <a:br>
              <a:rPr lang="en-US" sz="3200" b="1" u="sng" dirty="0" smtClean="0">
                <a:latin typeface="Arial Black" pitchFamily="34" charset="0"/>
              </a:rPr>
            </a:br>
            <a:endParaRPr lang="en-US" sz="3200" dirty="0">
              <a:latin typeface="Arial Black" pitchFamily="34" charset="0"/>
            </a:endParaRPr>
          </a:p>
        </p:txBody>
      </p:sp>
      <p:sp>
        <p:nvSpPr>
          <p:cNvPr id="3" name="Content Placeholder 2"/>
          <p:cNvSpPr>
            <a:spLocks noGrp="1"/>
          </p:cNvSpPr>
          <p:nvPr>
            <p:ph idx="1"/>
          </p:nvPr>
        </p:nvSpPr>
        <p:spPr/>
        <p:txBody>
          <a:bodyPr>
            <a:normAutofit fontScale="92500" lnSpcReduction="10000"/>
          </a:bodyPr>
          <a:lstStyle/>
          <a:p>
            <a:pPr lvl="0"/>
            <a:r>
              <a:rPr lang="en-US" sz="2400" b="1" dirty="0" smtClean="0">
                <a:solidFill>
                  <a:schemeClr val="accent3">
                    <a:lumMod val="50000"/>
                  </a:schemeClr>
                </a:solidFill>
                <a:latin typeface="Arial Black" pitchFamily="34" charset="0"/>
              </a:rPr>
              <a:t>BUILDING SUSTAINABLE AND ENVIRONMENT FRIENDLY CITIES:</a:t>
            </a:r>
          </a:p>
          <a:p>
            <a:pPr marL="0" indent="0" algn="just">
              <a:buNone/>
            </a:pPr>
            <a:r>
              <a:rPr lang="en-US" sz="2200" dirty="0" smtClean="0">
                <a:latin typeface="Arial" pitchFamily="34" charset="0"/>
                <a:cs typeface="Arial" pitchFamily="34" charset="0"/>
              </a:rPr>
              <a:t>Governments should also encourage sustainable use of urban resources and support an economy based on sustainable environment such as:</a:t>
            </a:r>
          </a:p>
          <a:p>
            <a:pPr algn="just"/>
            <a:r>
              <a:rPr lang="en-US" sz="2200" dirty="0" smtClean="0">
                <a:latin typeface="Arial" pitchFamily="34" charset="0"/>
                <a:cs typeface="Arial" pitchFamily="34" charset="0"/>
              </a:rPr>
              <a:t> investment in </a:t>
            </a:r>
            <a:r>
              <a:rPr lang="en-US" sz="2200" smtClean="0">
                <a:latin typeface="Arial" pitchFamily="34" charset="0"/>
                <a:cs typeface="Arial" pitchFamily="34" charset="0"/>
              </a:rPr>
              <a:t>green infrastructure</a:t>
            </a:r>
          </a:p>
          <a:p>
            <a:pPr algn="just"/>
            <a:r>
              <a:rPr lang="en-US" sz="2200" dirty="0" smtClean="0">
                <a:latin typeface="Arial" pitchFamily="34" charset="0"/>
                <a:cs typeface="Arial" pitchFamily="34" charset="0"/>
              </a:rPr>
              <a:t>recycling and environmental campaigns</a:t>
            </a:r>
          </a:p>
          <a:p>
            <a:pPr algn="just"/>
            <a:r>
              <a:rPr lang="en-US" sz="2200" dirty="0" smtClean="0">
                <a:latin typeface="Arial" pitchFamily="34" charset="0"/>
                <a:cs typeface="Arial" pitchFamily="34" charset="0"/>
              </a:rPr>
              <a:t> pollution management</a:t>
            </a:r>
          </a:p>
          <a:p>
            <a:pPr algn="just"/>
            <a:r>
              <a:rPr lang="en-US" sz="2200" dirty="0" smtClean="0">
                <a:latin typeface="Arial" pitchFamily="34" charset="0"/>
                <a:cs typeface="Arial" pitchFamily="34" charset="0"/>
              </a:rPr>
              <a:t> renewable energy</a:t>
            </a:r>
          </a:p>
          <a:p>
            <a:pPr algn="just"/>
            <a:r>
              <a:rPr lang="en-US" sz="2200" dirty="0" smtClean="0">
                <a:latin typeface="Arial" pitchFamily="34" charset="0"/>
                <a:cs typeface="Arial" pitchFamily="34" charset="0"/>
              </a:rPr>
              <a:t> green public transportation </a:t>
            </a:r>
          </a:p>
          <a:p>
            <a:pPr algn="just"/>
            <a:r>
              <a:rPr lang="en-US" sz="2200" dirty="0" smtClean="0">
                <a:latin typeface="Arial" pitchFamily="34" charset="0"/>
                <a:cs typeface="Arial" pitchFamily="34" charset="0"/>
              </a:rPr>
              <a:t>water recycling</a:t>
            </a:r>
            <a:endParaRPr lang="en-US"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sz="2400" b="1" dirty="0" smtClean="0">
                <a:solidFill>
                  <a:schemeClr val="accent3">
                    <a:lumMod val="50000"/>
                  </a:schemeClr>
                </a:solidFill>
                <a:latin typeface="Arial Black" pitchFamily="34" charset="0"/>
              </a:rPr>
              <a:t>PROVISION OF ESSENTIAL SERVICES:</a:t>
            </a:r>
          </a:p>
          <a:p>
            <a:pPr algn="just"/>
            <a:r>
              <a:rPr lang="en-US" sz="2200" dirty="0" smtClean="0">
                <a:latin typeface="Arial" pitchFamily="34" charset="0"/>
                <a:cs typeface="Arial" pitchFamily="34" charset="0"/>
              </a:rPr>
              <a:t>Urban stakeholders must ensure all populations within the urban areas have access to adequate essential social services namely education, health, sanitation and clean water, technology, electricity, and food.</a:t>
            </a:r>
          </a:p>
          <a:p>
            <a:pPr algn="just"/>
            <a:r>
              <a:rPr lang="en-US" sz="2200" dirty="0" smtClean="0">
                <a:latin typeface="Arial" pitchFamily="34" charset="0"/>
                <a:cs typeface="Arial" pitchFamily="34" charset="0"/>
              </a:rPr>
              <a:t>Subsidies can also be availed by the government to lower the costs of basic healthcare, basic education, energy, public transportation, communication systems and technology.</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r>
              <a:rPr lang="en-US" sz="2400" b="1" dirty="0" smtClean="0">
                <a:solidFill>
                  <a:schemeClr val="accent3">
                    <a:lumMod val="50000"/>
                  </a:schemeClr>
                </a:solidFill>
                <a:latin typeface="Arial Black" pitchFamily="34" charset="0"/>
              </a:rPr>
              <a:t>CREATION OF MORE JOBS:</a:t>
            </a:r>
          </a:p>
          <a:p>
            <a:pPr algn="just"/>
            <a:r>
              <a:rPr lang="en-US" sz="2200" dirty="0" smtClean="0">
                <a:latin typeface="Arial" pitchFamily="34" charset="0"/>
                <a:cs typeface="Arial" pitchFamily="34" charset="0"/>
              </a:rPr>
              <a:t>To lessen the negative effects of rapid urbanization while at the same time conserving natural ecosystems, private investments should be encouraged so as to utilize natural resources and create more job opportunities. </a:t>
            </a:r>
          </a:p>
          <a:p>
            <a:pPr algn="just"/>
            <a:r>
              <a:rPr lang="en-US" sz="2200" dirty="0" smtClean="0">
                <a:latin typeface="Arial" pitchFamily="34" charset="0"/>
                <a:cs typeface="Arial" pitchFamily="34" charset="0"/>
              </a:rPr>
              <a:t>Subsidies and grants may as well be provided to foreign and private investment in environmentally friendly development projects that encourage job creation</a:t>
            </a:r>
            <a:r>
              <a:rPr lang="en-US" sz="2200" dirty="0" smtClean="0">
                <a:latin typeface="Arial" pitchFamily="34" charset="0"/>
                <a:cs typeface="Arial" pitchFamily="34" charset="0"/>
              </a:rPr>
              <a:t>.</a:t>
            </a:r>
          </a:p>
          <a:p>
            <a:pPr algn="just"/>
            <a:r>
              <a:rPr lang="en-US" sz="2200" b="1" dirty="0">
                <a:solidFill>
                  <a:srgbClr val="00B050"/>
                </a:solidFill>
                <a:latin typeface="Arial" pitchFamily="34" charset="0"/>
                <a:cs typeface="Arial" pitchFamily="34" charset="0"/>
              </a:rPr>
              <a:t>POPULATION CONTROL</a:t>
            </a:r>
          </a:p>
          <a:p>
            <a:pPr algn="just"/>
            <a:endParaRPr lang="en-US"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US" sz="3200" dirty="0">
              <a:latin typeface="Arial Black" pitchFamily="34" charset="0"/>
            </a:endParaRPr>
          </a:p>
        </p:txBody>
      </p:sp>
      <p:sp>
        <p:nvSpPr>
          <p:cNvPr id="3" name="Content Placeholder 2"/>
          <p:cNvSpPr>
            <a:spLocks noGrp="1"/>
          </p:cNvSpPr>
          <p:nvPr>
            <p:ph idx="1"/>
          </p:nvPr>
        </p:nvSpPr>
        <p:spPr/>
        <p:txBody>
          <a:bodyPr>
            <a:normAutofit lnSpcReduction="10000"/>
          </a:bodyPr>
          <a:lstStyle/>
          <a:p>
            <a:pPr lvl="0"/>
            <a:r>
              <a:rPr lang="en-US" sz="2400" b="1" dirty="0" smtClean="0">
                <a:solidFill>
                  <a:schemeClr val="accent3">
                    <a:lumMod val="50000"/>
                  </a:schemeClr>
                </a:solidFill>
                <a:latin typeface="Arial Black" pitchFamily="34" charset="0"/>
              </a:rPr>
              <a:t>REDUCTION OF RELIANCE ON PRODUCT THAT CAUSING POLLUTION:</a:t>
            </a:r>
            <a:endParaRPr lang="en-US" sz="2400" b="1" u="sng" dirty="0" smtClean="0">
              <a:solidFill>
                <a:schemeClr val="accent3">
                  <a:lumMod val="50000"/>
                </a:schemeClr>
              </a:solidFill>
              <a:latin typeface="Arial Black" pitchFamily="34" charset="0"/>
            </a:endParaRPr>
          </a:p>
          <a:p>
            <a:r>
              <a:rPr lang="en-US" sz="2200" dirty="0" smtClean="0">
                <a:latin typeface="Arial" pitchFamily="34" charset="0"/>
                <a:cs typeface="Arial" pitchFamily="34" charset="0"/>
              </a:rPr>
              <a:t>First, industries can reduce their reliance on a product that is causing pollution. </a:t>
            </a:r>
          </a:p>
          <a:p>
            <a:r>
              <a:rPr lang="en-US" sz="2200" dirty="0" smtClean="0">
                <a:latin typeface="Arial" pitchFamily="34" charset="0"/>
                <a:cs typeface="Arial" pitchFamily="34" charset="0"/>
              </a:rPr>
              <a:t>One good example is removing lead from gasoline in the 1970s. </a:t>
            </a:r>
          </a:p>
          <a:p>
            <a:pPr lvl="0"/>
            <a:r>
              <a:rPr lang="en-US" sz="2400" b="1" dirty="0" smtClean="0">
                <a:solidFill>
                  <a:schemeClr val="accent3">
                    <a:lumMod val="50000"/>
                  </a:schemeClr>
                </a:solidFill>
                <a:latin typeface="Arial Black" pitchFamily="34" charset="0"/>
              </a:rPr>
              <a:t>TREATMENT OF INDUSTRIAL WASTE:</a:t>
            </a:r>
            <a:endParaRPr lang="en-US" sz="2400" b="1" u="sng" dirty="0" smtClean="0">
              <a:solidFill>
                <a:schemeClr val="accent3">
                  <a:lumMod val="50000"/>
                </a:schemeClr>
              </a:solidFill>
              <a:latin typeface="Arial Black" pitchFamily="34" charset="0"/>
            </a:endParaRPr>
          </a:p>
          <a:p>
            <a:r>
              <a:rPr lang="en-US" sz="2200" dirty="0" smtClean="0">
                <a:latin typeface="Arial" pitchFamily="34" charset="0"/>
                <a:cs typeface="Arial" pitchFamily="34" charset="0"/>
              </a:rPr>
              <a:t>The other option is to treat industrial waste to remove toxic components so that the rest of the waste can be disposed of safely. </a:t>
            </a:r>
          </a:p>
          <a:p>
            <a:r>
              <a:rPr lang="en-US" sz="2200" dirty="0" smtClean="0">
                <a:latin typeface="Arial" pitchFamily="34" charset="0"/>
                <a:cs typeface="Arial" pitchFamily="34" charset="0"/>
              </a:rPr>
              <a:t>However, it can help reduce the soil, air and water pollution being produced by these facilities, and also help in conservation of natural </a:t>
            </a:r>
            <a:r>
              <a:rPr lang="en-US" sz="2200" smtClean="0">
                <a:latin typeface="Arial" pitchFamily="34" charset="0"/>
                <a:cs typeface="Arial" pitchFamily="34" charset="0"/>
              </a:rPr>
              <a:t>resources</a:t>
            </a:r>
            <a:r>
              <a:rPr lang="en-US" sz="2200" smtClean="0">
                <a:latin typeface="Arial" pitchFamily="34" charset="0"/>
                <a:cs typeface="Arial" pitchFamily="34" charset="0"/>
              </a:rPr>
              <a:t>.</a:t>
            </a:r>
            <a:endParaRPr lang="en-US" sz="2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p:cNvPicPr>
            <a:picLocks noChangeAspect="1" noChangeArrowheads="1"/>
          </p:cNvPicPr>
          <p:nvPr/>
        </p:nvPicPr>
        <p:blipFill>
          <a:blip r:embed="rId2"/>
          <a:srcRect/>
          <a:stretch>
            <a:fillRect/>
          </a:stretch>
        </p:blipFill>
        <p:spPr bwMode="auto">
          <a:xfrm>
            <a:off x="2377439" y="927463"/>
            <a:ext cx="7694023" cy="54638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34DEBE-800B-4E43-A19F-0B82B521BDCE}"/>
              </a:ext>
            </a:extLst>
          </p:cNvPr>
          <p:cNvSpPr>
            <a:spLocks noGrp="1"/>
          </p:cNvSpPr>
          <p:nvPr>
            <p:ph type="title"/>
          </p:nvPr>
        </p:nvSpPr>
        <p:spPr/>
        <p:txBody>
          <a:bodyPr>
            <a:noAutofit/>
          </a:bodyPr>
          <a:lstStyle/>
          <a:p>
            <a:r>
              <a:rPr lang="en-US" sz="3200" b="1" dirty="0">
                <a:latin typeface="Arial Black" panose="020B0A04020102020204" pitchFamily="34" charset="0"/>
              </a:rPr>
              <a:t>URBANIZATION AND URBAN GROWTH:</a:t>
            </a:r>
            <a:r>
              <a:rPr lang="en-US" sz="3200" b="1" u="sng" dirty="0">
                <a:latin typeface="Arial Black" panose="020B0A04020102020204" pitchFamily="34" charset="0"/>
              </a:rPr>
              <a:t/>
            </a:r>
            <a:br>
              <a:rPr lang="en-US" sz="3200" b="1" u="sng" dirty="0">
                <a:latin typeface="Arial Black" panose="020B0A04020102020204" pitchFamily="34" charset="0"/>
              </a:rPr>
            </a:br>
            <a:endParaRPr lang="en-US" sz="3200" dirty="0">
              <a:latin typeface="Arial Black" panose="020B0A04020102020204" pitchFamily="34" charset="0"/>
            </a:endParaRPr>
          </a:p>
        </p:txBody>
      </p:sp>
      <p:sp>
        <p:nvSpPr>
          <p:cNvPr id="3" name="Content Placeholder 2">
            <a:extLst>
              <a:ext uri="{FF2B5EF4-FFF2-40B4-BE49-F238E27FC236}">
                <a16:creationId xmlns="" xmlns:a16="http://schemas.microsoft.com/office/drawing/2014/main" id="{51B01187-91BE-4044-8375-DA2E50FC5348}"/>
              </a:ext>
            </a:extLst>
          </p:cNvPr>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Usually two concepts </a:t>
            </a:r>
            <a:r>
              <a:rPr lang="en-US" sz="2400" b="1" dirty="0">
                <a:latin typeface="Arial" panose="020B0604020202020204" pitchFamily="34" charset="0"/>
                <a:cs typeface="Arial" panose="020B0604020202020204" pitchFamily="34" charset="0"/>
              </a:rPr>
              <a:t>urbanization </a:t>
            </a:r>
            <a:r>
              <a:rPr lang="en-US" sz="2400" dirty="0">
                <a:latin typeface="Arial" panose="020B0604020202020204" pitchFamily="34" charset="0"/>
                <a:cs typeface="Arial" panose="020B0604020202020204" pitchFamily="34" charset="0"/>
              </a:rPr>
              <a:t>and </a:t>
            </a:r>
            <a:r>
              <a:rPr lang="en-US" sz="2400" b="1" dirty="0">
                <a:latin typeface="Arial" panose="020B0604020202020204" pitchFamily="34" charset="0"/>
                <a:cs typeface="Arial" panose="020B0604020202020204" pitchFamily="34" charset="0"/>
              </a:rPr>
              <a:t>urban growth</a:t>
            </a:r>
            <a:r>
              <a:rPr lang="en-US" sz="2400" dirty="0">
                <a:latin typeface="Arial" panose="020B0604020202020204" pitchFamily="34" charset="0"/>
                <a:cs typeface="Arial" panose="020B0604020202020204" pitchFamily="34" charset="0"/>
              </a:rPr>
              <a:t> are used interchangeably, urbanization should be distinguished from urban growth: </a:t>
            </a:r>
          </a:p>
          <a:p>
            <a:r>
              <a:rPr lang="en-US" sz="2400" dirty="0">
                <a:latin typeface="Arial" panose="020B0604020202020204" pitchFamily="34" charset="0"/>
                <a:cs typeface="Arial" panose="020B0604020202020204" pitchFamily="34" charset="0"/>
              </a:rPr>
              <a:t>urbanization is "</a:t>
            </a:r>
            <a:r>
              <a:rPr lang="en-US" sz="2400" b="1" dirty="0">
                <a:latin typeface="Arial" panose="020B0604020202020204" pitchFamily="34" charset="0"/>
                <a:cs typeface="Arial" panose="020B0604020202020204" pitchFamily="34" charset="0"/>
              </a:rPr>
              <a:t>the proportion of the total national population living in areas classed as urban</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urban growth refers to "</a:t>
            </a:r>
            <a:r>
              <a:rPr lang="en-US" sz="2400" b="1" dirty="0">
                <a:latin typeface="Arial" panose="020B0604020202020204" pitchFamily="34" charset="0"/>
                <a:cs typeface="Arial" panose="020B0604020202020204" pitchFamily="34" charset="0"/>
              </a:rPr>
              <a:t>the absolute number of people living in areas classed as urban</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95066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F2AB6C-754F-484B-B402-C1C9E934188D}"/>
              </a:ext>
            </a:extLst>
          </p:cNvPr>
          <p:cNvSpPr>
            <a:spLocks noGrp="1"/>
          </p:cNvSpPr>
          <p:nvPr>
            <p:ph type="title"/>
          </p:nvPr>
        </p:nvSpPr>
        <p:spPr/>
        <p:txBody>
          <a:bodyPr/>
          <a:lstStyle/>
          <a:p>
            <a:r>
              <a:rPr lang="en-US" sz="3200" b="1" dirty="0">
                <a:latin typeface="Arial Black" panose="020B0A04020102020204" pitchFamily="34" charset="0"/>
              </a:rPr>
              <a:t>CAUSES OF URBANIZATION:</a:t>
            </a:r>
            <a:r>
              <a:rPr lang="en-US" b="1" u="sng" dirty="0"/>
              <a:t/>
            </a:r>
            <a:br>
              <a:rPr lang="en-US" b="1" u="sng" dirty="0"/>
            </a:br>
            <a:endParaRPr lang="en-US" dirty="0"/>
          </a:p>
        </p:txBody>
      </p:sp>
      <p:sp>
        <p:nvSpPr>
          <p:cNvPr id="3" name="Content Placeholder 2">
            <a:extLst>
              <a:ext uri="{FF2B5EF4-FFF2-40B4-BE49-F238E27FC236}">
                <a16:creationId xmlns="" xmlns:a16="http://schemas.microsoft.com/office/drawing/2014/main" id="{111FB981-1539-4200-9DEE-D461B2674069}"/>
              </a:ext>
            </a:extLst>
          </p:cNvPr>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Some major factors that cause urbanization are:</a:t>
            </a:r>
          </a:p>
          <a:p>
            <a:pPr marL="457200" lvl="0" indent="-457200">
              <a:buFont typeface="+mj-lt"/>
              <a:buAutoNum type="arabicPeriod"/>
            </a:pPr>
            <a:r>
              <a:rPr lang="en-US" sz="2400" dirty="0">
                <a:latin typeface="Arial" panose="020B0604020202020204" pitchFamily="34" charset="0"/>
                <a:cs typeface="Arial" panose="020B0604020202020204" pitchFamily="34" charset="0"/>
              </a:rPr>
              <a:t>Commercialization</a:t>
            </a:r>
          </a:p>
          <a:p>
            <a:pPr marL="457200" lvl="0" indent="-457200">
              <a:buFont typeface="+mj-lt"/>
              <a:buAutoNum type="arabicPeriod"/>
            </a:pPr>
            <a:r>
              <a:rPr lang="en-US" sz="2400" dirty="0">
                <a:latin typeface="Arial" panose="020B0604020202020204" pitchFamily="34" charset="0"/>
                <a:cs typeface="Arial" panose="020B0604020202020204" pitchFamily="34" charset="0"/>
              </a:rPr>
              <a:t>Social benefits and services</a:t>
            </a:r>
          </a:p>
          <a:p>
            <a:pPr marL="457200" lvl="0" indent="-457200">
              <a:buFont typeface="+mj-lt"/>
              <a:buAutoNum type="arabicPeriod"/>
            </a:pPr>
            <a:r>
              <a:rPr lang="en-US" sz="2400" dirty="0">
                <a:latin typeface="Arial" panose="020B0604020202020204" pitchFamily="34" charset="0"/>
                <a:cs typeface="Arial" panose="020B0604020202020204" pitchFamily="34" charset="0"/>
              </a:rPr>
              <a:t>Employment opportunities</a:t>
            </a:r>
          </a:p>
          <a:p>
            <a:pPr marL="457200" lvl="0" indent="-457200">
              <a:buFont typeface="+mj-lt"/>
              <a:buAutoNum type="arabicPeriod"/>
            </a:pPr>
            <a:r>
              <a:rPr lang="en-US" sz="2400" dirty="0">
                <a:latin typeface="Arial" panose="020B0604020202020204" pitchFamily="34" charset="0"/>
                <a:cs typeface="Arial" panose="020B0604020202020204" pitchFamily="34" charset="0"/>
              </a:rPr>
              <a:t>Modernization</a:t>
            </a:r>
          </a:p>
          <a:p>
            <a:pPr marL="457200" lvl="0" indent="-457200">
              <a:buFont typeface="+mj-lt"/>
              <a:buAutoNum type="arabicPeriod"/>
            </a:pPr>
            <a:r>
              <a:rPr lang="en-US" sz="2400" dirty="0">
                <a:latin typeface="Arial" panose="020B0604020202020204" pitchFamily="34" charset="0"/>
                <a:cs typeface="Arial" panose="020B0604020202020204" pitchFamily="34" charset="0"/>
              </a:rPr>
              <a:t>Rural urban transformation</a:t>
            </a:r>
          </a:p>
          <a:p>
            <a:pPr marL="457200" indent="-457200">
              <a:buFont typeface="+mj-lt"/>
              <a:buAutoNum type="arabicPeriod"/>
            </a:pPr>
            <a:r>
              <a:rPr lang="en-US" sz="2400" dirty="0">
                <a:latin typeface="Arial" panose="020B0604020202020204" pitchFamily="34" charset="0"/>
                <a:cs typeface="Arial" panose="020B0604020202020204" pitchFamily="34" charset="0"/>
              </a:rPr>
              <a:t>Industrialization</a:t>
            </a:r>
          </a:p>
        </p:txBody>
      </p:sp>
    </p:spTree>
    <p:extLst>
      <p:ext uri="{BB962C8B-B14F-4D97-AF65-F5344CB8AC3E}">
        <p14:creationId xmlns:p14="http://schemas.microsoft.com/office/powerpoint/2010/main" val="2203334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C4158C-6A93-43BC-9B1B-FBC5CC117D61}"/>
              </a:ext>
            </a:extLst>
          </p:cNvPr>
          <p:cNvSpPr>
            <a:spLocks noGrp="1"/>
          </p:cNvSpPr>
          <p:nvPr>
            <p:ph type="title"/>
          </p:nvPr>
        </p:nvSpPr>
        <p:spPr/>
        <p:txBody>
          <a:bodyPr>
            <a:normAutofit/>
          </a:bodyPr>
          <a:lstStyle/>
          <a:p>
            <a:r>
              <a:rPr lang="en-US" sz="3200" b="1" dirty="0">
                <a:latin typeface="Arial Black" panose="020B0A04020102020204" pitchFamily="34" charset="0"/>
              </a:rPr>
              <a:t>COMMERCIALIZATION:</a:t>
            </a:r>
            <a:r>
              <a:rPr lang="en-US" b="1" u="sng" dirty="0"/>
              <a:t/>
            </a:r>
            <a:br>
              <a:rPr lang="en-US" b="1" u="sng" dirty="0"/>
            </a:br>
            <a:endParaRPr lang="en-US" dirty="0"/>
          </a:p>
        </p:txBody>
      </p:sp>
      <p:sp>
        <p:nvSpPr>
          <p:cNvPr id="3" name="Content Placeholder 2">
            <a:extLst>
              <a:ext uri="{FF2B5EF4-FFF2-40B4-BE49-F238E27FC236}">
                <a16:creationId xmlns="" xmlns:a16="http://schemas.microsoft.com/office/drawing/2014/main" id="{BFD23432-A3F7-4F61-858A-9BB97C0B1E43}"/>
              </a:ext>
            </a:extLst>
          </p:cNvPr>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Commerce and trade play a major role in urbanization.</a:t>
            </a:r>
          </a:p>
          <a:p>
            <a:r>
              <a:rPr lang="en-US" sz="2400" dirty="0">
                <a:latin typeface="Arial" panose="020B0604020202020204" pitchFamily="34" charset="0"/>
                <a:cs typeface="Arial" panose="020B0604020202020204" pitchFamily="34" charset="0"/>
              </a:rPr>
              <a:t>The distribution of goods and services and commercial transactions in the modern era has developed modern marketing institutions and exchange methods that have tremendously given rise to the growth of towns and cities.</a:t>
            </a:r>
          </a:p>
        </p:txBody>
      </p:sp>
    </p:spTree>
    <p:extLst>
      <p:ext uri="{BB962C8B-B14F-4D97-AF65-F5344CB8AC3E}">
        <p14:creationId xmlns:p14="http://schemas.microsoft.com/office/powerpoint/2010/main" val="3555756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E1F5FB-8180-4451-8866-C3D7490F890B}"/>
              </a:ext>
            </a:extLst>
          </p:cNvPr>
          <p:cNvSpPr>
            <a:spLocks noGrp="1"/>
          </p:cNvSpPr>
          <p:nvPr>
            <p:ph type="title"/>
          </p:nvPr>
        </p:nvSpPr>
        <p:spPr/>
        <p:txBody>
          <a:bodyPr>
            <a:noAutofit/>
          </a:bodyPr>
          <a:lstStyle/>
          <a:p>
            <a:r>
              <a:rPr lang="en-US" sz="3200" b="1" dirty="0">
                <a:latin typeface="Arial Black" panose="020B0A04020102020204" pitchFamily="34" charset="0"/>
              </a:rPr>
              <a:t>SOCIAL BENEFITS AND SERVICES:</a:t>
            </a:r>
            <a:r>
              <a:rPr lang="en-US" sz="3200" b="1" u="sng" dirty="0">
                <a:latin typeface="Arial Black" panose="020B0A04020102020204" pitchFamily="34" charset="0"/>
              </a:rPr>
              <a:t/>
            </a:r>
            <a:br>
              <a:rPr lang="en-US" sz="3200" b="1" u="sng" dirty="0">
                <a:latin typeface="Arial Black" panose="020B0A04020102020204" pitchFamily="34" charset="0"/>
              </a:rPr>
            </a:br>
            <a:endParaRPr lang="en-US" sz="3200" dirty="0">
              <a:latin typeface="Arial Black" panose="020B0A04020102020204" pitchFamily="34" charset="0"/>
            </a:endParaRPr>
          </a:p>
        </p:txBody>
      </p:sp>
      <p:sp>
        <p:nvSpPr>
          <p:cNvPr id="3" name="Content Placeholder 2">
            <a:extLst>
              <a:ext uri="{FF2B5EF4-FFF2-40B4-BE49-F238E27FC236}">
                <a16:creationId xmlns="" xmlns:a16="http://schemas.microsoft.com/office/drawing/2014/main" id="{B88CE70E-0FC4-47C8-A091-C74F1689F283}"/>
              </a:ext>
            </a:extLst>
          </p:cNvPr>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There are numerous social benefits attributed to life in the cities and towns.</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Examples </a:t>
            </a:r>
            <a:r>
              <a:rPr lang="en-US" sz="2400" dirty="0">
                <a:latin typeface="Arial" panose="020B0604020202020204" pitchFamily="34" charset="0"/>
                <a:cs typeface="Arial" panose="020B0604020202020204" pitchFamily="34" charset="0"/>
              </a:rPr>
              <a:t>include </a:t>
            </a:r>
            <a:r>
              <a:rPr lang="en-US" sz="2400" u="sng" dirty="0">
                <a:solidFill>
                  <a:srgbClr val="00B050"/>
                </a:solidFill>
                <a:latin typeface="Arial" panose="020B0604020202020204" pitchFamily="34" charset="0"/>
                <a:cs typeface="Arial" panose="020B0604020202020204" pitchFamily="34" charset="0"/>
              </a:rPr>
              <a:t>better educational facilities</a:t>
            </a:r>
            <a:r>
              <a:rPr lang="en-US" sz="2400" dirty="0">
                <a:latin typeface="Arial" panose="020B0604020202020204" pitchFamily="34" charset="0"/>
                <a:cs typeface="Arial" panose="020B0604020202020204" pitchFamily="34" charset="0"/>
              </a:rPr>
              <a:t>, </a:t>
            </a:r>
            <a:r>
              <a:rPr lang="en-US" sz="2400" dirty="0">
                <a:solidFill>
                  <a:srgbClr val="00B050"/>
                </a:solidFill>
                <a:latin typeface="Arial" panose="020B0604020202020204" pitchFamily="34" charset="0"/>
                <a:cs typeface="Arial" panose="020B0604020202020204" pitchFamily="34" charset="0"/>
              </a:rPr>
              <a:t>better living standards</a:t>
            </a:r>
            <a:r>
              <a:rPr lang="en-US" sz="2400" dirty="0">
                <a:latin typeface="Arial" panose="020B0604020202020204" pitchFamily="34" charset="0"/>
                <a:cs typeface="Arial" panose="020B0604020202020204" pitchFamily="34" charset="0"/>
              </a:rPr>
              <a:t>, </a:t>
            </a:r>
            <a:r>
              <a:rPr lang="en-US" sz="2400" u="sng" dirty="0">
                <a:solidFill>
                  <a:srgbClr val="00B050"/>
                </a:solidFill>
                <a:latin typeface="Arial" panose="020B0604020202020204" pitchFamily="34" charset="0"/>
                <a:cs typeface="Arial" panose="020B0604020202020204" pitchFamily="34" charset="0"/>
              </a:rPr>
              <a:t>better sanitation </a:t>
            </a:r>
            <a:r>
              <a:rPr lang="en-US" sz="2400" dirty="0">
                <a:latin typeface="Arial" panose="020B0604020202020204" pitchFamily="34" charset="0"/>
                <a:cs typeface="Arial" panose="020B0604020202020204" pitchFamily="34" charset="0"/>
              </a:rPr>
              <a:t>and </a:t>
            </a:r>
            <a:r>
              <a:rPr lang="en-US" sz="2400" u="sng" dirty="0">
                <a:solidFill>
                  <a:srgbClr val="00B050"/>
                </a:solidFill>
                <a:latin typeface="Arial" panose="020B0604020202020204" pitchFamily="34" charset="0"/>
                <a:cs typeface="Arial" panose="020B0604020202020204" pitchFamily="34" charset="0"/>
              </a:rPr>
              <a:t>housing</a:t>
            </a:r>
            <a:r>
              <a:rPr lang="en-US" sz="2400" dirty="0">
                <a:latin typeface="Arial" panose="020B0604020202020204" pitchFamily="34" charset="0"/>
                <a:cs typeface="Arial" panose="020B0604020202020204" pitchFamily="34" charset="0"/>
              </a:rPr>
              <a:t>, </a:t>
            </a:r>
            <a:r>
              <a:rPr lang="en-US" sz="2400" u="sng" dirty="0">
                <a:solidFill>
                  <a:srgbClr val="00B050"/>
                </a:solidFill>
                <a:latin typeface="Arial" panose="020B0604020202020204" pitchFamily="34" charset="0"/>
                <a:cs typeface="Arial" panose="020B0604020202020204" pitchFamily="34" charset="0"/>
              </a:rPr>
              <a:t>better health care</a:t>
            </a:r>
            <a:r>
              <a:rPr lang="en-US" sz="2400" dirty="0">
                <a:latin typeface="Arial" panose="020B0604020202020204" pitchFamily="34" charset="0"/>
                <a:cs typeface="Arial" panose="020B0604020202020204" pitchFamily="34" charset="0"/>
              </a:rPr>
              <a:t>, </a:t>
            </a:r>
            <a:r>
              <a:rPr lang="en-US" sz="2400" u="sng" dirty="0">
                <a:solidFill>
                  <a:srgbClr val="00B050"/>
                </a:solidFill>
                <a:latin typeface="Arial" panose="020B0604020202020204" pitchFamily="34" charset="0"/>
                <a:cs typeface="Arial" panose="020B0604020202020204" pitchFamily="34" charset="0"/>
              </a:rPr>
              <a:t>better recreation facilities</a:t>
            </a:r>
            <a:r>
              <a:rPr lang="en-US" sz="2400" dirty="0">
                <a:latin typeface="Arial" panose="020B0604020202020204" pitchFamily="34" charset="0"/>
                <a:cs typeface="Arial" panose="020B0604020202020204" pitchFamily="34" charset="0"/>
              </a:rPr>
              <a:t>, and better social life in general.</a:t>
            </a:r>
          </a:p>
        </p:txBody>
      </p:sp>
    </p:spTree>
    <p:extLst>
      <p:ext uri="{BB962C8B-B14F-4D97-AF65-F5344CB8AC3E}">
        <p14:creationId xmlns:p14="http://schemas.microsoft.com/office/powerpoint/2010/main" val="2317714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7CF742-75CD-4DB9-92E7-FFA0C9F4DEA4}"/>
              </a:ext>
            </a:extLst>
          </p:cNvPr>
          <p:cNvSpPr>
            <a:spLocks noGrp="1"/>
          </p:cNvSpPr>
          <p:nvPr>
            <p:ph type="title"/>
          </p:nvPr>
        </p:nvSpPr>
        <p:spPr/>
        <p:txBody>
          <a:bodyPr>
            <a:noAutofit/>
          </a:bodyPr>
          <a:lstStyle/>
          <a:p>
            <a:r>
              <a:rPr lang="en-US" sz="3200" b="1" dirty="0">
                <a:latin typeface="Arial Black" panose="020B0A04020102020204" pitchFamily="34" charset="0"/>
              </a:rPr>
              <a:t>EMPLOYMENT OPPORTUNITY:</a:t>
            </a:r>
            <a:r>
              <a:rPr lang="en-US" sz="3200" b="1" u="sng" dirty="0">
                <a:latin typeface="Arial Black" panose="020B0A04020102020204" pitchFamily="34" charset="0"/>
              </a:rPr>
              <a:t/>
            </a:r>
            <a:br>
              <a:rPr lang="en-US" sz="3200" b="1" u="sng" dirty="0">
                <a:latin typeface="Arial Black" panose="020B0A04020102020204" pitchFamily="34" charset="0"/>
              </a:rPr>
            </a:br>
            <a:endParaRPr lang="en-US" sz="3200" dirty="0">
              <a:latin typeface="Arial Black" panose="020B0A04020102020204" pitchFamily="34" charset="0"/>
            </a:endParaRPr>
          </a:p>
        </p:txBody>
      </p:sp>
      <p:sp>
        <p:nvSpPr>
          <p:cNvPr id="3" name="Content Placeholder 2">
            <a:extLst>
              <a:ext uri="{FF2B5EF4-FFF2-40B4-BE49-F238E27FC236}">
                <a16:creationId xmlns="" xmlns:a16="http://schemas.microsoft.com/office/drawing/2014/main" id="{7B1ECDD1-4239-49FA-90DC-0D3E29F87C15}"/>
              </a:ext>
            </a:extLst>
          </p:cNvPr>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In cities and towns, there are ample job opportunities. Therefore, the majority of people frequently migrate into urban areas to access well-paying jobs as urban areas have countless employment opportunities in all developmental sectors such as </a:t>
            </a:r>
            <a:r>
              <a:rPr lang="en-US" sz="2400" u="sng" dirty="0">
                <a:solidFill>
                  <a:srgbClr val="00B050"/>
                </a:solidFill>
                <a:latin typeface="Arial" panose="020B0604020202020204" pitchFamily="34" charset="0"/>
                <a:cs typeface="Arial" panose="020B0604020202020204" pitchFamily="34" charset="0"/>
              </a:rPr>
              <a:t>public health</a:t>
            </a:r>
            <a:r>
              <a:rPr lang="en-US" sz="2400" dirty="0">
                <a:latin typeface="Arial" panose="020B0604020202020204" pitchFamily="34" charset="0"/>
                <a:cs typeface="Arial" panose="020B0604020202020204" pitchFamily="34" charset="0"/>
              </a:rPr>
              <a:t>, </a:t>
            </a:r>
            <a:r>
              <a:rPr lang="en-US" sz="2400" u="sng" dirty="0">
                <a:solidFill>
                  <a:srgbClr val="00B050"/>
                </a:solidFill>
                <a:latin typeface="Arial" panose="020B0604020202020204" pitchFamily="34" charset="0"/>
                <a:cs typeface="Arial" panose="020B0604020202020204" pitchFamily="34" charset="0"/>
              </a:rPr>
              <a:t>education, transport, sports and recreation, industries, and business </a:t>
            </a:r>
            <a:r>
              <a:rPr lang="en-US" sz="2400" dirty="0">
                <a:latin typeface="Arial" panose="020B0604020202020204" pitchFamily="34" charset="0"/>
                <a:cs typeface="Arial" panose="020B0604020202020204" pitchFamily="34" charset="0"/>
              </a:rPr>
              <a:t>enterprises</a:t>
            </a:r>
          </a:p>
          <a:p>
            <a:r>
              <a:rPr lang="en-US" sz="2400" dirty="0">
                <a:latin typeface="Arial" panose="020B0604020202020204" pitchFamily="34" charset="0"/>
                <a:cs typeface="Arial" panose="020B0604020202020204" pitchFamily="34" charset="0"/>
              </a:rPr>
              <a:t>Services and industries generate and increase higher value-added jobs, and this leads to more employment opportunities.</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0566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3EDCAB-CB14-4D98-9055-F342A7882B4B}"/>
              </a:ext>
            </a:extLst>
          </p:cNvPr>
          <p:cNvSpPr>
            <a:spLocks noGrp="1"/>
          </p:cNvSpPr>
          <p:nvPr>
            <p:ph type="title"/>
          </p:nvPr>
        </p:nvSpPr>
        <p:spPr/>
        <p:txBody>
          <a:bodyPr>
            <a:noAutofit/>
          </a:bodyPr>
          <a:lstStyle/>
          <a:p>
            <a:r>
              <a:rPr lang="en-US" sz="3200" b="1" dirty="0">
                <a:latin typeface="Arial Black" panose="020B0A04020102020204" pitchFamily="34" charset="0"/>
              </a:rPr>
              <a:t>MODERNIZATION:</a:t>
            </a:r>
            <a:r>
              <a:rPr lang="en-US" sz="3200" b="1" u="sng" dirty="0">
                <a:latin typeface="Arial Black" panose="020B0A04020102020204" pitchFamily="34" charset="0"/>
              </a:rPr>
              <a:t/>
            </a:r>
            <a:br>
              <a:rPr lang="en-US" sz="3200" b="1" u="sng" dirty="0">
                <a:latin typeface="Arial Black" panose="020B0A04020102020204" pitchFamily="34" charset="0"/>
              </a:rPr>
            </a:br>
            <a:endParaRPr lang="en-US" sz="3200" dirty="0">
              <a:latin typeface="Arial Black" panose="020B0A04020102020204" pitchFamily="34" charset="0"/>
            </a:endParaRPr>
          </a:p>
        </p:txBody>
      </p:sp>
      <p:sp>
        <p:nvSpPr>
          <p:cNvPr id="3" name="Content Placeholder 2">
            <a:extLst>
              <a:ext uri="{FF2B5EF4-FFF2-40B4-BE49-F238E27FC236}">
                <a16:creationId xmlns="" xmlns:a16="http://schemas.microsoft.com/office/drawing/2014/main" id="{72B4B878-CD56-4898-B4DC-7B0F031341D2}"/>
              </a:ext>
            </a:extLst>
          </p:cNvPr>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Modernization plays a very important role in the process of urbanization. </a:t>
            </a:r>
          </a:p>
          <a:p>
            <a:r>
              <a:rPr lang="en-US" sz="2400" dirty="0">
                <a:latin typeface="Arial" panose="020B0604020202020204" pitchFamily="34" charset="0"/>
                <a:cs typeface="Arial" panose="020B0604020202020204" pitchFamily="34" charset="0"/>
              </a:rPr>
              <a:t>As urban areas become more technology savvy together with highly sophisticated communication, infrastructure, medical facilities, dressing code, enlightenment, liberalization, and other social amenities availability, people believe they can lead a happy life in cities.</a:t>
            </a:r>
          </a:p>
          <a:p>
            <a:r>
              <a:rPr lang="en-US" sz="2400" dirty="0">
                <a:latin typeface="Arial" panose="020B0604020202020204" pitchFamily="34" charset="0"/>
                <a:cs typeface="Arial" panose="020B0604020202020204" pitchFamily="34" charset="0"/>
              </a:rPr>
              <a:t>As a result, people migrate to cities.</a:t>
            </a:r>
          </a:p>
        </p:txBody>
      </p:sp>
    </p:spTree>
    <p:extLst>
      <p:ext uri="{BB962C8B-B14F-4D97-AF65-F5344CB8AC3E}">
        <p14:creationId xmlns:p14="http://schemas.microsoft.com/office/powerpoint/2010/main" val="3653303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25FBDC-6077-4BF6-AD05-5D2EC272A2FA}"/>
              </a:ext>
            </a:extLst>
          </p:cNvPr>
          <p:cNvSpPr>
            <a:spLocks noGrp="1"/>
          </p:cNvSpPr>
          <p:nvPr>
            <p:ph type="title"/>
          </p:nvPr>
        </p:nvSpPr>
        <p:spPr/>
        <p:txBody>
          <a:bodyPr>
            <a:noAutofit/>
          </a:bodyPr>
          <a:lstStyle/>
          <a:p>
            <a:r>
              <a:rPr lang="en-US" sz="3200" b="1" dirty="0">
                <a:latin typeface="Arial Black" panose="020B0A04020102020204" pitchFamily="34" charset="0"/>
              </a:rPr>
              <a:t>RURAL URBAN TRANSFORMATION:</a:t>
            </a:r>
            <a:r>
              <a:rPr lang="en-US" sz="3200" b="1" u="sng" dirty="0">
                <a:latin typeface="Arial Black" panose="020B0A04020102020204" pitchFamily="34" charset="0"/>
              </a:rPr>
              <a:t/>
            </a:r>
            <a:br>
              <a:rPr lang="en-US" sz="3200" b="1" u="sng" dirty="0">
                <a:latin typeface="Arial Black" panose="020B0A04020102020204" pitchFamily="34" charset="0"/>
              </a:rPr>
            </a:br>
            <a:endParaRPr lang="en-US" sz="3200" dirty="0">
              <a:latin typeface="Arial Black" panose="020B0A04020102020204" pitchFamily="34" charset="0"/>
            </a:endParaRPr>
          </a:p>
        </p:txBody>
      </p:sp>
      <p:sp>
        <p:nvSpPr>
          <p:cNvPr id="3" name="Content Placeholder 2">
            <a:extLst>
              <a:ext uri="{FF2B5EF4-FFF2-40B4-BE49-F238E27FC236}">
                <a16:creationId xmlns="" xmlns:a16="http://schemas.microsoft.com/office/drawing/2014/main" id="{72424F86-D90D-40F1-B31E-1BF7819F8DFB}"/>
              </a:ext>
            </a:extLst>
          </p:cNvPr>
          <p:cNvSpPr>
            <a:spLocks noGrp="1"/>
          </p:cNvSpPr>
          <p:nvPr>
            <p:ph idx="1"/>
          </p:nvPr>
        </p:nvSpPr>
        <p:spPr/>
        <p:txBody>
          <a:bodyPr/>
          <a:lstStyle/>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In urban areas, people also embrace changes in the modes of living namely residential habits, attitudes, dressing, food, and beliefs. As a result, people migrate to cities and the cities grow by absorbing the growing number of people day after day.</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844508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docProps/app.xml><?xml version="1.0" encoding="utf-8"?>
<Properties xmlns="http://schemas.openxmlformats.org/officeDocument/2006/extended-properties" xmlns:vt="http://schemas.openxmlformats.org/officeDocument/2006/docPropsVTypes">
  <Template>TM03457464[[fn=Dividend]]</Template>
  <TotalTime>1131</TotalTime>
  <Words>1204</Words>
  <Application>Microsoft Office PowerPoint</Application>
  <PresentationFormat>Widescreen</PresentationFormat>
  <Paragraphs>122</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Black</vt:lpstr>
      <vt:lpstr>Gill Sans MT</vt:lpstr>
      <vt:lpstr>Times New Roman</vt:lpstr>
      <vt:lpstr>Wingdings</vt:lpstr>
      <vt:lpstr>Wingdings 2</vt:lpstr>
      <vt:lpstr>Dividend</vt:lpstr>
      <vt:lpstr>IMPACT OF URBANIZATION AND INDUSTRY ON ENVIRONMENT</vt:lpstr>
      <vt:lpstr>urbanization:</vt:lpstr>
      <vt:lpstr>URBANIZATION AND URBAN GROWTH: </vt:lpstr>
      <vt:lpstr>CAUSES OF URBANIZATION: </vt:lpstr>
      <vt:lpstr>COMMERCIALIZATION: </vt:lpstr>
      <vt:lpstr>SOCIAL BENEFITS AND SERVICES: </vt:lpstr>
      <vt:lpstr>EMPLOYMENT OPPORTUNITY: </vt:lpstr>
      <vt:lpstr>MODERNIZATION: </vt:lpstr>
      <vt:lpstr>RURAL URBAN TRANSFORMATION: </vt:lpstr>
      <vt:lpstr>PowerPoint Presentation</vt:lpstr>
      <vt:lpstr>INDUSTRIALIZATION: </vt:lpstr>
      <vt:lpstr>Definition:</vt:lpstr>
      <vt:lpstr>IMPACTS OF URBANIZATION AND INDUSTRIALIZATION:</vt:lpstr>
      <vt:lpstr>negative impacts</vt:lpstr>
      <vt:lpstr>IMPACT ON THE ATMOSPHERE AND CLIMATE: </vt:lpstr>
      <vt:lpstr>PowerPoint Presentation</vt:lpstr>
      <vt:lpstr>IMPACTS ON THE LITHOSPHERE AND LAND RESOURCES: </vt:lpstr>
      <vt:lpstr>IMPACTS ON THE HYDROSPHERE AND WATER RESOURCES: </vt:lpstr>
      <vt:lpstr>IMPACT ON BIOSPHERE: </vt:lpstr>
      <vt:lpstr>IMPACT OF INDUSTRIALIZATION ON ENVIRONMENT: </vt:lpstr>
      <vt:lpstr>PowerPoint Presentation</vt:lpstr>
      <vt:lpstr>SOLUTIONS OF URBANIZATION: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URBANIZATION AND INDUSTRY ON ENVIRONMENT</dc:title>
  <dc:creator>Student-17</dc:creator>
  <cp:lastModifiedBy>Dr. Saiqa</cp:lastModifiedBy>
  <cp:revision>68</cp:revision>
  <dcterms:created xsi:type="dcterms:W3CDTF">2019-10-16T05:52:36Z</dcterms:created>
  <dcterms:modified xsi:type="dcterms:W3CDTF">2020-01-14T05:15:37Z</dcterms:modified>
</cp:coreProperties>
</file>