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media/image18.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1"/>
  </p:sldMasterIdLst>
  <p:sldIdLst>
    <p:sldId id="256" r:id="rId2"/>
    <p:sldId id="257" r:id="rId3"/>
    <p:sldId id="258" r:id="rId4"/>
    <p:sldId id="261" r:id="rId5"/>
    <p:sldId id="293" r:id="rId6"/>
    <p:sldId id="263" r:id="rId7"/>
    <p:sldId id="264" r:id="rId8"/>
    <p:sldId id="265" r:id="rId9"/>
    <p:sldId id="270" r:id="rId10"/>
    <p:sldId id="267" r:id="rId11"/>
    <p:sldId id="268" r:id="rId12"/>
    <p:sldId id="288" r:id="rId13"/>
    <p:sldId id="289" r:id="rId14"/>
    <p:sldId id="273" r:id="rId15"/>
    <p:sldId id="278" r:id="rId16"/>
    <p:sldId id="281" r:id="rId17"/>
    <p:sldId id="283" r:id="rId18"/>
    <p:sldId id="282" r:id="rId19"/>
    <p:sldId id="285" r:id="rId20"/>
    <p:sldId id="287" r:id="rId21"/>
    <p:sldId id="29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AECF70-6DF4-4BC0-B2A2-28FA7AF2BAB4}" type="doc">
      <dgm:prSet loTypeId="urn:microsoft.com/office/officeart/2005/8/layout/pyramid2" loCatId="list" qsTypeId="urn:microsoft.com/office/officeart/2005/8/quickstyle/simple1" qsCatId="simple" csTypeId="urn:microsoft.com/office/officeart/2005/8/colors/accent1_2" csCatId="accent1" phldr="1"/>
      <dgm:spPr/>
    </dgm:pt>
    <dgm:pt modelId="{87A9C04C-5015-4D40-835D-3B7BEED3C6BE}">
      <dgm:prSet phldrT="[Text]"/>
      <dgm:spPr/>
      <dgm:t>
        <a:bodyPr/>
        <a:lstStyle/>
        <a:p>
          <a:r>
            <a:rPr lang="en-US" dirty="0"/>
            <a:t>3050m</a:t>
          </a:r>
        </a:p>
      </dgm:t>
    </dgm:pt>
    <dgm:pt modelId="{FA4988DA-27F9-4680-9A4C-76A524739C31}" type="parTrans" cxnId="{D2256D64-9D10-48B5-B68E-3E2E11C42896}">
      <dgm:prSet/>
      <dgm:spPr/>
      <dgm:t>
        <a:bodyPr/>
        <a:lstStyle/>
        <a:p>
          <a:endParaRPr lang="en-US"/>
        </a:p>
      </dgm:t>
    </dgm:pt>
    <dgm:pt modelId="{B74F5437-A46E-436F-BF4F-A20B13C40573}" type="sibTrans" cxnId="{D2256D64-9D10-48B5-B68E-3E2E11C42896}">
      <dgm:prSet/>
      <dgm:spPr/>
      <dgm:t>
        <a:bodyPr/>
        <a:lstStyle/>
        <a:p>
          <a:endParaRPr lang="en-US"/>
        </a:p>
      </dgm:t>
    </dgm:pt>
    <dgm:pt modelId="{9F46A956-42FC-4C84-894F-2CE498F038EF}">
      <dgm:prSet phldrT="[Text]"/>
      <dgm:spPr/>
      <dgm:t>
        <a:bodyPr/>
        <a:lstStyle/>
        <a:p>
          <a:r>
            <a:rPr lang="en-US" dirty="0"/>
            <a:t>1400m</a:t>
          </a:r>
        </a:p>
      </dgm:t>
    </dgm:pt>
    <dgm:pt modelId="{58E0514B-7C41-41BA-B869-CDA150F52E11}" type="parTrans" cxnId="{8DF779E5-C40A-41FF-8ABF-7D9E662205CC}">
      <dgm:prSet/>
      <dgm:spPr/>
      <dgm:t>
        <a:bodyPr/>
        <a:lstStyle/>
        <a:p>
          <a:endParaRPr lang="en-US"/>
        </a:p>
      </dgm:t>
    </dgm:pt>
    <dgm:pt modelId="{37F34884-D121-492D-9659-94BF47803C22}" type="sibTrans" cxnId="{8DF779E5-C40A-41FF-8ABF-7D9E662205CC}">
      <dgm:prSet/>
      <dgm:spPr/>
      <dgm:t>
        <a:bodyPr/>
        <a:lstStyle/>
        <a:p>
          <a:endParaRPr lang="en-US"/>
        </a:p>
      </dgm:t>
    </dgm:pt>
    <dgm:pt modelId="{FBE48019-EF3A-443F-BE85-097EA89991AE}">
      <dgm:prSet phldrT="[Text]"/>
      <dgm:spPr/>
      <dgm:t>
        <a:bodyPr/>
        <a:lstStyle/>
        <a:p>
          <a:r>
            <a:rPr lang="en-US" dirty="0"/>
            <a:t>30m</a:t>
          </a:r>
        </a:p>
      </dgm:t>
    </dgm:pt>
    <dgm:pt modelId="{0B77F621-7E89-41E4-8189-B4A7DA577B78}" type="parTrans" cxnId="{B9FCF0A8-5571-44FB-8C13-C3CC272EBD00}">
      <dgm:prSet/>
      <dgm:spPr/>
      <dgm:t>
        <a:bodyPr/>
        <a:lstStyle/>
        <a:p>
          <a:endParaRPr lang="en-US"/>
        </a:p>
      </dgm:t>
    </dgm:pt>
    <dgm:pt modelId="{74D5386A-02A9-4B9B-A3C8-0FFD06338AB3}" type="sibTrans" cxnId="{B9FCF0A8-5571-44FB-8C13-C3CC272EBD00}">
      <dgm:prSet/>
      <dgm:spPr/>
      <dgm:t>
        <a:bodyPr/>
        <a:lstStyle/>
        <a:p>
          <a:endParaRPr lang="en-US"/>
        </a:p>
      </dgm:t>
    </dgm:pt>
    <dgm:pt modelId="{CE17795D-EAD7-4437-9756-1325AA6F01CB}" type="pres">
      <dgm:prSet presAssocID="{F8AECF70-6DF4-4BC0-B2A2-28FA7AF2BAB4}" presName="compositeShape" presStyleCnt="0">
        <dgm:presLayoutVars>
          <dgm:dir/>
          <dgm:resizeHandles/>
        </dgm:presLayoutVars>
      </dgm:prSet>
      <dgm:spPr/>
    </dgm:pt>
    <dgm:pt modelId="{795FDF1E-9683-4081-964A-017BAE30CDFB}" type="pres">
      <dgm:prSet presAssocID="{F8AECF70-6DF4-4BC0-B2A2-28FA7AF2BAB4}" presName="pyramid" presStyleLbl="node1" presStyleIdx="0" presStyleCnt="1"/>
      <dgm:spPr/>
    </dgm:pt>
    <dgm:pt modelId="{2F8B2AF5-20CF-4AC3-A8A8-CB38B9FC663A}" type="pres">
      <dgm:prSet presAssocID="{F8AECF70-6DF4-4BC0-B2A2-28FA7AF2BAB4}" presName="theList" presStyleCnt="0"/>
      <dgm:spPr/>
    </dgm:pt>
    <dgm:pt modelId="{BC797687-5BA2-4205-8A15-AB25BA23FBEE}" type="pres">
      <dgm:prSet presAssocID="{87A9C04C-5015-4D40-835D-3B7BEED3C6BE}" presName="aNode" presStyleLbl="fgAcc1" presStyleIdx="0" presStyleCnt="3">
        <dgm:presLayoutVars>
          <dgm:bulletEnabled val="1"/>
        </dgm:presLayoutVars>
      </dgm:prSet>
      <dgm:spPr/>
      <dgm:t>
        <a:bodyPr/>
        <a:lstStyle/>
        <a:p>
          <a:endParaRPr lang="en-US"/>
        </a:p>
      </dgm:t>
    </dgm:pt>
    <dgm:pt modelId="{D76C61BE-3273-4ECF-AC23-BDA5F94A1942}" type="pres">
      <dgm:prSet presAssocID="{87A9C04C-5015-4D40-835D-3B7BEED3C6BE}" presName="aSpace" presStyleCnt="0"/>
      <dgm:spPr/>
    </dgm:pt>
    <dgm:pt modelId="{E75AB8B7-5A61-4422-A251-1864CD6D1F93}" type="pres">
      <dgm:prSet presAssocID="{9F46A956-42FC-4C84-894F-2CE498F038EF}" presName="aNode" presStyleLbl="fgAcc1" presStyleIdx="1" presStyleCnt="3">
        <dgm:presLayoutVars>
          <dgm:bulletEnabled val="1"/>
        </dgm:presLayoutVars>
      </dgm:prSet>
      <dgm:spPr/>
      <dgm:t>
        <a:bodyPr/>
        <a:lstStyle/>
        <a:p>
          <a:endParaRPr lang="en-US"/>
        </a:p>
      </dgm:t>
    </dgm:pt>
    <dgm:pt modelId="{93909FE8-AE15-4023-A621-A5F9F294093A}" type="pres">
      <dgm:prSet presAssocID="{9F46A956-42FC-4C84-894F-2CE498F038EF}" presName="aSpace" presStyleCnt="0"/>
      <dgm:spPr/>
    </dgm:pt>
    <dgm:pt modelId="{D83D59C9-7203-478C-B75F-2974E53CF8BC}" type="pres">
      <dgm:prSet presAssocID="{FBE48019-EF3A-443F-BE85-097EA89991AE}" presName="aNode" presStyleLbl="fgAcc1" presStyleIdx="2" presStyleCnt="3">
        <dgm:presLayoutVars>
          <dgm:bulletEnabled val="1"/>
        </dgm:presLayoutVars>
      </dgm:prSet>
      <dgm:spPr/>
      <dgm:t>
        <a:bodyPr/>
        <a:lstStyle/>
        <a:p>
          <a:endParaRPr lang="en-US"/>
        </a:p>
      </dgm:t>
    </dgm:pt>
    <dgm:pt modelId="{EDED18D2-0C3E-4DF4-A18B-6E971867FA39}" type="pres">
      <dgm:prSet presAssocID="{FBE48019-EF3A-443F-BE85-097EA89991AE}" presName="aSpace" presStyleCnt="0"/>
      <dgm:spPr/>
    </dgm:pt>
  </dgm:ptLst>
  <dgm:cxnLst>
    <dgm:cxn modelId="{EC71E2D3-BDBF-460A-9078-947BA48DD74D}" type="presOf" srcId="{F8AECF70-6DF4-4BC0-B2A2-28FA7AF2BAB4}" destId="{CE17795D-EAD7-4437-9756-1325AA6F01CB}" srcOrd="0" destOrd="0" presId="urn:microsoft.com/office/officeart/2005/8/layout/pyramid2"/>
    <dgm:cxn modelId="{796C3C3E-9DD0-42CF-B2F2-B1F4E2EF92DB}" type="presOf" srcId="{FBE48019-EF3A-443F-BE85-097EA89991AE}" destId="{D83D59C9-7203-478C-B75F-2974E53CF8BC}" srcOrd="0" destOrd="0" presId="urn:microsoft.com/office/officeart/2005/8/layout/pyramid2"/>
    <dgm:cxn modelId="{8DF779E5-C40A-41FF-8ABF-7D9E662205CC}" srcId="{F8AECF70-6DF4-4BC0-B2A2-28FA7AF2BAB4}" destId="{9F46A956-42FC-4C84-894F-2CE498F038EF}" srcOrd="1" destOrd="0" parTransId="{58E0514B-7C41-41BA-B869-CDA150F52E11}" sibTransId="{37F34884-D121-492D-9659-94BF47803C22}"/>
    <dgm:cxn modelId="{4FF58A25-04CD-4A27-8E4C-318D94018A72}" type="presOf" srcId="{87A9C04C-5015-4D40-835D-3B7BEED3C6BE}" destId="{BC797687-5BA2-4205-8A15-AB25BA23FBEE}" srcOrd="0" destOrd="0" presId="urn:microsoft.com/office/officeart/2005/8/layout/pyramid2"/>
    <dgm:cxn modelId="{D2256D64-9D10-48B5-B68E-3E2E11C42896}" srcId="{F8AECF70-6DF4-4BC0-B2A2-28FA7AF2BAB4}" destId="{87A9C04C-5015-4D40-835D-3B7BEED3C6BE}" srcOrd="0" destOrd="0" parTransId="{FA4988DA-27F9-4680-9A4C-76A524739C31}" sibTransId="{B74F5437-A46E-436F-BF4F-A20B13C40573}"/>
    <dgm:cxn modelId="{DA672FA8-7ADA-491A-B774-4D93BBFC89C5}" type="presOf" srcId="{9F46A956-42FC-4C84-894F-2CE498F038EF}" destId="{E75AB8B7-5A61-4422-A251-1864CD6D1F93}" srcOrd="0" destOrd="0" presId="urn:microsoft.com/office/officeart/2005/8/layout/pyramid2"/>
    <dgm:cxn modelId="{B9FCF0A8-5571-44FB-8C13-C3CC272EBD00}" srcId="{F8AECF70-6DF4-4BC0-B2A2-28FA7AF2BAB4}" destId="{FBE48019-EF3A-443F-BE85-097EA89991AE}" srcOrd="2" destOrd="0" parTransId="{0B77F621-7E89-41E4-8189-B4A7DA577B78}" sibTransId="{74D5386A-02A9-4B9B-A3C8-0FFD06338AB3}"/>
    <dgm:cxn modelId="{4FBE2B7F-58A0-4EB8-ACFD-262A09E602A3}" type="presParOf" srcId="{CE17795D-EAD7-4437-9756-1325AA6F01CB}" destId="{795FDF1E-9683-4081-964A-017BAE30CDFB}" srcOrd="0" destOrd="0" presId="urn:microsoft.com/office/officeart/2005/8/layout/pyramid2"/>
    <dgm:cxn modelId="{8DF5DD01-9ECC-4882-94E2-1C4D0AB0C7C3}" type="presParOf" srcId="{CE17795D-EAD7-4437-9756-1325AA6F01CB}" destId="{2F8B2AF5-20CF-4AC3-A8A8-CB38B9FC663A}" srcOrd="1" destOrd="0" presId="urn:microsoft.com/office/officeart/2005/8/layout/pyramid2"/>
    <dgm:cxn modelId="{0AC0CD11-590B-4E99-B69C-D322621A6076}" type="presParOf" srcId="{2F8B2AF5-20CF-4AC3-A8A8-CB38B9FC663A}" destId="{BC797687-5BA2-4205-8A15-AB25BA23FBEE}" srcOrd="0" destOrd="0" presId="urn:microsoft.com/office/officeart/2005/8/layout/pyramid2"/>
    <dgm:cxn modelId="{12F30A96-E9C2-46B6-B90A-F1301AAA2522}" type="presParOf" srcId="{2F8B2AF5-20CF-4AC3-A8A8-CB38B9FC663A}" destId="{D76C61BE-3273-4ECF-AC23-BDA5F94A1942}" srcOrd="1" destOrd="0" presId="urn:microsoft.com/office/officeart/2005/8/layout/pyramid2"/>
    <dgm:cxn modelId="{A80E2547-0B82-4D97-94B5-4C60D6130472}" type="presParOf" srcId="{2F8B2AF5-20CF-4AC3-A8A8-CB38B9FC663A}" destId="{E75AB8B7-5A61-4422-A251-1864CD6D1F93}" srcOrd="2" destOrd="0" presId="urn:microsoft.com/office/officeart/2005/8/layout/pyramid2"/>
    <dgm:cxn modelId="{8567B64F-FCB8-4CE9-B1C5-8866C3211C4E}" type="presParOf" srcId="{2F8B2AF5-20CF-4AC3-A8A8-CB38B9FC663A}" destId="{93909FE8-AE15-4023-A621-A5F9F294093A}" srcOrd="3" destOrd="0" presId="urn:microsoft.com/office/officeart/2005/8/layout/pyramid2"/>
    <dgm:cxn modelId="{B98B7A2F-37CF-4B35-9160-642A103571A8}" type="presParOf" srcId="{2F8B2AF5-20CF-4AC3-A8A8-CB38B9FC663A}" destId="{D83D59C9-7203-478C-B75F-2974E53CF8BC}" srcOrd="4" destOrd="0" presId="urn:microsoft.com/office/officeart/2005/8/layout/pyramid2"/>
    <dgm:cxn modelId="{6C7E93D1-2966-4030-AE20-3BECFDE71D4E}" type="presParOf" srcId="{2F8B2AF5-20CF-4AC3-A8A8-CB38B9FC663A}" destId="{EDED18D2-0C3E-4DF4-A18B-6E971867FA39}"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538D2B-CA23-4327-95EF-DFA57465622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03BDCE8-13E5-4904-A609-779BC8B5C0EF}">
      <dgm:prSet phldrT="[Text]"/>
      <dgm:spPr/>
      <dgm:t>
        <a:bodyPr/>
        <a:lstStyle/>
        <a:p>
          <a:r>
            <a:rPr lang="en-US" dirty="0">
              <a:solidFill>
                <a:srgbClr val="FF0000"/>
              </a:solidFill>
            </a:rPr>
            <a:t>Higher leaves</a:t>
          </a:r>
        </a:p>
      </dgm:t>
    </dgm:pt>
    <dgm:pt modelId="{CC8CD3C8-F8C8-4E54-8003-2AE57B3D7811}" type="parTrans" cxnId="{F1D0ED28-D62F-4CD0-AA5B-B67E60324EE2}">
      <dgm:prSet/>
      <dgm:spPr/>
      <dgm:t>
        <a:bodyPr/>
        <a:lstStyle/>
        <a:p>
          <a:endParaRPr lang="en-US"/>
        </a:p>
      </dgm:t>
    </dgm:pt>
    <dgm:pt modelId="{D25B4B93-3792-4797-BAAE-9C201E1FCCCA}" type="sibTrans" cxnId="{F1D0ED28-D62F-4CD0-AA5B-B67E60324EE2}">
      <dgm:prSet/>
      <dgm:spPr/>
      <dgm:t>
        <a:bodyPr/>
        <a:lstStyle/>
        <a:p>
          <a:endParaRPr lang="en-US"/>
        </a:p>
      </dgm:t>
    </dgm:pt>
    <dgm:pt modelId="{BF4C3803-6019-4282-8787-0F57F74C2C52}">
      <dgm:prSet phldrT="[Text]"/>
      <dgm:spPr/>
      <dgm:t>
        <a:bodyPr/>
        <a:lstStyle/>
        <a:p>
          <a:r>
            <a:rPr lang="en-US" dirty="0"/>
            <a:t>Red light(680 nm)</a:t>
          </a:r>
        </a:p>
      </dgm:t>
    </dgm:pt>
    <dgm:pt modelId="{BAF6A952-F729-4FC9-8117-2F329E694320}" type="parTrans" cxnId="{9096A178-476B-4CC2-827B-4C76E6936FFA}">
      <dgm:prSet/>
      <dgm:spPr/>
      <dgm:t>
        <a:bodyPr/>
        <a:lstStyle/>
        <a:p>
          <a:endParaRPr lang="en-US"/>
        </a:p>
      </dgm:t>
    </dgm:pt>
    <dgm:pt modelId="{982B61FA-0D36-4CDC-A722-39E1143C136C}" type="sibTrans" cxnId="{9096A178-476B-4CC2-827B-4C76E6936FFA}">
      <dgm:prSet/>
      <dgm:spPr/>
      <dgm:t>
        <a:bodyPr/>
        <a:lstStyle/>
        <a:p>
          <a:endParaRPr lang="en-US"/>
        </a:p>
      </dgm:t>
    </dgm:pt>
    <dgm:pt modelId="{4FE1D07E-5210-4C8D-9FAD-788F7BF07F7E}">
      <dgm:prSet phldrT="[Text]"/>
      <dgm:spPr/>
      <dgm:t>
        <a:bodyPr/>
        <a:lstStyle/>
        <a:p>
          <a:r>
            <a:rPr lang="en-US" dirty="0">
              <a:solidFill>
                <a:srgbClr val="FF0000"/>
              </a:solidFill>
            </a:rPr>
            <a:t>Shaded leaves</a:t>
          </a:r>
        </a:p>
      </dgm:t>
    </dgm:pt>
    <dgm:pt modelId="{3BF719DA-2212-4AAD-A1F2-5E17EA4D2239}" type="parTrans" cxnId="{4912CA5D-F9E0-49D2-AA86-82C9CCDF6447}">
      <dgm:prSet/>
      <dgm:spPr/>
      <dgm:t>
        <a:bodyPr/>
        <a:lstStyle/>
        <a:p>
          <a:endParaRPr lang="en-US"/>
        </a:p>
      </dgm:t>
    </dgm:pt>
    <dgm:pt modelId="{D7EB0573-17C6-4ED4-9802-6EF297381B64}" type="sibTrans" cxnId="{4912CA5D-F9E0-49D2-AA86-82C9CCDF6447}">
      <dgm:prSet/>
      <dgm:spPr/>
      <dgm:t>
        <a:bodyPr/>
        <a:lstStyle/>
        <a:p>
          <a:endParaRPr lang="en-US"/>
        </a:p>
      </dgm:t>
    </dgm:pt>
    <dgm:pt modelId="{62D3AAE0-891B-4BBC-A2EC-9B92CE7B0ED5}">
      <dgm:prSet phldrT="[Text]"/>
      <dgm:spPr/>
      <dgm:t>
        <a:bodyPr/>
        <a:lstStyle/>
        <a:p>
          <a:r>
            <a:rPr lang="en-US" dirty="0"/>
            <a:t>Far red light (710- 780 nm)</a:t>
          </a:r>
        </a:p>
      </dgm:t>
    </dgm:pt>
    <dgm:pt modelId="{DA7F7B78-09BF-4329-A546-54F59F5DD755}" type="parTrans" cxnId="{3C4DF91C-96DF-469E-B3CC-48ED7FD3F365}">
      <dgm:prSet/>
      <dgm:spPr/>
      <dgm:t>
        <a:bodyPr/>
        <a:lstStyle/>
        <a:p>
          <a:endParaRPr lang="en-US"/>
        </a:p>
      </dgm:t>
    </dgm:pt>
    <dgm:pt modelId="{D62404F4-1CAF-4CAD-9101-C75544E364CC}" type="sibTrans" cxnId="{3C4DF91C-96DF-469E-B3CC-48ED7FD3F365}">
      <dgm:prSet/>
      <dgm:spPr/>
      <dgm:t>
        <a:bodyPr/>
        <a:lstStyle/>
        <a:p>
          <a:endParaRPr lang="en-US"/>
        </a:p>
      </dgm:t>
    </dgm:pt>
    <dgm:pt modelId="{6249E114-2BFC-4FE6-B2B1-84CDA9C9CD69}" type="pres">
      <dgm:prSet presAssocID="{F6538D2B-CA23-4327-95EF-DFA574656223}" presName="linear" presStyleCnt="0">
        <dgm:presLayoutVars>
          <dgm:animLvl val="lvl"/>
          <dgm:resizeHandles val="exact"/>
        </dgm:presLayoutVars>
      </dgm:prSet>
      <dgm:spPr/>
      <dgm:t>
        <a:bodyPr/>
        <a:lstStyle/>
        <a:p>
          <a:endParaRPr lang="en-US"/>
        </a:p>
      </dgm:t>
    </dgm:pt>
    <dgm:pt modelId="{B3F605A3-E58E-4F81-A9FC-7339F471F9B1}" type="pres">
      <dgm:prSet presAssocID="{203BDCE8-13E5-4904-A609-779BC8B5C0EF}" presName="parentText" presStyleLbl="node1" presStyleIdx="0" presStyleCnt="2">
        <dgm:presLayoutVars>
          <dgm:chMax val="0"/>
          <dgm:bulletEnabled val="1"/>
        </dgm:presLayoutVars>
      </dgm:prSet>
      <dgm:spPr/>
      <dgm:t>
        <a:bodyPr/>
        <a:lstStyle/>
        <a:p>
          <a:endParaRPr lang="en-US"/>
        </a:p>
      </dgm:t>
    </dgm:pt>
    <dgm:pt modelId="{EBE2DA85-3F74-4BEC-9010-71899151A784}" type="pres">
      <dgm:prSet presAssocID="{203BDCE8-13E5-4904-A609-779BC8B5C0EF}" presName="childText" presStyleLbl="revTx" presStyleIdx="0" presStyleCnt="2">
        <dgm:presLayoutVars>
          <dgm:bulletEnabled val="1"/>
        </dgm:presLayoutVars>
      </dgm:prSet>
      <dgm:spPr/>
      <dgm:t>
        <a:bodyPr/>
        <a:lstStyle/>
        <a:p>
          <a:endParaRPr lang="en-US"/>
        </a:p>
      </dgm:t>
    </dgm:pt>
    <dgm:pt modelId="{DCFF0709-BF27-4925-98FA-70709B9F7F9D}" type="pres">
      <dgm:prSet presAssocID="{4FE1D07E-5210-4C8D-9FAD-788F7BF07F7E}" presName="parentText" presStyleLbl="node1" presStyleIdx="1" presStyleCnt="2">
        <dgm:presLayoutVars>
          <dgm:chMax val="0"/>
          <dgm:bulletEnabled val="1"/>
        </dgm:presLayoutVars>
      </dgm:prSet>
      <dgm:spPr/>
      <dgm:t>
        <a:bodyPr/>
        <a:lstStyle/>
        <a:p>
          <a:endParaRPr lang="en-US"/>
        </a:p>
      </dgm:t>
    </dgm:pt>
    <dgm:pt modelId="{59270A50-8215-4385-8F95-972850A883DD}" type="pres">
      <dgm:prSet presAssocID="{4FE1D07E-5210-4C8D-9FAD-788F7BF07F7E}" presName="childText" presStyleLbl="revTx" presStyleIdx="1" presStyleCnt="2">
        <dgm:presLayoutVars>
          <dgm:bulletEnabled val="1"/>
        </dgm:presLayoutVars>
      </dgm:prSet>
      <dgm:spPr/>
      <dgm:t>
        <a:bodyPr/>
        <a:lstStyle/>
        <a:p>
          <a:endParaRPr lang="en-US"/>
        </a:p>
      </dgm:t>
    </dgm:pt>
  </dgm:ptLst>
  <dgm:cxnLst>
    <dgm:cxn modelId="{853466F5-C0E8-43A0-8946-F018D64EBA0B}" type="presOf" srcId="{4FE1D07E-5210-4C8D-9FAD-788F7BF07F7E}" destId="{DCFF0709-BF27-4925-98FA-70709B9F7F9D}" srcOrd="0" destOrd="0" presId="urn:microsoft.com/office/officeart/2005/8/layout/vList2"/>
    <dgm:cxn modelId="{3C4DF91C-96DF-469E-B3CC-48ED7FD3F365}" srcId="{4FE1D07E-5210-4C8D-9FAD-788F7BF07F7E}" destId="{62D3AAE0-891B-4BBC-A2EC-9B92CE7B0ED5}" srcOrd="0" destOrd="0" parTransId="{DA7F7B78-09BF-4329-A546-54F59F5DD755}" sibTransId="{D62404F4-1CAF-4CAD-9101-C75544E364CC}"/>
    <dgm:cxn modelId="{F1D0ED28-D62F-4CD0-AA5B-B67E60324EE2}" srcId="{F6538D2B-CA23-4327-95EF-DFA574656223}" destId="{203BDCE8-13E5-4904-A609-779BC8B5C0EF}" srcOrd="0" destOrd="0" parTransId="{CC8CD3C8-F8C8-4E54-8003-2AE57B3D7811}" sibTransId="{D25B4B93-3792-4797-BAAE-9C201E1FCCCA}"/>
    <dgm:cxn modelId="{9096A178-476B-4CC2-827B-4C76E6936FFA}" srcId="{203BDCE8-13E5-4904-A609-779BC8B5C0EF}" destId="{BF4C3803-6019-4282-8787-0F57F74C2C52}" srcOrd="0" destOrd="0" parTransId="{BAF6A952-F729-4FC9-8117-2F329E694320}" sibTransId="{982B61FA-0D36-4CDC-A722-39E1143C136C}"/>
    <dgm:cxn modelId="{FB4D18B2-043C-4C8C-857B-7D63EB950849}" type="presOf" srcId="{BF4C3803-6019-4282-8787-0F57F74C2C52}" destId="{EBE2DA85-3F74-4BEC-9010-71899151A784}" srcOrd="0" destOrd="0" presId="urn:microsoft.com/office/officeart/2005/8/layout/vList2"/>
    <dgm:cxn modelId="{B6B1FF7B-A9E7-4AD6-ABF4-4E740DF3107E}" type="presOf" srcId="{F6538D2B-CA23-4327-95EF-DFA574656223}" destId="{6249E114-2BFC-4FE6-B2B1-84CDA9C9CD69}" srcOrd="0" destOrd="0" presId="urn:microsoft.com/office/officeart/2005/8/layout/vList2"/>
    <dgm:cxn modelId="{4912CA5D-F9E0-49D2-AA86-82C9CCDF6447}" srcId="{F6538D2B-CA23-4327-95EF-DFA574656223}" destId="{4FE1D07E-5210-4C8D-9FAD-788F7BF07F7E}" srcOrd="1" destOrd="0" parTransId="{3BF719DA-2212-4AAD-A1F2-5E17EA4D2239}" sibTransId="{D7EB0573-17C6-4ED4-9802-6EF297381B64}"/>
    <dgm:cxn modelId="{626A0060-95D4-4C38-86DF-0C7F9B3BBC90}" type="presOf" srcId="{62D3AAE0-891B-4BBC-A2EC-9B92CE7B0ED5}" destId="{59270A50-8215-4385-8F95-972850A883DD}" srcOrd="0" destOrd="0" presId="urn:microsoft.com/office/officeart/2005/8/layout/vList2"/>
    <dgm:cxn modelId="{B40519B1-8273-4C55-9C2D-67728E3D9369}" type="presOf" srcId="{203BDCE8-13E5-4904-A609-779BC8B5C0EF}" destId="{B3F605A3-E58E-4F81-A9FC-7339F471F9B1}" srcOrd="0" destOrd="0" presId="urn:microsoft.com/office/officeart/2005/8/layout/vList2"/>
    <dgm:cxn modelId="{751A2409-7641-40E1-A744-B69E5A289563}" type="presParOf" srcId="{6249E114-2BFC-4FE6-B2B1-84CDA9C9CD69}" destId="{B3F605A3-E58E-4F81-A9FC-7339F471F9B1}" srcOrd="0" destOrd="0" presId="urn:microsoft.com/office/officeart/2005/8/layout/vList2"/>
    <dgm:cxn modelId="{24AFAD7F-E037-47B5-9503-FFCEA687AED2}" type="presParOf" srcId="{6249E114-2BFC-4FE6-B2B1-84CDA9C9CD69}" destId="{EBE2DA85-3F74-4BEC-9010-71899151A784}" srcOrd="1" destOrd="0" presId="urn:microsoft.com/office/officeart/2005/8/layout/vList2"/>
    <dgm:cxn modelId="{19984503-138B-4DD9-887A-57BFC79F11BC}" type="presParOf" srcId="{6249E114-2BFC-4FE6-B2B1-84CDA9C9CD69}" destId="{DCFF0709-BF27-4925-98FA-70709B9F7F9D}" srcOrd="2" destOrd="0" presId="urn:microsoft.com/office/officeart/2005/8/layout/vList2"/>
    <dgm:cxn modelId="{E1642C0D-D66C-45AA-BED2-8F166E4FFC67}" type="presParOf" srcId="{6249E114-2BFC-4FE6-B2B1-84CDA9C9CD69}" destId="{59270A50-8215-4385-8F95-972850A883DD}"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5FDF1E-9683-4081-964A-017BAE30CDFB}">
      <dsp:nvSpPr>
        <dsp:cNvPr id="0" name=""/>
        <dsp:cNvSpPr/>
      </dsp:nvSpPr>
      <dsp:spPr>
        <a:xfrm>
          <a:off x="151361" y="0"/>
          <a:ext cx="3616036" cy="3616036"/>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797687-5BA2-4205-8A15-AB25BA23FBEE}">
      <dsp:nvSpPr>
        <dsp:cNvPr id="0" name=""/>
        <dsp:cNvSpPr/>
      </dsp:nvSpPr>
      <dsp:spPr>
        <a:xfrm>
          <a:off x="1959379" y="363545"/>
          <a:ext cx="2350423" cy="85598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a:t>3050m</a:t>
          </a:r>
        </a:p>
      </dsp:txBody>
      <dsp:txXfrm>
        <a:off x="2001165" y="405331"/>
        <a:ext cx="2266851" cy="772411"/>
      </dsp:txXfrm>
    </dsp:sp>
    <dsp:sp modelId="{E75AB8B7-5A61-4422-A251-1864CD6D1F93}">
      <dsp:nvSpPr>
        <dsp:cNvPr id="0" name=""/>
        <dsp:cNvSpPr/>
      </dsp:nvSpPr>
      <dsp:spPr>
        <a:xfrm>
          <a:off x="1959379" y="1326527"/>
          <a:ext cx="2350423" cy="85598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a:t>1400m</a:t>
          </a:r>
        </a:p>
      </dsp:txBody>
      <dsp:txXfrm>
        <a:off x="2001165" y="1368313"/>
        <a:ext cx="2266851" cy="772411"/>
      </dsp:txXfrm>
    </dsp:sp>
    <dsp:sp modelId="{D83D59C9-7203-478C-B75F-2974E53CF8BC}">
      <dsp:nvSpPr>
        <dsp:cNvPr id="0" name=""/>
        <dsp:cNvSpPr/>
      </dsp:nvSpPr>
      <dsp:spPr>
        <a:xfrm>
          <a:off x="1959379" y="2289508"/>
          <a:ext cx="2350423" cy="85598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a:t>30m</a:t>
          </a:r>
        </a:p>
      </dsp:txBody>
      <dsp:txXfrm>
        <a:off x="2001165" y="2331294"/>
        <a:ext cx="2266851" cy="7724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F605A3-E58E-4F81-A9FC-7339F471F9B1}">
      <dsp:nvSpPr>
        <dsp:cNvPr id="0" name=""/>
        <dsp:cNvSpPr/>
      </dsp:nvSpPr>
      <dsp:spPr>
        <a:xfrm>
          <a:off x="0" y="18371"/>
          <a:ext cx="3616036" cy="608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a:solidFill>
                <a:srgbClr val="FF0000"/>
              </a:solidFill>
            </a:rPr>
            <a:t>Higher leaves</a:t>
          </a:r>
        </a:p>
      </dsp:txBody>
      <dsp:txXfrm>
        <a:off x="29700" y="48071"/>
        <a:ext cx="3556636" cy="549000"/>
      </dsp:txXfrm>
    </dsp:sp>
    <dsp:sp modelId="{EBE2DA85-3F74-4BEC-9010-71899151A784}">
      <dsp:nvSpPr>
        <dsp:cNvPr id="0" name=""/>
        <dsp:cNvSpPr/>
      </dsp:nvSpPr>
      <dsp:spPr>
        <a:xfrm>
          <a:off x="0" y="626771"/>
          <a:ext cx="3616036"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809"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Red light(680 nm)</a:t>
          </a:r>
        </a:p>
      </dsp:txBody>
      <dsp:txXfrm>
        <a:off x="0" y="626771"/>
        <a:ext cx="3616036" cy="430560"/>
      </dsp:txXfrm>
    </dsp:sp>
    <dsp:sp modelId="{DCFF0709-BF27-4925-98FA-70709B9F7F9D}">
      <dsp:nvSpPr>
        <dsp:cNvPr id="0" name=""/>
        <dsp:cNvSpPr/>
      </dsp:nvSpPr>
      <dsp:spPr>
        <a:xfrm>
          <a:off x="0" y="1057331"/>
          <a:ext cx="3616036" cy="608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a:solidFill>
                <a:srgbClr val="FF0000"/>
              </a:solidFill>
            </a:rPr>
            <a:t>Shaded leaves</a:t>
          </a:r>
        </a:p>
      </dsp:txBody>
      <dsp:txXfrm>
        <a:off x="29700" y="1087031"/>
        <a:ext cx="3556636" cy="549000"/>
      </dsp:txXfrm>
    </dsp:sp>
    <dsp:sp modelId="{59270A50-8215-4385-8F95-972850A883DD}">
      <dsp:nvSpPr>
        <dsp:cNvPr id="0" name=""/>
        <dsp:cNvSpPr/>
      </dsp:nvSpPr>
      <dsp:spPr>
        <a:xfrm>
          <a:off x="0" y="1665731"/>
          <a:ext cx="3616036"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809"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Far red light (710- 780 nm)</a:t>
          </a:r>
        </a:p>
      </dsp:txBody>
      <dsp:txXfrm>
        <a:off x="0" y="1665731"/>
        <a:ext cx="3616036" cy="430560"/>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6CF17B3-55C7-4E29-B743-0B6CE0D14C67}" type="datetimeFigureOut">
              <a:rPr lang="en-US" smtClean="0"/>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D1249B09-6684-414C-BBED-4EE75F539E3A}" type="slidenum">
              <a:rPr lang="en-US" smtClean="0"/>
              <a:t>‹#›</a:t>
            </a:fld>
            <a:endParaRPr lang="en-US"/>
          </a:p>
        </p:txBody>
      </p:sp>
    </p:spTree>
    <p:extLst>
      <p:ext uri="{BB962C8B-B14F-4D97-AF65-F5344CB8AC3E}">
        <p14:creationId xmlns:p14="http://schemas.microsoft.com/office/powerpoint/2010/main" val="2010285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6CF17B3-55C7-4E29-B743-0B6CE0D14C67}" type="datetimeFigureOut">
              <a:rPr lang="en-US" smtClean="0"/>
              <a:t>11/19/2019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D1249B09-6684-414C-BBED-4EE75F539E3A}" type="slidenum">
              <a:rPr lang="en-US" smtClean="0"/>
              <a:t>‹#›</a:t>
            </a:fld>
            <a:endParaRPr lang="en-US"/>
          </a:p>
        </p:txBody>
      </p:sp>
    </p:spTree>
    <p:extLst>
      <p:ext uri="{BB962C8B-B14F-4D97-AF65-F5344CB8AC3E}">
        <p14:creationId xmlns:p14="http://schemas.microsoft.com/office/powerpoint/2010/main" val="3121181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6CF17B3-55C7-4E29-B743-0B6CE0D14C67}" type="datetimeFigureOut">
              <a:rPr lang="en-US" smtClean="0"/>
              <a:t>11/19/2019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D1249B09-6684-414C-BBED-4EE75F539E3A}" type="slidenum">
              <a:rPr lang="en-US" smtClean="0"/>
              <a:t>‹#›</a:t>
            </a:fld>
            <a:endParaRPr lang="en-US"/>
          </a:p>
        </p:txBody>
      </p:sp>
    </p:spTree>
    <p:extLst>
      <p:ext uri="{BB962C8B-B14F-4D97-AF65-F5344CB8AC3E}">
        <p14:creationId xmlns:p14="http://schemas.microsoft.com/office/powerpoint/2010/main" val="820047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6CF17B3-55C7-4E29-B743-0B6CE0D14C67}" type="datetimeFigureOut">
              <a:rPr lang="en-US" smtClean="0"/>
              <a:t>11/19/2019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D1249B09-6684-414C-BBED-4EE75F539E3A}"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929413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6CF17B3-55C7-4E29-B743-0B6CE0D14C67}" type="datetimeFigureOut">
              <a:rPr lang="en-US" smtClean="0"/>
              <a:t>11/19/2019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D1249B09-6684-414C-BBED-4EE75F539E3A}" type="slidenum">
              <a:rPr lang="en-US" smtClean="0"/>
              <a:t>‹#›</a:t>
            </a:fld>
            <a:endParaRPr lang="en-US"/>
          </a:p>
        </p:txBody>
      </p:sp>
    </p:spTree>
    <p:extLst>
      <p:ext uri="{BB962C8B-B14F-4D97-AF65-F5344CB8AC3E}">
        <p14:creationId xmlns:p14="http://schemas.microsoft.com/office/powerpoint/2010/main" val="4201194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6CF17B3-55C7-4E29-B743-0B6CE0D14C67}" type="datetimeFigureOut">
              <a:rPr lang="en-US" smtClean="0"/>
              <a:t>11/19/2019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249B09-6684-414C-BBED-4EE75F539E3A}" type="slidenum">
              <a:rPr lang="en-US" smtClean="0"/>
              <a:t>‹#›</a:t>
            </a:fld>
            <a:endParaRPr lang="en-US"/>
          </a:p>
        </p:txBody>
      </p:sp>
    </p:spTree>
    <p:extLst>
      <p:ext uri="{BB962C8B-B14F-4D97-AF65-F5344CB8AC3E}">
        <p14:creationId xmlns:p14="http://schemas.microsoft.com/office/powerpoint/2010/main" val="290442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6CF17B3-55C7-4E29-B743-0B6CE0D14C67}" type="datetimeFigureOut">
              <a:rPr lang="en-US" smtClean="0"/>
              <a:t>11/19/2019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249B09-6684-414C-BBED-4EE75F539E3A}" type="slidenum">
              <a:rPr lang="en-US" smtClean="0"/>
              <a:t>‹#›</a:t>
            </a:fld>
            <a:endParaRPr lang="en-US"/>
          </a:p>
        </p:txBody>
      </p:sp>
    </p:spTree>
    <p:extLst>
      <p:ext uri="{BB962C8B-B14F-4D97-AF65-F5344CB8AC3E}">
        <p14:creationId xmlns:p14="http://schemas.microsoft.com/office/powerpoint/2010/main" val="11352862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F17B3-55C7-4E29-B743-0B6CE0D14C67}" type="datetimeFigureOut">
              <a:rPr lang="en-US" smtClean="0"/>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49B09-6684-414C-BBED-4EE75F539E3A}" type="slidenum">
              <a:rPr lang="en-US" smtClean="0"/>
              <a:t>‹#›</a:t>
            </a:fld>
            <a:endParaRPr lang="en-US"/>
          </a:p>
        </p:txBody>
      </p:sp>
    </p:spTree>
    <p:extLst>
      <p:ext uri="{BB962C8B-B14F-4D97-AF65-F5344CB8AC3E}">
        <p14:creationId xmlns:p14="http://schemas.microsoft.com/office/powerpoint/2010/main" val="14957942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C6CF17B3-55C7-4E29-B743-0B6CE0D14C67}" type="datetimeFigureOut">
              <a:rPr lang="en-US" smtClean="0"/>
              <a:t>11/19/2019</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D1249B09-6684-414C-BBED-4EE75F539E3A}" type="slidenum">
              <a:rPr lang="en-US" smtClean="0"/>
              <a:t>‹#›</a:t>
            </a:fld>
            <a:endParaRPr lang="en-US"/>
          </a:p>
        </p:txBody>
      </p:sp>
    </p:spTree>
    <p:extLst>
      <p:ext uri="{BB962C8B-B14F-4D97-AF65-F5344CB8AC3E}">
        <p14:creationId xmlns:p14="http://schemas.microsoft.com/office/powerpoint/2010/main" val="2859161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F17B3-55C7-4E29-B743-0B6CE0D14C67}" type="datetimeFigureOut">
              <a:rPr lang="en-US" smtClean="0"/>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49B09-6684-414C-BBED-4EE75F539E3A}" type="slidenum">
              <a:rPr lang="en-US" smtClean="0"/>
              <a:t>‹#›</a:t>
            </a:fld>
            <a:endParaRPr lang="en-US"/>
          </a:p>
        </p:txBody>
      </p:sp>
    </p:spTree>
    <p:extLst>
      <p:ext uri="{BB962C8B-B14F-4D97-AF65-F5344CB8AC3E}">
        <p14:creationId xmlns:p14="http://schemas.microsoft.com/office/powerpoint/2010/main" val="3027050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CF17B3-55C7-4E29-B743-0B6CE0D14C67}" type="datetimeFigureOut">
              <a:rPr lang="en-US" smtClean="0"/>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D1249B09-6684-414C-BBED-4EE75F539E3A}" type="slidenum">
              <a:rPr lang="en-US" smtClean="0"/>
              <a:t>‹#›</a:t>
            </a:fld>
            <a:endParaRPr lang="en-US"/>
          </a:p>
        </p:txBody>
      </p:sp>
    </p:spTree>
    <p:extLst>
      <p:ext uri="{BB962C8B-B14F-4D97-AF65-F5344CB8AC3E}">
        <p14:creationId xmlns:p14="http://schemas.microsoft.com/office/powerpoint/2010/main" val="30883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6CF17B3-55C7-4E29-B743-0B6CE0D14C67}" type="datetimeFigureOut">
              <a:rPr lang="en-US" smtClean="0"/>
              <a:t>11/19/2019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49B09-6684-414C-BBED-4EE75F539E3A}" type="slidenum">
              <a:rPr lang="en-US" smtClean="0"/>
              <a:t>‹#›</a:t>
            </a:fld>
            <a:endParaRPr lang="en-US"/>
          </a:p>
        </p:txBody>
      </p:sp>
    </p:spTree>
    <p:extLst>
      <p:ext uri="{BB962C8B-B14F-4D97-AF65-F5344CB8AC3E}">
        <p14:creationId xmlns:p14="http://schemas.microsoft.com/office/powerpoint/2010/main" val="1805906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6CF17B3-55C7-4E29-B743-0B6CE0D14C67}" type="datetimeFigureOut">
              <a:rPr lang="en-US" smtClean="0"/>
              <a:t>11/19/2019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249B09-6684-414C-BBED-4EE75F539E3A}" type="slidenum">
              <a:rPr lang="en-US" smtClean="0"/>
              <a:t>‹#›</a:t>
            </a:fld>
            <a:endParaRPr lang="en-US"/>
          </a:p>
        </p:txBody>
      </p:sp>
    </p:spTree>
    <p:extLst>
      <p:ext uri="{BB962C8B-B14F-4D97-AF65-F5344CB8AC3E}">
        <p14:creationId xmlns:p14="http://schemas.microsoft.com/office/powerpoint/2010/main" val="3176648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6CF17B3-55C7-4E29-B743-0B6CE0D14C67}" type="datetimeFigureOut">
              <a:rPr lang="en-US" smtClean="0"/>
              <a:t>11/19/2019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249B09-6684-414C-BBED-4EE75F539E3A}" type="slidenum">
              <a:rPr lang="en-US" smtClean="0"/>
              <a:t>‹#›</a:t>
            </a:fld>
            <a:endParaRPr lang="en-US"/>
          </a:p>
        </p:txBody>
      </p:sp>
    </p:spTree>
    <p:extLst>
      <p:ext uri="{BB962C8B-B14F-4D97-AF65-F5344CB8AC3E}">
        <p14:creationId xmlns:p14="http://schemas.microsoft.com/office/powerpoint/2010/main" val="2341357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C6CF17B3-55C7-4E29-B743-0B6CE0D14C67}" type="datetimeFigureOut">
              <a:rPr lang="en-US" smtClean="0"/>
              <a:t>11/19/2019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249B09-6684-414C-BBED-4EE75F539E3A}" type="slidenum">
              <a:rPr lang="en-US" smtClean="0"/>
              <a:t>‹#›</a:t>
            </a:fld>
            <a:endParaRPr lang="en-US"/>
          </a:p>
        </p:txBody>
      </p:sp>
    </p:spTree>
    <p:extLst>
      <p:ext uri="{BB962C8B-B14F-4D97-AF65-F5344CB8AC3E}">
        <p14:creationId xmlns:p14="http://schemas.microsoft.com/office/powerpoint/2010/main" val="1516569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6CF17B3-55C7-4E29-B743-0B6CE0D14C67}" type="datetimeFigureOut">
              <a:rPr lang="en-US" smtClean="0"/>
              <a:t>11/19/2019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49B09-6684-414C-BBED-4EE75F539E3A}" type="slidenum">
              <a:rPr lang="en-US" smtClean="0"/>
              <a:t>‹#›</a:t>
            </a:fld>
            <a:endParaRPr lang="en-US"/>
          </a:p>
        </p:txBody>
      </p:sp>
    </p:spTree>
    <p:extLst>
      <p:ext uri="{BB962C8B-B14F-4D97-AF65-F5344CB8AC3E}">
        <p14:creationId xmlns:p14="http://schemas.microsoft.com/office/powerpoint/2010/main" val="1255126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6CF17B3-55C7-4E29-B743-0B6CE0D14C67}" type="datetimeFigureOut">
              <a:rPr lang="en-US" smtClean="0"/>
              <a:t>11/19/2019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49B09-6684-414C-BBED-4EE75F539E3A}" type="slidenum">
              <a:rPr lang="en-US" smtClean="0"/>
              <a:t>‹#›</a:t>
            </a:fld>
            <a:endParaRPr lang="en-US"/>
          </a:p>
        </p:txBody>
      </p:sp>
    </p:spTree>
    <p:extLst>
      <p:ext uri="{BB962C8B-B14F-4D97-AF65-F5344CB8AC3E}">
        <p14:creationId xmlns:p14="http://schemas.microsoft.com/office/powerpoint/2010/main" val="3018352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6CF17B3-55C7-4E29-B743-0B6CE0D14C67}" type="datetimeFigureOut">
              <a:rPr lang="en-US" smtClean="0"/>
              <a:t>11/19/2019</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D1249B09-6684-414C-BBED-4EE75F539E3A}" type="slidenum">
              <a:rPr lang="en-US" smtClean="0"/>
              <a:t>‹#›</a:t>
            </a:fld>
            <a:endParaRPr lang="en-US"/>
          </a:p>
        </p:txBody>
      </p:sp>
    </p:spTree>
    <p:extLst>
      <p:ext uri="{BB962C8B-B14F-4D97-AF65-F5344CB8AC3E}">
        <p14:creationId xmlns:p14="http://schemas.microsoft.com/office/powerpoint/2010/main" val="713096250"/>
      </p:ext>
    </p:extLst>
  </p:cSld>
  <p:clrMap bg1="dk1" tx1="lt1" bg2="dk2"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3.gif"/><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5C375F-65BA-4989-A111-1E86DD59245E}"/>
              </a:ext>
            </a:extLst>
          </p:cNvPr>
          <p:cNvSpPr>
            <a:spLocks noGrp="1"/>
          </p:cNvSpPr>
          <p:nvPr>
            <p:ph type="ctrTitle"/>
          </p:nvPr>
        </p:nvSpPr>
        <p:spPr>
          <a:xfrm>
            <a:off x="-331304" y="1949276"/>
            <a:ext cx="12523304" cy="2133600"/>
          </a:xfrm>
        </p:spPr>
        <p:txBody>
          <a:bodyPr/>
          <a:lstStyle/>
          <a:p>
            <a:r>
              <a:rPr lang="en-US" sz="4000" dirty="0"/>
              <a:t>Role of environment on the phenotype of organisms</a:t>
            </a:r>
          </a:p>
        </p:txBody>
      </p:sp>
      <p:sp>
        <p:nvSpPr>
          <p:cNvPr id="3" name="Subtitle 2">
            <a:extLst>
              <a:ext uri="{FF2B5EF4-FFF2-40B4-BE49-F238E27FC236}">
                <a16:creationId xmlns:a16="http://schemas.microsoft.com/office/drawing/2014/main" xmlns="" id="{800A02BA-0A02-40BC-B2CF-6B3F48CF237F}"/>
              </a:ext>
            </a:extLst>
          </p:cNvPr>
          <p:cNvSpPr>
            <a:spLocks noGrp="1"/>
          </p:cNvSpPr>
          <p:nvPr>
            <p:ph type="subTitle" idx="1"/>
          </p:nvPr>
        </p:nvSpPr>
        <p:spPr>
          <a:xfrm>
            <a:off x="463826" y="4823791"/>
            <a:ext cx="3803374" cy="874644"/>
          </a:xfrm>
        </p:spPr>
        <p:txBody>
          <a:bodyPr>
            <a:noAutofit/>
          </a:bodyPr>
          <a:lstStyle/>
          <a:p>
            <a:endParaRPr lang="en-US" sz="2800" b="1" dirty="0"/>
          </a:p>
        </p:txBody>
      </p:sp>
    </p:spTree>
    <p:extLst>
      <p:ext uri="{BB962C8B-B14F-4D97-AF65-F5344CB8AC3E}">
        <p14:creationId xmlns:p14="http://schemas.microsoft.com/office/powerpoint/2010/main" val="19542020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2C16AB-25C8-4C23-A18B-51B3BFFA5688}"/>
              </a:ext>
            </a:extLst>
          </p:cNvPr>
          <p:cNvSpPr>
            <a:spLocks noGrp="1"/>
          </p:cNvSpPr>
          <p:nvPr>
            <p:ph type="title"/>
          </p:nvPr>
        </p:nvSpPr>
        <p:spPr/>
        <p:txBody>
          <a:bodyPr>
            <a:normAutofit/>
          </a:bodyPr>
          <a:lstStyle/>
          <a:p>
            <a:r>
              <a:rPr lang="en-US" dirty="0"/>
              <a:t>        Effect of temperature on phenotype        </a:t>
            </a:r>
          </a:p>
        </p:txBody>
      </p:sp>
      <p:sp>
        <p:nvSpPr>
          <p:cNvPr id="3" name="Content Placeholder 2">
            <a:extLst>
              <a:ext uri="{FF2B5EF4-FFF2-40B4-BE49-F238E27FC236}">
                <a16:creationId xmlns:a16="http://schemas.microsoft.com/office/drawing/2014/main" xmlns="" id="{23B84407-6711-472F-8ED1-C4DD976C01AF}"/>
              </a:ext>
            </a:extLst>
          </p:cNvPr>
          <p:cNvSpPr>
            <a:spLocks noGrp="1"/>
          </p:cNvSpPr>
          <p:nvPr>
            <p:ph idx="1"/>
          </p:nvPr>
        </p:nvSpPr>
        <p:spPr>
          <a:xfrm>
            <a:off x="680321" y="2336872"/>
            <a:ext cx="10835818" cy="4209701"/>
          </a:xfrm>
        </p:spPr>
        <p:txBody>
          <a:bodyPr/>
          <a:lstStyle/>
          <a:p>
            <a:pPr marL="0" indent="0">
              <a:buNone/>
            </a:pPr>
            <a:r>
              <a:rPr lang="en-US" dirty="0"/>
              <a:t>For example: temperature affects coat color in </a:t>
            </a:r>
            <a:r>
              <a:rPr lang="en-US" dirty="0">
                <a:highlight>
                  <a:srgbClr val="000080"/>
                </a:highlight>
              </a:rPr>
              <a:t>Siamese cats.</a:t>
            </a:r>
          </a:p>
          <a:p>
            <a:pPr marL="0" indent="0">
              <a:buNone/>
            </a:pPr>
            <a:endParaRPr lang="en-US" dirty="0"/>
          </a:p>
          <a:p>
            <a:pPr>
              <a:buFont typeface="Wingdings" panose="05000000000000000000" pitchFamily="2" charset="2"/>
              <a:buChar char="v"/>
            </a:pPr>
            <a:r>
              <a:rPr lang="en-US" dirty="0"/>
              <a:t>Siamese cats are cooler at their </a:t>
            </a:r>
            <a:r>
              <a:rPr lang="en-US" dirty="0">
                <a:solidFill>
                  <a:srgbClr val="FFFF00"/>
                </a:solidFill>
              </a:rPr>
              <a:t>paws, nose, and tail</a:t>
            </a:r>
            <a:r>
              <a:rPr lang="en-US" dirty="0"/>
              <a:t>, making their fur darker there as well.</a:t>
            </a:r>
          </a:p>
          <a:p>
            <a:pPr>
              <a:buFont typeface="Wingdings" panose="05000000000000000000" pitchFamily="2" charset="2"/>
              <a:buChar char="v"/>
            </a:pPr>
            <a:r>
              <a:rPr lang="en-US" dirty="0"/>
              <a:t> To make sure the scientists hypothesized that if they kept an area of the cat's body that had dark fur warm, then it would become lighter.</a:t>
            </a:r>
          </a:p>
          <a:p>
            <a:pPr>
              <a:buFont typeface="Wingdings" panose="05000000000000000000" pitchFamily="2" charset="2"/>
              <a:buChar char="v"/>
            </a:pPr>
            <a:r>
              <a:rPr lang="en-US" dirty="0"/>
              <a:t>The darker color comes from a </a:t>
            </a:r>
            <a:r>
              <a:rPr lang="en-US" dirty="0">
                <a:solidFill>
                  <a:srgbClr val="FFFF00"/>
                </a:solidFill>
              </a:rPr>
              <a:t>special gene </a:t>
            </a:r>
            <a:r>
              <a:rPr lang="en-US" dirty="0"/>
              <a:t>that is trying to regulate the cat's body temperature.</a:t>
            </a:r>
          </a:p>
          <a:p>
            <a:pPr>
              <a:buFont typeface="Wingdings" panose="05000000000000000000" pitchFamily="2" charset="2"/>
              <a:buChar char="v"/>
            </a:pPr>
            <a:endParaRPr lang="en-US" dirty="0"/>
          </a:p>
        </p:txBody>
      </p:sp>
    </p:spTree>
    <p:extLst>
      <p:ext uri="{BB962C8B-B14F-4D97-AF65-F5344CB8AC3E}">
        <p14:creationId xmlns:p14="http://schemas.microsoft.com/office/powerpoint/2010/main" val="10850576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E520A8-D52C-434B-844E-DA7DB08D082D}"/>
              </a:ext>
            </a:extLst>
          </p:cNvPr>
          <p:cNvSpPr>
            <a:spLocks noGrp="1"/>
          </p:cNvSpPr>
          <p:nvPr>
            <p:ph type="title"/>
          </p:nvPr>
        </p:nvSpPr>
        <p:spPr>
          <a:xfrm>
            <a:off x="680321" y="728870"/>
            <a:ext cx="9616618" cy="1105296"/>
          </a:xfrm>
        </p:spPr>
        <p:txBody>
          <a:bodyPr/>
          <a:lstStyle/>
          <a:p>
            <a:r>
              <a:rPr lang="en-US" dirty="0"/>
              <a:t>                            Siamese cat</a:t>
            </a:r>
          </a:p>
        </p:txBody>
      </p:sp>
      <p:pic>
        <p:nvPicPr>
          <p:cNvPr id="4" name="Content Placeholder 3">
            <a:extLst>
              <a:ext uri="{FF2B5EF4-FFF2-40B4-BE49-F238E27FC236}">
                <a16:creationId xmlns:a16="http://schemas.microsoft.com/office/drawing/2014/main" xmlns="" id="{680B6616-290A-4EC4-8647-548F992B5785}"/>
              </a:ext>
            </a:extLst>
          </p:cNvPr>
          <p:cNvPicPr>
            <a:picLocks noGrp="1" noChangeAspect="1"/>
          </p:cNvPicPr>
          <p:nvPr>
            <p:ph idx="1"/>
          </p:nvPr>
        </p:nvPicPr>
        <p:blipFill>
          <a:blip r:embed="rId2"/>
          <a:stretch>
            <a:fillRect/>
          </a:stretch>
        </p:blipFill>
        <p:spPr>
          <a:xfrm>
            <a:off x="455034" y="2093844"/>
            <a:ext cx="9084901" cy="4532243"/>
          </a:xfrm>
          <a:prstGeom prst="rect">
            <a:avLst/>
          </a:prstGeom>
        </p:spPr>
      </p:pic>
      <p:sp>
        <p:nvSpPr>
          <p:cNvPr id="5" name="Rectangle 4">
            <a:extLst>
              <a:ext uri="{FF2B5EF4-FFF2-40B4-BE49-F238E27FC236}">
                <a16:creationId xmlns:a16="http://schemas.microsoft.com/office/drawing/2014/main" xmlns="" id="{9E2627E9-2852-4E83-9A4B-F2A7AD241FCF}"/>
              </a:ext>
            </a:extLst>
          </p:cNvPr>
          <p:cNvSpPr/>
          <p:nvPr/>
        </p:nvSpPr>
        <p:spPr>
          <a:xfrm>
            <a:off x="9753600" y="2570922"/>
            <a:ext cx="2186608" cy="2246769"/>
          </a:xfrm>
          <a:prstGeom prst="rect">
            <a:avLst/>
          </a:prstGeom>
        </p:spPr>
        <p:txBody>
          <a:bodyPr wrap="square">
            <a:spAutoFit/>
          </a:bodyPr>
          <a:lstStyle/>
          <a:p>
            <a:r>
              <a:rPr lang="en-US" sz="2000" dirty="0">
                <a:solidFill>
                  <a:srgbClr val="FFFF00"/>
                </a:solidFill>
              </a:rPr>
              <a:t>Their fur is white or cream-colored fur through most of their body, but darker in the ears, face, paws and tail</a:t>
            </a:r>
          </a:p>
        </p:txBody>
      </p:sp>
    </p:spTree>
    <p:extLst>
      <p:ext uri="{BB962C8B-B14F-4D97-AF65-F5344CB8AC3E}">
        <p14:creationId xmlns:p14="http://schemas.microsoft.com/office/powerpoint/2010/main" val="10071099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4B68C4-85A3-414A-8231-0B9683BB8CE3}"/>
              </a:ext>
            </a:extLst>
          </p:cNvPr>
          <p:cNvSpPr>
            <a:spLocks noGrp="1"/>
          </p:cNvSpPr>
          <p:nvPr>
            <p:ph type="title"/>
          </p:nvPr>
        </p:nvSpPr>
        <p:spPr/>
        <p:txBody>
          <a:bodyPr/>
          <a:lstStyle/>
          <a:p>
            <a:r>
              <a:rPr lang="en-US" dirty="0"/>
              <a:t>       Effect of altitude on phenotypes:</a:t>
            </a:r>
          </a:p>
        </p:txBody>
      </p:sp>
      <p:graphicFrame>
        <p:nvGraphicFramePr>
          <p:cNvPr id="4" name="Content Placeholder 3">
            <a:extLst>
              <a:ext uri="{FF2B5EF4-FFF2-40B4-BE49-F238E27FC236}">
                <a16:creationId xmlns:a16="http://schemas.microsoft.com/office/drawing/2014/main" xmlns="" id="{1BEACEB1-C48F-40F4-A5BC-442B2AD3D7BC}"/>
              </a:ext>
            </a:extLst>
          </p:cNvPr>
          <p:cNvGraphicFramePr>
            <a:graphicFrameLocks noGrp="1"/>
          </p:cNvGraphicFramePr>
          <p:nvPr>
            <p:ph idx="1"/>
            <p:extLst>
              <p:ext uri="{D42A27DB-BD31-4B8C-83A1-F6EECF244321}">
                <p14:modId xmlns:p14="http://schemas.microsoft.com/office/powerpoint/2010/main" val="2053762484"/>
              </p:ext>
            </p:extLst>
          </p:nvPr>
        </p:nvGraphicFramePr>
        <p:xfrm>
          <a:off x="6885709" y="2327564"/>
          <a:ext cx="4461164" cy="36160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xmlns="" id="{F476556F-F92C-40CB-A044-7ED5E23124D7}"/>
              </a:ext>
            </a:extLst>
          </p:cNvPr>
          <p:cNvSpPr/>
          <p:nvPr/>
        </p:nvSpPr>
        <p:spPr>
          <a:xfrm>
            <a:off x="221673" y="2189016"/>
            <a:ext cx="6664035" cy="3785652"/>
          </a:xfrm>
          <a:prstGeom prst="rect">
            <a:avLst/>
          </a:prstGeom>
        </p:spPr>
        <p:txBody>
          <a:bodyPr wrap="square">
            <a:spAutoFit/>
          </a:bodyPr>
          <a:lstStyle/>
          <a:p>
            <a:pPr marL="342900" indent="-342900">
              <a:buFont typeface="Wingdings" panose="05000000000000000000" pitchFamily="2" charset="2"/>
              <a:buChar char="§"/>
            </a:pPr>
            <a:r>
              <a:rPr lang="en-US" sz="2400" dirty="0" smtClean="0"/>
              <a:t>Many plants </a:t>
            </a:r>
            <a:r>
              <a:rPr lang="en-US" sz="2400" dirty="0"/>
              <a:t>produced with identical genotypes </a:t>
            </a:r>
            <a:r>
              <a:rPr lang="en-US" sz="2400" dirty="0" smtClean="0"/>
              <a:t>were collected.</a:t>
            </a:r>
            <a:endParaRPr lang="en-US" sz="2400" dirty="0"/>
          </a:p>
          <a:p>
            <a:pPr marL="342900" indent="-342900">
              <a:buFont typeface="Wingdings" panose="05000000000000000000" pitchFamily="2" charset="2"/>
              <a:buChar char="§"/>
            </a:pPr>
            <a:r>
              <a:rPr lang="en-US" sz="2400" dirty="0"/>
              <a:t>three cuttings were taken from each plant. </a:t>
            </a:r>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r>
              <a:rPr lang="en-US" sz="2400" dirty="0"/>
              <a:t>One cutting from each plant placed at all three elevations</a:t>
            </a:r>
            <a:r>
              <a:rPr lang="en-US" sz="2400" dirty="0" smtClean="0"/>
              <a:t>.</a:t>
            </a:r>
          </a:p>
          <a:p>
            <a:pPr marL="342900" indent="-342900">
              <a:buFont typeface="Wingdings" panose="05000000000000000000" pitchFamily="2" charset="2"/>
              <a:buChar char="§"/>
            </a:pPr>
            <a:r>
              <a:rPr lang="en-US" sz="2400" dirty="0" smtClean="0"/>
              <a:t>a) </a:t>
            </a:r>
            <a:r>
              <a:rPr lang="en-US" sz="2400" u="sng" dirty="0" smtClean="0"/>
              <a:t>low elevation </a:t>
            </a:r>
            <a:r>
              <a:rPr lang="en-US" sz="2400" dirty="0" smtClean="0"/>
              <a:t>(30 meters above sea level)</a:t>
            </a:r>
          </a:p>
          <a:p>
            <a:pPr marL="342900" indent="-342900">
              <a:buFont typeface="Wingdings" panose="05000000000000000000" pitchFamily="2" charset="2"/>
              <a:buChar char="§"/>
            </a:pPr>
            <a:r>
              <a:rPr lang="en-US" sz="2400" dirty="0" smtClean="0"/>
              <a:t>b) </a:t>
            </a:r>
            <a:r>
              <a:rPr lang="en-US" sz="2400" u="sng" dirty="0" smtClean="0"/>
              <a:t>medium elevation </a:t>
            </a:r>
            <a:r>
              <a:rPr lang="en-US" sz="2400" dirty="0" smtClean="0"/>
              <a:t>(1400 m)</a:t>
            </a:r>
          </a:p>
          <a:p>
            <a:pPr marL="342900" indent="-342900">
              <a:buFont typeface="Wingdings" panose="05000000000000000000" pitchFamily="2" charset="2"/>
              <a:buChar char="§"/>
            </a:pPr>
            <a:r>
              <a:rPr lang="en-US" sz="2400" dirty="0" smtClean="0"/>
              <a:t>c) </a:t>
            </a:r>
            <a:r>
              <a:rPr lang="en-US" sz="2400" u="sng" dirty="0" smtClean="0"/>
              <a:t>high elevation </a:t>
            </a:r>
            <a:r>
              <a:rPr lang="en-US" sz="2400" dirty="0" smtClean="0"/>
              <a:t>(3050 m)</a:t>
            </a:r>
          </a:p>
          <a:p>
            <a:pPr marL="342900" indent="-342900">
              <a:buFont typeface="Wingdings" panose="05000000000000000000" pitchFamily="2" charset="2"/>
              <a:buChar char="§"/>
            </a:pPr>
            <a:endParaRPr lang="en-US" sz="2400" dirty="0"/>
          </a:p>
        </p:txBody>
      </p:sp>
      <p:sp>
        <p:nvSpPr>
          <p:cNvPr id="6" name="Rectangle 5">
            <a:extLst>
              <a:ext uri="{FF2B5EF4-FFF2-40B4-BE49-F238E27FC236}">
                <a16:creationId xmlns:a16="http://schemas.microsoft.com/office/drawing/2014/main" xmlns="" id="{F9410B1E-BBC3-453A-9F5F-840E36B63B2C}"/>
              </a:ext>
            </a:extLst>
          </p:cNvPr>
          <p:cNvSpPr/>
          <p:nvPr/>
        </p:nvSpPr>
        <p:spPr>
          <a:xfrm>
            <a:off x="6650182" y="5943600"/>
            <a:ext cx="5541818" cy="461665"/>
          </a:xfrm>
          <a:prstGeom prst="rect">
            <a:avLst/>
          </a:prstGeom>
        </p:spPr>
        <p:txBody>
          <a:bodyPr wrap="square">
            <a:spAutoFit/>
          </a:bodyPr>
          <a:lstStyle/>
          <a:p>
            <a:r>
              <a:rPr lang="en-US" dirty="0"/>
              <a:t>  </a:t>
            </a:r>
            <a:r>
              <a:rPr lang="en-US" sz="2400" b="1" dirty="0"/>
              <a:t>Yarrow plant, </a:t>
            </a:r>
            <a:r>
              <a:rPr lang="en-US" sz="2400" b="1" i="1" dirty="0"/>
              <a:t>Achillea </a:t>
            </a:r>
            <a:r>
              <a:rPr lang="en-US" sz="2400" b="1" i="1" dirty="0" err="1"/>
              <a:t>millefolium</a:t>
            </a:r>
            <a:r>
              <a:rPr lang="en-US" sz="2400" b="1" i="1" dirty="0"/>
              <a:t> </a:t>
            </a:r>
            <a:endParaRPr lang="en-US" b="1" i="1" dirty="0"/>
          </a:p>
        </p:txBody>
      </p:sp>
    </p:spTree>
    <p:extLst>
      <p:ext uri="{BB962C8B-B14F-4D97-AF65-F5344CB8AC3E}">
        <p14:creationId xmlns:p14="http://schemas.microsoft.com/office/powerpoint/2010/main" val="27021069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F5C7C7C4-D15D-4FC2-8C82-5D55EB1A8C4D}"/>
              </a:ext>
            </a:extLst>
          </p:cNvPr>
          <p:cNvSpPr/>
          <p:nvPr/>
        </p:nvSpPr>
        <p:spPr>
          <a:xfrm>
            <a:off x="124691" y="401783"/>
            <a:ext cx="11457709" cy="4524315"/>
          </a:xfrm>
          <a:prstGeom prst="rect">
            <a:avLst/>
          </a:prstGeom>
        </p:spPr>
        <p:txBody>
          <a:bodyPr wrap="square">
            <a:spAutoFit/>
          </a:bodyPr>
          <a:lstStyle/>
          <a:p>
            <a:pPr marL="342900" indent="-342900">
              <a:buFont typeface="Wingdings" panose="05000000000000000000" pitchFamily="2" charset="2"/>
              <a:buChar char="q"/>
            </a:pPr>
            <a:r>
              <a:rPr lang="en-US" sz="2400" dirty="0"/>
              <a:t> normally all the plants grew poorly at the medium elevation.</a:t>
            </a:r>
          </a:p>
          <a:p>
            <a:endParaRPr lang="en-US" sz="2400" dirty="0"/>
          </a:p>
          <a:p>
            <a:endParaRPr lang="en-US" sz="2400" dirty="0"/>
          </a:p>
          <a:p>
            <a:pPr marL="342900" indent="-342900">
              <a:buFont typeface="Wingdings" panose="05000000000000000000" pitchFamily="2" charset="2"/>
              <a:buChar char="q"/>
            </a:pPr>
            <a:r>
              <a:rPr lang="en-US" sz="2400" dirty="0"/>
              <a:t> the cutting of </a:t>
            </a:r>
            <a:r>
              <a:rPr lang="en-US" sz="2400" u="sng" dirty="0">
                <a:solidFill>
                  <a:schemeClr val="bg1"/>
                </a:solidFill>
              </a:rPr>
              <a:t>plant 4 </a:t>
            </a:r>
            <a:r>
              <a:rPr lang="en-US" sz="2400" dirty="0"/>
              <a:t>grew best at the </a:t>
            </a:r>
            <a:r>
              <a:rPr lang="en-US" sz="2400" u="sng" dirty="0">
                <a:solidFill>
                  <a:schemeClr val="bg1"/>
                </a:solidFill>
              </a:rPr>
              <a:t>medium</a:t>
            </a:r>
            <a:r>
              <a:rPr lang="en-US" sz="2400" dirty="0"/>
              <a:t> elevation. </a:t>
            </a:r>
          </a:p>
          <a:p>
            <a:pPr marL="342900" indent="-342900">
              <a:buFont typeface="Wingdings" panose="05000000000000000000" pitchFamily="2" charset="2"/>
              <a:buChar char="q"/>
            </a:pPr>
            <a:endParaRPr lang="en-US" sz="2400" dirty="0"/>
          </a:p>
          <a:p>
            <a:pPr marL="342900" indent="-342900">
              <a:buFont typeface="Wingdings" panose="05000000000000000000" pitchFamily="2" charset="2"/>
              <a:buChar char="q"/>
            </a:pPr>
            <a:endParaRPr lang="en-US" sz="2400" dirty="0"/>
          </a:p>
          <a:p>
            <a:pPr marL="342900" indent="-342900">
              <a:buFont typeface="Wingdings" panose="05000000000000000000" pitchFamily="2" charset="2"/>
              <a:buChar char="q"/>
            </a:pPr>
            <a:r>
              <a:rPr lang="en-US" sz="2400" u="sng" dirty="0">
                <a:solidFill>
                  <a:schemeClr val="bg1"/>
                </a:solidFill>
              </a:rPr>
              <a:t>Plant 1 </a:t>
            </a:r>
            <a:r>
              <a:rPr lang="en-US" sz="2400" dirty="0"/>
              <a:t>showed the best growth at </a:t>
            </a:r>
            <a:r>
              <a:rPr lang="en-US" sz="2400" u="sng" dirty="0">
                <a:solidFill>
                  <a:schemeClr val="bg1"/>
                </a:solidFill>
              </a:rPr>
              <a:t>low and high </a:t>
            </a:r>
            <a:r>
              <a:rPr lang="en-US" sz="2400" dirty="0"/>
              <a:t>elevations but showed the poorest growth at the medium elevation.</a:t>
            </a:r>
          </a:p>
          <a:p>
            <a:pPr marL="342900" indent="-342900">
              <a:buFont typeface="Wingdings" panose="05000000000000000000" pitchFamily="2" charset="2"/>
              <a:buChar char="q"/>
            </a:pPr>
            <a:endParaRPr lang="en-US" sz="2400" dirty="0"/>
          </a:p>
          <a:p>
            <a:pPr marL="342900" indent="-342900">
              <a:buFont typeface="Wingdings" panose="05000000000000000000" pitchFamily="2" charset="2"/>
              <a:buChar char="q"/>
            </a:pPr>
            <a:endParaRPr lang="en-US" sz="2400" dirty="0"/>
          </a:p>
          <a:p>
            <a:pPr marL="342900" indent="-342900">
              <a:buFont typeface="Wingdings" panose="05000000000000000000" pitchFamily="2" charset="2"/>
              <a:buChar char="q"/>
            </a:pPr>
            <a:r>
              <a:rPr lang="en-US" sz="2400" dirty="0"/>
              <a:t> </a:t>
            </a:r>
            <a:r>
              <a:rPr lang="en-US" sz="2400" u="sng" dirty="0">
                <a:solidFill>
                  <a:schemeClr val="bg1"/>
                </a:solidFill>
              </a:rPr>
              <a:t>Plant 6 </a:t>
            </a:r>
            <a:r>
              <a:rPr lang="en-US" sz="2400" dirty="0"/>
              <a:t>showed the second-worst growth at </a:t>
            </a:r>
            <a:r>
              <a:rPr lang="en-US" sz="2400" u="sng" dirty="0">
                <a:solidFill>
                  <a:schemeClr val="bg1"/>
                </a:solidFill>
              </a:rPr>
              <a:t>low elevation </a:t>
            </a:r>
            <a:r>
              <a:rPr lang="en-US" sz="2400" dirty="0"/>
              <a:t>and the second-best at high elevation. </a:t>
            </a:r>
          </a:p>
        </p:txBody>
      </p:sp>
    </p:spTree>
    <p:extLst>
      <p:ext uri="{BB962C8B-B14F-4D97-AF65-F5344CB8AC3E}">
        <p14:creationId xmlns:p14="http://schemas.microsoft.com/office/powerpoint/2010/main" val="21726716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0931C9-23BA-415B-8F9A-95D5D5D97E31}"/>
              </a:ext>
            </a:extLst>
          </p:cNvPr>
          <p:cNvSpPr>
            <a:spLocks noGrp="1"/>
          </p:cNvSpPr>
          <p:nvPr>
            <p:ph type="title"/>
          </p:nvPr>
        </p:nvSpPr>
        <p:spPr/>
        <p:txBody>
          <a:bodyPr/>
          <a:lstStyle/>
          <a:p>
            <a:r>
              <a:rPr lang="en-US" dirty="0"/>
              <a:t>Effect of carbon dioxide on the phenotype</a:t>
            </a:r>
            <a:br>
              <a:rPr lang="en-US" dirty="0"/>
            </a:br>
            <a:endParaRPr lang="en-US" dirty="0"/>
          </a:p>
        </p:txBody>
      </p:sp>
      <p:sp>
        <p:nvSpPr>
          <p:cNvPr id="3" name="Content Placeholder 2">
            <a:extLst>
              <a:ext uri="{FF2B5EF4-FFF2-40B4-BE49-F238E27FC236}">
                <a16:creationId xmlns:a16="http://schemas.microsoft.com/office/drawing/2014/main" xmlns="" id="{6DB93620-8B0C-4C0D-82A7-030F526A5DE4}"/>
              </a:ext>
            </a:extLst>
          </p:cNvPr>
          <p:cNvSpPr>
            <a:spLocks noGrp="1"/>
          </p:cNvSpPr>
          <p:nvPr>
            <p:ph idx="1"/>
          </p:nvPr>
        </p:nvSpPr>
        <p:spPr>
          <a:xfrm>
            <a:off x="639012" y="2087491"/>
            <a:ext cx="9613861" cy="2429091"/>
          </a:xfrm>
        </p:spPr>
        <p:txBody>
          <a:bodyPr/>
          <a:lstStyle/>
          <a:p>
            <a:r>
              <a:rPr lang="en-US" dirty="0"/>
              <a:t>Carbon dioxide level in environment cause a  change in stomata density in an individual due to phenotypic plasticity.</a:t>
            </a:r>
          </a:p>
          <a:p>
            <a:r>
              <a:rPr lang="en-US" dirty="0"/>
              <a:t>When the amount of CO2 is higher the individual plant develops with low stomata density.</a:t>
            </a:r>
          </a:p>
          <a:p>
            <a:r>
              <a:rPr lang="en-US" dirty="0"/>
              <a:t>When the amount of CO2 is lower the individual plant develops with high stomata density.</a:t>
            </a:r>
          </a:p>
          <a:p>
            <a:endParaRPr lang="en-US" dirty="0"/>
          </a:p>
        </p:txBody>
      </p:sp>
      <p:pic>
        <p:nvPicPr>
          <p:cNvPr id="9" name="Picture 8" descr="A close up of a logo&#10;&#10;Description automatically generated">
            <a:extLst>
              <a:ext uri="{FF2B5EF4-FFF2-40B4-BE49-F238E27FC236}">
                <a16:creationId xmlns:a16="http://schemas.microsoft.com/office/drawing/2014/main" xmlns="" id="{CE136AF7-C8E1-49F3-85D8-082D561889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8885" y="4133850"/>
            <a:ext cx="3517080" cy="2597081"/>
          </a:xfrm>
          <a:prstGeom prst="rect">
            <a:avLst/>
          </a:prstGeom>
        </p:spPr>
      </p:pic>
    </p:spTree>
    <p:extLst>
      <p:ext uri="{BB962C8B-B14F-4D97-AF65-F5344CB8AC3E}">
        <p14:creationId xmlns:p14="http://schemas.microsoft.com/office/powerpoint/2010/main" val="21078633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4FBFA76-1FA9-47F6-88B2-F25B0A5BA20F}"/>
              </a:ext>
            </a:extLst>
          </p:cNvPr>
          <p:cNvPicPr>
            <a:picLocks noChangeAspect="1"/>
          </p:cNvPicPr>
          <p:nvPr/>
        </p:nvPicPr>
        <p:blipFill>
          <a:blip r:embed="rId2"/>
          <a:stretch>
            <a:fillRect/>
          </a:stretch>
        </p:blipFill>
        <p:spPr>
          <a:xfrm>
            <a:off x="260651" y="530539"/>
            <a:ext cx="10416313" cy="5772427"/>
          </a:xfrm>
          <a:prstGeom prst="rect">
            <a:avLst/>
          </a:prstGeom>
        </p:spPr>
      </p:pic>
    </p:spTree>
    <p:extLst>
      <p:ext uri="{BB962C8B-B14F-4D97-AF65-F5344CB8AC3E}">
        <p14:creationId xmlns:p14="http://schemas.microsoft.com/office/powerpoint/2010/main" val="7212582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A7F7D9-6B37-49DA-832C-FA9C9328C6A5}"/>
              </a:ext>
            </a:extLst>
          </p:cNvPr>
          <p:cNvSpPr>
            <a:spLocks noGrp="1"/>
          </p:cNvSpPr>
          <p:nvPr>
            <p:ph type="title"/>
          </p:nvPr>
        </p:nvSpPr>
        <p:spPr/>
        <p:txBody>
          <a:bodyPr/>
          <a:lstStyle/>
          <a:p>
            <a:r>
              <a:rPr lang="en-US" dirty="0"/>
              <a:t>            effect of light on phenotype</a:t>
            </a:r>
          </a:p>
        </p:txBody>
      </p:sp>
      <p:sp>
        <p:nvSpPr>
          <p:cNvPr id="3" name="Content Placeholder 2">
            <a:extLst>
              <a:ext uri="{FF2B5EF4-FFF2-40B4-BE49-F238E27FC236}">
                <a16:creationId xmlns:a16="http://schemas.microsoft.com/office/drawing/2014/main" xmlns="" id="{0D10B361-F9A2-44D9-81EB-06FBF25846E7}"/>
              </a:ext>
            </a:extLst>
          </p:cNvPr>
          <p:cNvSpPr>
            <a:spLocks noGrp="1"/>
          </p:cNvSpPr>
          <p:nvPr>
            <p:ph idx="1"/>
          </p:nvPr>
        </p:nvSpPr>
        <p:spPr>
          <a:xfrm>
            <a:off x="680321" y="2336873"/>
            <a:ext cx="9613861" cy="1528545"/>
          </a:xfrm>
        </p:spPr>
        <p:txBody>
          <a:bodyPr>
            <a:normAutofit lnSpcReduction="10000"/>
          </a:bodyPr>
          <a:lstStyle/>
          <a:p>
            <a:r>
              <a:rPr lang="en-US" dirty="0"/>
              <a:t>Shade leaves are  thinner and much  larger in surface areas than sun leaves. </a:t>
            </a:r>
          </a:p>
          <a:p>
            <a:r>
              <a:rPr lang="en-US" dirty="0"/>
              <a:t>Actually the genes which determine the shape of leaf are sensitive to light.</a:t>
            </a:r>
          </a:p>
          <a:p>
            <a:pPr marL="0" indent="0">
              <a:buNone/>
            </a:pPr>
            <a:endParaRPr lang="en-US" dirty="0"/>
          </a:p>
          <a:p>
            <a:endParaRPr lang="en-US" dirty="0"/>
          </a:p>
        </p:txBody>
      </p:sp>
      <p:graphicFrame>
        <p:nvGraphicFramePr>
          <p:cNvPr id="4" name="Diagram 3">
            <a:extLst>
              <a:ext uri="{FF2B5EF4-FFF2-40B4-BE49-F238E27FC236}">
                <a16:creationId xmlns:a16="http://schemas.microsoft.com/office/drawing/2014/main" xmlns="" id="{D06E88F5-063A-49C4-9FFC-79332FEE66F3}"/>
              </a:ext>
            </a:extLst>
          </p:cNvPr>
          <p:cNvGraphicFramePr/>
          <p:nvPr>
            <p:extLst>
              <p:ext uri="{D42A27DB-BD31-4B8C-83A1-F6EECF244321}">
                <p14:modId xmlns:p14="http://schemas.microsoft.com/office/powerpoint/2010/main" val="1854255207"/>
              </p:ext>
            </p:extLst>
          </p:nvPr>
        </p:nvGraphicFramePr>
        <p:xfrm>
          <a:off x="1094509" y="3990109"/>
          <a:ext cx="3616036" cy="21146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A close up of a flower&#10;&#10;Description automatically generated">
            <a:extLst>
              <a:ext uri="{FF2B5EF4-FFF2-40B4-BE49-F238E27FC236}">
                <a16:creationId xmlns:a16="http://schemas.microsoft.com/office/drawing/2014/main" xmlns="" id="{F895030C-3954-413F-BE34-9C3EC6E25D5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23564" y="3436870"/>
            <a:ext cx="2673927" cy="3173930"/>
          </a:xfrm>
          <a:prstGeom prst="rect">
            <a:avLst/>
          </a:prstGeom>
        </p:spPr>
      </p:pic>
    </p:spTree>
    <p:extLst>
      <p:ext uri="{BB962C8B-B14F-4D97-AF65-F5344CB8AC3E}">
        <p14:creationId xmlns:p14="http://schemas.microsoft.com/office/powerpoint/2010/main" val="27008696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xmlns="" id="{CAF43216-230D-4305-A1C8-B62D812B5A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47675"/>
            <a:ext cx="11237976" cy="5930265"/>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xmlns="" id="{F2D85370-911D-4C4C-A226-D5D9FC415DAD}"/>
              </a:ext>
            </a:extLst>
          </p:cNvPr>
          <p:cNvPicPr>
            <a:picLocks noChangeAspect="1"/>
          </p:cNvPicPr>
          <p:nvPr/>
        </p:nvPicPr>
        <p:blipFill>
          <a:blip r:embed="rId2"/>
          <a:stretch>
            <a:fillRect/>
          </a:stretch>
        </p:blipFill>
        <p:spPr>
          <a:xfrm>
            <a:off x="602280" y="609600"/>
            <a:ext cx="7473244" cy="5604933"/>
          </a:xfrm>
          <a:prstGeom prst="rect">
            <a:avLst/>
          </a:prstGeom>
        </p:spPr>
      </p:pic>
      <p:pic>
        <p:nvPicPr>
          <p:cNvPr id="9" name="Picture 8">
            <a:extLst>
              <a:ext uri="{FF2B5EF4-FFF2-40B4-BE49-F238E27FC236}">
                <a16:creationId xmlns:a16="http://schemas.microsoft.com/office/drawing/2014/main" xmlns="" id="{ABFE1D33-74D4-49A6-BE38-4E9E88ED963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1" name="Rectangle 10">
            <a:extLst>
              <a:ext uri="{FF2B5EF4-FFF2-40B4-BE49-F238E27FC236}">
                <a16:creationId xmlns:a16="http://schemas.microsoft.com/office/drawing/2014/main" xmlns="" id="{8B596859-88E8-4EB6-B800-82A4546478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a:extLst>
              <a:ext uri="{FF2B5EF4-FFF2-40B4-BE49-F238E27FC236}">
                <a16:creationId xmlns:a16="http://schemas.microsoft.com/office/drawing/2014/main" xmlns="" id="{89F0BF75-AAD8-4A93-8CE6-48A521C3A547}"/>
              </a:ext>
            </a:extLst>
          </p:cNvPr>
          <p:cNvSpPr/>
          <p:nvPr/>
        </p:nvSpPr>
        <p:spPr>
          <a:xfrm>
            <a:off x="8298873" y="2139723"/>
            <a:ext cx="3311236" cy="1938992"/>
          </a:xfrm>
          <a:prstGeom prst="rect">
            <a:avLst/>
          </a:prstGeom>
        </p:spPr>
        <p:txBody>
          <a:bodyPr wrap="square">
            <a:spAutoFit/>
          </a:bodyPr>
          <a:lstStyle/>
          <a:p>
            <a:r>
              <a:rPr lang="en-US" sz="2000" dirty="0">
                <a:solidFill>
                  <a:srgbClr val="002060"/>
                </a:solidFill>
              </a:rPr>
              <a:t>so when the ratio of FRL to RL exceeds critical level the leaf will be formed like shaded leaves with large surface area to absorb more light.</a:t>
            </a:r>
          </a:p>
        </p:txBody>
      </p:sp>
    </p:spTree>
    <p:extLst>
      <p:ext uri="{BB962C8B-B14F-4D97-AF65-F5344CB8AC3E}">
        <p14:creationId xmlns:p14="http://schemas.microsoft.com/office/powerpoint/2010/main" val="26274685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537CF4-2E74-4C86-A0D1-3BD3194445F4}"/>
              </a:ext>
            </a:extLst>
          </p:cNvPr>
          <p:cNvSpPr>
            <a:spLocks noGrp="1"/>
          </p:cNvSpPr>
          <p:nvPr>
            <p:ph type="title"/>
          </p:nvPr>
        </p:nvSpPr>
        <p:spPr/>
        <p:txBody>
          <a:bodyPr/>
          <a:lstStyle/>
          <a:p>
            <a:r>
              <a:rPr lang="en-US" dirty="0"/>
              <a:t>               effect of chemical signal</a:t>
            </a:r>
          </a:p>
        </p:txBody>
      </p:sp>
      <p:sp>
        <p:nvSpPr>
          <p:cNvPr id="3" name="Content Placeholder 2">
            <a:extLst>
              <a:ext uri="{FF2B5EF4-FFF2-40B4-BE49-F238E27FC236}">
                <a16:creationId xmlns:a16="http://schemas.microsoft.com/office/drawing/2014/main" xmlns="" id="{F58BBB29-2CFD-419B-BA2B-B91EFEEE3258}"/>
              </a:ext>
            </a:extLst>
          </p:cNvPr>
          <p:cNvSpPr>
            <a:spLocks noGrp="1"/>
          </p:cNvSpPr>
          <p:nvPr>
            <p:ph idx="1"/>
          </p:nvPr>
        </p:nvSpPr>
        <p:spPr>
          <a:xfrm>
            <a:off x="221673" y="2064328"/>
            <a:ext cx="11457709" cy="4585854"/>
          </a:xfrm>
        </p:spPr>
        <p:txBody>
          <a:bodyPr/>
          <a:lstStyle/>
          <a:p>
            <a:r>
              <a:rPr lang="en-US" dirty="0"/>
              <a:t>workers exposed  some </a:t>
            </a:r>
            <a:r>
              <a:rPr lang="en-US" i="1" dirty="0" err="1">
                <a:solidFill>
                  <a:srgbClr val="FFFF00"/>
                </a:solidFill>
              </a:rPr>
              <a:t>Nucella</a:t>
            </a:r>
            <a:r>
              <a:rPr lang="en-US" i="1" dirty="0">
                <a:solidFill>
                  <a:srgbClr val="FFFF00"/>
                </a:solidFill>
              </a:rPr>
              <a:t> </a:t>
            </a:r>
            <a:r>
              <a:rPr lang="en-US" i="1" dirty="0" err="1">
                <a:solidFill>
                  <a:srgbClr val="FFFF00"/>
                </a:solidFill>
              </a:rPr>
              <a:t>lamellosa</a:t>
            </a:r>
            <a:r>
              <a:rPr lang="en-US" i="1" dirty="0">
                <a:solidFill>
                  <a:srgbClr val="FFFF00"/>
                </a:solidFill>
              </a:rPr>
              <a:t> </a:t>
            </a:r>
            <a:r>
              <a:rPr lang="en-US" dirty="0">
                <a:solidFill>
                  <a:srgbClr val="FFFF00"/>
                </a:solidFill>
              </a:rPr>
              <a:t>(</a:t>
            </a:r>
            <a:r>
              <a:rPr lang="en-US" dirty="0" err="1">
                <a:solidFill>
                  <a:srgbClr val="FFFF00"/>
                </a:solidFill>
              </a:rPr>
              <a:t>dogwhelk</a:t>
            </a:r>
            <a:r>
              <a:rPr lang="en-US" dirty="0">
                <a:solidFill>
                  <a:srgbClr val="FFFF00"/>
                </a:solidFill>
              </a:rPr>
              <a:t>) </a:t>
            </a:r>
          </a:p>
          <a:p>
            <a:r>
              <a:rPr lang="en-US" dirty="0"/>
              <a:t>a snail in rocky coasts</a:t>
            </a:r>
          </a:p>
        </p:txBody>
      </p:sp>
      <p:pic>
        <p:nvPicPr>
          <p:cNvPr id="5" name="Picture 4">
            <a:extLst>
              <a:ext uri="{FF2B5EF4-FFF2-40B4-BE49-F238E27FC236}">
                <a16:creationId xmlns:a16="http://schemas.microsoft.com/office/drawing/2014/main" xmlns="" id="{EFE391E2-0A27-4F4C-9B47-D58FBC402DC9}"/>
              </a:ext>
            </a:extLst>
          </p:cNvPr>
          <p:cNvPicPr>
            <a:picLocks noChangeAspect="1"/>
          </p:cNvPicPr>
          <p:nvPr/>
        </p:nvPicPr>
        <p:blipFill>
          <a:blip r:embed="rId2"/>
          <a:stretch>
            <a:fillRect/>
          </a:stretch>
        </p:blipFill>
        <p:spPr>
          <a:xfrm>
            <a:off x="333957" y="3251662"/>
            <a:ext cx="10112370" cy="3363884"/>
          </a:xfrm>
          <a:prstGeom prst="rect">
            <a:avLst/>
          </a:prstGeom>
        </p:spPr>
      </p:pic>
    </p:spTree>
    <p:extLst>
      <p:ext uri="{BB962C8B-B14F-4D97-AF65-F5344CB8AC3E}">
        <p14:creationId xmlns:p14="http://schemas.microsoft.com/office/powerpoint/2010/main" val="36094425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57FCEABA-8B65-47AA-A761-795DE2D8A6C0}"/>
              </a:ext>
            </a:extLst>
          </p:cNvPr>
          <p:cNvSpPr/>
          <p:nvPr/>
        </p:nvSpPr>
        <p:spPr>
          <a:xfrm>
            <a:off x="7218217" y="1182231"/>
            <a:ext cx="3463637" cy="2677656"/>
          </a:xfrm>
          <a:prstGeom prst="rect">
            <a:avLst/>
          </a:prstGeom>
        </p:spPr>
        <p:txBody>
          <a:bodyPr wrap="square">
            <a:spAutoFit/>
          </a:bodyPr>
          <a:lstStyle/>
          <a:p>
            <a:r>
              <a:rPr lang="en-US" sz="2400" dirty="0" err="1"/>
              <a:t>dogwhelks</a:t>
            </a:r>
            <a:r>
              <a:rPr lang="en-US" sz="2400" dirty="0"/>
              <a:t> exposed to cancer products and metabolites have </a:t>
            </a:r>
            <a:r>
              <a:rPr lang="en-US" sz="2400" b="1" dirty="0">
                <a:solidFill>
                  <a:srgbClr val="FFFF00"/>
                </a:solidFill>
              </a:rPr>
              <a:t>increased length </a:t>
            </a:r>
            <a:r>
              <a:rPr lang="en-US" sz="2400" dirty="0"/>
              <a:t>of apertural teeth (</a:t>
            </a:r>
            <a:r>
              <a:rPr lang="en-US" sz="2400" dirty="0" err="1"/>
              <a:t>outerlip</a:t>
            </a:r>
            <a:r>
              <a:rPr lang="en-US" sz="2400" dirty="0"/>
              <a:t> teeth) for better prey handling.                      </a:t>
            </a:r>
          </a:p>
        </p:txBody>
      </p:sp>
      <p:pic>
        <p:nvPicPr>
          <p:cNvPr id="5" name="Picture 4">
            <a:extLst>
              <a:ext uri="{FF2B5EF4-FFF2-40B4-BE49-F238E27FC236}">
                <a16:creationId xmlns:a16="http://schemas.microsoft.com/office/drawing/2014/main" xmlns="" id="{4C5D5746-4804-46BC-89A1-C72B47B3DD05}"/>
              </a:ext>
            </a:extLst>
          </p:cNvPr>
          <p:cNvPicPr>
            <a:picLocks noChangeAspect="1"/>
          </p:cNvPicPr>
          <p:nvPr/>
        </p:nvPicPr>
        <p:blipFill>
          <a:blip r:embed="rId2"/>
          <a:stretch>
            <a:fillRect/>
          </a:stretch>
        </p:blipFill>
        <p:spPr>
          <a:xfrm>
            <a:off x="378101" y="385932"/>
            <a:ext cx="5717899" cy="2499370"/>
          </a:xfrm>
          <a:prstGeom prst="rect">
            <a:avLst/>
          </a:prstGeom>
        </p:spPr>
      </p:pic>
      <p:pic>
        <p:nvPicPr>
          <p:cNvPr id="6" name="Picture 5">
            <a:extLst>
              <a:ext uri="{FF2B5EF4-FFF2-40B4-BE49-F238E27FC236}">
                <a16:creationId xmlns:a16="http://schemas.microsoft.com/office/drawing/2014/main" xmlns="" id="{B61E5F30-4F47-4C09-B200-E93BF36DD178}"/>
              </a:ext>
            </a:extLst>
          </p:cNvPr>
          <p:cNvPicPr>
            <a:picLocks noChangeAspect="1"/>
          </p:cNvPicPr>
          <p:nvPr/>
        </p:nvPicPr>
        <p:blipFill>
          <a:blip r:embed="rId3"/>
          <a:stretch>
            <a:fillRect/>
          </a:stretch>
        </p:blipFill>
        <p:spPr>
          <a:xfrm>
            <a:off x="1235821" y="3220704"/>
            <a:ext cx="4300443" cy="3344789"/>
          </a:xfrm>
          <a:prstGeom prst="rect">
            <a:avLst/>
          </a:prstGeom>
        </p:spPr>
      </p:pic>
    </p:spTree>
    <p:extLst>
      <p:ext uri="{BB962C8B-B14F-4D97-AF65-F5344CB8AC3E}">
        <p14:creationId xmlns:p14="http://schemas.microsoft.com/office/powerpoint/2010/main" val="28100034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216E8C-A2F8-462D-A1A8-2B507D6E9DD5}"/>
              </a:ext>
            </a:extLst>
          </p:cNvPr>
          <p:cNvSpPr>
            <a:spLocks noGrp="1"/>
          </p:cNvSpPr>
          <p:nvPr>
            <p:ph type="title"/>
          </p:nvPr>
        </p:nvSpPr>
        <p:spPr/>
        <p:txBody>
          <a:bodyPr/>
          <a:lstStyle/>
          <a:p>
            <a:r>
              <a:rPr lang="en-US" dirty="0"/>
              <a:t>                         phenotypes</a:t>
            </a:r>
          </a:p>
        </p:txBody>
      </p:sp>
      <p:sp>
        <p:nvSpPr>
          <p:cNvPr id="3" name="Content Placeholder 2">
            <a:extLst>
              <a:ext uri="{FF2B5EF4-FFF2-40B4-BE49-F238E27FC236}">
                <a16:creationId xmlns:a16="http://schemas.microsoft.com/office/drawing/2014/main" xmlns="" id="{AF6455D7-5BB6-4450-B5A4-3A95BB9DB3E7}"/>
              </a:ext>
            </a:extLst>
          </p:cNvPr>
          <p:cNvSpPr>
            <a:spLocks noGrp="1"/>
          </p:cNvSpPr>
          <p:nvPr>
            <p:ph idx="1"/>
          </p:nvPr>
        </p:nvSpPr>
        <p:spPr>
          <a:xfrm>
            <a:off x="680321" y="1995056"/>
            <a:ext cx="10345488" cy="4737048"/>
          </a:xfrm>
        </p:spPr>
        <p:txBody>
          <a:bodyPr>
            <a:normAutofit/>
          </a:bodyPr>
          <a:lstStyle/>
          <a:p>
            <a:pPr>
              <a:buFont typeface="Wingdings" panose="05000000000000000000" pitchFamily="2" charset="2"/>
              <a:buChar char="§"/>
            </a:pPr>
            <a:r>
              <a:rPr lang="en-US" dirty="0"/>
              <a:t>observable physical properties of an organism</a:t>
            </a:r>
          </a:p>
          <a:p>
            <a:pPr>
              <a:buFont typeface="Wingdings" panose="05000000000000000000" pitchFamily="2" charset="2"/>
              <a:buChar char="§"/>
            </a:pPr>
            <a:r>
              <a:rPr lang="en-US" dirty="0"/>
              <a:t> organism's appearance, development, and behavior. </a:t>
            </a:r>
          </a:p>
          <a:p>
            <a:pPr>
              <a:buFont typeface="Wingdings" panose="05000000000000000000" pitchFamily="2" charset="2"/>
              <a:buChar char="§"/>
            </a:pPr>
            <a:r>
              <a:rPr lang="en-US" dirty="0"/>
              <a:t>phenotype is determined by its genotype, which is the set of genes the organism carries, as well as by environmental influences upon these genes.</a:t>
            </a:r>
          </a:p>
          <a:p>
            <a:pPr>
              <a:buFont typeface="Wingdings" panose="05000000000000000000" pitchFamily="2" charset="2"/>
              <a:buChar char="§"/>
            </a:pPr>
            <a:r>
              <a:rPr lang="en-US" dirty="0">
                <a:solidFill>
                  <a:srgbClr val="00B0F0"/>
                </a:solidFill>
              </a:rPr>
              <a:t>Examples of phenotypes </a:t>
            </a:r>
            <a:r>
              <a:rPr lang="en-US" dirty="0"/>
              <a:t>include </a:t>
            </a:r>
            <a:r>
              <a:rPr lang="en-US" b="1" dirty="0"/>
              <a:t>height, wing length</a:t>
            </a:r>
            <a:r>
              <a:rPr lang="en-US" dirty="0"/>
              <a:t>, and </a:t>
            </a:r>
            <a:r>
              <a:rPr lang="en-US" b="1" dirty="0"/>
              <a:t>eye color.</a:t>
            </a:r>
          </a:p>
          <a:p>
            <a:pPr>
              <a:buFont typeface="Wingdings" panose="05000000000000000000" pitchFamily="2" charset="2"/>
              <a:buChar char="§"/>
            </a:pPr>
            <a:r>
              <a:rPr lang="en-US" dirty="0"/>
              <a:t>Phenotypes also include observable characteristics that can be measured in the laboratory, such as levels of hormones or blood cells.</a:t>
            </a:r>
          </a:p>
          <a:p>
            <a:pPr lvl="6"/>
            <a:endParaRPr lang="en-US" dirty="0"/>
          </a:p>
        </p:txBody>
      </p:sp>
    </p:spTree>
    <p:extLst>
      <p:ext uri="{BB962C8B-B14F-4D97-AF65-F5344CB8AC3E}">
        <p14:creationId xmlns:p14="http://schemas.microsoft.com/office/powerpoint/2010/main" val="20360075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1BE790-E353-402F-AD58-0FF68CDD36AB}"/>
              </a:ext>
            </a:extLst>
          </p:cNvPr>
          <p:cNvSpPr>
            <a:spLocks noGrp="1"/>
          </p:cNvSpPr>
          <p:nvPr>
            <p:ph type="title"/>
          </p:nvPr>
        </p:nvSpPr>
        <p:spPr/>
        <p:txBody>
          <a:bodyPr/>
          <a:lstStyle/>
          <a:p>
            <a:r>
              <a:rPr lang="en-US" dirty="0"/>
              <a:t>Conclusion</a:t>
            </a:r>
            <a:endParaRPr lang="en-US" dirty="0"/>
          </a:p>
        </p:txBody>
      </p:sp>
      <p:sp>
        <p:nvSpPr>
          <p:cNvPr id="3" name="Content Placeholder 2">
            <a:extLst>
              <a:ext uri="{FF2B5EF4-FFF2-40B4-BE49-F238E27FC236}">
                <a16:creationId xmlns:a16="http://schemas.microsoft.com/office/drawing/2014/main" xmlns="" id="{2FE87C99-7F56-4A65-AA70-1D92A4465C93}"/>
              </a:ext>
            </a:extLst>
          </p:cNvPr>
          <p:cNvSpPr>
            <a:spLocks noGrp="1"/>
          </p:cNvSpPr>
          <p:nvPr>
            <p:ph idx="1"/>
          </p:nvPr>
        </p:nvSpPr>
        <p:spPr/>
        <p:txBody>
          <a:bodyPr/>
          <a:lstStyle/>
          <a:p>
            <a:pPr marL="0" indent="0">
              <a:buNone/>
            </a:pPr>
            <a:r>
              <a:rPr lang="en-US" dirty="0"/>
              <a:t>Degree to which an organism phenotype changes depends upon its current and past environment.</a:t>
            </a:r>
          </a:p>
          <a:p>
            <a:pPr marL="0" indent="0">
              <a:buNone/>
            </a:pPr>
            <a:endParaRPr lang="en-US" dirty="0"/>
          </a:p>
          <a:p>
            <a:pPr marL="0" indent="0">
              <a:buNone/>
            </a:pPr>
            <a:r>
              <a:rPr lang="en-US" dirty="0"/>
              <a:t> it involve the regulatory genes which switch on and off the structural genes in accordance with the </a:t>
            </a:r>
            <a:r>
              <a:rPr lang="en-US" dirty="0" smtClean="0"/>
              <a:t>stimuli.</a:t>
            </a:r>
            <a:endParaRPr lang="en-US" dirty="0"/>
          </a:p>
          <a:p>
            <a:pPr marL="0" indent="0">
              <a:buNone/>
            </a:pPr>
            <a:endParaRPr lang="en-US" dirty="0"/>
          </a:p>
          <a:p>
            <a:pPr marL="0" indent="0">
              <a:buNone/>
            </a:pPr>
            <a:r>
              <a:rPr lang="en-US" dirty="0"/>
              <a:t>Environment affects the genotype which eventually change the phenotype.</a:t>
            </a:r>
          </a:p>
        </p:txBody>
      </p:sp>
    </p:spTree>
    <p:extLst>
      <p:ext uri="{BB962C8B-B14F-4D97-AF65-F5344CB8AC3E}">
        <p14:creationId xmlns:p14="http://schemas.microsoft.com/office/powerpoint/2010/main" val="34679549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42047" y="672353"/>
            <a:ext cx="10313894" cy="6078072"/>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497479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CF85BA-9542-4A75-989F-D26CA925DE76}"/>
              </a:ext>
            </a:extLst>
          </p:cNvPr>
          <p:cNvSpPr>
            <a:spLocks noGrp="1"/>
          </p:cNvSpPr>
          <p:nvPr>
            <p:ph type="title"/>
          </p:nvPr>
        </p:nvSpPr>
        <p:spPr/>
        <p:txBody>
          <a:bodyPr/>
          <a:lstStyle/>
          <a:p>
            <a:r>
              <a:rPr lang="en-US" dirty="0"/>
              <a:t>                example: eye color</a:t>
            </a:r>
          </a:p>
        </p:txBody>
      </p:sp>
      <p:pic>
        <p:nvPicPr>
          <p:cNvPr id="4" name="Content Placeholder 3">
            <a:extLst>
              <a:ext uri="{FF2B5EF4-FFF2-40B4-BE49-F238E27FC236}">
                <a16:creationId xmlns:a16="http://schemas.microsoft.com/office/drawing/2014/main" xmlns="" id="{A75A8C5B-41CD-451A-A93A-03579F6ED615}"/>
              </a:ext>
            </a:extLst>
          </p:cNvPr>
          <p:cNvPicPr>
            <a:picLocks noGrp="1" noChangeAspect="1"/>
          </p:cNvPicPr>
          <p:nvPr>
            <p:ph idx="1"/>
          </p:nvPr>
        </p:nvPicPr>
        <p:blipFill>
          <a:blip r:embed="rId2"/>
          <a:stretch>
            <a:fillRect/>
          </a:stretch>
        </p:blipFill>
        <p:spPr>
          <a:xfrm>
            <a:off x="0" y="1926960"/>
            <a:ext cx="12191999" cy="4931040"/>
          </a:xfrm>
          <a:prstGeom prst="rect">
            <a:avLst/>
          </a:prstGeom>
        </p:spPr>
      </p:pic>
    </p:spTree>
    <p:extLst>
      <p:ext uri="{BB962C8B-B14F-4D97-AF65-F5344CB8AC3E}">
        <p14:creationId xmlns:p14="http://schemas.microsoft.com/office/powerpoint/2010/main" val="5570646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D25711-E99F-4B7E-87A7-941477702956}"/>
              </a:ext>
            </a:extLst>
          </p:cNvPr>
          <p:cNvSpPr>
            <a:spLocks noGrp="1"/>
          </p:cNvSpPr>
          <p:nvPr>
            <p:ph type="title"/>
          </p:nvPr>
        </p:nvSpPr>
        <p:spPr/>
        <p:txBody>
          <a:bodyPr/>
          <a:lstStyle/>
          <a:p>
            <a:r>
              <a:rPr lang="en-US" dirty="0"/>
              <a:t>     </a:t>
            </a:r>
            <a:r>
              <a:rPr lang="en-US" dirty="0" smtClean="0"/>
              <a:t>Effect </a:t>
            </a:r>
            <a:r>
              <a:rPr lang="en-US" dirty="0"/>
              <a:t>of </a:t>
            </a:r>
            <a:r>
              <a:rPr lang="en-US" dirty="0" smtClean="0"/>
              <a:t>environment on Phenotype </a:t>
            </a:r>
            <a:endParaRPr lang="en-US" dirty="0"/>
          </a:p>
        </p:txBody>
      </p:sp>
      <p:pic>
        <p:nvPicPr>
          <p:cNvPr id="5" name="Picture Placeholder 4">
            <a:extLst>
              <a:ext uri="{FF2B5EF4-FFF2-40B4-BE49-F238E27FC236}">
                <a16:creationId xmlns:a16="http://schemas.microsoft.com/office/drawing/2014/main" xmlns="" id="{77A0FD32-80EB-457C-9DAA-EC3178A8E825}"/>
              </a:ext>
            </a:extLst>
          </p:cNvPr>
          <p:cNvPicPr>
            <a:picLocks noGrp="1" noChangeAspect="1"/>
          </p:cNvPicPr>
          <p:nvPr>
            <p:ph type="pic" idx="1"/>
          </p:nvPr>
        </p:nvPicPr>
        <p:blipFill>
          <a:blip r:embed="rId2"/>
          <a:srcRect t="5713" b="5713"/>
          <a:stretch>
            <a:fillRect/>
          </a:stretch>
        </p:blipFill>
        <p:spPr>
          <a:xfrm>
            <a:off x="6531397" y="1961322"/>
            <a:ext cx="5660603" cy="4896678"/>
          </a:xfrm>
          <a:prstGeom prst="rect">
            <a:avLst/>
          </a:prstGeom>
        </p:spPr>
      </p:pic>
      <p:sp>
        <p:nvSpPr>
          <p:cNvPr id="4" name="Text Placeholder 3">
            <a:extLst>
              <a:ext uri="{FF2B5EF4-FFF2-40B4-BE49-F238E27FC236}">
                <a16:creationId xmlns:a16="http://schemas.microsoft.com/office/drawing/2014/main" xmlns="" id="{5A884D9E-5578-41F9-9C22-562E97199587}"/>
              </a:ext>
            </a:extLst>
          </p:cNvPr>
          <p:cNvSpPr>
            <a:spLocks noGrp="1"/>
          </p:cNvSpPr>
          <p:nvPr>
            <p:ph type="body" sz="half" idx="2"/>
          </p:nvPr>
        </p:nvSpPr>
        <p:spPr>
          <a:xfrm>
            <a:off x="533400" y="2349500"/>
            <a:ext cx="5734877" cy="4356100"/>
          </a:xfrm>
        </p:spPr>
        <p:txBody>
          <a:bodyPr>
            <a:normAutofit lnSpcReduction="10000"/>
          </a:bodyPr>
          <a:lstStyle/>
          <a:p>
            <a:pPr marL="342900" indent="-342900">
              <a:buFont typeface="Wingdings" panose="05000000000000000000" pitchFamily="2" charset="2"/>
              <a:buChar char="Ø"/>
            </a:pPr>
            <a:r>
              <a:rPr lang="en-US" sz="2400" dirty="0"/>
              <a:t>The phenotype  is the sum of the genotype and the environment. </a:t>
            </a:r>
          </a:p>
          <a:p>
            <a:pPr marL="342900" indent="-342900">
              <a:buFont typeface="Wingdings" panose="05000000000000000000" pitchFamily="2" charset="2"/>
              <a:buChar char="Ø"/>
            </a:pPr>
            <a:r>
              <a:rPr lang="en-US" sz="2400" dirty="0"/>
              <a:t>The phenotype can also be seen as the interaction between genetics and environmental factors</a:t>
            </a:r>
          </a:p>
          <a:p>
            <a:pPr marL="342900" indent="-342900">
              <a:buFont typeface="Wingdings" panose="05000000000000000000" pitchFamily="2" charset="2"/>
              <a:buChar char="Ø"/>
            </a:pPr>
            <a:r>
              <a:rPr lang="en-US" sz="2400" dirty="0"/>
              <a:t> some genotypes are better in one environment and others are better in another environment</a:t>
            </a:r>
          </a:p>
          <a:p>
            <a:pPr marL="342900" indent="-342900">
              <a:buFont typeface="Wingdings" panose="05000000000000000000" pitchFamily="2" charset="2"/>
              <a:buChar char="Ø"/>
            </a:pPr>
            <a:r>
              <a:rPr lang="en-US" sz="2000" dirty="0"/>
              <a:t> </a:t>
            </a:r>
            <a:r>
              <a:rPr lang="en-US" sz="2400" dirty="0"/>
              <a:t>In addition to genotypes, Environmental conditions, such as </a:t>
            </a:r>
            <a:r>
              <a:rPr lang="en-US" sz="2400" dirty="0">
                <a:solidFill>
                  <a:srgbClr val="00B0F0"/>
                </a:solidFill>
              </a:rPr>
              <a:t>temperature and availability </a:t>
            </a:r>
            <a:r>
              <a:rPr lang="en-US" sz="2400" dirty="0"/>
              <a:t>of nutrients can affect phenotypes.</a:t>
            </a:r>
          </a:p>
          <a:p>
            <a:pPr marL="342900" indent="-342900">
              <a:buFont typeface="Wingdings" panose="05000000000000000000" pitchFamily="2" charset="2"/>
              <a:buChar char="Ø"/>
            </a:pPr>
            <a:endParaRPr lang="en-US" sz="2000" dirty="0"/>
          </a:p>
        </p:txBody>
      </p:sp>
    </p:spTree>
    <p:extLst>
      <p:ext uri="{BB962C8B-B14F-4D97-AF65-F5344CB8AC3E}">
        <p14:creationId xmlns:p14="http://schemas.microsoft.com/office/powerpoint/2010/main" val="24079315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D25711-E99F-4B7E-87A7-941477702956}"/>
              </a:ext>
            </a:extLst>
          </p:cNvPr>
          <p:cNvSpPr>
            <a:spLocks noGrp="1"/>
          </p:cNvSpPr>
          <p:nvPr>
            <p:ph type="title"/>
          </p:nvPr>
        </p:nvSpPr>
        <p:spPr/>
        <p:txBody>
          <a:bodyPr/>
          <a:lstStyle/>
          <a:p>
            <a:r>
              <a:rPr lang="en-US" dirty="0"/>
              <a:t>     </a:t>
            </a:r>
            <a:r>
              <a:rPr lang="en-US" dirty="0" smtClean="0"/>
              <a:t> </a:t>
            </a:r>
            <a:endParaRPr lang="en-US" dirty="0"/>
          </a:p>
        </p:txBody>
      </p:sp>
      <p:sp>
        <p:nvSpPr>
          <p:cNvPr id="4" name="Text Placeholder 3">
            <a:extLst>
              <a:ext uri="{FF2B5EF4-FFF2-40B4-BE49-F238E27FC236}">
                <a16:creationId xmlns:a16="http://schemas.microsoft.com/office/drawing/2014/main" xmlns="" id="{5A884D9E-5578-41F9-9C22-562E97199587}"/>
              </a:ext>
            </a:extLst>
          </p:cNvPr>
          <p:cNvSpPr>
            <a:spLocks noGrp="1"/>
          </p:cNvSpPr>
          <p:nvPr>
            <p:ph type="body" sz="half" idx="2"/>
          </p:nvPr>
        </p:nvSpPr>
        <p:spPr>
          <a:xfrm>
            <a:off x="533400" y="2349500"/>
            <a:ext cx="5734877" cy="4356100"/>
          </a:xfrm>
        </p:spPr>
        <p:txBody>
          <a:bodyPr>
            <a:normAutofit/>
          </a:bodyPr>
          <a:lstStyle/>
          <a:p>
            <a:endParaRPr lang="en-US" sz="20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037" y="1293697"/>
            <a:ext cx="11363759" cy="4645268"/>
          </a:xfrm>
          <a:prstGeom prst="rect">
            <a:avLst/>
          </a:prstGeom>
        </p:spPr>
      </p:pic>
      <p:sp>
        <p:nvSpPr>
          <p:cNvPr id="8" name="Picture Placeholder 7"/>
          <p:cNvSpPr>
            <a:spLocks noGrp="1"/>
          </p:cNvSpPr>
          <p:nvPr>
            <p:ph type="pic" idx="1"/>
          </p:nvPr>
        </p:nvSpPr>
        <p:spPr>
          <a:xfrm>
            <a:off x="5123827" y="2721581"/>
            <a:ext cx="5425849" cy="3599312"/>
          </a:xfrm>
        </p:spPr>
      </p:sp>
    </p:spTree>
    <p:extLst>
      <p:ext uri="{BB962C8B-B14F-4D97-AF65-F5344CB8AC3E}">
        <p14:creationId xmlns:p14="http://schemas.microsoft.com/office/powerpoint/2010/main" val="17579206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D0731B-02EB-467E-89F7-2B890A021D5D}"/>
              </a:ext>
            </a:extLst>
          </p:cNvPr>
          <p:cNvSpPr>
            <a:spLocks noGrp="1"/>
          </p:cNvSpPr>
          <p:nvPr>
            <p:ph type="title"/>
          </p:nvPr>
        </p:nvSpPr>
        <p:spPr/>
        <p:txBody>
          <a:bodyPr/>
          <a:lstStyle/>
          <a:p>
            <a:r>
              <a:rPr lang="en-US" dirty="0"/>
              <a:t>                 Lamarck’s theory:</a:t>
            </a:r>
          </a:p>
        </p:txBody>
      </p:sp>
      <p:sp>
        <p:nvSpPr>
          <p:cNvPr id="3" name="Content Placeholder 2">
            <a:extLst>
              <a:ext uri="{FF2B5EF4-FFF2-40B4-BE49-F238E27FC236}">
                <a16:creationId xmlns:a16="http://schemas.microsoft.com/office/drawing/2014/main" xmlns="" id="{40D85696-337B-42AF-85B8-7A241A84E8E6}"/>
              </a:ext>
            </a:extLst>
          </p:cNvPr>
          <p:cNvSpPr>
            <a:spLocks noGrp="1"/>
          </p:cNvSpPr>
          <p:nvPr>
            <p:ph idx="1"/>
          </p:nvPr>
        </p:nvSpPr>
        <p:spPr>
          <a:xfrm>
            <a:off x="166256" y="2008910"/>
            <a:ext cx="7095156" cy="4701172"/>
          </a:xfrm>
        </p:spPr>
        <p:txBody>
          <a:bodyPr>
            <a:normAutofit/>
          </a:bodyPr>
          <a:lstStyle/>
          <a:p>
            <a:r>
              <a:rPr lang="en-US" u="sng" dirty="0"/>
              <a:t>Theory of Inheritance of Acquired Characteristics</a:t>
            </a:r>
            <a:r>
              <a:rPr lang="en-US" dirty="0"/>
              <a:t>, first presented in 1801.</a:t>
            </a:r>
          </a:p>
          <a:p>
            <a:r>
              <a:rPr lang="en-US" dirty="0"/>
              <a:t> </a:t>
            </a:r>
            <a:endParaRPr lang="en-US" dirty="0" smtClean="0"/>
          </a:p>
          <a:p>
            <a:pPr>
              <a:lnSpc>
                <a:spcPct val="150000"/>
              </a:lnSpc>
            </a:pPr>
            <a:r>
              <a:rPr lang="en-US" b="1" u="sng" dirty="0" smtClean="0">
                <a:solidFill>
                  <a:schemeClr val="bg1"/>
                </a:solidFill>
              </a:rPr>
              <a:t>Lamarckism</a:t>
            </a:r>
            <a:r>
              <a:rPr lang="en-US" dirty="0" smtClean="0"/>
              <a:t> </a:t>
            </a:r>
            <a:r>
              <a:rPr lang="en-US" dirty="0"/>
              <a:t>is the hypothesis that an organism can pass on characteristics that it has acquired through use or disuse during its lifetime to its offspring. It is also known as the inheritance of acquired characteristics or soft inheritance</a:t>
            </a:r>
            <a:r>
              <a:rPr lang="en-US" dirty="0" smtClean="0"/>
              <a:t>.</a:t>
            </a:r>
          </a:p>
          <a:p>
            <a:endParaRPr lang="en-US" dirty="0"/>
          </a:p>
        </p:txBody>
      </p:sp>
      <p:pic>
        <p:nvPicPr>
          <p:cNvPr id="5" name="Picture 4" descr="A close up of a logo&#10;&#10;Description automatically generated">
            <a:extLst>
              <a:ext uri="{FF2B5EF4-FFF2-40B4-BE49-F238E27FC236}">
                <a16:creationId xmlns:a16="http://schemas.microsoft.com/office/drawing/2014/main" xmlns="" id="{A30DBCF5-6C30-434C-8EE8-3A0A02DA21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2368" y="2616879"/>
            <a:ext cx="4668982" cy="2923309"/>
          </a:xfrm>
          <a:prstGeom prst="rect">
            <a:avLst/>
          </a:prstGeom>
        </p:spPr>
      </p:pic>
    </p:spTree>
    <p:extLst>
      <p:ext uri="{BB962C8B-B14F-4D97-AF65-F5344CB8AC3E}">
        <p14:creationId xmlns:p14="http://schemas.microsoft.com/office/powerpoint/2010/main" val="33022030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183765-3A2C-401F-8E3D-0DD5A54C2038}"/>
              </a:ext>
            </a:extLst>
          </p:cNvPr>
          <p:cNvSpPr>
            <a:spLocks noGrp="1"/>
          </p:cNvSpPr>
          <p:nvPr>
            <p:ph type="title"/>
          </p:nvPr>
        </p:nvSpPr>
        <p:spPr/>
        <p:txBody>
          <a:bodyPr/>
          <a:lstStyle/>
          <a:p>
            <a:r>
              <a:rPr lang="en-US" dirty="0"/>
              <a:t>           Neck elongation of giraffe:</a:t>
            </a:r>
          </a:p>
        </p:txBody>
      </p:sp>
      <p:sp>
        <p:nvSpPr>
          <p:cNvPr id="3" name="Content Placeholder 2">
            <a:extLst>
              <a:ext uri="{FF2B5EF4-FFF2-40B4-BE49-F238E27FC236}">
                <a16:creationId xmlns:a16="http://schemas.microsoft.com/office/drawing/2014/main" xmlns="" id="{4811D647-BC0D-4E4B-8637-BFEE7A1B2025}"/>
              </a:ext>
            </a:extLst>
          </p:cNvPr>
          <p:cNvSpPr>
            <a:spLocks noGrp="1"/>
          </p:cNvSpPr>
          <p:nvPr>
            <p:ph idx="1"/>
          </p:nvPr>
        </p:nvSpPr>
        <p:spPr>
          <a:xfrm>
            <a:off x="241301" y="2336872"/>
            <a:ext cx="11785600" cy="4521128"/>
          </a:xfrm>
        </p:spPr>
        <p:txBody>
          <a:bodyPr/>
          <a:lstStyle/>
          <a:p>
            <a:r>
              <a:rPr lang="en-US" dirty="0"/>
              <a:t> Giraffes have adaptations, which are physical traits or behaviors that help animals survive in their natural habitat. </a:t>
            </a:r>
          </a:p>
          <a:p>
            <a:r>
              <a:rPr lang="en-US" dirty="0"/>
              <a:t>Giraffes have a long neck that helps them reach their favorite food and look out for predators. </a:t>
            </a:r>
          </a:p>
          <a:p>
            <a:pPr marL="0" indent="0">
              <a:buNone/>
            </a:pPr>
            <a:r>
              <a:rPr lang="en-US" dirty="0"/>
              <a:t>•Darwin rejected the Lamarck’s theory by giving genetic basis of inheritance.</a:t>
            </a:r>
          </a:p>
          <a:p>
            <a:pPr marL="0" indent="0">
              <a:buNone/>
            </a:pPr>
            <a:endParaRPr lang="en-US" dirty="0"/>
          </a:p>
        </p:txBody>
      </p:sp>
      <p:pic>
        <p:nvPicPr>
          <p:cNvPr id="4" name="Picture 3">
            <a:extLst>
              <a:ext uri="{FF2B5EF4-FFF2-40B4-BE49-F238E27FC236}">
                <a16:creationId xmlns:a16="http://schemas.microsoft.com/office/drawing/2014/main" xmlns="" id="{06D4091E-83A8-411D-B159-76F564A6B055}"/>
              </a:ext>
            </a:extLst>
          </p:cNvPr>
          <p:cNvPicPr>
            <a:picLocks noChangeAspect="1"/>
          </p:cNvPicPr>
          <p:nvPr/>
        </p:nvPicPr>
        <p:blipFill>
          <a:blip r:embed="rId2"/>
          <a:stretch>
            <a:fillRect/>
          </a:stretch>
        </p:blipFill>
        <p:spPr>
          <a:xfrm>
            <a:off x="1079500" y="4306831"/>
            <a:ext cx="10477500" cy="2353816"/>
          </a:xfrm>
          <a:prstGeom prst="rect">
            <a:avLst/>
          </a:prstGeom>
        </p:spPr>
      </p:pic>
    </p:spTree>
    <p:extLst>
      <p:ext uri="{BB962C8B-B14F-4D97-AF65-F5344CB8AC3E}">
        <p14:creationId xmlns:p14="http://schemas.microsoft.com/office/powerpoint/2010/main" val="40571912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F78AC4-9AB0-49F1-BDD0-2BBDDA0FCF5C}"/>
              </a:ext>
            </a:extLst>
          </p:cNvPr>
          <p:cNvSpPr>
            <a:spLocks noGrp="1"/>
          </p:cNvSpPr>
          <p:nvPr>
            <p:ph type="title"/>
          </p:nvPr>
        </p:nvSpPr>
        <p:spPr/>
        <p:txBody>
          <a:bodyPr/>
          <a:lstStyle/>
          <a:p>
            <a:r>
              <a:rPr lang="en-US" dirty="0"/>
              <a:t>                  phenotypic plasticity</a:t>
            </a:r>
          </a:p>
        </p:txBody>
      </p:sp>
      <p:pic>
        <p:nvPicPr>
          <p:cNvPr id="7" name="Picture 6">
            <a:extLst>
              <a:ext uri="{FF2B5EF4-FFF2-40B4-BE49-F238E27FC236}">
                <a16:creationId xmlns:a16="http://schemas.microsoft.com/office/drawing/2014/main" xmlns="" id="{FED15418-895A-483B-BAFA-94D0854D3E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8326" y="3893127"/>
            <a:ext cx="4778971" cy="2964873"/>
          </a:xfrm>
          <a:prstGeom prst="rect">
            <a:avLst/>
          </a:prstGeom>
        </p:spPr>
      </p:pic>
      <p:sp>
        <p:nvSpPr>
          <p:cNvPr id="3" name="Content Placeholder 2">
            <a:extLst>
              <a:ext uri="{FF2B5EF4-FFF2-40B4-BE49-F238E27FC236}">
                <a16:creationId xmlns:a16="http://schemas.microsoft.com/office/drawing/2014/main" xmlns="" id="{F5DDA606-CD77-45B6-93E4-CCA6B02FCB5F}"/>
              </a:ext>
            </a:extLst>
          </p:cNvPr>
          <p:cNvSpPr>
            <a:spLocks noGrp="1"/>
          </p:cNvSpPr>
          <p:nvPr>
            <p:ph idx="1"/>
          </p:nvPr>
        </p:nvSpPr>
        <p:spPr>
          <a:xfrm>
            <a:off x="680321" y="2336873"/>
            <a:ext cx="11220131" cy="2262836"/>
          </a:xfrm>
        </p:spPr>
        <p:txBody>
          <a:bodyPr>
            <a:normAutofit lnSpcReduction="10000"/>
          </a:bodyPr>
          <a:lstStyle/>
          <a:p>
            <a:r>
              <a:rPr lang="en-US" sz="2800" dirty="0"/>
              <a:t>The </a:t>
            </a:r>
            <a:r>
              <a:rPr lang="en-US" sz="2800" u="sng" dirty="0"/>
              <a:t>ability of individual genotypes to produce different phenotypes when exposed to different environments</a:t>
            </a:r>
            <a:r>
              <a:rPr lang="en-US" sz="2800" dirty="0"/>
              <a:t>.</a:t>
            </a:r>
          </a:p>
          <a:p>
            <a:r>
              <a:rPr lang="en-US" sz="2800" u="sng" dirty="0"/>
              <a:t>Phenotypic plasticity </a:t>
            </a:r>
            <a:r>
              <a:rPr lang="en-US" sz="2800" dirty="0"/>
              <a:t>is considered one of the major means by which plants can cope with environmental changes.</a:t>
            </a:r>
            <a:endParaRPr lang="en-US" sz="2800" b="1" dirty="0">
              <a:solidFill>
                <a:schemeClr val="bg1"/>
              </a:solidFill>
            </a:endParaRPr>
          </a:p>
          <a:p>
            <a:r>
              <a:rPr lang="en-US" sz="2800" dirty="0"/>
              <a:t>Involve the wing patterns of butterflies.</a:t>
            </a:r>
          </a:p>
          <a:p>
            <a:pPr marL="0" indent="0">
              <a:buNone/>
            </a:pPr>
            <a:endParaRPr lang="en-US" sz="2800" dirty="0"/>
          </a:p>
          <a:p>
            <a:endParaRPr lang="en-US" dirty="0"/>
          </a:p>
        </p:txBody>
      </p:sp>
    </p:spTree>
    <p:extLst>
      <p:ext uri="{BB962C8B-B14F-4D97-AF65-F5344CB8AC3E}">
        <p14:creationId xmlns:p14="http://schemas.microsoft.com/office/powerpoint/2010/main" val="36552834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B5C04B-CAE9-4BFE-B586-554465226C52}"/>
              </a:ext>
            </a:extLst>
          </p:cNvPr>
          <p:cNvSpPr>
            <a:spLocks noGrp="1"/>
          </p:cNvSpPr>
          <p:nvPr>
            <p:ph type="title"/>
          </p:nvPr>
        </p:nvSpPr>
        <p:spPr/>
        <p:txBody>
          <a:bodyPr>
            <a:normAutofit fontScale="90000"/>
          </a:bodyPr>
          <a:lstStyle/>
          <a:p>
            <a:r>
              <a:rPr lang="en-US" dirty="0"/>
              <a:t/>
            </a:r>
            <a:br>
              <a:rPr lang="en-US" dirty="0"/>
            </a:br>
            <a:r>
              <a:rPr lang="en-US" dirty="0"/>
              <a:t>Environmental factors that influence the expression of a genetically determined phenotype</a:t>
            </a:r>
            <a:br>
              <a:rPr lang="en-US" dirty="0"/>
            </a:br>
            <a:endParaRPr lang="en-US" dirty="0"/>
          </a:p>
        </p:txBody>
      </p:sp>
      <p:sp>
        <p:nvSpPr>
          <p:cNvPr id="3" name="Content Placeholder 2">
            <a:extLst>
              <a:ext uri="{FF2B5EF4-FFF2-40B4-BE49-F238E27FC236}">
                <a16:creationId xmlns:a16="http://schemas.microsoft.com/office/drawing/2014/main" xmlns="" id="{529E900B-CE95-48A2-9E23-9CEF29F3F09C}"/>
              </a:ext>
            </a:extLst>
          </p:cNvPr>
          <p:cNvSpPr>
            <a:spLocks noGrp="1"/>
          </p:cNvSpPr>
          <p:nvPr>
            <p:ph idx="1"/>
          </p:nvPr>
        </p:nvSpPr>
        <p:spPr>
          <a:xfrm>
            <a:off x="680321" y="2336873"/>
            <a:ext cx="10716549" cy="4169944"/>
          </a:xfrm>
        </p:spPr>
        <p:txBody>
          <a:bodyPr>
            <a:normAutofit fontScale="92500" lnSpcReduction="20000"/>
          </a:bodyPr>
          <a:lstStyle/>
          <a:p>
            <a:endParaRPr lang="en-US" dirty="0"/>
          </a:p>
          <a:p>
            <a:pPr>
              <a:buFont typeface="Wingdings" panose="05000000000000000000" pitchFamily="2" charset="2"/>
              <a:buChar char="q"/>
            </a:pPr>
            <a:r>
              <a:rPr lang="en-US" b="1" dirty="0">
                <a:solidFill>
                  <a:schemeClr val="bg1"/>
                </a:solidFill>
              </a:rPr>
              <a:t>diet</a:t>
            </a:r>
          </a:p>
          <a:p>
            <a:pPr>
              <a:buFont typeface="Wingdings" panose="05000000000000000000" pitchFamily="2" charset="2"/>
              <a:buChar char="q"/>
            </a:pPr>
            <a:r>
              <a:rPr lang="en-US" b="1" dirty="0">
                <a:solidFill>
                  <a:schemeClr val="bg1"/>
                </a:solidFill>
              </a:rPr>
              <a:t>temperature </a:t>
            </a:r>
          </a:p>
          <a:p>
            <a:pPr>
              <a:buFont typeface="Wingdings" panose="05000000000000000000" pitchFamily="2" charset="2"/>
              <a:buChar char="q"/>
            </a:pPr>
            <a:r>
              <a:rPr lang="en-US" b="1" dirty="0">
                <a:solidFill>
                  <a:schemeClr val="bg1"/>
                </a:solidFill>
              </a:rPr>
              <a:t>oxygen levels</a:t>
            </a:r>
          </a:p>
          <a:p>
            <a:pPr>
              <a:buFont typeface="Wingdings" panose="05000000000000000000" pitchFamily="2" charset="2"/>
              <a:buChar char="q"/>
            </a:pPr>
            <a:r>
              <a:rPr lang="en-US" b="1" dirty="0">
                <a:solidFill>
                  <a:schemeClr val="bg1"/>
                </a:solidFill>
              </a:rPr>
              <a:t>Carbon dioxide level</a:t>
            </a:r>
          </a:p>
          <a:p>
            <a:pPr>
              <a:buFont typeface="Wingdings" panose="05000000000000000000" pitchFamily="2" charset="2"/>
              <a:buChar char="q"/>
            </a:pPr>
            <a:r>
              <a:rPr lang="en-US" b="1" dirty="0">
                <a:solidFill>
                  <a:schemeClr val="bg1"/>
                </a:solidFill>
              </a:rPr>
              <a:t> humidity</a:t>
            </a:r>
          </a:p>
          <a:p>
            <a:pPr>
              <a:buFont typeface="Wingdings" panose="05000000000000000000" pitchFamily="2" charset="2"/>
              <a:buChar char="q"/>
            </a:pPr>
            <a:r>
              <a:rPr lang="en-US" b="1" dirty="0">
                <a:solidFill>
                  <a:schemeClr val="bg1"/>
                </a:solidFill>
              </a:rPr>
              <a:t>altitude</a:t>
            </a:r>
          </a:p>
          <a:p>
            <a:pPr>
              <a:buFont typeface="Wingdings" panose="05000000000000000000" pitchFamily="2" charset="2"/>
              <a:buChar char="q"/>
            </a:pPr>
            <a:r>
              <a:rPr lang="en-US" b="1" dirty="0">
                <a:solidFill>
                  <a:schemeClr val="bg1"/>
                </a:solidFill>
              </a:rPr>
              <a:t>light cycles</a:t>
            </a:r>
          </a:p>
          <a:p>
            <a:pPr>
              <a:buFont typeface="Wingdings" panose="05000000000000000000" pitchFamily="2" charset="2"/>
              <a:buChar char="q"/>
            </a:pPr>
            <a:r>
              <a:rPr lang="en-US" b="1" dirty="0">
                <a:solidFill>
                  <a:schemeClr val="bg1"/>
                </a:solidFill>
              </a:rPr>
              <a:t>presence of mutagens</a:t>
            </a:r>
          </a:p>
          <a:p>
            <a:pPr marL="0" indent="0">
              <a:buNone/>
            </a:pPr>
            <a:r>
              <a:rPr lang="en-US" dirty="0"/>
              <a:t> can all impact which of an animal's genes are expressed, which ultimately affects the animal's phenotype.</a:t>
            </a:r>
          </a:p>
        </p:txBody>
      </p:sp>
    </p:spTree>
    <p:extLst>
      <p:ext uri="{BB962C8B-B14F-4D97-AF65-F5344CB8AC3E}">
        <p14:creationId xmlns:p14="http://schemas.microsoft.com/office/powerpoint/2010/main" val="2559469275"/>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otalTime>3976</TotalTime>
  <Words>819</Words>
  <Application>Microsoft Office PowerPoint</Application>
  <PresentationFormat>Widescreen</PresentationFormat>
  <Paragraphs>89</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Trebuchet MS</vt:lpstr>
      <vt:lpstr>Wingdings</vt:lpstr>
      <vt:lpstr>Berlin</vt:lpstr>
      <vt:lpstr>Role of environment on the phenotype of organisms</vt:lpstr>
      <vt:lpstr>                         phenotypes</vt:lpstr>
      <vt:lpstr>                example: eye color</vt:lpstr>
      <vt:lpstr>     Effect of environment on Phenotype </vt:lpstr>
      <vt:lpstr>      </vt:lpstr>
      <vt:lpstr>                 Lamarck’s theory:</vt:lpstr>
      <vt:lpstr>           Neck elongation of giraffe:</vt:lpstr>
      <vt:lpstr>                  phenotypic plasticity</vt:lpstr>
      <vt:lpstr> Environmental factors that influence the expression of a genetically determined phenotype </vt:lpstr>
      <vt:lpstr>        Effect of temperature on phenotype        </vt:lpstr>
      <vt:lpstr>                            Siamese cat</vt:lpstr>
      <vt:lpstr>       Effect of altitude on phenotypes:</vt:lpstr>
      <vt:lpstr>PowerPoint Presentation</vt:lpstr>
      <vt:lpstr>Effect of carbon dioxide on the phenotype </vt:lpstr>
      <vt:lpstr>PowerPoint Presentation</vt:lpstr>
      <vt:lpstr>            effect of light on phenotype</vt:lpstr>
      <vt:lpstr>PowerPoint Presentation</vt:lpstr>
      <vt:lpstr>               effect of chemical signal</vt:lpstr>
      <vt:lpstr>PowerPoint Presentation</vt:lpstr>
      <vt:lpstr>Conclusion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Role of environment on the phenotype of organisms</dc:title>
  <dc:creator>Aqsa Zahid</dc:creator>
  <cp:lastModifiedBy>Dr. Saiqa</cp:lastModifiedBy>
  <cp:revision>38</cp:revision>
  <dcterms:created xsi:type="dcterms:W3CDTF">2019-10-23T20:04:02Z</dcterms:created>
  <dcterms:modified xsi:type="dcterms:W3CDTF">2019-11-19T08:48:14Z</dcterms:modified>
</cp:coreProperties>
</file>