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85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8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9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7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0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4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97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4582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83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783E-E935-4AAE-B220-7E80BE7E1DB6}" type="datetimeFigureOut">
              <a:rPr lang="aa-ET" smtClean="0"/>
              <a:t>31/01/2020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5750983-5C80-4F88-8EB8-3F3581B5A953}" type="slidenum">
              <a:rPr lang="aa-ET" smtClean="0"/>
              <a:t>‹#›</a:t>
            </a:fld>
            <a:endParaRPr lang="aa-ET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1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8A4B56A-28BF-494A-B9A0-7212483E8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5EE248-87D5-4C83-A97D-C1754B546D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680A2-9AFC-42C3-9B3A-79CEAAB28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822" y="962901"/>
            <a:ext cx="4087178" cy="2919985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Features And Characteristics Of Archaea, Bacteria And Eukaryotes</a:t>
            </a:r>
            <a:r>
              <a:rPr lang="en-US" sz="3400" b="1" u="sng" dirty="0"/>
              <a:t/>
            </a:r>
            <a:br>
              <a:rPr lang="en-US" sz="3400" b="1" u="sng" dirty="0"/>
            </a:br>
            <a:endParaRPr lang="aa-ET" sz="34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EFFE675-F95F-4ED8-BC48-CA667709D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431" y="4010538"/>
            <a:ext cx="2950769" cy="1086682"/>
          </a:xfrm>
        </p:spPr>
        <p:txBody>
          <a:bodyPr>
            <a:normAutofit/>
          </a:bodyPr>
          <a:lstStyle/>
          <a:p>
            <a:endParaRPr lang="en-US" sz="20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D73BF24-D1F3-4181-8C60-4EA9D4CED5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758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52E10F-3348-4997-8FD3-E6389D5621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D381074-0101-41BB-98A9-EE3DC457C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833CE6-992C-495A-BBDE-D4CB7861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02" y="962901"/>
            <a:ext cx="5235889" cy="4311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56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38200-9FDA-4C63-BD5D-2E0C78B9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185661"/>
            <a:ext cx="9520158" cy="658000"/>
          </a:xfrm>
        </p:spPr>
        <p:txBody>
          <a:bodyPr>
            <a:normAutofit/>
          </a:bodyPr>
          <a:lstStyle/>
          <a:p>
            <a:r>
              <a:rPr lang="en-US" sz="3200" b="1" dirty="0"/>
              <a:t>Features and characteristics of Bacteria</a:t>
            </a:r>
            <a:endParaRPr lang="aa-ET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D0FDA0-19DF-48CE-98FF-58798581F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1020498"/>
            <a:ext cx="6188765" cy="516826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b="1" u="sng" dirty="0"/>
              <a:t>Shapes of bacteria</a:t>
            </a:r>
          </a:p>
          <a:p>
            <a:pPr>
              <a:lnSpc>
                <a:spcPct val="110000"/>
              </a:lnSpc>
            </a:pPr>
            <a:r>
              <a:rPr lang="en-US" sz="2400" b="1" u="sng" dirty="0"/>
              <a:t>Cocci</a:t>
            </a:r>
            <a:r>
              <a:rPr lang="en-US" sz="2400" dirty="0"/>
              <a:t> are bacteria that are spherical or ovoid in shape.</a:t>
            </a:r>
          </a:p>
          <a:p>
            <a:pPr>
              <a:lnSpc>
                <a:spcPct val="110000"/>
              </a:lnSpc>
            </a:pPr>
            <a:r>
              <a:rPr lang="en-US" sz="2400" b="1" u="sng" dirty="0"/>
              <a:t>Spiral bacteria </a:t>
            </a:r>
            <a:r>
              <a:rPr lang="en-US" sz="2400" dirty="0"/>
              <a:t>are, as the name suggests, spiral-shaped.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Spirillums</a:t>
            </a:r>
            <a:r>
              <a:rPr lang="en-US" sz="2400" dirty="0"/>
              <a:t> are thick, tough spirals.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Spirochetes</a:t>
            </a:r>
            <a:r>
              <a:rPr lang="en-US" sz="2400" dirty="0"/>
              <a:t> are spirals that are thin and flexible.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b="1" dirty="0" err="1"/>
              <a:t>Vibrios</a:t>
            </a:r>
            <a:r>
              <a:rPr lang="en-US" sz="2400" dirty="0"/>
              <a:t> are comma-shaped rods with a small twist.</a:t>
            </a:r>
          </a:p>
          <a:p>
            <a:pPr>
              <a:lnSpc>
                <a:spcPct val="110000"/>
              </a:lnSpc>
            </a:pPr>
            <a:r>
              <a:rPr lang="en-US" sz="2400" b="1" u="sng" dirty="0"/>
              <a:t>Bacilli</a:t>
            </a:r>
            <a:r>
              <a:rPr lang="en-US" sz="2400" dirty="0"/>
              <a:t> are rod-shaped bacteria. </a:t>
            </a:r>
          </a:p>
          <a:p>
            <a:pPr>
              <a:lnSpc>
                <a:spcPct val="110000"/>
              </a:lnSpc>
            </a:pPr>
            <a:endParaRPr lang="aa-ET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B7BF3C-9A91-4CC2-BC7F-D5338AA5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983" y="1533198"/>
            <a:ext cx="4678017" cy="37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3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2B8EE5-4723-4B0C-96C6-8E45D1E0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0"/>
            <a:ext cx="10058400" cy="569844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/>
              <a:t>Structure of Bacterial cell</a:t>
            </a:r>
            <a:endParaRPr lang="en-US" sz="2800" dirty="0"/>
          </a:p>
          <a:p>
            <a:endParaRPr lang="aa-ET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D58834B-38A9-4AFB-9155-8361905D9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47116"/>
              </p:ext>
            </p:extLst>
          </p:nvPr>
        </p:nvGraphicFramePr>
        <p:xfrm>
          <a:off x="702365" y="649358"/>
          <a:ext cx="11364333" cy="533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9226">
                  <a:extLst>
                    <a:ext uri="{9D8B030D-6E8A-4147-A177-3AD203B41FA5}">
                      <a16:colId xmlns:a16="http://schemas.microsoft.com/office/drawing/2014/main" xmlns="" val="3206497739"/>
                    </a:ext>
                  </a:extLst>
                </a:gridCol>
                <a:gridCol w="9085107">
                  <a:extLst>
                    <a:ext uri="{9D8B030D-6E8A-4147-A177-3AD203B41FA5}">
                      <a16:colId xmlns:a16="http://schemas.microsoft.com/office/drawing/2014/main" xmlns="" val="1907158827"/>
                    </a:ext>
                  </a:extLst>
                </a:gridCol>
              </a:tblGrid>
              <a:tr h="10422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Cell wall</a:t>
                      </a:r>
                    </a:p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Bacterial cell wall is made of different substances like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glycoproteins, lipopolysaccharides and lipoproteins.</a:t>
                      </a:r>
                    </a:p>
                    <a:p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7862549"/>
                  </a:ext>
                </a:extLst>
              </a:tr>
              <a:tr h="13896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Cell membrane</a:t>
                      </a:r>
                    </a:p>
                    <a:p>
                      <a:pPr algn="ctr"/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Present immediately below the cell wall. Bacteria especially the gram-negative ones have an extra membrane called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periplasm</a:t>
                      </a:r>
                      <a:r>
                        <a:rPr lang="en-US" sz="2400" dirty="0"/>
                        <a:t> which lies bellow cell wall but above the cell membrane</a:t>
                      </a:r>
                      <a:r>
                        <a:rPr lang="en-US" sz="2000" dirty="0"/>
                        <a:t>.</a:t>
                      </a:r>
                    </a:p>
                    <a:p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0448851"/>
                  </a:ext>
                </a:extLst>
              </a:tr>
              <a:tr h="27630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Cytoplasm </a:t>
                      </a:r>
                      <a:endParaRPr lang="aa-E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/>
                        <a:t>DNA is directly present in it and not surrounded by membrane.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Other </a:t>
                      </a:r>
                      <a:r>
                        <a:rPr lang="en-US" sz="2200" b="1" dirty="0"/>
                        <a:t>cell organelles </a:t>
                      </a:r>
                      <a:r>
                        <a:rPr lang="en-US" sz="2200" dirty="0"/>
                        <a:t>like mitochondria, Golgi bodies, endoplasmic reticulum are absent in a bacterial cell.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The protein-making machinery has </a:t>
                      </a:r>
                      <a:r>
                        <a:rPr lang="en-US" sz="2200" b="1" dirty="0"/>
                        <a:t>70S ribosome </a:t>
                      </a:r>
                      <a:r>
                        <a:rPr lang="en-US" sz="2200" dirty="0"/>
                        <a:t>which is of two sub-units as 50S and 30S.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The region of cytoplasm containing DNA is called </a:t>
                      </a:r>
                      <a:r>
                        <a:rPr lang="en-US" sz="2200" b="1" dirty="0"/>
                        <a:t>nucleoid</a:t>
                      </a:r>
                      <a:r>
                        <a:rPr lang="en-US" sz="22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/>
                        <a:t>Plasmids</a:t>
                      </a:r>
                      <a:r>
                        <a:rPr lang="en-US" sz="2200" dirty="0"/>
                        <a:t> are small DNA fragments carrying between two and thirty genes. </a:t>
                      </a:r>
                      <a:endParaRPr lang="aa-E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9667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5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BC61E19-D9A5-4E74-B0D0-CC052CA98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15073"/>
              </p:ext>
            </p:extLst>
          </p:nvPr>
        </p:nvGraphicFramePr>
        <p:xfrm>
          <a:off x="282388" y="781877"/>
          <a:ext cx="11777092" cy="57130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1741">
                  <a:extLst>
                    <a:ext uri="{9D8B030D-6E8A-4147-A177-3AD203B41FA5}">
                      <a16:colId xmlns:a16="http://schemas.microsoft.com/office/drawing/2014/main" xmlns="" val="3140213404"/>
                    </a:ext>
                  </a:extLst>
                </a:gridCol>
                <a:gridCol w="9575351">
                  <a:extLst>
                    <a:ext uri="{9D8B030D-6E8A-4147-A177-3AD203B41FA5}">
                      <a16:colId xmlns:a16="http://schemas.microsoft.com/office/drawing/2014/main" xmlns="" val="157447573"/>
                    </a:ext>
                  </a:extLst>
                </a:gridCol>
              </a:tblGrid>
              <a:tr h="21014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Pilli</a:t>
                      </a:r>
                    </a:p>
                    <a:p>
                      <a:pPr algn="ctr"/>
                      <a:endParaRPr lang="aa-ET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These are small and tube-like projections from the bacterial surface. They are the organelles of sexual reproduction and are involved in the exchange of genetic material.</a:t>
                      </a:r>
                    </a:p>
                    <a:p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0607457"/>
                  </a:ext>
                </a:extLst>
              </a:tr>
              <a:tr h="361161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b="1" dirty="0"/>
                        <a:t>Flagella presence </a:t>
                      </a:r>
                    </a:p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Bacilli type have flagella. These are the organs of locomotion. (</a:t>
                      </a:r>
                      <a:r>
                        <a:rPr lang="en-US" sz="2400" b="1" dirty="0" err="1"/>
                        <a:t>Monotrichous</a:t>
                      </a:r>
                      <a:r>
                        <a:rPr lang="en-US" sz="2400" b="1" dirty="0"/>
                        <a:t>, </a:t>
                      </a:r>
                      <a:r>
                        <a:rPr lang="en-US" sz="2400" b="1" dirty="0" err="1"/>
                        <a:t>Lophotrichous</a:t>
                      </a:r>
                      <a:r>
                        <a:rPr lang="en-US" sz="2400" b="1" dirty="0"/>
                        <a:t>, Peritrichous, </a:t>
                      </a:r>
                      <a:r>
                        <a:rPr lang="en-US" sz="2400" b="1" dirty="0" err="1"/>
                        <a:t>Amphitrichous</a:t>
                      </a:r>
                      <a:r>
                        <a:rPr lang="en-US" sz="2400" dirty="0"/>
                        <a:t>) </a:t>
                      </a:r>
                      <a:endParaRPr lang="aa-E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3521938"/>
                  </a:ext>
                </a:extLst>
              </a:tr>
            </a:tbl>
          </a:graphicData>
        </a:graphic>
      </p:graphicFrame>
      <p:pic>
        <p:nvPicPr>
          <p:cNvPr id="6" name="Picture 5" descr="A picture containing opener, knife&#10;&#10;Description automatically generated">
            <a:extLst>
              <a:ext uri="{FF2B5EF4-FFF2-40B4-BE49-F238E27FC236}">
                <a16:creationId xmlns:a16="http://schemas.microsoft.com/office/drawing/2014/main" xmlns="" id="{3D4402B8-BE7E-4A20-8D7B-C8DA140FA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44" y="3924415"/>
            <a:ext cx="7301947" cy="1853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9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18FDA-A31F-4795-9083-0C621855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Food dependence </a:t>
            </a:r>
            <a:r>
              <a:rPr lang="en-US" sz="2400" dirty="0"/>
              <a:t/>
            </a:r>
            <a:br>
              <a:rPr lang="en-US" sz="2400" dirty="0"/>
            </a:br>
            <a:endParaRPr lang="aa-ET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6392F2-67BC-498D-9642-2C63F50A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853754"/>
            <a:ext cx="10259739" cy="4037749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Phototrophs</a:t>
            </a:r>
            <a:r>
              <a:rPr lang="en-US" sz="2400" dirty="0"/>
              <a:t> synthesize their food like plants by use of </a:t>
            </a:r>
            <a:r>
              <a:rPr lang="en-US" sz="2400" b="1" dirty="0"/>
              <a:t>sunlight</a:t>
            </a:r>
            <a:r>
              <a:rPr lang="en-US" sz="2400" dirty="0"/>
              <a:t>.</a:t>
            </a:r>
          </a:p>
          <a:p>
            <a:r>
              <a:rPr lang="en-US" sz="2400" dirty="0"/>
              <a:t>Other derive food energy from chemical sources around them (</a:t>
            </a:r>
            <a:r>
              <a:rPr lang="en-US" sz="2400" b="1" dirty="0"/>
              <a:t>chemotrophs</a:t>
            </a:r>
            <a:r>
              <a:rPr lang="en-US" sz="2400" dirty="0"/>
              <a:t>) — sulfur bacteria, hydrogen bacteria, etc. </a:t>
            </a:r>
          </a:p>
          <a:p>
            <a:r>
              <a:rPr lang="en-US" sz="2400" dirty="0"/>
              <a:t>Few of them are </a:t>
            </a:r>
            <a:r>
              <a:rPr lang="en-US" sz="2400" b="1" dirty="0"/>
              <a:t>parasites</a:t>
            </a:r>
            <a:r>
              <a:rPr lang="en-US" sz="2400" dirty="0"/>
              <a:t> which live on alive plants and animals. </a:t>
            </a:r>
          </a:p>
          <a:p>
            <a:r>
              <a:rPr lang="en-US" sz="2400" dirty="0"/>
              <a:t>Many bacteria are </a:t>
            </a:r>
            <a:r>
              <a:rPr lang="en-US" sz="2400" b="1" dirty="0"/>
              <a:t>saprophytes</a:t>
            </a:r>
            <a:r>
              <a:rPr lang="en-US" sz="2400" dirty="0"/>
              <a:t> which means, they live on dead and decaying matter.</a:t>
            </a:r>
          </a:p>
          <a:p>
            <a:r>
              <a:rPr lang="en-US" sz="2400" dirty="0"/>
              <a:t>While others are </a:t>
            </a:r>
            <a:r>
              <a:rPr lang="en-US" sz="2400" b="1" dirty="0"/>
              <a:t>symbiotic</a:t>
            </a:r>
            <a:r>
              <a:rPr lang="en-US" sz="2400" dirty="0"/>
              <a:t>. They live in a give and take relationships with other animals. Example: rhizobium in roots.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541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D8C6FC-4A48-45B3-AB49-FE0B7951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477077"/>
            <a:ext cx="10538034" cy="6149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Respiration</a:t>
            </a:r>
          </a:p>
          <a:p>
            <a:pPr marL="0" indent="0">
              <a:buNone/>
            </a:pPr>
            <a:r>
              <a:rPr lang="en-US" sz="2400" dirty="0"/>
              <a:t>Bacteria do not have mitochondria, however, they derive energy by </a:t>
            </a:r>
            <a:r>
              <a:rPr lang="en-US" sz="2400" b="1" dirty="0"/>
              <a:t>aerobic respiration. </a:t>
            </a:r>
          </a:p>
          <a:p>
            <a:pPr marL="0" indent="0">
              <a:buNone/>
            </a:pPr>
            <a:r>
              <a:rPr lang="en-US" sz="2800" b="1" dirty="0"/>
              <a:t>Reproduction</a:t>
            </a:r>
          </a:p>
          <a:p>
            <a:r>
              <a:rPr lang="en-US" sz="2400" b="1" dirty="0"/>
              <a:t>a) Asexual reproduction: </a:t>
            </a:r>
            <a:r>
              <a:rPr lang="en-US" sz="2400" dirty="0"/>
              <a:t>The bacteria produce two bacteria </a:t>
            </a:r>
            <a:r>
              <a:rPr lang="en-US" sz="2400" b="1" dirty="0" smtClean="0"/>
              <a:t>by binary fission.</a:t>
            </a:r>
            <a:endParaRPr lang="en-US" sz="2400" b="1" dirty="0"/>
          </a:p>
          <a:p>
            <a:r>
              <a:rPr lang="en-US" sz="2400" b="1" dirty="0"/>
              <a:t>b) Sexual reproduction: </a:t>
            </a:r>
            <a:r>
              <a:rPr lang="en-US" sz="2400" dirty="0"/>
              <a:t>In </a:t>
            </a:r>
            <a:r>
              <a:rPr lang="en-US" sz="2400" b="1" dirty="0"/>
              <a:t>transformation</a:t>
            </a:r>
            <a:r>
              <a:rPr lang="en-US" sz="2400" dirty="0"/>
              <a:t>, one bacteria release naked DNA strand into the surroundings. The other bacteria take it up and incorporate into their </a:t>
            </a:r>
            <a:r>
              <a:rPr lang="en-US" sz="2400" dirty="0" err="1"/>
              <a:t>genome.</a:t>
            </a:r>
            <a:r>
              <a:rPr lang="en-US" sz="2400" b="1" dirty="0" err="1"/>
              <a:t>Conjugation</a:t>
            </a:r>
            <a:r>
              <a:rPr lang="en-US" sz="2400" b="1" dirty="0"/>
              <a:t> </a:t>
            </a:r>
            <a:r>
              <a:rPr lang="en-US" sz="2400" dirty="0"/>
              <a:t>takes place through a pilus. </a:t>
            </a:r>
            <a:r>
              <a:rPr lang="en-US" sz="2400" b="1" dirty="0"/>
              <a:t>Transduction</a:t>
            </a:r>
            <a:r>
              <a:rPr lang="en-US" sz="2400" dirty="0"/>
              <a:t> happens due to a virus.</a:t>
            </a:r>
          </a:p>
          <a:p>
            <a:endParaRPr lang="en-US" sz="2200" dirty="0"/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0024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1C1FA6-EFE8-4CA6-94AD-0DC99083D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6" y="795129"/>
            <a:ext cx="10694504" cy="5830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Spore formation </a:t>
            </a:r>
          </a:p>
          <a:p>
            <a:r>
              <a:rPr lang="en-US" sz="2400" dirty="0"/>
              <a:t>When the environmental conditions around are harsh, the bacteria convert to a hard spore form. This spore is highly resistant to heat, chemicals and drought conditions.</a:t>
            </a:r>
          </a:p>
          <a:p>
            <a:pPr marL="0" indent="0">
              <a:buNone/>
            </a:pPr>
            <a:r>
              <a:rPr lang="en-US" sz="2800" b="1" dirty="0"/>
              <a:t>Cosmopolitan distribution </a:t>
            </a:r>
          </a:p>
          <a:p>
            <a:r>
              <a:rPr lang="en-US" sz="2400" dirty="0"/>
              <a:t>Bacteria are present in air, water, soil, snow, etc. They are present at very </a:t>
            </a:r>
            <a:r>
              <a:rPr lang="en-US" sz="2400" b="1" dirty="0"/>
              <a:t>cold temperature </a:t>
            </a:r>
            <a:r>
              <a:rPr lang="en-US" sz="2400" dirty="0"/>
              <a:t>regions and also very </a:t>
            </a:r>
            <a:r>
              <a:rPr lang="en-US" sz="2400" b="1" dirty="0"/>
              <a:t>high-temperature</a:t>
            </a:r>
            <a:r>
              <a:rPr lang="en-US" sz="2400" dirty="0"/>
              <a:t> regions. They can live in an </a:t>
            </a:r>
            <a:r>
              <a:rPr lang="en-US" sz="2400" b="1" dirty="0"/>
              <a:t>acidic environment </a:t>
            </a:r>
            <a:r>
              <a:rPr lang="en-US" sz="2400" dirty="0"/>
              <a:t>(</a:t>
            </a:r>
            <a:r>
              <a:rPr lang="en-US" sz="2400" i="1" dirty="0"/>
              <a:t>Helicobacter </a:t>
            </a:r>
            <a:r>
              <a:rPr lang="en-US" sz="2400" i="1" dirty="0" err="1"/>
              <a:t>pyroli</a:t>
            </a:r>
            <a:r>
              <a:rPr lang="en-US" sz="2400" dirty="0"/>
              <a:t>) and even </a:t>
            </a:r>
            <a:r>
              <a:rPr lang="en-US" sz="2400" b="1" dirty="0"/>
              <a:t>alkaline environment</a:t>
            </a:r>
            <a:r>
              <a:rPr lang="en-US" sz="2400" dirty="0"/>
              <a:t> (iron bacteria) and in </a:t>
            </a:r>
            <a:r>
              <a:rPr lang="en-US" sz="2400" b="1" dirty="0"/>
              <a:t>salty environment</a:t>
            </a:r>
            <a:r>
              <a:rPr lang="en-US" sz="2400" dirty="0"/>
              <a:t>.</a:t>
            </a:r>
          </a:p>
          <a:p>
            <a:endParaRPr lang="aa-ET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DFEBD7-DBE4-46E5-A0B2-68F46590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748" y="2329455"/>
            <a:ext cx="2696816" cy="12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212034"/>
            <a:ext cx="8561747" cy="57646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4400" b="1" dirty="0"/>
              <a:t>Domain Eukarya</a:t>
            </a:r>
            <a:br>
              <a:rPr lang="en-US" sz="4400" b="1" dirty="0"/>
            </a:br>
            <a:r>
              <a:rPr lang="en-US" sz="2700" dirty="0"/>
              <a:t>Contains all the organisms that are eukaryotic or contain membrane-bound organelles and nuclei.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2FFF6AA6-2D61-44F3-9E95-332A51D00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4301"/>
          <a:stretch/>
        </p:blipFill>
        <p:spPr>
          <a:xfrm>
            <a:off x="3545057" y="2473874"/>
            <a:ext cx="7043430" cy="350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7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37749"/>
          </a:xfrm>
        </p:spPr>
        <p:txBody>
          <a:bodyPr>
            <a:normAutofit/>
          </a:bodyPr>
          <a:lstStyle/>
          <a:p>
            <a:r>
              <a:rPr lang="en-GB" sz="2400" b="1" dirty="0"/>
              <a:t>Eukaryotic Microorganisms </a:t>
            </a:r>
            <a:endParaRPr lang="en-GB" sz="2400" dirty="0"/>
          </a:p>
          <a:p>
            <a:r>
              <a:rPr lang="en-GB" sz="2400" dirty="0"/>
              <a:t>•Prominent members of ecosystems </a:t>
            </a:r>
          </a:p>
          <a:p>
            <a:r>
              <a:rPr lang="en-GB" sz="2400" dirty="0"/>
              <a:t>•Useful as model systems and industry </a:t>
            </a:r>
          </a:p>
          <a:p>
            <a:r>
              <a:rPr lang="en-GB" sz="2400" dirty="0"/>
              <a:t>•Some are major human pathogens </a:t>
            </a:r>
          </a:p>
          <a:p>
            <a:r>
              <a:rPr lang="en-GB" sz="2400" dirty="0"/>
              <a:t>•Two groups of eukaryotes commonly possess microbial members </a:t>
            </a:r>
          </a:p>
          <a:p>
            <a:r>
              <a:rPr lang="en-GB" sz="2400" dirty="0"/>
              <a:t>–</a:t>
            </a:r>
            <a:r>
              <a:rPr lang="en-GB" sz="2400" dirty="0" err="1"/>
              <a:t>protists</a:t>
            </a:r>
            <a:r>
              <a:rPr lang="en-GB" sz="2400" dirty="0"/>
              <a:t> </a:t>
            </a:r>
          </a:p>
          <a:p>
            <a:r>
              <a:rPr lang="en-GB" sz="2400" dirty="0"/>
              <a:t>–fungi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3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709207"/>
          </a:xfrm>
        </p:spPr>
        <p:txBody>
          <a:bodyPr/>
          <a:lstStyle/>
          <a:p>
            <a:r>
              <a:rPr lang="en-GB" sz="2400" b="1" dirty="0"/>
              <a:t>Common Features of Eukaryotic Cells </a:t>
            </a:r>
            <a:endParaRPr lang="en-GB" sz="2400" dirty="0"/>
          </a:p>
          <a:p>
            <a:r>
              <a:rPr lang="en-GB" sz="2400" dirty="0"/>
              <a:t>•Membrane-delimited nuclei </a:t>
            </a:r>
          </a:p>
          <a:p>
            <a:r>
              <a:rPr lang="en-GB" sz="2400" dirty="0"/>
              <a:t>•Membrane-bound organelles that perform specific functions </a:t>
            </a:r>
          </a:p>
          <a:p>
            <a:r>
              <a:rPr lang="en-GB" sz="2400" dirty="0"/>
              <a:t>•Intracytoplasmic membrane complex serves as transport system </a:t>
            </a:r>
          </a:p>
          <a:p>
            <a:r>
              <a:rPr lang="en-GB" sz="2400" dirty="0"/>
              <a:t>•More structurally complex and generally larger than bacterial or archaeal cells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6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22" y="995940"/>
            <a:ext cx="7726017" cy="4866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4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805BEB-588F-4732-8F1E-A2059E6A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21" y="279901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Three Domain System</a:t>
            </a:r>
            <a:endParaRPr lang="aa-ET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AB5983-DDE1-4E77-A020-28F36B3A1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4" y="1577009"/>
            <a:ext cx="9769409" cy="44764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The Three Domain System, developed by </a:t>
            </a:r>
            <a:r>
              <a:rPr lang="en-US" sz="2400" b="1" dirty="0"/>
              <a:t>Carl </a:t>
            </a:r>
            <a:r>
              <a:rPr lang="en-US" sz="2400" b="1" dirty="0" err="1"/>
              <a:t>Woese</a:t>
            </a:r>
            <a:r>
              <a:rPr lang="en-US" sz="2400" b="1" dirty="0"/>
              <a:t> in 1997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Based on differences in ribosomal RNA </a:t>
            </a:r>
            <a:r>
              <a:rPr lang="en-US" sz="2400" b="1" dirty="0"/>
              <a:t>(rRNA) </a:t>
            </a:r>
            <a:r>
              <a:rPr lang="en-US" sz="2400" dirty="0"/>
              <a:t>structure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Organisms are classified into three domains and six kingdoms. The domains are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Archaea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Bacteria 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Eukarya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kingdoms are </a:t>
            </a:r>
            <a:r>
              <a:rPr lang="en-US" sz="2400" b="1" dirty="0"/>
              <a:t>Archaebacteria </a:t>
            </a:r>
            <a:r>
              <a:rPr lang="en-US" sz="2400" dirty="0"/>
              <a:t>(ancient bacteria), </a:t>
            </a:r>
            <a:r>
              <a:rPr lang="en-US" sz="2400" b="1" dirty="0"/>
              <a:t>Eubacteria</a:t>
            </a:r>
            <a:r>
              <a:rPr lang="en-US" sz="2400" dirty="0"/>
              <a:t> (true bacteria), </a:t>
            </a:r>
            <a:r>
              <a:rPr lang="en-US" sz="2400" b="1" dirty="0"/>
              <a:t>Protista, Fungi, Plantae, and Animalia.</a:t>
            </a:r>
          </a:p>
          <a:p>
            <a:pPr>
              <a:lnSpc>
                <a:spcPct val="110000"/>
              </a:lnSpc>
            </a:pPr>
            <a:endParaRPr lang="aa-ET" sz="1600" dirty="0"/>
          </a:p>
        </p:txBody>
      </p:sp>
    </p:spTree>
    <p:extLst>
      <p:ext uri="{BB962C8B-B14F-4D97-AF65-F5344CB8AC3E}">
        <p14:creationId xmlns:p14="http://schemas.microsoft.com/office/powerpoint/2010/main" val="2635737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49" y="425726"/>
            <a:ext cx="8944012" cy="5378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8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" y="94129"/>
            <a:ext cx="12097871" cy="664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8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825" y="980309"/>
            <a:ext cx="9520158" cy="3682703"/>
          </a:xfrm>
        </p:spPr>
        <p:txBody>
          <a:bodyPr/>
          <a:lstStyle/>
          <a:p>
            <a:r>
              <a:rPr lang="en-GB" sz="2400" b="1" dirty="0"/>
              <a:t>Eukaryotic Cell Envelopes </a:t>
            </a:r>
            <a:endParaRPr lang="en-GB" sz="2400" dirty="0"/>
          </a:p>
          <a:p>
            <a:r>
              <a:rPr lang="en-GB" sz="2400" dirty="0"/>
              <a:t>•Consists of the </a:t>
            </a:r>
            <a:r>
              <a:rPr lang="en-GB" sz="2400" b="1" dirty="0"/>
              <a:t>plasma membrane </a:t>
            </a:r>
            <a:r>
              <a:rPr lang="en-GB" sz="2400" dirty="0"/>
              <a:t>and all coverings external to it </a:t>
            </a:r>
          </a:p>
          <a:p>
            <a:r>
              <a:rPr lang="en-GB" sz="2400" dirty="0"/>
              <a:t>•Plasma membrane is a lipid bilayer </a:t>
            </a:r>
          </a:p>
          <a:p>
            <a:r>
              <a:rPr lang="en-GB" sz="2400" dirty="0"/>
              <a:t>–major membrane lipids include </a:t>
            </a:r>
            <a:r>
              <a:rPr lang="en-GB" sz="2400" b="1" dirty="0" err="1"/>
              <a:t>phosphoglycerides</a:t>
            </a:r>
            <a:r>
              <a:rPr lang="en-GB" sz="2400" b="1" dirty="0"/>
              <a:t>, sphingolipids, and cholesterol</a:t>
            </a:r>
            <a:r>
              <a:rPr lang="en-GB" sz="2400" dirty="0"/>
              <a:t>, all of which contribute to strength of membrane </a:t>
            </a:r>
          </a:p>
          <a:p>
            <a:r>
              <a:rPr lang="en-GB" sz="2400" dirty="0"/>
              <a:t>–</a:t>
            </a:r>
            <a:r>
              <a:rPr lang="en-GB" sz="2400" dirty="0" err="1"/>
              <a:t>microdomains</a:t>
            </a:r>
            <a:r>
              <a:rPr lang="en-GB" sz="2400" dirty="0"/>
              <a:t> participate in variety of cellular processes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4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590" y="1141673"/>
            <a:ext cx="9520158" cy="3921242"/>
          </a:xfrm>
        </p:spPr>
        <p:txBody>
          <a:bodyPr>
            <a:normAutofit fontScale="92500" lnSpcReduction="20000"/>
          </a:bodyPr>
          <a:lstStyle/>
          <a:p>
            <a:r>
              <a:rPr lang="en-GB" sz="2600" b="1" dirty="0"/>
              <a:t>The Cytoplasm of Eukaryotes </a:t>
            </a:r>
            <a:endParaRPr lang="en-GB" sz="2600" dirty="0"/>
          </a:p>
          <a:p>
            <a:r>
              <a:rPr lang="en-GB" sz="2600" dirty="0"/>
              <a:t>•Consists of liquid, the cytosol, and many organelles </a:t>
            </a:r>
          </a:p>
          <a:p>
            <a:r>
              <a:rPr lang="en-GB" sz="2600" dirty="0"/>
              <a:t>•Cytoskeleton </a:t>
            </a:r>
          </a:p>
          <a:p>
            <a:r>
              <a:rPr lang="en-GB" sz="2600" dirty="0"/>
              <a:t>–vast network of interconnected filaments within the cytoplasmic matrix </a:t>
            </a:r>
          </a:p>
          <a:p>
            <a:r>
              <a:rPr lang="en-GB" sz="2600" dirty="0"/>
              <a:t>–filaments that form the cytoskeleton: microfilaments (actin), microtubules, intermediate filaments, and motor proteins </a:t>
            </a:r>
          </a:p>
          <a:p>
            <a:r>
              <a:rPr lang="en-GB" sz="2600" dirty="0"/>
              <a:t>–plays role in both cell shape and cell movement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2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12" y="1037503"/>
            <a:ext cx="8099775" cy="4782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612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669451"/>
          </a:xfrm>
        </p:spPr>
        <p:txBody>
          <a:bodyPr>
            <a:normAutofit lnSpcReduction="10000"/>
          </a:bodyPr>
          <a:lstStyle/>
          <a:p>
            <a:r>
              <a:rPr lang="en-GB" sz="2400" b="1" dirty="0"/>
              <a:t>Secretory Endocytic Pathway </a:t>
            </a:r>
            <a:endParaRPr lang="en-GB" sz="2400" dirty="0"/>
          </a:p>
          <a:p>
            <a:r>
              <a:rPr lang="en-GB" sz="2400" dirty="0"/>
              <a:t>•Intricate complex of membranous organelles and vesicles that move materials into the cell from outside, from inside to outside, and within the cell </a:t>
            </a:r>
          </a:p>
          <a:p>
            <a:r>
              <a:rPr lang="en-GB" sz="2400" dirty="0"/>
              <a:t>•Endoplasmic reticulum (ER) </a:t>
            </a:r>
          </a:p>
          <a:p>
            <a:r>
              <a:rPr lang="en-GB" sz="2400" dirty="0"/>
              <a:t>•Golgi apparatus </a:t>
            </a:r>
          </a:p>
          <a:p>
            <a:r>
              <a:rPr lang="en-GB" sz="2400" dirty="0"/>
              <a:t>•Lysosomes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0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748" y="92766"/>
            <a:ext cx="10889974" cy="6440556"/>
          </a:xfrm>
        </p:spPr>
        <p:txBody>
          <a:bodyPr>
            <a:noAutofit/>
          </a:bodyPr>
          <a:lstStyle/>
          <a:p>
            <a:r>
              <a:rPr lang="en-GB" sz="2400" b="1" dirty="0"/>
              <a:t>The Secretory Pathway </a:t>
            </a:r>
            <a:endParaRPr lang="en-GB" sz="2400" dirty="0"/>
          </a:p>
          <a:p>
            <a:r>
              <a:rPr lang="en-GB" dirty="0"/>
              <a:t>•Used to move materials to various sites within the cell, as well as to either the plasma membrane or cell exterior </a:t>
            </a:r>
          </a:p>
          <a:p>
            <a:r>
              <a:rPr lang="en-GB" dirty="0"/>
              <a:t>•Proteins destined for the cell membrane, endosomes, and lysosomes or secretion are synthesized by ribosomes on rough endoplasmic reticulum (RER) </a:t>
            </a:r>
          </a:p>
          <a:p>
            <a:r>
              <a:rPr lang="en-GB" dirty="0"/>
              <a:t>•Targeted to RER lumen and are released in small budding vesicles from RER </a:t>
            </a:r>
          </a:p>
          <a:p>
            <a:r>
              <a:rPr lang="en-GB" sz="2400" b="1" dirty="0"/>
              <a:t>Organelles Involved in Genetic Control of the Cell </a:t>
            </a:r>
            <a:endParaRPr lang="en-GB" sz="2400" dirty="0"/>
          </a:p>
          <a:p>
            <a:r>
              <a:rPr lang="en-GB" sz="2400" dirty="0"/>
              <a:t>•</a:t>
            </a:r>
            <a:r>
              <a:rPr lang="en-GB" dirty="0"/>
              <a:t>Nucleus </a:t>
            </a:r>
          </a:p>
          <a:p>
            <a:r>
              <a:rPr lang="en-GB" dirty="0"/>
              <a:t>•Ribosomes </a:t>
            </a:r>
          </a:p>
          <a:p>
            <a:r>
              <a:rPr lang="en-GB" sz="2400" b="1" dirty="0"/>
              <a:t>Organelles Involved in Energy Conservation </a:t>
            </a:r>
            <a:endParaRPr lang="en-GB" sz="2400" dirty="0"/>
          </a:p>
          <a:p>
            <a:r>
              <a:rPr lang="en-GB" dirty="0"/>
              <a:t>•Mitochondria </a:t>
            </a:r>
          </a:p>
          <a:p>
            <a:r>
              <a:rPr lang="en-GB" sz="2400" dirty="0"/>
              <a:t>•</a:t>
            </a:r>
            <a:r>
              <a:rPr lang="en-GB" dirty="0"/>
              <a:t>Chloroplasts </a:t>
            </a:r>
          </a:p>
        </p:txBody>
      </p:sp>
    </p:spTree>
    <p:extLst>
      <p:ext uri="{BB962C8B-B14F-4D97-AF65-F5344CB8AC3E}">
        <p14:creationId xmlns:p14="http://schemas.microsoft.com/office/powerpoint/2010/main" val="1262760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119270"/>
            <a:ext cx="10246487" cy="5950226"/>
          </a:xfrm>
        </p:spPr>
        <p:txBody>
          <a:bodyPr>
            <a:normAutofit/>
          </a:bodyPr>
          <a:lstStyle/>
          <a:p>
            <a:r>
              <a:rPr lang="en-GB" sz="2400" b="1" dirty="0"/>
              <a:t>Comparison of Bacterial, Archaeal, and Eukaryotic Cells </a:t>
            </a:r>
            <a:endParaRPr lang="en-GB" sz="2400" dirty="0"/>
          </a:p>
          <a:p>
            <a:r>
              <a:rPr lang="en-GB" sz="2400" dirty="0"/>
              <a:t>•Differences in eukaryotic cells </a:t>
            </a:r>
          </a:p>
          <a:p>
            <a:r>
              <a:rPr lang="en-GB" sz="2400" dirty="0"/>
              <a:t>–eukaryotic nucleus </a:t>
            </a:r>
          </a:p>
          <a:p>
            <a:r>
              <a:rPr lang="en-GB" sz="2400" dirty="0"/>
              <a:t>–larger, more complex </a:t>
            </a:r>
          </a:p>
          <a:p>
            <a:r>
              <a:rPr lang="en-GB" sz="2400" dirty="0"/>
              <a:t>–meiosis, mitosis </a:t>
            </a:r>
          </a:p>
          <a:p>
            <a:r>
              <a:rPr lang="en-GB" sz="2400" dirty="0"/>
              <a:t>–complex processes </a:t>
            </a:r>
          </a:p>
          <a:p>
            <a:r>
              <a:rPr lang="en-GB" sz="2400" dirty="0"/>
              <a:t>•Molecular unity basic to all three cells </a:t>
            </a:r>
          </a:p>
          <a:p>
            <a:r>
              <a:rPr lang="en-GB" sz="2400" dirty="0"/>
              <a:t>–biochemical processes, metabolic pathways </a:t>
            </a:r>
          </a:p>
          <a:p>
            <a:r>
              <a:rPr lang="en-GB" sz="2400" dirty="0"/>
              <a:t>–genetic code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4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8" y="161366"/>
            <a:ext cx="11914093" cy="6696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3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DF1A5-3CCD-44E2-B2EA-D0639E8A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678" y="527770"/>
            <a:ext cx="9520158" cy="74212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Domain Archaea</a:t>
            </a:r>
            <a:endParaRPr lang="aa-ET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BC3944E-2B84-4E6C-AEB6-947EF1BDB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696" y="3858052"/>
            <a:ext cx="3055838" cy="210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17CF8-9949-467D-A73C-8695E9D64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270" y="3852566"/>
            <a:ext cx="3055838" cy="210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C8444A-49F6-43C9-BE47-BA72186937C9}"/>
              </a:ext>
            </a:extLst>
          </p:cNvPr>
          <p:cNvSpPr txBox="1"/>
          <p:nvPr/>
        </p:nvSpPr>
        <p:spPr>
          <a:xfrm>
            <a:off x="1534696" y="1441261"/>
            <a:ext cx="9414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domain contains single-celled organisms known as archaea.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Genes are similar to both bacteria and eukaryotes.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Archaea often live in extreme environments such as</a:t>
            </a:r>
            <a:r>
              <a:rPr lang="en-US" sz="2400" u="sng" dirty="0"/>
              <a:t> hot springs </a:t>
            </a:r>
            <a:r>
              <a:rPr lang="en-US" sz="2400" dirty="0"/>
              <a:t>and </a:t>
            </a:r>
            <a:r>
              <a:rPr lang="en-US" sz="2400" u="sng" dirty="0"/>
              <a:t>deep-sea vents</a:t>
            </a:r>
            <a:r>
              <a:rPr lang="en-US" sz="2400" dirty="0"/>
              <a:t> are called </a:t>
            </a:r>
            <a:r>
              <a:rPr lang="en-US" sz="2400" b="1" dirty="0"/>
              <a:t>extremophiles.</a:t>
            </a:r>
            <a:endParaRPr lang="aa-ET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95761D-5D2A-4B99-86EC-AD807090A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44" y="3847079"/>
            <a:ext cx="3055838" cy="2158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45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79E0C-4D8A-45EE-B709-6D03989C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325372"/>
            <a:ext cx="7490017" cy="526774"/>
          </a:xfrm>
        </p:spPr>
        <p:txBody>
          <a:bodyPr>
            <a:noAutofit/>
          </a:bodyPr>
          <a:lstStyle/>
          <a:p>
            <a:r>
              <a:rPr lang="en-US" b="1" u="sng" dirty="0"/>
              <a:t>Cell Structure</a:t>
            </a:r>
            <a:endParaRPr lang="aa-ET" b="1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F4EBDDB-1DCC-4669-B38A-A53B861E6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19385"/>
              </p:ext>
            </p:extLst>
          </p:nvPr>
        </p:nvGraphicFramePr>
        <p:xfrm>
          <a:off x="1523999" y="1086677"/>
          <a:ext cx="10373139" cy="43545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2140">
                  <a:extLst>
                    <a:ext uri="{9D8B030D-6E8A-4147-A177-3AD203B41FA5}">
                      <a16:colId xmlns:a16="http://schemas.microsoft.com/office/drawing/2014/main" xmlns="" val="962207657"/>
                    </a:ext>
                  </a:extLst>
                </a:gridCol>
                <a:gridCol w="8000999">
                  <a:extLst>
                    <a:ext uri="{9D8B030D-6E8A-4147-A177-3AD203B41FA5}">
                      <a16:colId xmlns:a16="http://schemas.microsoft.com/office/drawing/2014/main" xmlns="" val="481904651"/>
                    </a:ext>
                  </a:extLst>
                </a:gridCol>
              </a:tblGrid>
              <a:tr h="16723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Cell Wall</a:t>
                      </a:r>
                    </a:p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Contain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carbohydrates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that are different from those of bacteria cell walls, and some contain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proteins and lipids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 give them strength and resistance to chemicals.</a:t>
                      </a:r>
                    </a:p>
                    <a:p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7078157"/>
                  </a:ext>
                </a:extLst>
              </a:tr>
              <a:tr h="26478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Cell Membrane</a:t>
                      </a:r>
                    </a:p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Archaea cell membrane is made up of </a:t>
                      </a:r>
                      <a:r>
                        <a:rPr lang="en-US" sz="2400" b="1" dirty="0"/>
                        <a:t>phospholipids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1" dirty="0"/>
                        <a:t>with fatty acid chains</a:t>
                      </a:r>
                      <a:r>
                        <a:rPr lang="en-US" sz="2400" dirty="0"/>
                        <a:t>, but in archaea cells, the bilayer has </a:t>
                      </a:r>
                      <a:r>
                        <a:rPr lang="en-US" sz="2400" b="1" dirty="0"/>
                        <a:t>ether bonds</a:t>
                      </a:r>
                      <a:r>
                        <a:rPr lang="en-US" sz="2400" dirty="0"/>
                        <a:t>.</a:t>
                      </a:r>
                    </a:p>
                    <a:p>
                      <a:r>
                        <a:rPr lang="en-US" sz="2400" dirty="0"/>
                        <a:t>Fatty acids are </a:t>
                      </a:r>
                      <a:r>
                        <a:rPr lang="en-US" sz="2400" b="1" dirty="0"/>
                        <a:t>branched</a:t>
                      </a:r>
                      <a:r>
                        <a:rPr lang="en-US" sz="2400" dirty="0"/>
                        <a:t>, and glycerol is </a:t>
                      </a:r>
                      <a:r>
                        <a:rPr lang="en-US" sz="2400" b="1" dirty="0"/>
                        <a:t>L-glycerol.</a:t>
                      </a:r>
                    </a:p>
                    <a:p>
                      <a:r>
                        <a:rPr lang="en-US" sz="2400" dirty="0"/>
                        <a:t>Ether bonds are more resistant to chemical activity and allow archaea cells to survive in extreme environments</a:t>
                      </a:r>
                      <a:r>
                        <a:rPr lang="en-US" sz="2500" dirty="0"/>
                        <a:t>.</a:t>
                      </a:r>
                    </a:p>
                    <a:p>
                      <a:endParaRPr lang="aa-ET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829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9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539DB9-5F6F-410C-9771-2844973E1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556591"/>
            <a:ext cx="10217426" cy="51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3CC918F-6D1B-4ED5-BF67-5DB5CD524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641871"/>
              </p:ext>
            </p:extLst>
          </p:nvPr>
        </p:nvGraphicFramePr>
        <p:xfrm>
          <a:off x="121024" y="172276"/>
          <a:ext cx="11907229" cy="66857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6398">
                  <a:extLst>
                    <a:ext uri="{9D8B030D-6E8A-4147-A177-3AD203B41FA5}">
                      <a16:colId xmlns:a16="http://schemas.microsoft.com/office/drawing/2014/main" xmlns="" val="3853074451"/>
                    </a:ext>
                  </a:extLst>
                </a:gridCol>
                <a:gridCol w="9420831">
                  <a:extLst>
                    <a:ext uri="{9D8B030D-6E8A-4147-A177-3AD203B41FA5}">
                      <a16:colId xmlns:a16="http://schemas.microsoft.com/office/drawing/2014/main" xmlns="" val="1499332193"/>
                    </a:ext>
                  </a:extLst>
                </a:gridCol>
              </a:tblGrid>
              <a:tr h="25324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Cytoplasm</a:t>
                      </a:r>
                      <a:endParaRPr lang="aa-ET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It has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membrane bounded organelles.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DNA exists as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 single loop called a plasmid.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tRNA has features that are different from all other living things.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Bacterial ribosomes are sensitive to chemical inhibiting agents,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archaeal are not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aa-ET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3001702"/>
                  </a:ext>
                </a:extLst>
              </a:tr>
              <a:tr h="162078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Flagella</a:t>
                      </a:r>
                    </a:p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Used for </a:t>
                      </a:r>
                      <a:r>
                        <a:rPr lang="en-US" sz="2400" b="1" dirty="0"/>
                        <a:t>locomotion</a:t>
                      </a:r>
                      <a:r>
                        <a:rPr lang="en-US" sz="2400" dirty="0"/>
                        <a:t>. The structure and operating mechanism are similar but how they evolved and how they are built differ. In archaea, it extends from </a:t>
                      </a:r>
                      <a:r>
                        <a:rPr lang="en-US" sz="2400" dirty="0" smtClean="0"/>
                        <a:t>base.</a:t>
                      </a:r>
                      <a:endParaRPr lang="en-US" sz="2400" dirty="0"/>
                    </a:p>
                    <a:p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16719"/>
                  </a:ext>
                </a:extLst>
              </a:tr>
              <a:tr h="25324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Reproduction</a:t>
                      </a:r>
                      <a:endParaRPr lang="aa-E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They reproduce by </a:t>
                      </a:r>
                      <a:r>
                        <a:rPr lang="en-US" sz="2400" b="1" dirty="0"/>
                        <a:t>binary fission</a:t>
                      </a:r>
                      <a:r>
                        <a:rPr lang="en-US" sz="24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DNA replicates and two strands are pulled apart as cell grows.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Using </a:t>
                      </a:r>
                      <a:r>
                        <a:rPr lang="en-US" sz="2400" b="1" dirty="0"/>
                        <a:t>DNA polymerase </a:t>
                      </a:r>
                      <a:r>
                        <a:rPr lang="en-US" sz="2400" dirty="0"/>
                        <a:t>that resembles eukaryotic enzyme.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Proteins</a:t>
                      </a:r>
                      <a:r>
                        <a:rPr lang="en-US" sz="2400" dirty="0"/>
                        <a:t> that direct cell division (</a:t>
                      </a:r>
                      <a:r>
                        <a:rPr lang="en-US" sz="2400" dirty="0" err="1"/>
                        <a:t>FtsZ</a:t>
                      </a:r>
                      <a:r>
                        <a:rPr lang="en-US" sz="2400" dirty="0"/>
                        <a:t>) resembles with bacteria.</a:t>
                      </a:r>
                      <a:endParaRPr lang="aa-E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7286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5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A96AE7-E33A-49CA-A792-3AEE15BD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65" y="1616766"/>
            <a:ext cx="10153722" cy="298173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532E1D-3C1E-4D98-BA3D-49CE72F3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823036"/>
            <a:ext cx="9520158" cy="3450613"/>
          </a:xfrm>
        </p:spPr>
        <p:txBody>
          <a:bodyPr>
            <a:normAutofit/>
          </a:bodyPr>
          <a:lstStyle/>
          <a:p>
            <a:r>
              <a:rPr lang="en-US" sz="2800" b="1" dirty="0"/>
              <a:t>Metabolism</a:t>
            </a:r>
            <a:endParaRPr lang="aa-ET" sz="2800" b="1" dirty="0"/>
          </a:p>
        </p:txBody>
      </p:sp>
    </p:spTree>
    <p:extLst>
      <p:ext uri="{BB962C8B-B14F-4D97-AF65-F5344CB8AC3E}">
        <p14:creationId xmlns:p14="http://schemas.microsoft.com/office/powerpoint/2010/main" val="43821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42280-DB62-41A2-9C7E-8D9D35D3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95" y="424069"/>
            <a:ext cx="9520158" cy="748748"/>
          </a:xfrm>
        </p:spPr>
        <p:txBody>
          <a:bodyPr/>
          <a:lstStyle/>
          <a:p>
            <a:r>
              <a:rPr lang="en-US" b="1" dirty="0"/>
              <a:t>Where Do Archaea Survive?</a:t>
            </a:r>
            <a:endParaRPr lang="aa-E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0A0D6D-CC88-467A-BBF0-4097023A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5" y="1603513"/>
            <a:ext cx="10601739" cy="4532244"/>
          </a:xfrm>
        </p:spPr>
        <p:txBody>
          <a:bodyPr>
            <a:noAutofit/>
          </a:bodyPr>
          <a:lstStyle/>
          <a:p>
            <a:r>
              <a:rPr lang="en-US" sz="2500" dirty="0"/>
              <a:t>The archaea cells able to live in extreme environments can be classified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Tolerance for high </a:t>
            </a:r>
            <a:r>
              <a:rPr lang="en-US" sz="2400" b="1" dirty="0"/>
              <a:t>temperatures</a:t>
            </a:r>
            <a:r>
              <a:rPr lang="en-US" sz="2400" dirty="0"/>
              <a:t>: </a:t>
            </a:r>
            <a:r>
              <a:rPr lang="en-US" sz="2400" b="1" dirty="0" err="1"/>
              <a:t>hyperthermophilic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Able to survive </a:t>
            </a:r>
            <a:r>
              <a:rPr lang="en-US" sz="2400" b="1" dirty="0"/>
              <a:t>acidic</a:t>
            </a:r>
            <a:r>
              <a:rPr lang="en-US" sz="2400" dirty="0"/>
              <a:t> environments: </a:t>
            </a:r>
            <a:r>
              <a:rPr lang="en-US" sz="2400" b="1" dirty="0"/>
              <a:t>acidophilic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Can survive in highly </a:t>
            </a:r>
            <a:r>
              <a:rPr lang="en-US" sz="2400" b="1" dirty="0"/>
              <a:t>alkaline</a:t>
            </a:r>
            <a:r>
              <a:rPr lang="en-US" sz="2400" dirty="0"/>
              <a:t> liquids: </a:t>
            </a:r>
            <a:r>
              <a:rPr lang="en-US" sz="2400" b="1" dirty="0"/>
              <a:t>alkaliphilic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Tolerance for high </a:t>
            </a:r>
            <a:r>
              <a:rPr lang="en-US" sz="2400" b="1" dirty="0"/>
              <a:t>salt</a:t>
            </a:r>
            <a:r>
              <a:rPr lang="en-US" sz="2400" dirty="0"/>
              <a:t> content: </a:t>
            </a:r>
            <a:r>
              <a:rPr lang="en-US" sz="2400" b="1" dirty="0"/>
              <a:t>halophilic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endParaRPr lang="aa-ET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968D75-B87A-4D35-A114-B16789BFF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08" y="3869635"/>
            <a:ext cx="3564835" cy="2080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37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3F322-724B-494D-9666-5EE40DC9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563662"/>
            <a:ext cx="9520158" cy="1035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Domain Bacteria</a:t>
            </a:r>
            <a:r>
              <a:rPr lang="en-US" dirty="0"/>
              <a:t/>
            </a:r>
            <a:br>
              <a:rPr lang="en-US" dirty="0"/>
            </a:b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E32FA-8652-42AD-8482-E6FF4FE89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370686"/>
            <a:ext cx="9520158" cy="3450613"/>
          </a:xfrm>
        </p:spPr>
        <p:txBody>
          <a:bodyPr/>
          <a:lstStyle/>
          <a:p>
            <a:r>
              <a:rPr lang="en-US" sz="2400" dirty="0"/>
              <a:t>Bacteria are single-celled microorganisms with prokaryotic cells, that do not have organelles or a true nucleus and are less complex than eukaryotic cells. </a:t>
            </a:r>
          </a:p>
          <a:p>
            <a:r>
              <a:rPr lang="en-US" sz="2400" dirty="0"/>
              <a:t>Bacteria are extremely numerous, and the total biomass of bacteria on Earth is more than all plants and animals combined</a:t>
            </a:r>
            <a:r>
              <a:rPr lang="en-US" dirty="0"/>
              <a:t>.</a:t>
            </a:r>
          </a:p>
          <a:p>
            <a:endParaRPr lang="aa-E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5CB0D0-1D00-430E-B2C5-0EDF942FB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271" y="4029689"/>
            <a:ext cx="1975275" cy="1810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flower&#10;&#10;Description automatically generated">
            <a:extLst>
              <a:ext uri="{FF2B5EF4-FFF2-40B4-BE49-F238E27FC236}">
                <a16:creationId xmlns:a16="http://schemas.microsoft.com/office/drawing/2014/main" xmlns="" id="{26B3A69E-70EC-4280-B497-0E7F02C88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52" y="3974041"/>
            <a:ext cx="2196845" cy="1921964"/>
          </a:xfrm>
          <a:prstGeom prst="rect">
            <a:avLst/>
          </a:prstGeom>
        </p:spPr>
      </p:pic>
      <p:pic>
        <p:nvPicPr>
          <p:cNvPr id="9" name="Picture 8" descr="A picture containing water, underwater, animal&#10;&#10;Description automatically generated">
            <a:extLst>
              <a:ext uri="{FF2B5EF4-FFF2-40B4-BE49-F238E27FC236}">
                <a16:creationId xmlns:a16="http://schemas.microsoft.com/office/drawing/2014/main" xmlns="" id="{2F2C5F5C-02A5-4FF3-8F36-44BA88DF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"/>
          <a:stretch/>
        </p:blipFill>
        <p:spPr>
          <a:xfrm>
            <a:off x="7393197" y="3974041"/>
            <a:ext cx="2381250" cy="192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5559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157</TotalTime>
  <Words>1230</Words>
  <Application>Microsoft Office PowerPoint</Application>
  <PresentationFormat>Widescreen</PresentationFormat>
  <Paragraphs>130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Palatino Linotype</vt:lpstr>
      <vt:lpstr>Wingdings</vt:lpstr>
      <vt:lpstr>Gallery</vt:lpstr>
      <vt:lpstr>Features And Characteristics Of Archaea, Bacteria And Eukaryotes </vt:lpstr>
      <vt:lpstr>Three Domain System</vt:lpstr>
      <vt:lpstr>Domain Archaea</vt:lpstr>
      <vt:lpstr>Cell Structure</vt:lpstr>
      <vt:lpstr>PowerPoint Presentation</vt:lpstr>
      <vt:lpstr>PowerPoint Presentation</vt:lpstr>
      <vt:lpstr>PowerPoint Presentation</vt:lpstr>
      <vt:lpstr>Where Do Archaea Survive?</vt:lpstr>
      <vt:lpstr>Domain Bacteria </vt:lpstr>
      <vt:lpstr>Features and characteristics of Bacteria</vt:lpstr>
      <vt:lpstr>PowerPoint Presentation</vt:lpstr>
      <vt:lpstr>PowerPoint Presentation</vt:lpstr>
      <vt:lpstr>Food dependence  </vt:lpstr>
      <vt:lpstr>PowerPoint Presentation</vt:lpstr>
      <vt:lpstr>PowerPoint Presentation</vt:lpstr>
      <vt:lpstr>   Domain Eukarya Contains all the organisms that are eukaryotic or contain membrane-bound organelles and nuclei.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Features And Characteristics Of Archaea, Bacteria And Eukaryotes</dc:title>
  <dc:creator>Dr. Saiqa</dc:creator>
  <cp:lastModifiedBy>Dr. Saiqa</cp:lastModifiedBy>
  <cp:revision>48</cp:revision>
  <dcterms:created xsi:type="dcterms:W3CDTF">2019-10-17T17:10:26Z</dcterms:created>
  <dcterms:modified xsi:type="dcterms:W3CDTF">2020-01-31T09:06:28Z</dcterms:modified>
</cp:coreProperties>
</file>