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2" r:id="rId24"/>
    <p:sldId id="278" r:id="rId25"/>
    <p:sldId id="279" r:id="rId26"/>
    <p:sldId id="280" r:id="rId27"/>
    <p:sldId id="28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89134" autoAdjust="0"/>
  </p:normalViewPr>
  <p:slideViewPr>
    <p:cSldViewPr snapToGrid="0">
      <p:cViewPr varScale="1">
        <p:scale>
          <a:sx n="63" d="100"/>
          <a:sy n="63" d="100"/>
        </p:scale>
        <p:origin x="9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9B3B80-C795-4C76-B8BA-46AD1F4250CE}" type="datetimeFigureOut">
              <a:rPr lang="aa-ET" smtClean="0"/>
              <a:t>09/12/2019</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0DA60670-7E6A-48BA-A208-C22CF7453CEE}" type="slidenum">
              <a:rPr lang="aa-ET" smtClean="0"/>
              <a:t>‹#›</a:t>
            </a:fld>
            <a:endParaRPr lang="aa-ET"/>
          </a:p>
        </p:txBody>
      </p:sp>
    </p:spTree>
    <p:extLst>
      <p:ext uri="{BB962C8B-B14F-4D97-AF65-F5344CB8AC3E}">
        <p14:creationId xmlns:p14="http://schemas.microsoft.com/office/powerpoint/2010/main" val="140898284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9B3B80-C795-4C76-B8BA-46AD1F4250CE}" type="datetimeFigureOut">
              <a:rPr lang="aa-ET" smtClean="0"/>
              <a:t>09/12/2019</a:t>
            </a:fld>
            <a:endParaRPr lang="aa-ET"/>
          </a:p>
        </p:txBody>
      </p:sp>
      <p:sp>
        <p:nvSpPr>
          <p:cNvPr id="6" name="Footer Placeholder 5"/>
          <p:cNvSpPr>
            <a:spLocks noGrp="1"/>
          </p:cNvSpPr>
          <p:nvPr>
            <p:ph type="ftr" sz="quarter" idx="11"/>
          </p:nvPr>
        </p:nvSpPr>
        <p:spPr/>
        <p:txBody>
          <a:bodyPr/>
          <a:lstStyle/>
          <a:p>
            <a:endParaRPr lang="aa-ET"/>
          </a:p>
        </p:txBody>
      </p:sp>
      <p:sp>
        <p:nvSpPr>
          <p:cNvPr id="7" name="Slide Number Placeholder 6"/>
          <p:cNvSpPr>
            <a:spLocks noGrp="1"/>
          </p:cNvSpPr>
          <p:nvPr>
            <p:ph type="sldNum" sz="quarter" idx="12"/>
          </p:nvPr>
        </p:nvSpPr>
        <p:spPr/>
        <p:txBody>
          <a:bodyPr/>
          <a:lstStyle/>
          <a:p>
            <a:fld id="{0DA60670-7E6A-48BA-A208-C22CF7453CEE}" type="slidenum">
              <a:rPr lang="aa-ET" smtClean="0"/>
              <a:t>‹#›</a:t>
            </a:fld>
            <a:endParaRPr lang="aa-ET"/>
          </a:p>
        </p:txBody>
      </p:sp>
    </p:spTree>
    <p:extLst>
      <p:ext uri="{BB962C8B-B14F-4D97-AF65-F5344CB8AC3E}">
        <p14:creationId xmlns:p14="http://schemas.microsoft.com/office/powerpoint/2010/main" val="791064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99B3B80-C795-4C76-B8BA-46AD1F4250CE}" type="datetimeFigureOut">
              <a:rPr lang="aa-ET" smtClean="0"/>
              <a:t>09/12/2019</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0DA60670-7E6A-48BA-A208-C22CF7453CEE}" type="slidenum">
              <a:rPr lang="aa-ET" smtClean="0"/>
              <a:t>‹#›</a:t>
            </a:fld>
            <a:endParaRPr lang="aa-ET"/>
          </a:p>
        </p:txBody>
      </p:sp>
    </p:spTree>
    <p:extLst>
      <p:ext uri="{BB962C8B-B14F-4D97-AF65-F5344CB8AC3E}">
        <p14:creationId xmlns:p14="http://schemas.microsoft.com/office/powerpoint/2010/main" val="1837009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99B3B80-C795-4C76-B8BA-46AD1F4250CE}" type="datetimeFigureOut">
              <a:rPr lang="aa-ET" smtClean="0"/>
              <a:t>09/12/2019</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0DA60670-7E6A-48BA-A208-C22CF7453CEE}" type="slidenum">
              <a:rPr lang="aa-ET" smtClean="0"/>
              <a:t>‹#›</a:t>
            </a:fld>
            <a:endParaRPr lang="aa-E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0715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9B3B80-C795-4C76-B8BA-46AD1F4250CE}" type="datetimeFigureOut">
              <a:rPr lang="aa-ET" smtClean="0"/>
              <a:t>09/12/2019</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0DA60670-7E6A-48BA-A208-C22CF7453CEE}" type="slidenum">
              <a:rPr lang="aa-ET" smtClean="0"/>
              <a:t>‹#›</a:t>
            </a:fld>
            <a:endParaRPr lang="aa-ET"/>
          </a:p>
        </p:txBody>
      </p:sp>
    </p:spTree>
    <p:extLst>
      <p:ext uri="{BB962C8B-B14F-4D97-AF65-F5344CB8AC3E}">
        <p14:creationId xmlns:p14="http://schemas.microsoft.com/office/powerpoint/2010/main" val="398999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9B3B80-C795-4C76-B8BA-46AD1F4250CE}" type="datetimeFigureOut">
              <a:rPr lang="aa-ET" smtClean="0"/>
              <a:t>09/12/2019</a:t>
            </a:fld>
            <a:endParaRPr lang="aa-ET"/>
          </a:p>
        </p:txBody>
      </p:sp>
      <p:sp>
        <p:nvSpPr>
          <p:cNvPr id="4"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0DA60670-7E6A-48BA-A208-C22CF7453CEE}" type="slidenum">
              <a:rPr lang="aa-ET" smtClean="0"/>
              <a:t>‹#›</a:t>
            </a:fld>
            <a:endParaRPr lang="aa-ET"/>
          </a:p>
        </p:txBody>
      </p:sp>
    </p:spTree>
    <p:extLst>
      <p:ext uri="{BB962C8B-B14F-4D97-AF65-F5344CB8AC3E}">
        <p14:creationId xmlns:p14="http://schemas.microsoft.com/office/powerpoint/2010/main" val="2569033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9B3B80-C795-4C76-B8BA-46AD1F4250CE}" type="datetimeFigureOut">
              <a:rPr lang="aa-ET" smtClean="0"/>
              <a:t>09/12/2019</a:t>
            </a:fld>
            <a:endParaRPr lang="aa-ET"/>
          </a:p>
        </p:txBody>
      </p:sp>
      <p:sp>
        <p:nvSpPr>
          <p:cNvPr id="4"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0DA60670-7E6A-48BA-A208-C22CF7453CEE}" type="slidenum">
              <a:rPr lang="aa-ET" smtClean="0"/>
              <a:t>‹#›</a:t>
            </a:fld>
            <a:endParaRPr lang="aa-ET"/>
          </a:p>
        </p:txBody>
      </p:sp>
    </p:spTree>
    <p:extLst>
      <p:ext uri="{BB962C8B-B14F-4D97-AF65-F5344CB8AC3E}">
        <p14:creationId xmlns:p14="http://schemas.microsoft.com/office/powerpoint/2010/main" val="1391433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9B3B80-C795-4C76-B8BA-46AD1F4250CE}" type="datetimeFigureOut">
              <a:rPr lang="aa-ET" smtClean="0"/>
              <a:t>09/12/2019</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0DA60670-7E6A-48BA-A208-C22CF7453CEE}" type="slidenum">
              <a:rPr lang="aa-ET" smtClean="0"/>
              <a:t>‹#›</a:t>
            </a:fld>
            <a:endParaRPr lang="aa-ET"/>
          </a:p>
        </p:txBody>
      </p:sp>
    </p:spTree>
    <p:extLst>
      <p:ext uri="{BB962C8B-B14F-4D97-AF65-F5344CB8AC3E}">
        <p14:creationId xmlns:p14="http://schemas.microsoft.com/office/powerpoint/2010/main" val="53625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9B3B80-C795-4C76-B8BA-46AD1F4250CE}" type="datetimeFigureOut">
              <a:rPr lang="aa-ET" smtClean="0"/>
              <a:t>09/12/2019</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0DA60670-7E6A-48BA-A208-C22CF7453CEE}" type="slidenum">
              <a:rPr lang="aa-ET" smtClean="0"/>
              <a:t>‹#›</a:t>
            </a:fld>
            <a:endParaRPr lang="aa-ET"/>
          </a:p>
        </p:txBody>
      </p:sp>
    </p:spTree>
    <p:extLst>
      <p:ext uri="{BB962C8B-B14F-4D97-AF65-F5344CB8AC3E}">
        <p14:creationId xmlns:p14="http://schemas.microsoft.com/office/powerpoint/2010/main" val="2907533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99B3B80-C795-4C76-B8BA-46AD1F4250CE}" type="datetimeFigureOut">
              <a:rPr lang="aa-ET" smtClean="0"/>
              <a:t>09/12/2019</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0DA60670-7E6A-48BA-A208-C22CF7453CEE}" type="slidenum">
              <a:rPr lang="aa-ET" smtClean="0"/>
              <a:t>‹#›</a:t>
            </a:fld>
            <a:endParaRPr lang="aa-ET"/>
          </a:p>
        </p:txBody>
      </p:sp>
    </p:spTree>
    <p:extLst>
      <p:ext uri="{BB962C8B-B14F-4D97-AF65-F5344CB8AC3E}">
        <p14:creationId xmlns:p14="http://schemas.microsoft.com/office/powerpoint/2010/main" val="203150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9B3B80-C795-4C76-B8BA-46AD1F4250CE}" type="datetimeFigureOut">
              <a:rPr lang="aa-ET" smtClean="0"/>
              <a:t>09/12/2019</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0DA60670-7E6A-48BA-A208-C22CF7453CEE}" type="slidenum">
              <a:rPr lang="aa-ET" smtClean="0"/>
              <a:t>‹#›</a:t>
            </a:fld>
            <a:endParaRPr lang="aa-ET"/>
          </a:p>
        </p:txBody>
      </p:sp>
    </p:spTree>
    <p:extLst>
      <p:ext uri="{BB962C8B-B14F-4D97-AF65-F5344CB8AC3E}">
        <p14:creationId xmlns:p14="http://schemas.microsoft.com/office/powerpoint/2010/main" val="864496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9B3B80-C795-4C76-B8BA-46AD1F4250CE}" type="datetimeFigureOut">
              <a:rPr lang="aa-ET" smtClean="0"/>
              <a:t>09/12/2019</a:t>
            </a:fld>
            <a:endParaRPr lang="aa-ET"/>
          </a:p>
        </p:txBody>
      </p:sp>
      <p:sp>
        <p:nvSpPr>
          <p:cNvPr id="6" name="Footer Placeholder 5"/>
          <p:cNvSpPr>
            <a:spLocks noGrp="1"/>
          </p:cNvSpPr>
          <p:nvPr>
            <p:ph type="ftr" sz="quarter" idx="11"/>
          </p:nvPr>
        </p:nvSpPr>
        <p:spPr/>
        <p:txBody>
          <a:bodyPr/>
          <a:lstStyle/>
          <a:p>
            <a:endParaRPr lang="aa-ET"/>
          </a:p>
        </p:txBody>
      </p:sp>
      <p:sp>
        <p:nvSpPr>
          <p:cNvPr id="7" name="Slide Number Placeholder 6"/>
          <p:cNvSpPr>
            <a:spLocks noGrp="1"/>
          </p:cNvSpPr>
          <p:nvPr>
            <p:ph type="sldNum" sz="quarter" idx="12"/>
          </p:nvPr>
        </p:nvSpPr>
        <p:spPr/>
        <p:txBody>
          <a:bodyPr/>
          <a:lstStyle/>
          <a:p>
            <a:fld id="{0DA60670-7E6A-48BA-A208-C22CF7453CEE}" type="slidenum">
              <a:rPr lang="aa-ET" smtClean="0"/>
              <a:t>‹#›</a:t>
            </a:fld>
            <a:endParaRPr lang="aa-ET"/>
          </a:p>
        </p:txBody>
      </p:sp>
    </p:spTree>
    <p:extLst>
      <p:ext uri="{BB962C8B-B14F-4D97-AF65-F5344CB8AC3E}">
        <p14:creationId xmlns:p14="http://schemas.microsoft.com/office/powerpoint/2010/main" val="2668708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9B3B80-C795-4C76-B8BA-46AD1F4250CE}" type="datetimeFigureOut">
              <a:rPr lang="aa-ET" smtClean="0"/>
              <a:t>09/12/2019</a:t>
            </a:fld>
            <a:endParaRPr lang="aa-ET"/>
          </a:p>
        </p:txBody>
      </p:sp>
      <p:sp>
        <p:nvSpPr>
          <p:cNvPr id="8" name="Footer Placeholder 7"/>
          <p:cNvSpPr>
            <a:spLocks noGrp="1"/>
          </p:cNvSpPr>
          <p:nvPr>
            <p:ph type="ftr" sz="quarter" idx="11"/>
          </p:nvPr>
        </p:nvSpPr>
        <p:spPr/>
        <p:txBody>
          <a:bodyPr/>
          <a:lstStyle/>
          <a:p>
            <a:endParaRPr lang="aa-ET"/>
          </a:p>
        </p:txBody>
      </p:sp>
      <p:sp>
        <p:nvSpPr>
          <p:cNvPr id="9" name="Slide Number Placeholder 8"/>
          <p:cNvSpPr>
            <a:spLocks noGrp="1"/>
          </p:cNvSpPr>
          <p:nvPr>
            <p:ph type="sldNum" sz="quarter" idx="12"/>
          </p:nvPr>
        </p:nvSpPr>
        <p:spPr/>
        <p:txBody>
          <a:bodyPr/>
          <a:lstStyle/>
          <a:p>
            <a:fld id="{0DA60670-7E6A-48BA-A208-C22CF7453CEE}" type="slidenum">
              <a:rPr lang="aa-ET" smtClean="0"/>
              <a:t>‹#›</a:t>
            </a:fld>
            <a:endParaRPr lang="aa-ET"/>
          </a:p>
        </p:txBody>
      </p:sp>
    </p:spTree>
    <p:extLst>
      <p:ext uri="{BB962C8B-B14F-4D97-AF65-F5344CB8AC3E}">
        <p14:creationId xmlns:p14="http://schemas.microsoft.com/office/powerpoint/2010/main" val="311832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99B3B80-C795-4C76-B8BA-46AD1F4250CE}" type="datetimeFigureOut">
              <a:rPr lang="aa-ET" smtClean="0"/>
              <a:t>09/12/2019</a:t>
            </a:fld>
            <a:endParaRPr lang="aa-ET"/>
          </a:p>
        </p:txBody>
      </p:sp>
      <p:sp>
        <p:nvSpPr>
          <p:cNvPr id="5" name="Footer Placeholder 3"/>
          <p:cNvSpPr>
            <a:spLocks noGrp="1"/>
          </p:cNvSpPr>
          <p:nvPr>
            <p:ph type="ftr" sz="quarter" idx="11"/>
          </p:nvPr>
        </p:nvSpPr>
        <p:spPr/>
        <p:txBody>
          <a:bodyPr/>
          <a:lstStyle/>
          <a:p>
            <a:endParaRPr lang="aa-ET"/>
          </a:p>
        </p:txBody>
      </p:sp>
      <p:sp>
        <p:nvSpPr>
          <p:cNvPr id="6" name="Slide Number Placeholder 4"/>
          <p:cNvSpPr>
            <a:spLocks noGrp="1"/>
          </p:cNvSpPr>
          <p:nvPr>
            <p:ph type="sldNum" sz="quarter" idx="12"/>
          </p:nvPr>
        </p:nvSpPr>
        <p:spPr/>
        <p:txBody>
          <a:bodyPr/>
          <a:lstStyle/>
          <a:p>
            <a:fld id="{0DA60670-7E6A-48BA-A208-C22CF7453CEE}" type="slidenum">
              <a:rPr lang="aa-ET" smtClean="0"/>
              <a:t>‹#›</a:t>
            </a:fld>
            <a:endParaRPr lang="aa-ET"/>
          </a:p>
        </p:txBody>
      </p:sp>
    </p:spTree>
    <p:extLst>
      <p:ext uri="{BB962C8B-B14F-4D97-AF65-F5344CB8AC3E}">
        <p14:creationId xmlns:p14="http://schemas.microsoft.com/office/powerpoint/2010/main" val="256162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99B3B80-C795-4C76-B8BA-46AD1F4250CE}" type="datetimeFigureOut">
              <a:rPr lang="aa-ET" smtClean="0"/>
              <a:t>09/12/2019</a:t>
            </a:fld>
            <a:endParaRPr lang="aa-ET"/>
          </a:p>
        </p:txBody>
      </p:sp>
      <p:sp>
        <p:nvSpPr>
          <p:cNvPr id="5" name="Footer Placeholder 2"/>
          <p:cNvSpPr>
            <a:spLocks noGrp="1"/>
          </p:cNvSpPr>
          <p:nvPr>
            <p:ph type="ftr" sz="quarter" idx="11"/>
          </p:nvPr>
        </p:nvSpPr>
        <p:spPr/>
        <p:txBody>
          <a:bodyPr/>
          <a:lstStyle/>
          <a:p>
            <a:endParaRPr lang="aa-ET"/>
          </a:p>
        </p:txBody>
      </p:sp>
      <p:sp>
        <p:nvSpPr>
          <p:cNvPr id="6" name="Slide Number Placeholder 3"/>
          <p:cNvSpPr>
            <a:spLocks noGrp="1"/>
          </p:cNvSpPr>
          <p:nvPr>
            <p:ph type="sldNum" sz="quarter" idx="12"/>
          </p:nvPr>
        </p:nvSpPr>
        <p:spPr/>
        <p:txBody>
          <a:bodyPr/>
          <a:lstStyle/>
          <a:p>
            <a:fld id="{0DA60670-7E6A-48BA-A208-C22CF7453CEE}" type="slidenum">
              <a:rPr lang="aa-ET" smtClean="0"/>
              <a:t>‹#›</a:t>
            </a:fld>
            <a:endParaRPr lang="aa-ET"/>
          </a:p>
        </p:txBody>
      </p:sp>
    </p:spTree>
    <p:extLst>
      <p:ext uri="{BB962C8B-B14F-4D97-AF65-F5344CB8AC3E}">
        <p14:creationId xmlns:p14="http://schemas.microsoft.com/office/powerpoint/2010/main" val="380508545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99B3B80-C795-4C76-B8BA-46AD1F4250CE}" type="datetimeFigureOut">
              <a:rPr lang="aa-ET" smtClean="0"/>
              <a:t>09/12/2019</a:t>
            </a:fld>
            <a:endParaRPr lang="aa-ET"/>
          </a:p>
        </p:txBody>
      </p:sp>
      <p:sp>
        <p:nvSpPr>
          <p:cNvPr id="5" name="Footer Placeholder 5"/>
          <p:cNvSpPr>
            <a:spLocks noGrp="1"/>
          </p:cNvSpPr>
          <p:nvPr>
            <p:ph type="ftr" sz="quarter" idx="11"/>
          </p:nvPr>
        </p:nvSpPr>
        <p:spPr/>
        <p:txBody>
          <a:bodyPr/>
          <a:lstStyle/>
          <a:p>
            <a:endParaRPr lang="aa-ET"/>
          </a:p>
        </p:txBody>
      </p:sp>
      <p:sp>
        <p:nvSpPr>
          <p:cNvPr id="6" name="Slide Number Placeholder 6"/>
          <p:cNvSpPr>
            <a:spLocks noGrp="1"/>
          </p:cNvSpPr>
          <p:nvPr>
            <p:ph type="sldNum" sz="quarter" idx="12"/>
          </p:nvPr>
        </p:nvSpPr>
        <p:spPr/>
        <p:txBody>
          <a:bodyPr/>
          <a:lstStyle/>
          <a:p>
            <a:fld id="{0DA60670-7E6A-48BA-A208-C22CF7453CEE}" type="slidenum">
              <a:rPr lang="aa-ET" smtClean="0"/>
              <a:t>‹#›</a:t>
            </a:fld>
            <a:endParaRPr lang="aa-ET"/>
          </a:p>
        </p:txBody>
      </p:sp>
    </p:spTree>
    <p:extLst>
      <p:ext uri="{BB962C8B-B14F-4D97-AF65-F5344CB8AC3E}">
        <p14:creationId xmlns:p14="http://schemas.microsoft.com/office/powerpoint/2010/main" val="1292790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9B3B80-C795-4C76-B8BA-46AD1F4250CE}" type="datetimeFigureOut">
              <a:rPr lang="aa-ET" smtClean="0"/>
              <a:t>09/12/2019</a:t>
            </a:fld>
            <a:endParaRPr lang="aa-ET"/>
          </a:p>
        </p:txBody>
      </p:sp>
      <p:sp>
        <p:nvSpPr>
          <p:cNvPr id="6" name="Footer Placeholder 5"/>
          <p:cNvSpPr>
            <a:spLocks noGrp="1"/>
          </p:cNvSpPr>
          <p:nvPr>
            <p:ph type="ftr" sz="quarter" idx="11"/>
          </p:nvPr>
        </p:nvSpPr>
        <p:spPr/>
        <p:txBody>
          <a:bodyPr/>
          <a:lstStyle/>
          <a:p>
            <a:endParaRPr lang="aa-ET"/>
          </a:p>
        </p:txBody>
      </p:sp>
      <p:sp>
        <p:nvSpPr>
          <p:cNvPr id="7" name="Slide Number Placeholder 6"/>
          <p:cNvSpPr>
            <a:spLocks noGrp="1"/>
          </p:cNvSpPr>
          <p:nvPr>
            <p:ph type="sldNum" sz="quarter" idx="12"/>
          </p:nvPr>
        </p:nvSpPr>
        <p:spPr/>
        <p:txBody>
          <a:bodyPr/>
          <a:lstStyle/>
          <a:p>
            <a:fld id="{0DA60670-7E6A-48BA-A208-C22CF7453CEE}" type="slidenum">
              <a:rPr lang="aa-ET" smtClean="0"/>
              <a:t>‹#›</a:t>
            </a:fld>
            <a:endParaRPr lang="aa-ET"/>
          </a:p>
        </p:txBody>
      </p:sp>
    </p:spTree>
    <p:extLst>
      <p:ext uri="{BB962C8B-B14F-4D97-AF65-F5344CB8AC3E}">
        <p14:creationId xmlns:p14="http://schemas.microsoft.com/office/powerpoint/2010/main" val="2201685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99B3B80-C795-4C76-B8BA-46AD1F4250CE}" type="datetimeFigureOut">
              <a:rPr lang="aa-ET" smtClean="0"/>
              <a:t>09/12/2019</a:t>
            </a:fld>
            <a:endParaRPr lang="aa-E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a-ET"/>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DA60670-7E6A-48BA-A208-C22CF7453CEE}" type="slidenum">
              <a:rPr lang="aa-ET" smtClean="0"/>
              <a:t>‹#›</a:t>
            </a:fld>
            <a:endParaRPr lang="aa-ET"/>
          </a:p>
        </p:txBody>
      </p:sp>
    </p:spTree>
    <p:extLst>
      <p:ext uri="{BB962C8B-B14F-4D97-AF65-F5344CB8AC3E}">
        <p14:creationId xmlns:p14="http://schemas.microsoft.com/office/powerpoint/2010/main" val="1301010791"/>
      </p:ext>
    </p:extLst>
  </p:cSld>
  <p:clrMap bg1="dk1" tx1="lt1" bg2="dk2" tx2="lt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en.wikipedia.org/wiki/Organis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1CD234-A8A1-46C5-9B5B-51FBF950F712}"/>
              </a:ext>
            </a:extLst>
          </p:cNvPr>
          <p:cNvSpPr>
            <a:spLocks noGrp="1"/>
          </p:cNvSpPr>
          <p:nvPr>
            <p:ph type="ctrTitle"/>
          </p:nvPr>
        </p:nvSpPr>
        <p:spPr>
          <a:xfrm>
            <a:off x="2178248" y="1448972"/>
            <a:ext cx="7092361" cy="2373794"/>
          </a:xfrm>
        </p:spPr>
        <p:txBody>
          <a:bodyPr>
            <a:noAutofit/>
          </a:bodyPr>
          <a:lstStyle/>
          <a:p>
            <a:pPr algn="l"/>
            <a:r>
              <a:rPr lang="en-US" sz="5400" b="1" u="dbl" dirty="0">
                <a:latin typeface="Algerian" panose="04020705040A02060702" pitchFamily="82" charset="0"/>
              </a:rPr>
              <a:t>Comparative study of life forms</a:t>
            </a:r>
            <a:r>
              <a:rPr lang="aa-ET" sz="5400" dirty="0">
                <a:latin typeface="Algerian" panose="04020705040A02060702" pitchFamily="82" charset="0"/>
              </a:rPr>
              <a:t/>
            </a:r>
            <a:br>
              <a:rPr lang="aa-ET" sz="5400" dirty="0">
                <a:latin typeface="Algerian" panose="04020705040A02060702" pitchFamily="82" charset="0"/>
              </a:rPr>
            </a:br>
            <a:endParaRPr lang="aa-ET" sz="5400" dirty="0">
              <a:latin typeface="Algerian" panose="04020705040A02060702" pitchFamily="82" charset="0"/>
            </a:endParaRPr>
          </a:p>
        </p:txBody>
      </p:sp>
      <p:sp>
        <p:nvSpPr>
          <p:cNvPr id="3" name="Subtitle 2">
            <a:extLst>
              <a:ext uri="{FF2B5EF4-FFF2-40B4-BE49-F238E27FC236}">
                <a16:creationId xmlns="" xmlns:a16="http://schemas.microsoft.com/office/drawing/2014/main" id="{35C95D80-67EA-4520-9C7E-CFBE6E557F57}"/>
              </a:ext>
            </a:extLst>
          </p:cNvPr>
          <p:cNvSpPr>
            <a:spLocks noGrp="1"/>
          </p:cNvSpPr>
          <p:nvPr>
            <p:ph type="subTitle" idx="1"/>
          </p:nvPr>
        </p:nvSpPr>
        <p:spPr>
          <a:xfrm>
            <a:off x="8057322" y="5565913"/>
            <a:ext cx="3723861" cy="967408"/>
          </a:xfrm>
        </p:spPr>
        <p:txBody>
          <a:bodyPr>
            <a:normAutofit/>
          </a:bodyPr>
          <a:lstStyle/>
          <a:p>
            <a:r>
              <a:rPr lang="en-US" dirty="0"/>
              <a:t>Ayesha seerat………….13</a:t>
            </a:r>
          </a:p>
          <a:p>
            <a:r>
              <a:rPr lang="en-US" dirty="0" err="1"/>
              <a:t>Sehar</a:t>
            </a:r>
            <a:r>
              <a:rPr lang="en-US" dirty="0"/>
              <a:t> Naeem…………47              </a:t>
            </a:r>
            <a:endParaRPr lang="aa-ET" dirty="0"/>
          </a:p>
        </p:txBody>
      </p:sp>
    </p:spTree>
    <p:extLst>
      <p:ext uri="{BB962C8B-B14F-4D97-AF65-F5344CB8AC3E}">
        <p14:creationId xmlns:p14="http://schemas.microsoft.com/office/powerpoint/2010/main" val="294232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30BF31-D547-4505-8504-1547FEB00FA3}"/>
              </a:ext>
            </a:extLst>
          </p:cNvPr>
          <p:cNvSpPr>
            <a:spLocks noGrp="1"/>
          </p:cNvSpPr>
          <p:nvPr>
            <p:ph type="title"/>
          </p:nvPr>
        </p:nvSpPr>
        <p:spPr/>
        <p:txBody>
          <a:bodyPr/>
          <a:lstStyle/>
          <a:p>
            <a:pPr algn="ctr"/>
            <a:r>
              <a:rPr lang="en-US" sz="4800" b="1" dirty="0">
                <a:latin typeface="Algerian" panose="04020705040A02060702" pitchFamily="82" charset="0"/>
              </a:rPr>
              <a:t>First life on earth</a:t>
            </a:r>
            <a:r>
              <a:rPr lang="aa-ET" dirty="0"/>
              <a:t/>
            </a:r>
            <a:br>
              <a:rPr lang="aa-ET" dirty="0"/>
            </a:br>
            <a:endParaRPr lang="aa-ET" dirty="0"/>
          </a:p>
        </p:txBody>
      </p:sp>
      <p:sp>
        <p:nvSpPr>
          <p:cNvPr id="3" name="Content Placeholder 2">
            <a:extLst>
              <a:ext uri="{FF2B5EF4-FFF2-40B4-BE49-F238E27FC236}">
                <a16:creationId xmlns="" xmlns:a16="http://schemas.microsoft.com/office/drawing/2014/main" id="{59D0592F-29D6-4DF9-B04E-5D24B09A887E}"/>
              </a:ext>
            </a:extLst>
          </p:cNvPr>
          <p:cNvSpPr>
            <a:spLocks noGrp="1"/>
          </p:cNvSpPr>
          <p:nvPr>
            <p:ph idx="1"/>
          </p:nvPr>
        </p:nvSpPr>
        <p:spPr/>
        <p:txBody>
          <a:bodyPr/>
          <a:lstStyle/>
          <a:p>
            <a:r>
              <a:rPr lang="en-US" dirty="0"/>
              <a:t>The </a:t>
            </a:r>
            <a:r>
              <a:rPr lang="en-US" b="1" dirty="0"/>
              <a:t>earliest known life forms</a:t>
            </a:r>
            <a:r>
              <a:rPr lang="en-US" dirty="0"/>
              <a:t> on Earth are putative fossilized microorganisms found in hydrothermal vent precipitates.</a:t>
            </a:r>
          </a:p>
          <a:p>
            <a:endParaRPr lang="en-US" dirty="0"/>
          </a:p>
          <a:p>
            <a:r>
              <a:rPr lang="en-US" dirty="0"/>
              <a:t>Two types of cells evolved from common ancestor.</a:t>
            </a:r>
          </a:p>
          <a:p>
            <a:pPr lvl="1"/>
            <a:r>
              <a:rPr lang="en-US" dirty="0"/>
              <a:t>Prokaryotes</a:t>
            </a:r>
          </a:p>
          <a:p>
            <a:pPr lvl="1"/>
            <a:r>
              <a:rPr lang="en-US" dirty="0"/>
              <a:t>Eukaryotes.</a:t>
            </a:r>
          </a:p>
          <a:p>
            <a:pPr marL="457200" lvl="1" indent="0">
              <a:buNone/>
            </a:pPr>
            <a:endParaRPr lang="aa-ET" dirty="0"/>
          </a:p>
        </p:txBody>
      </p:sp>
    </p:spTree>
    <p:extLst>
      <p:ext uri="{BB962C8B-B14F-4D97-AF65-F5344CB8AC3E}">
        <p14:creationId xmlns:p14="http://schemas.microsoft.com/office/powerpoint/2010/main" val="71932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prokaryotes classification">
            <a:extLst>
              <a:ext uri="{FF2B5EF4-FFF2-40B4-BE49-F238E27FC236}">
                <a16:creationId xmlns="" xmlns:a16="http://schemas.microsoft.com/office/drawing/2014/main" id="{80A46C96-496D-4261-BA08-79A25015BE58}"/>
              </a:ext>
            </a:extLst>
          </p:cNvPr>
          <p:cNvPicPr>
            <a:picLocks noGrp="1"/>
          </p:cNvPicPr>
          <p:nvPr>
            <p:ph idx="1"/>
          </p:nvPr>
        </p:nvPicPr>
        <p:blipFill rotWithShape="1">
          <a:blip r:embed="rId2">
            <a:extLst>
              <a:ext uri="{28A0092B-C50C-407E-A947-70E740481C1C}">
                <a14:useLocalDpi xmlns:a14="http://schemas.microsoft.com/office/drawing/2010/main" val="0"/>
              </a:ext>
            </a:extLst>
          </a:blip>
          <a:srcRect b="7540"/>
          <a:stretch/>
        </p:blipFill>
        <p:spPr bwMode="auto">
          <a:xfrm>
            <a:off x="1378226" y="874644"/>
            <a:ext cx="9157253" cy="53605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481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ifference between archaea and bacteria">
            <a:extLst>
              <a:ext uri="{FF2B5EF4-FFF2-40B4-BE49-F238E27FC236}">
                <a16:creationId xmlns="" xmlns:a16="http://schemas.microsoft.com/office/drawing/2014/main" id="{7E0ECA12-DDD0-4B8D-AD54-FA2832AB22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907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4F92A2-CC05-4DB3-A4FE-185E96C1EF96}"/>
              </a:ext>
            </a:extLst>
          </p:cNvPr>
          <p:cNvSpPr>
            <a:spLocks noGrp="1"/>
          </p:cNvSpPr>
          <p:nvPr>
            <p:ph type="title"/>
          </p:nvPr>
        </p:nvSpPr>
        <p:spPr/>
        <p:txBody>
          <a:bodyPr/>
          <a:lstStyle/>
          <a:p>
            <a:r>
              <a:rPr lang="en-US" dirty="0"/>
              <a:t>Eukaryotes</a:t>
            </a:r>
            <a:endParaRPr lang="aa-ET" dirty="0"/>
          </a:p>
        </p:txBody>
      </p:sp>
      <p:sp>
        <p:nvSpPr>
          <p:cNvPr id="3" name="Content Placeholder 2">
            <a:extLst>
              <a:ext uri="{FF2B5EF4-FFF2-40B4-BE49-F238E27FC236}">
                <a16:creationId xmlns="" xmlns:a16="http://schemas.microsoft.com/office/drawing/2014/main" id="{8676DBE8-5528-454B-BD9E-25D2679056F1}"/>
              </a:ext>
            </a:extLst>
          </p:cNvPr>
          <p:cNvSpPr>
            <a:spLocks noGrp="1"/>
          </p:cNvSpPr>
          <p:nvPr>
            <p:ph idx="1"/>
          </p:nvPr>
        </p:nvSpPr>
        <p:spPr>
          <a:xfrm>
            <a:off x="278296" y="1192696"/>
            <a:ext cx="11701669" cy="5512904"/>
          </a:xfrm>
        </p:spPr>
        <p:txBody>
          <a:bodyPr/>
          <a:lstStyle/>
          <a:p>
            <a:pPr marL="0" lvl="0" indent="0">
              <a:buNone/>
            </a:pPr>
            <a:r>
              <a:rPr lang="en-US" dirty="0" err="1"/>
              <a:t>Evolove</a:t>
            </a:r>
            <a:r>
              <a:rPr lang="en-US"/>
              <a:t> by:</a:t>
            </a:r>
            <a:endParaRPr lang="en-US" dirty="0"/>
          </a:p>
          <a:p>
            <a:pPr lvl="1"/>
            <a:endParaRPr lang="en-US" dirty="0"/>
          </a:p>
          <a:p>
            <a:pPr lvl="1"/>
            <a:endParaRPr lang="en-US" dirty="0"/>
          </a:p>
          <a:p>
            <a:pPr lvl="1"/>
            <a:r>
              <a:rPr lang="aa-ET" dirty="0"/>
              <a:t>Endosymbiosis</a:t>
            </a:r>
            <a:r>
              <a:rPr lang="en-US" dirty="0"/>
              <a:t>.</a:t>
            </a:r>
            <a:endParaRPr lang="aa-ET" dirty="0"/>
          </a:p>
          <a:p>
            <a:pPr lvl="1"/>
            <a:endParaRPr lang="en-US" dirty="0"/>
          </a:p>
          <a:p>
            <a:pPr lvl="1"/>
            <a:endParaRPr lang="en-US" dirty="0"/>
          </a:p>
          <a:p>
            <a:pPr lvl="1"/>
            <a:endParaRPr lang="en-US" dirty="0"/>
          </a:p>
          <a:p>
            <a:pPr lvl="1"/>
            <a:endParaRPr lang="en-US" dirty="0"/>
          </a:p>
          <a:p>
            <a:pPr lvl="1"/>
            <a:r>
              <a:rPr lang="aa-ET" dirty="0"/>
              <a:t>Membrane infolding</a:t>
            </a:r>
            <a:r>
              <a:rPr lang="en-US" dirty="0"/>
              <a:t>.</a:t>
            </a:r>
          </a:p>
          <a:p>
            <a:pPr lvl="1"/>
            <a:endParaRPr lang="aa-ET" dirty="0"/>
          </a:p>
          <a:p>
            <a:endParaRPr lang="aa-ET" dirty="0"/>
          </a:p>
        </p:txBody>
      </p:sp>
      <p:pic>
        <p:nvPicPr>
          <p:cNvPr id="4" name="Picture 3" descr="Image result for endosymbiosis hypothesis">
            <a:extLst>
              <a:ext uri="{FF2B5EF4-FFF2-40B4-BE49-F238E27FC236}">
                <a16:creationId xmlns="" xmlns:a16="http://schemas.microsoft.com/office/drawing/2014/main" id="{3FFB49BB-94E9-4B56-BBEB-D7FB53F8580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57322" y="1192696"/>
            <a:ext cx="6222642" cy="2756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Image result for membrane infolding hypothesis">
            <a:extLst>
              <a:ext uri="{FF2B5EF4-FFF2-40B4-BE49-F238E27FC236}">
                <a16:creationId xmlns="" xmlns:a16="http://schemas.microsoft.com/office/drawing/2014/main" id="{EF2952A8-4361-4D6C-A0F3-F504CB8A457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57323" y="4088167"/>
            <a:ext cx="6222641" cy="2484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41074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2B15CC-4BF0-408A-8500-2BD4DEE81E89}"/>
              </a:ext>
            </a:extLst>
          </p:cNvPr>
          <p:cNvSpPr>
            <a:spLocks noGrp="1"/>
          </p:cNvSpPr>
          <p:nvPr>
            <p:ph type="title"/>
          </p:nvPr>
        </p:nvSpPr>
        <p:spPr/>
        <p:txBody>
          <a:bodyPr/>
          <a:lstStyle/>
          <a:p>
            <a:r>
              <a:rPr lang="aa-ET" sz="4800" b="1" dirty="0">
                <a:latin typeface="Algerian" panose="04020705040A02060702" pitchFamily="82" charset="0"/>
              </a:rPr>
              <a:t>Two Kingdoms Classification</a:t>
            </a:r>
            <a:r>
              <a:rPr lang="aa-ET" dirty="0"/>
              <a:t/>
            </a:r>
            <a:br>
              <a:rPr lang="aa-ET" dirty="0"/>
            </a:br>
            <a:endParaRPr lang="aa-ET" dirty="0"/>
          </a:p>
        </p:txBody>
      </p:sp>
      <p:sp>
        <p:nvSpPr>
          <p:cNvPr id="3" name="Content Placeholder 2">
            <a:extLst>
              <a:ext uri="{FF2B5EF4-FFF2-40B4-BE49-F238E27FC236}">
                <a16:creationId xmlns="" xmlns:a16="http://schemas.microsoft.com/office/drawing/2014/main" id="{619C00BF-BEB1-42A9-9116-DE9E4C0BD150}"/>
              </a:ext>
            </a:extLst>
          </p:cNvPr>
          <p:cNvSpPr>
            <a:spLocks noGrp="1"/>
          </p:cNvSpPr>
          <p:nvPr>
            <p:ph idx="1"/>
          </p:nvPr>
        </p:nvSpPr>
        <p:spPr>
          <a:xfrm>
            <a:off x="1104293" y="1986657"/>
            <a:ext cx="8946541" cy="4195481"/>
          </a:xfrm>
        </p:spPr>
        <p:txBody>
          <a:bodyPr/>
          <a:lstStyle/>
          <a:p>
            <a:r>
              <a:rPr lang="aa-ET" dirty="0"/>
              <a:t>in 1735, Carolus Linnaeus distinguished two kingdoms of living things: </a:t>
            </a:r>
            <a:endParaRPr lang="en-US" dirty="0"/>
          </a:p>
          <a:p>
            <a:pPr lvl="2"/>
            <a:r>
              <a:rPr lang="aa-ET" dirty="0"/>
              <a:t>Animalia for animals </a:t>
            </a:r>
            <a:endParaRPr lang="en-US" dirty="0"/>
          </a:p>
          <a:p>
            <a:pPr lvl="2"/>
            <a:r>
              <a:rPr lang="aa-ET" dirty="0"/>
              <a:t>Plantae (</a:t>
            </a:r>
            <a:r>
              <a:rPr lang="aa-ET" dirty="0" err="1"/>
              <a:t>Vegetabilia</a:t>
            </a:r>
            <a:r>
              <a:rPr lang="aa-ET" dirty="0"/>
              <a:t>) for plants. </a:t>
            </a:r>
          </a:p>
        </p:txBody>
      </p:sp>
      <p:pic>
        <p:nvPicPr>
          <p:cNvPr id="4" name="Picture 3">
            <a:extLst>
              <a:ext uri="{FF2B5EF4-FFF2-40B4-BE49-F238E27FC236}">
                <a16:creationId xmlns="" xmlns:a16="http://schemas.microsoft.com/office/drawing/2014/main" id="{F8C06384-0FC2-4331-B890-015BF04D0706}"/>
              </a:ext>
            </a:extLst>
          </p:cNvPr>
          <p:cNvPicPr/>
          <p:nvPr/>
        </p:nvPicPr>
        <p:blipFill rotWithShape="1">
          <a:blip r:embed="rId2">
            <a:extLst>
              <a:ext uri="{28A0092B-C50C-407E-A947-70E740481C1C}">
                <a14:useLocalDpi xmlns:a14="http://schemas.microsoft.com/office/drawing/2010/main" val="0"/>
              </a:ext>
            </a:extLst>
          </a:blip>
          <a:srcRect l="1887" r="3178"/>
          <a:stretch/>
        </p:blipFill>
        <p:spPr bwMode="auto">
          <a:xfrm>
            <a:off x="3988904" y="3278256"/>
            <a:ext cx="4426226" cy="3429000"/>
          </a:xfrm>
          <a:prstGeom prst="rect">
            <a:avLst/>
          </a:prstGeom>
          <a:noFill/>
          <a:ln>
            <a:noFill/>
          </a:ln>
        </p:spPr>
      </p:pic>
    </p:spTree>
    <p:extLst>
      <p:ext uri="{BB962C8B-B14F-4D97-AF65-F5344CB8AC3E}">
        <p14:creationId xmlns:p14="http://schemas.microsoft.com/office/powerpoint/2010/main" val="2381761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C1435E-1EEA-4FC1-A5D5-932845C3564F}"/>
              </a:ext>
            </a:extLst>
          </p:cNvPr>
          <p:cNvSpPr>
            <a:spLocks noGrp="1"/>
          </p:cNvSpPr>
          <p:nvPr>
            <p:ph type="title"/>
          </p:nvPr>
        </p:nvSpPr>
        <p:spPr/>
        <p:txBody>
          <a:bodyPr/>
          <a:lstStyle/>
          <a:p>
            <a:pPr algn="ctr"/>
            <a:r>
              <a:rPr lang="en-US" sz="4400" b="1" dirty="0">
                <a:latin typeface="Algerian" panose="04020705040A02060702" pitchFamily="82" charset="0"/>
              </a:rPr>
              <a:t>Three Kingdom of Classification </a:t>
            </a:r>
            <a:endParaRPr lang="aa-ET" sz="4400" b="1" dirty="0">
              <a:latin typeface="Algerian" panose="04020705040A02060702" pitchFamily="82" charset="0"/>
            </a:endParaRPr>
          </a:p>
        </p:txBody>
      </p:sp>
      <p:sp>
        <p:nvSpPr>
          <p:cNvPr id="3" name="Content Placeholder 2">
            <a:extLst>
              <a:ext uri="{FF2B5EF4-FFF2-40B4-BE49-F238E27FC236}">
                <a16:creationId xmlns="" xmlns:a16="http://schemas.microsoft.com/office/drawing/2014/main" id="{BD2D6466-3C1A-46A6-B773-36EE687AD6A2}"/>
              </a:ext>
            </a:extLst>
          </p:cNvPr>
          <p:cNvSpPr>
            <a:spLocks noGrp="1"/>
          </p:cNvSpPr>
          <p:nvPr>
            <p:ph idx="1"/>
          </p:nvPr>
        </p:nvSpPr>
        <p:spPr/>
        <p:txBody>
          <a:bodyPr/>
          <a:lstStyle/>
          <a:p>
            <a:r>
              <a:rPr lang="en-US" dirty="0"/>
              <a:t>In the 1860s, the German investigator Ernst Haeckel proposed a </a:t>
            </a:r>
            <a:r>
              <a:rPr lang="en-US" b="1" dirty="0"/>
              <a:t>three</a:t>
            </a:r>
            <a:r>
              <a:rPr lang="en-US" dirty="0"/>
              <a:t>-</a:t>
            </a:r>
            <a:r>
              <a:rPr lang="en-US" b="1" dirty="0"/>
              <a:t>kingdom</a:t>
            </a:r>
            <a:r>
              <a:rPr lang="en-US" dirty="0"/>
              <a:t> system of </a:t>
            </a:r>
            <a:r>
              <a:rPr lang="en-US" b="1" dirty="0"/>
              <a:t>classification</a:t>
            </a:r>
            <a:r>
              <a:rPr lang="en-US" dirty="0"/>
              <a:t>. </a:t>
            </a:r>
          </a:p>
          <a:p>
            <a:r>
              <a:rPr lang="en-US" dirty="0"/>
              <a:t>Animalia</a:t>
            </a:r>
          </a:p>
          <a:p>
            <a:r>
              <a:rPr lang="en-US" dirty="0"/>
              <a:t> Plantae</a:t>
            </a:r>
          </a:p>
          <a:p>
            <a:r>
              <a:rPr lang="en-US" dirty="0"/>
              <a:t> Protista.</a:t>
            </a:r>
          </a:p>
          <a:p>
            <a:pPr marL="0" indent="0">
              <a:buNone/>
            </a:pPr>
            <a:r>
              <a:rPr lang="en-US" dirty="0"/>
              <a:t> Members of the </a:t>
            </a:r>
            <a:r>
              <a:rPr lang="en-US" b="1" dirty="0"/>
              <a:t>kingdom</a:t>
            </a:r>
            <a:r>
              <a:rPr lang="en-US" dirty="0"/>
              <a:t> Protista included the protozoa, fungi, bacteria, and other microorganisms.</a:t>
            </a:r>
            <a:endParaRPr lang="aa-ET" dirty="0"/>
          </a:p>
        </p:txBody>
      </p:sp>
    </p:spTree>
    <p:extLst>
      <p:ext uri="{BB962C8B-B14F-4D97-AF65-F5344CB8AC3E}">
        <p14:creationId xmlns:p14="http://schemas.microsoft.com/office/powerpoint/2010/main" val="201077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ABACC8-9FFF-43EF-A539-3FEE9D3C6B49}"/>
              </a:ext>
            </a:extLst>
          </p:cNvPr>
          <p:cNvSpPr>
            <a:spLocks noGrp="1"/>
          </p:cNvSpPr>
          <p:nvPr>
            <p:ph type="title"/>
          </p:nvPr>
        </p:nvSpPr>
        <p:spPr/>
        <p:txBody>
          <a:bodyPr/>
          <a:lstStyle/>
          <a:p>
            <a:r>
              <a:rPr lang="aa-ET" b="1" dirty="0"/>
              <a:t>Five Kingdoms Classification</a:t>
            </a:r>
            <a:r>
              <a:rPr lang="aa-ET" dirty="0"/>
              <a:t/>
            </a:r>
            <a:br>
              <a:rPr lang="aa-ET" dirty="0"/>
            </a:br>
            <a:endParaRPr lang="aa-ET" dirty="0"/>
          </a:p>
        </p:txBody>
      </p:sp>
      <p:sp>
        <p:nvSpPr>
          <p:cNvPr id="3" name="Content Placeholder 2">
            <a:extLst>
              <a:ext uri="{FF2B5EF4-FFF2-40B4-BE49-F238E27FC236}">
                <a16:creationId xmlns="" xmlns:a16="http://schemas.microsoft.com/office/drawing/2014/main" id="{5561E183-7C89-4720-BA72-C0C9541EFDB2}"/>
              </a:ext>
            </a:extLst>
          </p:cNvPr>
          <p:cNvSpPr>
            <a:spLocks noGrp="1"/>
          </p:cNvSpPr>
          <p:nvPr>
            <p:ph idx="1"/>
          </p:nvPr>
        </p:nvSpPr>
        <p:spPr/>
        <p:txBody>
          <a:bodyPr>
            <a:normAutofit/>
          </a:bodyPr>
          <a:lstStyle/>
          <a:p>
            <a:r>
              <a:rPr lang="aa-ET" dirty="0"/>
              <a:t>R.H. Whittaker (1969), an American Taxonomist, classified all organisms into five kingdoms: </a:t>
            </a:r>
            <a:endParaRPr lang="en-US" dirty="0"/>
          </a:p>
          <a:p>
            <a:r>
              <a:rPr lang="aa-ET" dirty="0"/>
              <a:t>Monera, Protista, Fungi, Plantae and Animal.</a:t>
            </a:r>
          </a:p>
          <a:p>
            <a:pPr marL="0" indent="0">
              <a:buNone/>
            </a:pPr>
            <a:r>
              <a:rPr lang="en-US" b="1" dirty="0"/>
              <a:t>Criteria</a:t>
            </a:r>
            <a:endParaRPr lang="aa-ET" dirty="0"/>
          </a:p>
          <a:p>
            <a:r>
              <a:rPr lang="aa-ET" dirty="0"/>
              <a:t>(</a:t>
            </a:r>
            <a:r>
              <a:rPr lang="aa-ET" dirty="0" err="1"/>
              <a:t>i</a:t>
            </a:r>
            <a:r>
              <a:rPr lang="aa-ET" dirty="0"/>
              <a:t>) Complexity of cell structure</a:t>
            </a:r>
            <a:r>
              <a:rPr lang="en-US" dirty="0"/>
              <a:t>.</a:t>
            </a:r>
            <a:endParaRPr lang="aa-ET" dirty="0"/>
          </a:p>
          <a:p>
            <a:r>
              <a:rPr lang="aa-ET" dirty="0"/>
              <a:t>(ii) Complexity of body </a:t>
            </a:r>
            <a:r>
              <a:rPr lang="aa-ET" dirty="0" err="1"/>
              <a:t>organizatio</a:t>
            </a:r>
            <a:r>
              <a:rPr lang="en-US" dirty="0"/>
              <a:t>n.</a:t>
            </a:r>
            <a:endParaRPr lang="aa-ET" dirty="0"/>
          </a:p>
          <a:p>
            <a:r>
              <a:rPr lang="aa-ET" dirty="0"/>
              <a:t>(ii) The mode of nutrition</a:t>
            </a:r>
            <a:r>
              <a:rPr lang="en-US" dirty="0"/>
              <a:t>.</a:t>
            </a:r>
            <a:endParaRPr lang="aa-ET" dirty="0"/>
          </a:p>
          <a:p>
            <a:r>
              <a:rPr lang="aa-ET" dirty="0"/>
              <a:t>(iv) Life style (ecological role)</a:t>
            </a:r>
            <a:r>
              <a:rPr lang="en-US" dirty="0"/>
              <a:t>.</a:t>
            </a:r>
            <a:endParaRPr lang="aa-ET" dirty="0"/>
          </a:p>
          <a:p>
            <a:r>
              <a:rPr lang="aa-ET" dirty="0"/>
              <a:t>(v) Phylogenetic relationship.</a:t>
            </a:r>
          </a:p>
          <a:p>
            <a:endParaRPr lang="aa-ET" dirty="0"/>
          </a:p>
        </p:txBody>
      </p:sp>
    </p:spTree>
    <p:extLst>
      <p:ext uri="{BB962C8B-B14F-4D97-AF65-F5344CB8AC3E}">
        <p14:creationId xmlns:p14="http://schemas.microsoft.com/office/powerpoint/2010/main" val="1156747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five kingdom classification">
            <a:extLst>
              <a:ext uri="{FF2B5EF4-FFF2-40B4-BE49-F238E27FC236}">
                <a16:creationId xmlns="" xmlns:a16="http://schemas.microsoft.com/office/drawing/2014/main" id="{DE06F958-515C-4516-A946-524F4EACA82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8625" y="583096"/>
            <a:ext cx="10455965" cy="5950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3629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D56FF4-D993-4577-AB9E-9AE311270B75}"/>
              </a:ext>
            </a:extLst>
          </p:cNvPr>
          <p:cNvSpPr>
            <a:spLocks noGrp="1"/>
          </p:cNvSpPr>
          <p:nvPr>
            <p:ph type="title"/>
          </p:nvPr>
        </p:nvSpPr>
        <p:spPr/>
        <p:txBody>
          <a:bodyPr/>
          <a:lstStyle/>
          <a:p>
            <a:pPr algn="ctr"/>
            <a:r>
              <a:rPr lang="aa-ET" b="1" dirty="0">
                <a:latin typeface="Algerian" panose="04020705040A02060702" pitchFamily="82" charset="0"/>
              </a:rPr>
              <a:t>Six Kingdoms and Three Domains Classification</a:t>
            </a:r>
            <a:r>
              <a:rPr lang="aa-ET" dirty="0"/>
              <a:t/>
            </a:r>
            <a:br>
              <a:rPr lang="aa-ET" dirty="0"/>
            </a:br>
            <a:endParaRPr lang="aa-ET" dirty="0"/>
          </a:p>
        </p:txBody>
      </p:sp>
      <p:sp>
        <p:nvSpPr>
          <p:cNvPr id="3" name="Content Placeholder 2">
            <a:extLst>
              <a:ext uri="{FF2B5EF4-FFF2-40B4-BE49-F238E27FC236}">
                <a16:creationId xmlns="" xmlns:a16="http://schemas.microsoft.com/office/drawing/2014/main" id="{F797A12E-102C-4C41-AECD-47075AB83A1E}"/>
              </a:ext>
            </a:extLst>
          </p:cNvPr>
          <p:cNvSpPr>
            <a:spLocks noGrp="1"/>
          </p:cNvSpPr>
          <p:nvPr>
            <p:ph idx="1"/>
          </p:nvPr>
        </p:nvSpPr>
        <p:spPr/>
        <p:txBody>
          <a:bodyPr>
            <a:normAutofit fontScale="92500" lnSpcReduction="20000"/>
          </a:bodyPr>
          <a:lstStyle/>
          <a:p>
            <a:r>
              <a:rPr lang="aa-ET" dirty="0"/>
              <a:t>In 1990, Carl </a:t>
            </a:r>
            <a:r>
              <a:rPr lang="aa-ET" dirty="0" err="1"/>
              <a:t>Woese</a:t>
            </a:r>
            <a:r>
              <a:rPr lang="aa-ET" dirty="0"/>
              <a:t> proposed that the Eubacteria, Archaebacteria, and </a:t>
            </a:r>
            <a:r>
              <a:rPr lang="aa-ET" dirty="0" err="1"/>
              <a:t>Eukarvota</a:t>
            </a:r>
            <a:r>
              <a:rPr lang="aa-ET" dirty="0"/>
              <a:t> represent three primary lines of descent and accordingly he promoted them to domains, naming them Bacteria, Archaea, and Eukarya. </a:t>
            </a:r>
          </a:p>
          <a:p>
            <a:pPr marL="0" indent="0">
              <a:buNone/>
            </a:pPr>
            <a:r>
              <a:rPr lang="aa-ET" dirty="0"/>
              <a:t> </a:t>
            </a:r>
          </a:p>
          <a:p>
            <a:pPr marL="0" indent="0">
              <a:buNone/>
            </a:pPr>
            <a:r>
              <a:rPr lang="aa-ET" dirty="0"/>
              <a:t>The six Kingdoms are: </a:t>
            </a:r>
          </a:p>
          <a:p>
            <a:pPr lvl="0"/>
            <a:r>
              <a:rPr lang="aa-ET" dirty="0"/>
              <a:t>Archaebacteria</a:t>
            </a:r>
            <a:r>
              <a:rPr lang="en-US" dirty="0"/>
              <a:t>. </a:t>
            </a:r>
            <a:endParaRPr lang="aa-ET" dirty="0"/>
          </a:p>
          <a:p>
            <a:pPr lvl="0"/>
            <a:r>
              <a:rPr lang="aa-ET" dirty="0"/>
              <a:t>Eubacteria</a:t>
            </a:r>
            <a:r>
              <a:rPr lang="en-US" dirty="0"/>
              <a:t>. </a:t>
            </a:r>
            <a:endParaRPr lang="aa-ET" dirty="0"/>
          </a:p>
          <a:p>
            <a:pPr lvl="0"/>
            <a:r>
              <a:rPr lang="aa-ET" dirty="0"/>
              <a:t>Fungi</a:t>
            </a:r>
            <a:r>
              <a:rPr lang="en-US" dirty="0"/>
              <a:t>. </a:t>
            </a:r>
            <a:endParaRPr lang="aa-ET" dirty="0"/>
          </a:p>
          <a:p>
            <a:pPr lvl="0"/>
            <a:r>
              <a:rPr lang="aa-ET" dirty="0"/>
              <a:t>Protista</a:t>
            </a:r>
            <a:r>
              <a:rPr lang="en-US" dirty="0"/>
              <a:t>.</a:t>
            </a:r>
            <a:endParaRPr lang="aa-ET" dirty="0"/>
          </a:p>
          <a:p>
            <a:pPr lvl="0"/>
            <a:r>
              <a:rPr lang="aa-ET" dirty="0"/>
              <a:t>Plants</a:t>
            </a:r>
            <a:r>
              <a:rPr lang="en-US" dirty="0"/>
              <a:t>.</a:t>
            </a:r>
            <a:endParaRPr lang="aa-ET" dirty="0"/>
          </a:p>
          <a:p>
            <a:pPr lvl="0"/>
            <a:r>
              <a:rPr lang="aa-ET" dirty="0"/>
              <a:t>Animals.</a:t>
            </a:r>
          </a:p>
          <a:p>
            <a:endParaRPr lang="aa-ET" dirty="0"/>
          </a:p>
        </p:txBody>
      </p:sp>
    </p:spTree>
    <p:extLst>
      <p:ext uri="{BB962C8B-B14F-4D97-AF65-F5344CB8AC3E}">
        <p14:creationId xmlns:p14="http://schemas.microsoft.com/office/powerpoint/2010/main" val="2629539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7163B9-11B2-4D7F-B727-5D78CAF2E229}"/>
              </a:ext>
            </a:extLst>
          </p:cNvPr>
          <p:cNvSpPr>
            <a:spLocks noGrp="1"/>
          </p:cNvSpPr>
          <p:nvPr>
            <p:ph type="title"/>
          </p:nvPr>
        </p:nvSpPr>
        <p:spPr/>
        <p:txBody>
          <a:bodyPr/>
          <a:lstStyle/>
          <a:p>
            <a:r>
              <a:rPr lang="en-US" b="1" dirty="0" smtClean="0"/>
              <a:t>Inheritance </a:t>
            </a:r>
            <a:r>
              <a:rPr lang="en-US" b="1" dirty="0"/>
              <a:t>of </a:t>
            </a:r>
            <a:r>
              <a:rPr lang="en-US" b="1" dirty="0" smtClean="0"/>
              <a:t>acquired </a:t>
            </a:r>
            <a:r>
              <a:rPr lang="en-US" b="1" dirty="0"/>
              <a:t>characters</a:t>
            </a:r>
            <a:r>
              <a:rPr lang="aa-ET" dirty="0"/>
              <a:t/>
            </a:r>
            <a:br>
              <a:rPr lang="aa-ET" dirty="0"/>
            </a:br>
            <a:endParaRPr lang="aa-ET" dirty="0"/>
          </a:p>
        </p:txBody>
      </p:sp>
      <p:sp>
        <p:nvSpPr>
          <p:cNvPr id="3" name="Content Placeholder 2">
            <a:extLst>
              <a:ext uri="{FF2B5EF4-FFF2-40B4-BE49-F238E27FC236}">
                <a16:creationId xmlns="" xmlns:a16="http://schemas.microsoft.com/office/drawing/2014/main" id="{2E9C7554-2C67-426C-B28C-41106C80C193}"/>
              </a:ext>
            </a:extLst>
          </p:cNvPr>
          <p:cNvSpPr>
            <a:spLocks noGrp="1"/>
          </p:cNvSpPr>
          <p:nvPr>
            <p:ph idx="1"/>
          </p:nvPr>
        </p:nvSpPr>
        <p:spPr>
          <a:xfrm>
            <a:off x="520216" y="1853248"/>
            <a:ext cx="8946541" cy="4195481"/>
          </a:xfrm>
        </p:spPr>
        <p:txBody>
          <a:bodyPr>
            <a:normAutofit/>
          </a:bodyPr>
          <a:lstStyle/>
          <a:p>
            <a:pPr marL="0" indent="0">
              <a:buNone/>
            </a:pPr>
            <a:r>
              <a:rPr lang="aa-ET" dirty="0"/>
              <a:t>Lamarckism is the hypothesis that an </a:t>
            </a:r>
            <a:r>
              <a:rPr lang="aa-ET" dirty="0">
                <a:hlinkClick r:id="rId2" tooltip="Organism"/>
              </a:rPr>
              <a:t>organism</a:t>
            </a:r>
            <a:r>
              <a:rPr lang="aa-ET" dirty="0"/>
              <a:t> can pass on characteristics that it has acquired through  </a:t>
            </a:r>
            <a:endParaRPr lang="en-US" dirty="0"/>
          </a:p>
          <a:p>
            <a:endParaRPr lang="en-US" dirty="0"/>
          </a:p>
          <a:p>
            <a:r>
              <a:rPr lang="aa-ET" dirty="0"/>
              <a:t>First Law </a:t>
            </a:r>
            <a:r>
              <a:rPr lang="en-US" dirty="0"/>
              <a:t>_</a:t>
            </a:r>
            <a:r>
              <a:rPr lang="aa-ET" dirty="0"/>
              <a:t>Use and Disuse</a:t>
            </a:r>
            <a:r>
              <a:rPr lang="en-US" dirty="0"/>
              <a:t>.</a:t>
            </a:r>
          </a:p>
          <a:p>
            <a:endParaRPr lang="en-US" dirty="0"/>
          </a:p>
          <a:p>
            <a:pPr lvl="0"/>
            <a:endParaRPr lang="en-US" dirty="0"/>
          </a:p>
          <a:p>
            <a:r>
              <a:rPr lang="aa-ET" dirty="0"/>
              <a:t>Second Law</a:t>
            </a:r>
            <a:r>
              <a:rPr lang="en-US" dirty="0"/>
              <a:t>_</a:t>
            </a:r>
            <a:r>
              <a:rPr lang="aa-ET" dirty="0"/>
              <a:t> Soft Inheritance</a:t>
            </a:r>
            <a:r>
              <a:rPr lang="en-US" dirty="0"/>
              <a:t>.</a:t>
            </a:r>
            <a:endParaRPr lang="aa-ET" dirty="0"/>
          </a:p>
        </p:txBody>
      </p:sp>
      <p:pic>
        <p:nvPicPr>
          <p:cNvPr id="2050" name="Picture 2" descr="Image result for LAMARCKISM">
            <a:extLst>
              <a:ext uri="{FF2B5EF4-FFF2-40B4-BE49-F238E27FC236}">
                <a16:creationId xmlns="" xmlns:a16="http://schemas.microsoft.com/office/drawing/2014/main" id="{280D5482-E234-4C46-A1C5-6BDA482C7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156" y="2847640"/>
            <a:ext cx="4386468" cy="2461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66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E39B793-B114-4CA9-9A00-423C6D22976F}"/>
              </a:ext>
            </a:extLst>
          </p:cNvPr>
          <p:cNvSpPr>
            <a:spLocks noGrp="1"/>
          </p:cNvSpPr>
          <p:nvPr>
            <p:ph idx="1"/>
          </p:nvPr>
        </p:nvSpPr>
        <p:spPr>
          <a:xfrm>
            <a:off x="685801" y="295423"/>
            <a:ext cx="11145128" cy="6077242"/>
          </a:xfrm>
        </p:spPr>
        <p:txBody>
          <a:bodyPr/>
          <a:lstStyle/>
          <a:p>
            <a:pPr marL="0" indent="0">
              <a:buNone/>
            </a:pPr>
            <a:endParaRPr lang="en-US" b="1" dirty="0"/>
          </a:p>
          <a:p>
            <a:pPr marL="0" indent="0">
              <a:buNone/>
            </a:pPr>
            <a:endParaRPr lang="en-US" b="1" dirty="0"/>
          </a:p>
          <a:p>
            <a:pPr marL="0" indent="0">
              <a:buNone/>
            </a:pPr>
            <a:r>
              <a:rPr lang="en-US" b="1" dirty="0"/>
              <a:t>Life</a:t>
            </a:r>
            <a:endParaRPr lang="aa-ET" dirty="0"/>
          </a:p>
          <a:p>
            <a:r>
              <a:rPr lang="en-US" dirty="0"/>
              <a:t>T</a:t>
            </a:r>
            <a:r>
              <a:rPr lang="aa-ET" dirty="0"/>
              <a:t>he condition that distinguishes animals and plants from inorganic matter, including the capacity for growth, reproduction, functional activity, and continual change preceding death.</a:t>
            </a:r>
          </a:p>
          <a:p>
            <a:pPr marL="0" indent="0">
              <a:buNone/>
            </a:pPr>
            <a:endParaRPr lang="en-US" b="1" dirty="0"/>
          </a:p>
          <a:p>
            <a:pPr marL="0" indent="0">
              <a:buNone/>
            </a:pPr>
            <a:endParaRPr lang="en-US" b="1" dirty="0"/>
          </a:p>
          <a:p>
            <a:pPr marL="0" indent="0">
              <a:buNone/>
            </a:pPr>
            <a:endParaRPr lang="en-US" b="1" dirty="0"/>
          </a:p>
          <a:p>
            <a:pPr marL="0" indent="0">
              <a:buNone/>
            </a:pPr>
            <a:r>
              <a:rPr lang="en-US" b="1" dirty="0"/>
              <a:t>Origin of life</a:t>
            </a:r>
            <a:endParaRPr lang="aa-ET" dirty="0"/>
          </a:p>
          <a:p>
            <a:r>
              <a:rPr lang="en-US" dirty="0"/>
              <a:t>L</a:t>
            </a:r>
            <a:r>
              <a:rPr lang="aa-ET" dirty="0" err="1"/>
              <a:t>ife</a:t>
            </a:r>
            <a:r>
              <a:rPr lang="aa-ET" dirty="0"/>
              <a:t> today evolved by common descent from a single primitive lifeform. </a:t>
            </a:r>
            <a:endParaRPr lang="en-US" dirty="0"/>
          </a:p>
          <a:p>
            <a:r>
              <a:rPr lang="en-US" dirty="0"/>
              <a:t>N</a:t>
            </a:r>
            <a:r>
              <a:rPr lang="aa-ET" dirty="0" err="1"/>
              <a:t>atural</a:t>
            </a:r>
            <a:r>
              <a:rPr lang="aa-ET" dirty="0"/>
              <a:t> process which took place perhaps 3,900 million years ago. </a:t>
            </a:r>
          </a:p>
          <a:p>
            <a:endParaRPr lang="aa-ET" dirty="0"/>
          </a:p>
        </p:txBody>
      </p:sp>
    </p:spTree>
    <p:extLst>
      <p:ext uri="{BB962C8B-B14F-4D97-AF65-F5344CB8AC3E}">
        <p14:creationId xmlns:p14="http://schemas.microsoft.com/office/powerpoint/2010/main" val="2382708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1D64625-5E67-472C-9F27-9D5B8F6837DB}"/>
              </a:ext>
            </a:extLst>
          </p:cNvPr>
          <p:cNvSpPr>
            <a:spLocks noGrp="1"/>
          </p:cNvSpPr>
          <p:nvPr>
            <p:ph idx="1"/>
          </p:nvPr>
        </p:nvSpPr>
        <p:spPr>
          <a:xfrm>
            <a:off x="357809" y="437322"/>
            <a:ext cx="9925877" cy="6096000"/>
          </a:xfrm>
        </p:spPr>
        <p:txBody>
          <a:bodyPr>
            <a:normAutofit/>
          </a:bodyPr>
          <a:lstStyle/>
          <a:p>
            <a:pPr marL="0" indent="0">
              <a:buNone/>
            </a:pPr>
            <a:r>
              <a:rPr lang="aa-ET" dirty="0"/>
              <a:t> </a:t>
            </a:r>
            <a:r>
              <a:rPr lang="en-US" sz="2800" b="1" u="sng" dirty="0" err="1">
                <a:latin typeface="Algerian" panose="04020705040A02060702" pitchFamily="82" charset="0"/>
              </a:rPr>
              <a:t>Darwins</a:t>
            </a:r>
            <a:r>
              <a:rPr lang="en-US" sz="2800" b="1" u="sng" dirty="0">
                <a:latin typeface="Algerian" panose="04020705040A02060702" pitchFamily="82" charset="0"/>
              </a:rPr>
              <a:t> origin of </a:t>
            </a:r>
            <a:r>
              <a:rPr lang="en-US" sz="2800" b="1" u="sng" dirty="0" smtClean="0">
                <a:latin typeface="Algerian" panose="04020705040A02060702" pitchFamily="82" charset="0"/>
              </a:rPr>
              <a:t>species</a:t>
            </a:r>
            <a:endParaRPr lang="aa-ET" sz="2800" u="sng" dirty="0">
              <a:latin typeface="Algerian" panose="04020705040A02060702" pitchFamily="82" charset="0"/>
            </a:endParaRPr>
          </a:p>
          <a:p>
            <a:pPr marL="0" indent="0">
              <a:buNone/>
            </a:pPr>
            <a:r>
              <a:rPr lang="en-US" dirty="0"/>
              <a:t>In this book </a:t>
            </a:r>
            <a:r>
              <a:rPr lang="en-US" dirty="0" err="1"/>
              <a:t>Darwins</a:t>
            </a:r>
            <a:r>
              <a:rPr lang="en-US" dirty="0"/>
              <a:t> made two main points;</a:t>
            </a:r>
            <a:endParaRPr lang="aa-ET" dirty="0"/>
          </a:p>
          <a:p>
            <a:pPr lvl="0"/>
            <a:r>
              <a:rPr lang="en-US" dirty="0"/>
              <a:t>Descent with modification.</a:t>
            </a:r>
            <a:endParaRPr lang="aa-ET" dirty="0"/>
          </a:p>
          <a:p>
            <a:pPr lvl="0"/>
            <a:r>
              <a:rPr lang="en-US" dirty="0"/>
              <a:t>Natural Selection and Adaptation.</a:t>
            </a:r>
          </a:p>
          <a:p>
            <a:pPr marL="0" indent="0">
              <a:buNone/>
            </a:pPr>
            <a:r>
              <a:rPr lang="en-US" sz="2800" b="1" u="sng" dirty="0">
                <a:latin typeface="Algerian" panose="04020705040A02060702" pitchFamily="82" charset="0"/>
              </a:rPr>
              <a:t>Neo-Darwinism- the modern evolutionary synthesis</a:t>
            </a:r>
            <a:endParaRPr lang="aa-ET" sz="2800" b="1" u="sng" dirty="0">
              <a:latin typeface="Algerian" panose="04020705040A02060702" pitchFamily="82" charset="0"/>
            </a:endParaRPr>
          </a:p>
          <a:p>
            <a:pPr marL="0" lvl="0" indent="0">
              <a:buNone/>
            </a:pPr>
            <a:endParaRPr lang="aa-ET" dirty="0"/>
          </a:p>
          <a:p>
            <a:r>
              <a:rPr lang="en-US" dirty="0"/>
              <a:t>t</a:t>
            </a:r>
            <a:r>
              <a:rPr lang="aa-ET" dirty="0"/>
              <a:t>he combination of natural selection and genetics</a:t>
            </a:r>
            <a:r>
              <a:rPr lang="en-US" dirty="0"/>
              <a:t>.</a:t>
            </a:r>
            <a:endParaRPr lang="aa-ET" dirty="0"/>
          </a:p>
          <a:p>
            <a:r>
              <a:rPr lang="en-US" dirty="0"/>
              <a:t>It is called synthesis because it integrated discoveries and ideas from many different fields, including paleontology, taxonomy, biogeography, and population genetics.</a:t>
            </a:r>
            <a:endParaRPr lang="aa-ET" dirty="0"/>
          </a:p>
          <a:p>
            <a:endParaRPr lang="aa-ET" u="sng" dirty="0"/>
          </a:p>
        </p:txBody>
      </p:sp>
    </p:spTree>
    <p:extLst>
      <p:ext uri="{BB962C8B-B14F-4D97-AF65-F5344CB8AC3E}">
        <p14:creationId xmlns:p14="http://schemas.microsoft.com/office/powerpoint/2010/main" val="523971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7D8230-3C5D-42A3-907D-81CDCA85EAF0}"/>
              </a:ext>
            </a:extLst>
          </p:cNvPr>
          <p:cNvSpPr>
            <a:spLocks noGrp="1"/>
          </p:cNvSpPr>
          <p:nvPr>
            <p:ph type="title"/>
          </p:nvPr>
        </p:nvSpPr>
        <p:spPr/>
        <p:txBody>
          <a:bodyPr/>
          <a:lstStyle/>
          <a:p>
            <a:r>
              <a:rPr lang="en-US" b="1" dirty="0"/>
              <a:t>Evidence of evolution</a:t>
            </a:r>
            <a:r>
              <a:rPr lang="aa-ET" dirty="0"/>
              <a:t/>
            </a:r>
            <a:br>
              <a:rPr lang="aa-ET" dirty="0"/>
            </a:br>
            <a:endParaRPr lang="aa-ET" dirty="0"/>
          </a:p>
        </p:txBody>
      </p:sp>
      <p:sp>
        <p:nvSpPr>
          <p:cNvPr id="3" name="Content Placeholder 2">
            <a:extLst>
              <a:ext uri="{FF2B5EF4-FFF2-40B4-BE49-F238E27FC236}">
                <a16:creationId xmlns="" xmlns:a16="http://schemas.microsoft.com/office/drawing/2014/main" id="{7207EA54-8E87-4133-B8E3-37E55B0703F9}"/>
              </a:ext>
            </a:extLst>
          </p:cNvPr>
          <p:cNvSpPr>
            <a:spLocks noGrp="1"/>
          </p:cNvSpPr>
          <p:nvPr>
            <p:ph idx="1"/>
          </p:nvPr>
        </p:nvSpPr>
        <p:spPr/>
        <p:txBody>
          <a:bodyPr>
            <a:normAutofit/>
          </a:bodyPr>
          <a:lstStyle/>
          <a:p>
            <a:pPr marL="0" indent="0">
              <a:buNone/>
            </a:pPr>
            <a:r>
              <a:rPr lang="en-US" b="1" dirty="0"/>
              <a:t>Biogeography</a:t>
            </a:r>
            <a:endParaRPr lang="aa-ET" dirty="0"/>
          </a:p>
          <a:p>
            <a:r>
              <a:rPr lang="en-US" dirty="0"/>
              <a:t>C</a:t>
            </a:r>
            <a:r>
              <a:rPr lang="aa-ET" dirty="0" err="1"/>
              <a:t>ombination</a:t>
            </a:r>
            <a:r>
              <a:rPr lang="aa-ET" dirty="0"/>
              <a:t> with the movement of tectonic plates over geological time. </a:t>
            </a:r>
            <a:endParaRPr lang="en-US" dirty="0"/>
          </a:p>
          <a:p>
            <a:pPr marL="457200" lvl="1" indent="0">
              <a:buNone/>
            </a:pPr>
            <a:r>
              <a:rPr lang="en-US" dirty="0"/>
              <a:t>	</a:t>
            </a:r>
            <a:r>
              <a:rPr lang="aa-ET" dirty="0"/>
              <a:t>For example, broad groupings of organisms that had already evolved before the breakup of the supercontinent Pangaea (about 200200200 million years ago) tend to be distributed worldwide. In contrast, broad groupings that evolved after the breakup tend to appear uniquely in smaller regions of</a:t>
            </a:r>
            <a:r>
              <a:rPr lang="en-US" dirty="0"/>
              <a:t> earth.</a:t>
            </a:r>
          </a:p>
          <a:p>
            <a:pPr marL="457200" lvl="1" indent="0">
              <a:buNone/>
            </a:pPr>
            <a:endParaRPr lang="aa-ET" dirty="0"/>
          </a:p>
          <a:p>
            <a:r>
              <a:rPr lang="en-US" dirty="0"/>
              <a:t> </a:t>
            </a:r>
            <a:endParaRPr lang="aa-ET" dirty="0"/>
          </a:p>
          <a:p>
            <a:endParaRPr lang="aa-ET" dirty="0"/>
          </a:p>
        </p:txBody>
      </p:sp>
    </p:spTree>
    <p:extLst>
      <p:ext uri="{BB962C8B-B14F-4D97-AF65-F5344CB8AC3E}">
        <p14:creationId xmlns:p14="http://schemas.microsoft.com/office/powerpoint/2010/main" val="311077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FBB1EB-31B5-427A-8E29-7AA85BA1A91C}"/>
              </a:ext>
            </a:extLst>
          </p:cNvPr>
          <p:cNvSpPr>
            <a:spLocks noGrp="1"/>
          </p:cNvSpPr>
          <p:nvPr>
            <p:ph type="title"/>
          </p:nvPr>
        </p:nvSpPr>
        <p:spPr/>
        <p:txBody>
          <a:bodyPr/>
          <a:lstStyle/>
          <a:p>
            <a:pPr algn="ctr"/>
            <a:r>
              <a:rPr lang="aa-ET" sz="4800" b="1" dirty="0">
                <a:latin typeface="Algerian" panose="04020705040A02060702" pitchFamily="82" charset="0"/>
              </a:rPr>
              <a:t>Fossil record</a:t>
            </a:r>
            <a:r>
              <a:rPr lang="aa-ET" b="1" dirty="0"/>
              <a:t/>
            </a:r>
            <a:br>
              <a:rPr lang="aa-ET" b="1" dirty="0"/>
            </a:br>
            <a:endParaRPr lang="aa-ET" dirty="0"/>
          </a:p>
        </p:txBody>
      </p:sp>
      <p:sp>
        <p:nvSpPr>
          <p:cNvPr id="3" name="Content Placeholder 2">
            <a:extLst>
              <a:ext uri="{FF2B5EF4-FFF2-40B4-BE49-F238E27FC236}">
                <a16:creationId xmlns="" xmlns:a16="http://schemas.microsoft.com/office/drawing/2014/main" id="{67524C5D-53EC-4CCD-A7FA-DCB268CBF9C6}"/>
              </a:ext>
            </a:extLst>
          </p:cNvPr>
          <p:cNvSpPr>
            <a:spLocks noGrp="1"/>
          </p:cNvSpPr>
          <p:nvPr>
            <p:ph idx="1"/>
          </p:nvPr>
        </p:nvSpPr>
        <p:spPr>
          <a:xfrm>
            <a:off x="2065673" y="2052918"/>
            <a:ext cx="7985161" cy="4195481"/>
          </a:xfrm>
        </p:spPr>
        <p:txBody>
          <a:bodyPr/>
          <a:lstStyle/>
          <a:p>
            <a:r>
              <a:rPr lang="aa-ET" dirty="0"/>
              <a:t>Fossils are often contained in rocks that build up in layers called </a:t>
            </a:r>
            <a:r>
              <a:rPr lang="aa-ET" b="1" dirty="0"/>
              <a:t>strata</a:t>
            </a:r>
            <a:r>
              <a:rPr lang="en-US" b="1" dirty="0"/>
              <a:t>.</a:t>
            </a:r>
            <a:r>
              <a:rPr lang="aa-ET" dirty="0"/>
              <a:t> </a:t>
            </a:r>
            <a:endParaRPr lang="en-US" dirty="0"/>
          </a:p>
          <a:p>
            <a:r>
              <a:rPr lang="aa-ET" dirty="0"/>
              <a:t>the strata provide a sort of timeline</a:t>
            </a:r>
            <a:r>
              <a:rPr lang="en-US" dirty="0"/>
              <a:t>.</a:t>
            </a:r>
          </a:p>
          <a:p>
            <a:endParaRPr lang="aa-ET" dirty="0"/>
          </a:p>
        </p:txBody>
      </p:sp>
      <p:pic>
        <p:nvPicPr>
          <p:cNvPr id="3074" name="Picture 2" descr="Image result for fossils strata">
            <a:extLst>
              <a:ext uri="{FF2B5EF4-FFF2-40B4-BE49-F238E27FC236}">
                <a16:creationId xmlns="" xmlns:a16="http://schemas.microsoft.com/office/drawing/2014/main" id="{41CF875C-2715-4F6E-8BEB-BA8749381F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8843"/>
          <a:stretch/>
        </p:blipFill>
        <p:spPr bwMode="auto">
          <a:xfrm>
            <a:off x="2888974" y="3429000"/>
            <a:ext cx="6983895" cy="3197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246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7A574F-601F-48EA-97F8-E1E96C592E85}"/>
              </a:ext>
            </a:extLst>
          </p:cNvPr>
          <p:cNvSpPr>
            <a:spLocks noGrp="1"/>
          </p:cNvSpPr>
          <p:nvPr>
            <p:ph type="title"/>
          </p:nvPr>
        </p:nvSpPr>
        <p:spPr/>
        <p:txBody>
          <a:bodyPr/>
          <a:lstStyle/>
          <a:p>
            <a:r>
              <a:rPr lang="en-US" sz="4800" b="1" dirty="0">
                <a:latin typeface="Algerian" panose="04020705040A02060702" pitchFamily="82" charset="0"/>
              </a:rPr>
              <a:t>Comparative anatomy</a:t>
            </a:r>
            <a:endParaRPr lang="aa-ET" sz="4800" b="1" dirty="0">
              <a:latin typeface="Algerian" panose="04020705040A02060702" pitchFamily="82" charset="0"/>
            </a:endParaRPr>
          </a:p>
        </p:txBody>
      </p:sp>
      <p:sp>
        <p:nvSpPr>
          <p:cNvPr id="3" name="Content Placeholder 2">
            <a:extLst>
              <a:ext uri="{FF2B5EF4-FFF2-40B4-BE49-F238E27FC236}">
                <a16:creationId xmlns="" xmlns:a16="http://schemas.microsoft.com/office/drawing/2014/main" id="{BEF57C6C-0582-4E63-847C-45C67AF3AB57}"/>
              </a:ext>
            </a:extLst>
          </p:cNvPr>
          <p:cNvSpPr>
            <a:spLocks noGrp="1"/>
          </p:cNvSpPr>
          <p:nvPr>
            <p:ph idx="1"/>
          </p:nvPr>
        </p:nvSpPr>
        <p:spPr/>
        <p:txBody>
          <a:bodyPr/>
          <a:lstStyle/>
          <a:p>
            <a:r>
              <a:rPr lang="aa-ET" dirty="0"/>
              <a:t>"descent with modification," a process in which species change and give rise to new species over many generations.</a:t>
            </a:r>
            <a:endParaRPr lang="en-US" dirty="0"/>
          </a:p>
          <a:p>
            <a:r>
              <a:rPr lang="aa-ET" dirty="0"/>
              <a:t> </a:t>
            </a:r>
            <a:r>
              <a:rPr lang="en-US" dirty="0"/>
              <a:t>Darwin </a:t>
            </a:r>
            <a:r>
              <a:rPr lang="aa-ET" dirty="0"/>
              <a:t> proposed that the evolutionary history of life forms a branching tree with many levels, in which all species can be traced back to an ancient common ancestor</a:t>
            </a:r>
          </a:p>
        </p:txBody>
      </p:sp>
    </p:spTree>
    <p:extLst>
      <p:ext uri="{BB962C8B-B14F-4D97-AF65-F5344CB8AC3E}">
        <p14:creationId xmlns:p14="http://schemas.microsoft.com/office/powerpoint/2010/main" val="1713999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77F8D2-431D-4896-AD7D-A11D1FEC329D}"/>
              </a:ext>
            </a:extLst>
          </p:cNvPr>
          <p:cNvSpPr>
            <a:spLocks noGrp="1"/>
          </p:cNvSpPr>
          <p:nvPr>
            <p:ph type="title"/>
          </p:nvPr>
        </p:nvSpPr>
        <p:spPr/>
        <p:txBody>
          <a:bodyPr/>
          <a:lstStyle/>
          <a:p>
            <a:pPr algn="ctr"/>
            <a:r>
              <a:rPr lang="aa-ET" b="1" dirty="0"/>
              <a:t>Anatomy</a:t>
            </a:r>
            <a:br>
              <a:rPr lang="aa-ET" b="1" dirty="0"/>
            </a:br>
            <a:endParaRPr lang="aa-ET" dirty="0"/>
          </a:p>
        </p:txBody>
      </p:sp>
      <p:sp>
        <p:nvSpPr>
          <p:cNvPr id="3" name="Content Placeholder 2">
            <a:extLst>
              <a:ext uri="{FF2B5EF4-FFF2-40B4-BE49-F238E27FC236}">
                <a16:creationId xmlns="" xmlns:a16="http://schemas.microsoft.com/office/drawing/2014/main" id="{94ADB57F-5643-4D17-A66A-7F81CBAA7B0C}"/>
              </a:ext>
            </a:extLst>
          </p:cNvPr>
          <p:cNvSpPr>
            <a:spLocks noGrp="1"/>
          </p:cNvSpPr>
          <p:nvPr>
            <p:ph idx="1"/>
          </p:nvPr>
        </p:nvSpPr>
        <p:spPr>
          <a:xfrm>
            <a:off x="808383" y="1628849"/>
            <a:ext cx="8946541" cy="4195481"/>
          </a:xfrm>
        </p:spPr>
        <p:txBody>
          <a:bodyPr/>
          <a:lstStyle/>
          <a:p>
            <a:r>
              <a:rPr lang="aa-ET" b="1" dirty="0"/>
              <a:t>Homologous features</a:t>
            </a:r>
            <a:endParaRPr lang="en-US" b="1" dirty="0"/>
          </a:p>
          <a:p>
            <a:endParaRPr lang="en-US" b="1" dirty="0"/>
          </a:p>
          <a:p>
            <a:endParaRPr lang="en-US" b="1" dirty="0"/>
          </a:p>
          <a:p>
            <a:endParaRPr lang="en-US" b="1" dirty="0"/>
          </a:p>
          <a:p>
            <a:endParaRPr lang="en-US" b="1" dirty="0"/>
          </a:p>
          <a:p>
            <a:endParaRPr lang="en-US" b="1" dirty="0"/>
          </a:p>
          <a:p>
            <a:r>
              <a:rPr lang="aa-ET" b="1" dirty="0"/>
              <a:t>Analogous features</a:t>
            </a:r>
            <a:endParaRPr lang="aa-ET" dirty="0"/>
          </a:p>
          <a:p>
            <a:endParaRPr lang="aa-ET" dirty="0"/>
          </a:p>
        </p:txBody>
      </p:sp>
      <p:pic>
        <p:nvPicPr>
          <p:cNvPr id="4" name="Picture 3" descr="The similar bone arrangement of the human, bird, and whale forelimb is a structural homology. Structural homologies indicate a shared common ancestor.">
            <a:extLst>
              <a:ext uri="{FF2B5EF4-FFF2-40B4-BE49-F238E27FC236}">
                <a16:creationId xmlns="" xmlns:a16="http://schemas.microsoft.com/office/drawing/2014/main" id="{A294A70B-3115-4746-AFC8-522537E2A785}"/>
              </a:ext>
            </a:extLst>
          </p:cNvPr>
          <p:cNvPicPr/>
          <p:nvPr/>
        </p:nvPicPr>
        <p:blipFill rotWithShape="1">
          <a:blip r:embed="rId2">
            <a:extLst>
              <a:ext uri="{28A0092B-C50C-407E-A947-70E740481C1C}">
                <a14:useLocalDpi xmlns:a14="http://schemas.microsoft.com/office/drawing/2010/main" val="0"/>
              </a:ext>
            </a:extLst>
          </a:blip>
          <a:srcRect l="14562" r="14743"/>
          <a:stretch/>
        </p:blipFill>
        <p:spPr bwMode="auto">
          <a:xfrm>
            <a:off x="6930789" y="1408747"/>
            <a:ext cx="4452828" cy="2222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4098" name="Picture 2" descr="Image result for analogous features">
            <a:extLst>
              <a:ext uri="{FF2B5EF4-FFF2-40B4-BE49-F238E27FC236}">
                <a16:creationId xmlns="" xmlns:a16="http://schemas.microsoft.com/office/drawing/2014/main" id="{2E479EC9-DE20-4A88-BE95-97D63E558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787" y="3765761"/>
            <a:ext cx="4452829" cy="2222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60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B3A734-AAA1-4ECD-A7D2-64D8D2D6FCAD}"/>
              </a:ext>
            </a:extLst>
          </p:cNvPr>
          <p:cNvSpPr>
            <a:spLocks noGrp="1"/>
          </p:cNvSpPr>
          <p:nvPr>
            <p:ph type="title"/>
          </p:nvPr>
        </p:nvSpPr>
        <p:spPr/>
        <p:txBody>
          <a:bodyPr/>
          <a:lstStyle/>
          <a:p>
            <a:r>
              <a:rPr lang="en-US" b="1" dirty="0"/>
              <a:t>Comparatively E</a:t>
            </a:r>
            <a:r>
              <a:rPr lang="aa-ET" b="1" dirty="0" err="1"/>
              <a:t>mbryology</a:t>
            </a:r>
            <a:r>
              <a:rPr lang="aa-ET" b="1" dirty="0"/>
              <a:t/>
            </a:r>
            <a:br>
              <a:rPr lang="aa-ET" b="1" dirty="0"/>
            </a:br>
            <a:endParaRPr lang="aa-ET" dirty="0"/>
          </a:p>
        </p:txBody>
      </p:sp>
      <p:pic>
        <p:nvPicPr>
          <p:cNvPr id="4" name="Content Placeholder 3">
            <a:extLst>
              <a:ext uri="{FF2B5EF4-FFF2-40B4-BE49-F238E27FC236}">
                <a16:creationId xmlns="" xmlns:a16="http://schemas.microsoft.com/office/drawing/2014/main" id="{033E370B-5104-49E3-A6D2-6D84E4BA7EC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64695" y="1696278"/>
            <a:ext cx="5300869" cy="4828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 xmlns:a16="http://schemas.microsoft.com/office/drawing/2014/main" id="{82169218-97FF-4A75-9A15-7D74837EEA64}"/>
              </a:ext>
            </a:extLst>
          </p:cNvPr>
          <p:cNvSpPr/>
          <p:nvPr/>
        </p:nvSpPr>
        <p:spPr>
          <a:xfrm>
            <a:off x="278296" y="1603576"/>
            <a:ext cx="4471669" cy="3139321"/>
          </a:xfrm>
          <a:prstGeom prst="rect">
            <a:avLst/>
          </a:prstGeom>
        </p:spPr>
        <p:txBody>
          <a:bodyPr wrap="square">
            <a:spAutoFit/>
          </a:bodyPr>
          <a:lstStyle/>
          <a:p>
            <a:pPr algn="just"/>
            <a:r>
              <a:rPr lang="aa-ET" dirty="0">
                <a:solidFill>
                  <a:schemeClr val="bg1"/>
                </a:solidFill>
                <a:latin typeface="Times New Roman" panose="02020603050405020304" pitchFamily="18" charset="0"/>
                <a:ea typeface="Calibri" panose="020F0502020204030204" pitchFamily="34" charset="0"/>
              </a:rPr>
              <a:t>Like adults, embryos show similarities which can support common ancestry. For example, all vertebrate embryos have gill slits and tails, . The “gill slits” are not gills, however. They connect the throat to the outside early in development but eventually close in many species; only in </a:t>
            </a:r>
            <a:r>
              <a:rPr lang="aa-ET" dirty="0" err="1">
                <a:solidFill>
                  <a:schemeClr val="bg1"/>
                </a:solidFill>
                <a:latin typeface="Times New Roman" panose="02020603050405020304" pitchFamily="18" charset="0"/>
                <a:ea typeface="Calibri" panose="020F0502020204030204" pitchFamily="34" charset="0"/>
              </a:rPr>
              <a:t>fishand</a:t>
            </a:r>
            <a:r>
              <a:rPr lang="aa-ET" dirty="0">
                <a:solidFill>
                  <a:schemeClr val="bg1"/>
                </a:solidFill>
                <a:latin typeface="Times New Roman" panose="02020603050405020304" pitchFamily="18" charset="0"/>
                <a:ea typeface="Calibri" panose="020F0502020204030204" pitchFamily="34" charset="0"/>
              </a:rPr>
              <a:t> larval </a:t>
            </a:r>
            <a:r>
              <a:rPr lang="aa-ET" dirty="0" err="1">
                <a:solidFill>
                  <a:schemeClr val="bg1"/>
                </a:solidFill>
                <a:latin typeface="Times New Roman" panose="02020603050405020304" pitchFamily="18" charset="0"/>
                <a:ea typeface="Calibri" panose="020F0502020204030204" pitchFamily="34" charset="0"/>
              </a:rPr>
              <a:t>amphibiansdo</a:t>
            </a:r>
            <a:r>
              <a:rPr lang="aa-ET" dirty="0">
                <a:solidFill>
                  <a:schemeClr val="bg1"/>
                </a:solidFill>
                <a:latin typeface="Times New Roman" panose="02020603050405020304" pitchFamily="18" charset="0"/>
                <a:ea typeface="Calibri" panose="020F0502020204030204" pitchFamily="34" charset="0"/>
              </a:rPr>
              <a:t> they contribute to the development of gills. In mammals, the tissue between the first gill slits forms part of the lower jaw and the </a:t>
            </a:r>
            <a:r>
              <a:rPr lang="aa-ET" dirty="0" err="1">
                <a:solidFill>
                  <a:schemeClr val="bg1"/>
                </a:solidFill>
                <a:latin typeface="Times New Roman" panose="02020603050405020304" pitchFamily="18" charset="0"/>
                <a:ea typeface="Calibri" panose="020F0502020204030204" pitchFamily="34" charset="0"/>
              </a:rPr>
              <a:t>bonesof</a:t>
            </a:r>
            <a:r>
              <a:rPr lang="aa-ET" dirty="0">
                <a:solidFill>
                  <a:schemeClr val="bg1"/>
                </a:solidFill>
                <a:latin typeface="Times New Roman" panose="02020603050405020304" pitchFamily="18" charset="0"/>
                <a:ea typeface="Calibri" panose="020F0502020204030204" pitchFamily="34" charset="0"/>
              </a:rPr>
              <a:t> the inner ear. </a:t>
            </a:r>
            <a:endParaRPr lang="aa-ET" dirty="0">
              <a:solidFill>
                <a:schemeClr val="bg1"/>
              </a:solidFill>
            </a:endParaRPr>
          </a:p>
        </p:txBody>
      </p:sp>
    </p:spTree>
    <p:extLst>
      <p:ext uri="{BB962C8B-B14F-4D97-AF65-F5344CB8AC3E}">
        <p14:creationId xmlns:p14="http://schemas.microsoft.com/office/powerpoint/2010/main" val="2703817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B40D52-DAE0-42B9-8769-ECEB0D2FCC83}"/>
              </a:ext>
            </a:extLst>
          </p:cNvPr>
          <p:cNvSpPr>
            <a:spLocks noGrp="1"/>
          </p:cNvSpPr>
          <p:nvPr>
            <p:ph type="title"/>
          </p:nvPr>
        </p:nvSpPr>
        <p:spPr/>
        <p:txBody>
          <a:bodyPr/>
          <a:lstStyle/>
          <a:p>
            <a:r>
              <a:rPr lang="en-US" b="1" dirty="0"/>
              <a:t>Comparative </a:t>
            </a:r>
            <a:r>
              <a:rPr lang="aa-ET" b="1" dirty="0"/>
              <a:t>Molecular biology</a:t>
            </a:r>
            <a:br>
              <a:rPr lang="aa-ET" b="1" dirty="0"/>
            </a:br>
            <a:endParaRPr lang="aa-ET" dirty="0"/>
          </a:p>
        </p:txBody>
      </p:sp>
      <p:sp>
        <p:nvSpPr>
          <p:cNvPr id="3" name="Content Placeholder 2">
            <a:extLst>
              <a:ext uri="{FF2B5EF4-FFF2-40B4-BE49-F238E27FC236}">
                <a16:creationId xmlns="" xmlns:a16="http://schemas.microsoft.com/office/drawing/2014/main" id="{E179F348-CFE0-4568-BC27-40E244CDB617}"/>
              </a:ext>
            </a:extLst>
          </p:cNvPr>
          <p:cNvSpPr>
            <a:spLocks noGrp="1"/>
          </p:cNvSpPr>
          <p:nvPr>
            <p:ph idx="1"/>
          </p:nvPr>
        </p:nvSpPr>
        <p:spPr/>
        <p:txBody>
          <a:bodyPr/>
          <a:lstStyle/>
          <a:p>
            <a:pPr marL="0" indent="0">
              <a:buNone/>
            </a:pPr>
            <a:r>
              <a:rPr lang="aa-ET" dirty="0"/>
              <a:t>At the most basic level, all living organisms share:</a:t>
            </a:r>
          </a:p>
          <a:p>
            <a:pPr lvl="0"/>
            <a:r>
              <a:rPr lang="aa-ET" dirty="0"/>
              <a:t>The same genetic material (DNA)</a:t>
            </a:r>
          </a:p>
          <a:p>
            <a:pPr lvl="0"/>
            <a:r>
              <a:rPr lang="aa-ET" dirty="0"/>
              <a:t>The same, or highly similar, genetic codes</a:t>
            </a:r>
          </a:p>
          <a:p>
            <a:pPr lvl="0"/>
            <a:r>
              <a:rPr lang="aa-ET" dirty="0"/>
              <a:t>The same basic process of gene expression (transcription and translation)</a:t>
            </a:r>
          </a:p>
          <a:p>
            <a:endParaRPr lang="aa-ET" dirty="0"/>
          </a:p>
        </p:txBody>
      </p:sp>
    </p:spTree>
    <p:extLst>
      <p:ext uri="{BB962C8B-B14F-4D97-AF65-F5344CB8AC3E}">
        <p14:creationId xmlns:p14="http://schemas.microsoft.com/office/powerpoint/2010/main" val="1780214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BC9D4E-38A9-4887-A47F-EA6C7BF1A073}"/>
              </a:ext>
            </a:extLst>
          </p:cNvPr>
          <p:cNvSpPr>
            <a:spLocks noGrp="1"/>
          </p:cNvSpPr>
          <p:nvPr>
            <p:ph type="title"/>
          </p:nvPr>
        </p:nvSpPr>
        <p:spPr/>
        <p:txBody>
          <a:bodyPr/>
          <a:lstStyle/>
          <a:p>
            <a:pPr algn="ctr"/>
            <a:r>
              <a:rPr lang="aa-ET" sz="5400" b="1" dirty="0">
                <a:latin typeface="Algerian" panose="04020705040A02060702" pitchFamily="82" charset="0"/>
              </a:rPr>
              <a:t>Homologous genes</a:t>
            </a:r>
            <a:r>
              <a:rPr lang="aa-ET" dirty="0"/>
              <a:t/>
            </a:r>
            <a:br>
              <a:rPr lang="aa-ET" dirty="0"/>
            </a:br>
            <a:endParaRPr lang="aa-ET" dirty="0"/>
          </a:p>
        </p:txBody>
      </p:sp>
      <p:sp>
        <p:nvSpPr>
          <p:cNvPr id="3" name="Content Placeholder 2">
            <a:extLst>
              <a:ext uri="{FF2B5EF4-FFF2-40B4-BE49-F238E27FC236}">
                <a16:creationId xmlns="" xmlns:a16="http://schemas.microsoft.com/office/drawing/2014/main" id="{93325FCB-B71A-47DF-91B2-E1E36F56D8F7}"/>
              </a:ext>
            </a:extLst>
          </p:cNvPr>
          <p:cNvSpPr>
            <a:spLocks noGrp="1"/>
          </p:cNvSpPr>
          <p:nvPr>
            <p:ph idx="1"/>
          </p:nvPr>
        </p:nvSpPr>
        <p:spPr/>
        <p:txBody>
          <a:bodyPr/>
          <a:lstStyle/>
          <a:p>
            <a:pPr algn="just"/>
            <a:r>
              <a:rPr lang="aa-ET" dirty="0"/>
              <a:t>The basic idea behind this approach is that two species have the "same" gene because they inherited it from a common ancestor. </a:t>
            </a:r>
            <a:endParaRPr lang="en-US" dirty="0"/>
          </a:p>
          <a:p>
            <a:pPr algn="just"/>
            <a:r>
              <a:rPr lang="aa-ET" dirty="0"/>
              <a:t>In general, the more DNA differences in homologous genes between two species, the more distantly the species are related. </a:t>
            </a:r>
          </a:p>
        </p:txBody>
      </p:sp>
    </p:spTree>
    <p:extLst>
      <p:ext uri="{BB962C8B-B14F-4D97-AF65-F5344CB8AC3E}">
        <p14:creationId xmlns:p14="http://schemas.microsoft.com/office/powerpoint/2010/main" val="4023825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514812-9AB9-4E1B-B774-9D2AC39C1BCA}"/>
              </a:ext>
            </a:extLst>
          </p:cNvPr>
          <p:cNvSpPr>
            <a:spLocks noGrp="1"/>
          </p:cNvSpPr>
          <p:nvPr>
            <p:ph type="title"/>
          </p:nvPr>
        </p:nvSpPr>
        <p:spPr>
          <a:xfrm>
            <a:off x="685801" y="609601"/>
            <a:ext cx="10131425" cy="670560"/>
          </a:xfrm>
        </p:spPr>
        <p:txBody>
          <a:bodyPr>
            <a:normAutofit fontScale="90000"/>
          </a:bodyPr>
          <a:lstStyle/>
          <a:p>
            <a:pPr algn="ctr"/>
            <a:r>
              <a:rPr lang="en-US" sz="4800" b="1" dirty="0">
                <a:latin typeface="Algerian" panose="04020705040A02060702" pitchFamily="82" charset="0"/>
              </a:rPr>
              <a:t>Theories of life</a:t>
            </a:r>
            <a:r>
              <a:rPr lang="aa-ET" dirty="0"/>
              <a:t/>
            </a:r>
            <a:br>
              <a:rPr lang="aa-ET" dirty="0"/>
            </a:br>
            <a:endParaRPr lang="aa-ET" dirty="0"/>
          </a:p>
        </p:txBody>
      </p:sp>
      <p:sp>
        <p:nvSpPr>
          <p:cNvPr id="5" name="Rectangle 4">
            <a:extLst>
              <a:ext uri="{FF2B5EF4-FFF2-40B4-BE49-F238E27FC236}">
                <a16:creationId xmlns="" xmlns:a16="http://schemas.microsoft.com/office/drawing/2014/main" id="{7DC2025D-3B88-4157-8483-A0720D77E408}"/>
              </a:ext>
            </a:extLst>
          </p:cNvPr>
          <p:cNvSpPr/>
          <p:nvPr/>
        </p:nvSpPr>
        <p:spPr>
          <a:xfrm>
            <a:off x="207499" y="1488833"/>
            <a:ext cx="4181621" cy="12403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latin typeface="Algerian" panose="04020705040A02060702" pitchFamily="82" charset="0"/>
              </a:rPr>
              <a:t>Theory of special creation.</a:t>
            </a:r>
            <a:endParaRPr lang="aa-ET" sz="2800" dirty="0">
              <a:latin typeface="Algerian" panose="04020705040A02060702" pitchFamily="82" charset="0"/>
            </a:endParaRPr>
          </a:p>
        </p:txBody>
      </p:sp>
      <p:sp>
        <p:nvSpPr>
          <p:cNvPr id="6" name="Rectangle 5">
            <a:extLst>
              <a:ext uri="{FF2B5EF4-FFF2-40B4-BE49-F238E27FC236}">
                <a16:creationId xmlns="" xmlns:a16="http://schemas.microsoft.com/office/drawing/2014/main" id="{AE49046F-2CAF-4611-958D-E6ACF163CBB0}"/>
              </a:ext>
            </a:extLst>
          </p:cNvPr>
          <p:cNvSpPr/>
          <p:nvPr/>
        </p:nvSpPr>
        <p:spPr>
          <a:xfrm>
            <a:off x="6920476" y="1596683"/>
            <a:ext cx="4023360" cy="122154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latin typeface="Algerian" panose="04020705040A02060702" pitchFamily="82" charset="0"/>
              </a:rPr>
              <a:t>Theory of spontaneous generation</a:t>
            </a:r>
            <a:r>
              <a:rPr lang="en-US" dirty="0"/>
              <a:t>.</a:t>
            </a:r>
            <a:endParaRPr lang="aa-ET" dirty="0"/>
          </a:p>
        </p:txBody>
      </p:sp>
      <p:sp>
        <p:nvSpPr>
          <p:cNvPr id="7" name="Rectangle 6">
            <a:extLst>
              <a:ext uri="{FF2B5EF4-FFF2-40B4-BE49-F238E27FC236}">
                <a16:creationId xmlns="" xmlns:a16="http://schemas.microsoft.com/office/drawing/2014/main" id="{C87BFE49-A521-488B-BE30-52C31C083A4F}"/>
              </a:ext>
            </a:extLst>
          </p:cNvPr>
          <p:cNvSpPr/>
          <p:nvPr/>
        </p:nvSpPr>
        <p:spPr>
          <a:xfrm>
            <a:off x="207499" y="3134750"/>
            <a:ext cx="4220308" cy="124030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latin typeface="Algerian" panose="04020705040A02060702" pitchFamily="82" charset="0"/>
              </a:rPr>
              <a:t>Theory of biochemical evolution.</a:t>
            </a:r>
            <a:endParaRPr lang="aa-ET" sz="2400" dirty="0">
              <a:latin typeface="Algerian" panose="04020705040A02060702" pitchFamily="82" charset="0"/>
            </a:endParaRPr>
          </a:p>
        </p:txBody>
      </p:sp>
      <p:sp>
        <p:nvSpPr>
          <p:cNvPr id="8" name="Rectangle 7">
            <a:extLst>
              <a:ext uri="{FF2B5EF4-FFF2-40B4-BE49-F238E27FC236}">
                <a16:creationId xmlns="" xmlns:a16="http://schemas.microsoft.com/office/drawing/2014/main" id="{80CCCE81-1AC8-4E88-83E0-239F3BEE9A39}"/>
              </a:ext>
            </a:extLst>
          </p:cNvPr>
          <p:cNvSpPr/>
          <p:nvPr/>
        </p:nvSpPr>
        <p:spPr>
          <a:xfrm>
            <a:off x="6793866" y="3134749"/>
            <a:ext cx="4149970" cy="124030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latin typeface="Algerian" panose="04020705040A02060702" pitchFamily="82" charset="0"/>
              </a:rPr>
              <a:t>Theory of panspermia.</a:t>
            </a:r>
            <a:endParaRPr lang="aa-ET" sz="2800" dirty="0">
              <a:latin typeface="Algerian" panose="04020705040A02060702" pitchFamily="82" charset="0"/>
            </a:endParaRPr>
          </a:p>
        </p:txBody>
      </p:sp>
      <p:sp>
        <p:nvSpPr>
          <p:cNvPr id="9" name="Rectangle 8">
            <a:extLst>
              <a:ext uri="{FF2B5EF4-FFF2-40B4-BE49-F238E27FC236}">
                <a16:creationId xmlns="" xmlns:a16="http://schemas.microsoft.com/office/drawing/2014/main" id="{F6AC662C-3909-4909-86EF-1B42602D6053}"/>
              </a:ext>
            </a:extLst>
          </p:cNvPr>
          <p:cNvSpPr/>
          <p:nvPr/>
        </p:nvSpPr>
        <p:spPr>
          <a:xfrm>
            <a:off x="3831273" y="5008098"/>
            <a:ext cx="3840480" cy="1240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latin typeface="Algerian" panose="04020705040A02060702" pitchFamily="82" charset="0"/>
              </a:rPr>
              <a:t>Deep sea hydrothermal vent theory.</a:t>
            </a:r>
            <a:endParaRPr lang="aa-ET" sz="2400" dirty="0">
              <a:latin typeface="Algerian" panose="04020705040A02060702" pitchFamily="82" charset="0"/>
            </a:endParaRPr>
          </a:p>
        </p:txBody>
      </p:sp>
    </p:spTree>
    <p:extLst>
      <p:ext uri="{BB962C8B-B14F-4D97-AF65-F5344CB8AC3E}">
        <p14:creationId xmlns:p14="http://schemas.microsoft.com/office/powerpoint/2010/main" val="3768827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7DB2A3-3CE6-4D32-99A6-8A105A8D90E4}"/>
              </a:ext>
            </a:extLst>
          </p:cNvPr>
          <p:cNvSpPr>
            <a:spLocks noGrp="1"/>
          </p:cNvSpPr>
          <p:nvPr>
            <p:ph type="title"/>
          </p:nvPr>
        </p:nvSpPr>
        <p:spPr/>
        <p:txBody>
          <a:bodyPr/>
          <a:lstStyle/>
          <a:p>
            <a:r>
              <a:rPr lang="en-US" sz="4800" b="1" dirty="0">
                <a:latin typeface="Algerian" panose="04020705040A02060702" pitchFamily="82" charset="0"/>
              </a:rPr>
              <a:t>Theory of special creation</a:t>
            </a:r>
            <a:r>
              <a:rPr lang="aa-ET" dirty="0"/>
              <a:t/>
            </a:r>
            <a:br>
              <a:rPr lang="aa-ET" dirty="0"/>
            </a:br>
            <a:endParaRPr lang="aa-ET" dirty="0"/>
          </a:p>
        </p:txBody>
      </p:sp>
      <p:sp>
        <p:nvSpPr>
          <p:cNvPr id="3" name="Content Placeholder 2">
            <a:extLst>
              <a:ext uri="{FF2B5EF4-FFF2-40B4-BE49-F238E27FC236}">
                <a16:creationId xmlns="" xmlns:a16="http://schemas.microsoft.com/office/drawing/2014/main" id="{BF988B93-0582-4639-8C1E-5DC8745FD6AC}"/>
              </a:ext>
            </a:extLst>
          </p:cNvPr>
          <p:cNvSpPr>
            <a:spLocks noGrp="1"/>
          </p:cNvSpPr>
          <p:nvPr>
            <p:ph idx="1"/>
          </p:nvPr>
        </p:nvSpPr>
        <p:spPr>
          <a:xfrm>
            <a:off x="645130" y="2052918"/>
            <a:ext cx="9404723" cy="4195481"/>
          </a:xfrm>
        </p:spPr>
        <p:txBody>
          <a:bodyPr/>
          <a:lstStyle/>
          <a:p>
            <a:pPr marL="0" indent="0">
              <a:buNone/>
            </a:pPr>
            <a:r>
              <a:rPr lang="en-US" sz="2800" b="1" u="sng" dirty="0">
                <a:latin typeface="Algerian" panose="04020705040A02060702" pitchFamily="82" charset="0"/>
              </a:rPr>
              <a:t>IN HINDUS</a:t>
            </a:r>
          </a:p>
          <a:p>
            <a:pPr marL="0" indent="0">
              <a:buNone/>
            </a:pPr>
            <a:r>
              <a:rPr lang="en-US" dirty="0"/>
              <a:t>LORD BARHAMAN created universe in one stroke.</a:t>
            </a:r>
            <a:endParaRPr lang="en-US" sz="2800" b="1" u="sng" dirty="0"/>
          </a:p>
          <a:p>
            <a:pPr marL="0" indent="0">
              <a:buNone/>
            </a:pPr>
            <a:endParaRPr lang="en-US" sz="2800" b="1" u="sng" dirty="0"/>
          </a:p>
          <a:p>
            <a:pPr marL="0" indent="0">
              <a:buNone/>
            </a:pPr>
            <a:r>
              <a:rPr lang="en-US" sz="2800" b="1" u="sng" dirty="0">
                <a:latin typeface="Algerian" panose="04020705040A02060702" pitchFamily="82" charset="0"/>
              </a:rPr>
              <a:t>IN MUSLIMS AND CHRISTANS</a:t>
            </a:r>
          </a:p>
          <a:p>
            <a:pPr marL="0" indent="0">
              <a:buNone/>
            </a:pPr>
            <a:r>
              <a:rPr lang="en-US" dirty="0"/>
              <a:t>  He created universe, all animals, plants and human beings in six days.</a:t>
            </a:r>
            <a:endParaRPr lang="aa-ET" dirty="0"/>
          </a:p>
          <a:p>
            <a:endParaRPr lang="aa-ET" dirty="0"/>
          </a:p>
        </p:txBody>
      </p:sp>
    </p:spTree>
    <p:extLst>
      <p:ext uri="{BB962C8B-B14F-4D97-AF65-F5344CB8AC3E}">
        <p14:creationId xmlns:p14="http://schemas.microsoft.com/office/powerpoint/2010/main" val="1089154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F36ED5-B874-4118-B087-AAA79B861EDD}"/>
              </a:ext>
            </a:extLst>
          </p:cNvPr>
          <p:cNvSpPr>
            <a:spLocks noGrp="1"/>
          </p:cNvSpPr>
          <p:nvPr>
            <p:ph type="title"/>
          </p:nvPr>
        </p:nvSpPr>
        <p:spPr/>
        <p:txBody>
          <a:bodyPr/>
          <a:lstStyle/>
          <a:p>
            <a:pPr algn="ctr"/>
            <a:r>
              <a:rPr lang="en-US" sz="4800" b="1" dirty="0">
                <a:latin typeface="Algerian" panose="04020705040A02060702" pitchFamily="82" charset="0"/>
              </a:rPr>
              <a:t>Theory of spontaneous belief</a:t>
            </a:r>
            <a:r>
              <a:rPr lang="aa-ET" dirty="0"/>
              <a:t/>
            </a:r>
            <a:br>
              <a:rPr lang="aa-ET" dirty="0"/>
            </a:br>
            <a:endParaRPr lang="aa-ET" dirty="0"/>
          </a:p>
        </p:txBody>
      </p:sp>
      <p:sp>
        <p:nvSpPr>
          <p:cNvPr id="3" name="Content Placeholder 2">
            <a:extLst>
              <a:ext uri="{FF2B5EF4-FFF2-40B4-BE49-F238E27FC236}">
                <a16:creationId xmlns="" xmlns:a16="http://schemas.microsoft.com/office/drawing/2014/main" id="{E6BED4AC-DD1F-44A1-A0AD-097F4D7B1C4C}"/>
              </a:ext>
            </a:extLst>
          </p:cNvPr>
          <p:cNvSpPr>
            <a:spLocks noGrp="1"/>
          </p:cNvSpPr>
          <p:nvPr>
            <p:ph idx="1"/>
          </p:nvPr>
        </p:nvSpPr>
        <p:spPr/>
        <p:txBody>
          <a:bodyPr>
            <a:normAutofit fontScale="92500" lnSpcReduction="20000"/>
          </a:bodyPr>
          <a:lstStyle/>
          <a:p>
            <a:r>
              <a:rPr lang="aa-ET" dirty="0"/>
              <a:t>Jan Baptista </a:t>
            </a:r>
            <a:r>
              <a:rPr lang="aa-ET" b="1" dirty="0"/>
              <a:t>van </a:t>
            </a:r>
            <a:r>
              <a:rPr lang="aa-ET" b="1" dirty="0" err="1"/>
              <a:t>Helmont</a:t>
            </a:r>
            <a:r>
              <a:rPr lang="aa-ET" dirty="0"/>
              <a:t>,</a:t>
            </a:r>
            <a:endParaRPr lang="en-US" dirty="0"/>
          </a:p>
          <a:p>
            <a:pPr marL="0" indent="0">
              <a:buNone/>
            </a:pPr>
            <a:r>
              <a:rPr lang="en-US" dirty="0"/>
              <a:t>	</a:t>
            </a:r>
            <a:r>
              <a:rPr lang="aa-ET" dirty="0"/>
              <a:t>proposed that mice could arise from rags </a:t>
            </a:r>
            <a:endParaRPr lang="en-US" dirty="0"/>
          </a:p>
          <a:p>
            <a:pPr marL="0" indent="0">
              <a:buNone/>
            </a:pPr>
            <a:r>
              <a:rPr lang="en-US" dirty="0"/>
              <a:t>	</a:t>
            </a:r>
            <a:r>
              <a:rPr lang="aa-ET" dirty="0"/>
              <a:t>and wheat kernels left in an open container </a:t>
            </a:r>
            <a:endParaRPr lang="en-US" dirty="0"/>
          </a:p>
          <a:p>
            <a:pPr marL="0" indent="0">
              <a:buNone/>
            </a:pPr>
            <a:r>
              <a:rPr lang="en-US" dirty="0"/>
              <a:t>       </a:t>
            </a:r>
            <a:r>
              <a:rPr lang="aa-ET" dirty="0"/>
              <a:t>for 3 weeks</a:t>
            </a:r>
            <a:r>
              <a:rPr lang="en-US" dirty="0"/>
              <a:t>.</a:t>
            </a:r>
          </a:p>
          <a:p>
            <a:endParaRPr lang="en-US" dirty="0"/>
          </a:p>
          <a:p>
            <a:r>
              <a:rPr lang="en-US" dirty="0"/>
              <a:t>An </a:t>
            </a:r>
            <a:r>
              <a:rPr lang="aa-ET" dirty="0"/>
              <a:t>Italian physician Francesco </a:t>
            </a:r>
            <a:r>
              <a:rPr lang="aa-ET" b="1" dirty="0"/>
              <a:t>Redi</a:t>
            </a:r>
            <a:r>
              <a:rPr lang="aa-ET" dirty="0"/>
              <a:t> (1626–1697), </a:t>
            </a:r>
            <a:endParaRPr lang="en-US" dirty="0"/>
          </a:p>
          <a:p>
            <a:pPr marL="0" indent="0">
              <a:buNone/>
            </a:pPr>
            <a:r>
              <a:rPr lang="en-US" dirty="0"/>
              <a:t>      </a:t>
            </a:r>
            <a:r>
              <a:rPr lang="aa-ET" dirty="0"/>
              <a:t>performed an experiment </a:t>
            </a:r>
            <a:r>
              <a:rPr lang="en-US" dirty="0"/>
              <a:t>on </a:t>
            </a:r>
            <a:r>
              <a:rPr lang="aa-ET" dirty="0"/>
              <a:t>maggots</a:t>
            </a:r>
            <a:r>
              <a:rPr lang="en-US" dirty="0"/>
              <a:t>.</a:t>
            </a:r>
          </a:p>
          <a:p>
            <a:pPr marL="0" indent="0">
              <a:buNone/>
            </a:pPr>
            <a:r>
              <a:rPr lang="en-US" dirty="0"/>
              <a:t>	</a:t>
            </a:r>
          </a:p>
          <a:p>
            <a:pPr marL="0" indent="0">
              <a:buNone/>
            </a:pPr>
            <a:endParaRPr lang="en-US" dirty="0"/>
          </a:p>
          <a:p>
            <a:r>
              <a:rPr lang="en-US" dirty="0"/>
              <a:t>	</a:t>
            </a:r>
            <a:r>
              <a:rPr lang="aa-ET" dirty="0"/>
              <a:t>In 1858, Pasteur made a series of flasks </a:t>
            </a:r>
            <a:endParaRPr lang="en-US" dirty="0"/>
          </a:p>
          <a:p>
            <a:pPr marL="0" indent="0">
              <a:buNone/>
            </a:pPr>
            <a:r>
              <a:rPr lang="en-US" dirty="0"/>
              <a:t>      </a:t>
            </a:r>
            <a:r>
              <a:rPr lang="aa-ET" dirty="0"/>
              <a:t>with long, twisted necks </a:t>
            </a:r>
            <a:r>
              <a:rPr lang="en-US" dirty="0"/>
              <a:t>experiment.</a:t>
            </a:r>
          </a:p>
          <a:p>
            <a:endParaRPr lang="aa-ET" dirty="0"/>
          </a:p>
        </p:txBody>
      </p:sp>
      <p:pic>
        <p:nvPicPr>
          <p:cNvPr id="4" name="Picture 3" descr="C:\Users\Admin\AppData\Local\Packages\Microsoft.Office.Desktop_8wekyb3d8bbwe\AC\INetCache\Content.MSO\BAFCADA3.tmp">
            <a:extLst>
              <a:ext uri="{FF2B5EF4-FFF2-40B4-BE49-F238E27FC236}">
                <a16:creationId xmlns="" xmlns:a16="http://schemas.microsoft.com/office/drawing/2014/main" id="{94B8C576-3D4B-44EE-B2B5-1AD15E7B056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66992" y="1785818"/>
            <a:ext cx="4046288" cy="22218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 xmlns:a16="http://schemas.microsoft.com/office/drawing/2014/main" id="{8FEA9764-B998-47BF-874A-97D42D2FF891}"/>
              </a:ext>
            </a:extLst>
          </p:cNvPr>
          <p:cNvPicPr>
            <a:picLocks noChangeAspect="1"/>
          </p:cNvPicPr>
          <p:nvPr/>
        </p:nvPicPr>
        <p:blipFill>
          <a:blip r:embed="rId3"/>
          <a:stretch>
            <a:fillRect/>
          </a:stretch>
        </p:blipFill>
        <p:spPr>
          <a:xfrm>
            <a:off x="7388942" y="4364235"/>
            <a:ext cx="4370112" cy="22218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1688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3785F5-DE29-4EF9-BF93-1F8F2DDC28E1}"/>
              </a:ext>
            </a:extLst>
          </p:cNvPr>
          <p:cNvSpPr>
            <a:spLocks noGrp="1"/>
          </p:cNvSpPr>
          <p:nvPr>
            <p:ph type="title"/>
          </p:nvPr>
        </p:nvSpPr>
        <p:spPr/>
        <p:txBody>
          <a:bodyPr/>
          <a:lstStyle/>
          <a:p>
            <a:pPr algn="ctr"/>
            <a:r>
              <a:rPr lang="en-US" sz="4800" b="1" dirty="0">
                <a:latin typeface="Algerian" panose="04020705040A02060702" pitchFamily="82" charset="0"/>
              </a:rPr>
              <a:t>Theory of biochemical evolution</a:t>
            </a:r>
            <a:r>
              <a:rPr lang="aa-ET" dirty="0"/>
              <a:t/>
            </a:r>
            <a:br>
              <a:rPr lang="aa-ET" dirty="0"/>
            </a:br>
            <a:endParaRPr lang="aa-ET" dirty="0"/>
          </a:p>
        </p:txBody>
      </p:sp>
      <p:sp>
        <p:nvSpPr>
          <p:cNvPr id="3" name="Content Placeholder 2">
            <a:extLst>
              <a:ext uri="{FF2B5EF4-FFF2-40B4-BE49-F238E27FC236}">
                <a16:creationId xmlns="" xmlns:a16="http://schemas.microsoft.com/office/drawing/2014/main" id="{14D3B6BB-0DD4-451C-A0E9-26A6E0EB26AE}"/>
              </a:ext>
            </a:extLst>
          </p:cNvPr>
          <p:cNvSpPr>
            <a:spLocks noGrp="1"/>
          </p:cNvSpPr>
          <p:nvPr>
            <p:ph idx="1"/>
          </p:nvPr>
        </p:nvSpPr>
        <p:spPr/>
        <p:txBody>
          <a:bodyPr/>
          <a:lstStyle/>
          <a:p>
            <a:r>
              <a:rPr lang="aa-ET" b="1" dirty="0"/>
              <a:t>Oparin-Haldane hypothesis</a:t>
            </a:r>
            <a:r>
              <a:rPr lang="aa-ET" dirty="0"/>
              <a:t>: that life on Earth could have arisen step-by-step from non-living matter through a process of “gradual chemical evolution.” </a:t>
            </a:r>
          </a:p>
          <a:p>
            <a:r>
              <a:rPr lang="aa-ET" dirty="0"/>
              <a:t>organic molecules could be formed from abiogenic materials</a:t>
            </a:r>
            <a:r>
              <a:rPr lang="en-US" dirty="0"/>
              <a:t>.</a:t>
            </a:r>
            <a:r>
              <a:rPr lang="aa-ET" dirty="0"/>
              <a:t> </a:t>
            </a:r>
            <a:endParaRPr lang="en-US" dirty="0"/>
          </a:p>
          <a:p>
            <a:r>
              <a:rPr lang="en-US" dirty="0"/>
              <a:t>T</a:t>
            </a:r>
            <a:r>
              <a:rPr lang="aa-ET" dirty="0"/>
              <a:t>he primitive atmosphere was reducing and</a:t>
            </a:r>
            <a:r>
              <a:rPr lang="en-US" dirty="0"/>
              <a:t> </a:t>
            </a:r>
            <a:r>
              <a:rPr lang="aa-ET" dirty="0" err="1"/>
              <a:t>containe</a:t>
            </a:r>
            <a:r>
              <a:rPr lang="en-US" dirty="0"/>
              <a:t>d</a:t>
            </a:r>
            <a:r>
              <a:rPr lang="aa-ET" dirty="0"/>
              <a:t> ammonia</a:t>
            </a:r>
            <a:r>
              <a:rPr lang="en-US" dirty="0"/>
              <a:t> </a:t>
            </a:r>
            <a:r>
              <a:rPr lang="aa-ET" dirty="0"/>
              <a:t>and water vapour</a:t>
            </a:r>
            <a:r>
              <a:rPr lang="en-US" dirty="0"/>
              <a:t>.</a:t>
            </a:r>
          </a:p>
          <a:p>
            <a:endParaRPr lang="en-US" dirty="0"/>
          </a:p>
          <a:p>
            <a:endParaRPr lang="en-US" dirty="0"/>
          </a:p>
          <a:p>
            <a:pPr marL="0" indent="0">
              <a:buNone/>
            </a:pPr>
            <a:r>
              <a:rPr lang="aa-ET" dirty="0">
                <a:solidFill>
                  <a:schemeClr val="accent1">
                    <a:lumMod val="60000"/>
                    <a:lumOff val="40000"/>
                  </a:schemeClr>
                </a:solidFill>
                <a:latin typeface="Algerian" panose="04020705040A02060702" pitchFamily="82" charset="0"/>
              </a:rPr>
              <a:t>reducing atmosphere</a:t>
            </a:r>
            <a:r>
              <a:rPr lang="en-US" dirty="0">
                <a:solidFill>
                  <a:schemeClr val="accent1">
                    <a:lumMod val="60000"/>
                    <a:lumOff val="40000"/>
                  </a:schemeClr>
                </a:solidFill>
                <a:latin typeface="Algerian" panose="04020705040A02060702" pitchFamily="82" charset="0"/>
              </a:rPr>
              <a:t>                                 non-</a:t>
            </a:r>
            <a:r>
              <a:rPr lang="aa-ET" dirty="0">
                <a:solidFill>
                  <a:schemeClr val="accent1">
                    <a:lumMod val="60000"/>
                    <a:lumOff val="40000"/>
                  </a:schemeClr>
                </a:solidFill>
                <a:latin typeface="Algerian" panose="04020705040A02060702" pitchFamily="82" charset="0"/>
              </a:rPr>
              <a:t> reducing atmosphere</a:t>
            </a:r>
          </a:p>
        </p:txBody>
      </p:sp>
      <p:sp>
        <p:nvSpPr>
          <p:cNvPr id="4" name="Arrow: Right 3">
            <a:extLst>
              <a:ext uri="{FF2B5EF4-FFF2-40B4-BE49-F238E27FC236}">
                <a16:creationId xmlns="" xmlns:a16="http://schemas.microsoft.com/office/drawing/2014/main" id="{7655CF21-F69D-4FE4-B898-73AEB1391090}"/>
              </a:ext>
            </a:extLst>
          </p:cNvPr>
          <p:cNvSpPr/>
          <p:nvPr/>
        </p:nvSpPr>
        <p:spPr>
          <a:xfrm>
            <a:off x="4465984" y="5115339"/>
            <a:ext cx="1285460" cy="424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Tree>
    <p:extLst>
      <p:ext uri="{BB962C8B-B14F-4D97-AF65-F5344CB8AC3E}">
        <p14:creationId xmlns:p14="http://schemas.microsoft.com/office/powerpoint/2010/main" val="1910822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D29AE5-47C4-4C28-A733-595F81DB76A6}"/>
              </a:ext>
            </a:extLst>
          </p:cNvPr>
          <p:cNvSpPr>
            <a:spLocks noGrp="1"/>
          </p:cNvSpPr>
          <p:nvPr>
            <p:ph type="title"/>
          </p:nvPr>
        </p:nvSpPr>
        <p:spPr/>
        <p:txBody>
          <a:bodyPr/>
          <a:lstStyle/>
          <a:p>
            <a:pPr algn="ctr"/>
            <a:r>
              <a:rPr lang="en-US" sz="4800" b="1" dirty="0">
                <a:latin typeface="Algerian" panose="04020705040A02060702" pitchFamily="82" charset="0"/>
              </a:rPr>
              <a:t>Theory of panspermia</a:t>
            </a:r>
            <a:r>
              <a:rPr lang="aa-ET" dirty="0"/>
              <a:t/>
            </a:r>
            <a:br>
              <a:rPr lang="aa-ET" dirty="0"/>
            </a:br>
            <a:endParaRPr lang="aa-ET" dirty="0"/>
          </a:p>
        </p:txBody>
      </p:sp>
      <p:sp>
        <p:nvSpPr>
          <p:cNvPr id="3" name="Content Placeholder 2">
            <a:extLst>
              <a:ext uri="{FF2B5EF4-FFF2-40B4-BE49-F238E27FC236}">
                <a16:creationId xmlns="" xmlns:a16="http://schemas.microsoft.com/office/drawing/2014/main" id="{DCBAEFAE-0057-4AFD-B488-CD5A7B414BAC}"/>
              </a:ext>
            </a:extLst>
          </p:cNvPr>
          <p:cNvSpPr>
            <a:spLocks noGrp="1"/>
          </p:cNvSpPr>
          <p:nvPr>
            <p:ph idx="1"/>
          </p:nvPr>
        </p:nvSpPr>
        <p:spPr/>
        <p:txBody>
          <a:bodyPr/>
          <a:lstStyle/>
          <a:p>
            <a:r>
              <a:rPr lang="aa-ET" b="1" dirty="0"/>
              <a:t>Panspermia</a:t>
            </a:r>
            <a:r>
              <a:rPr lang="en-US" b="1" dirty="0"/>
              <a:t> </a:t>
            </a:r>
            <a:r>
              <a:rPr lang="en-US" dirty="0"/>
              <a:t>suggests that seed comes from outer space and planets exchange life.</a:t>
            </a:r>
          </a:p>
          <a:p>
            <a:endParaRPr lang="aa-ET" dirty="0"/>
          </a:p>
          <a:p>
            <a:endParaRPr lang="aa-ET" dirty="0"/>
          </a:p>
        </p:txBody>
      </p:sp>
      <p:sp>
        <p:nvSpPr>
          <p:cNvPr id="4" name="Rectangle 3">
            <a:extLst>
              <a:ext uri="{FF2B5EF4-FFF2-40B4-BE49-F238E27FC236}">
                <a16:creationId xmlns="" xmlns:a16="http://schemas.microsoft.com/office/drawing/2014/main" id="{024C83F5-C390-41CB-9A1B-9FA87F844CD7}"/>
              </a:ext>
            </a:extLst>
          </p:cNvPr>
          <p:cNvSpPr/>
          <p:nvPr/>
        </p:nvSpPr>
        <p:spPr>
          <a:xfrm>
            <a:off x="4375382" y="3083168"/>
            <a:ext cx="2764591" cy="795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lgerian" panose="04020705040A02060702" pitchFamily="82" charset="0"/>
              </a:rPr>
              <a:t>Types of Panspermia</a:t>
            </a:r>
            <a:endParaRPr lang="aa-ET" dirty="0">
              <a:latin typeface="Algerian" panose="04020705040A02060702" pitchFamily="82" charset="0"/>
            </a:endParaRPr>
          </a:p>
        </p:txBody>
      </p:sp>
      <p:sp>
        <p:nvSpPr>
          <p:cNvPr id="6" name="Arrow: Down 5">
            <a:extLst>
              <a:ext uri="{FF2B5EF4-FFF2-40B4-BE49-F238E27FC236}">
                <a16:creationId xmlns="" xmlns:a16="http://schemas.microsoft.com/office/drawing/2014/main" id="{A1A0553C-CCD1-493E-9564-3C1247F9F842}"/>
              </a:ext>
            </a:extLst>
          </p:cNvPr>
          <p:cNvSpPr/>
          <p:nvPr/>
        </p:nvSpPr>
        <p:spPr>
          <a:xfrm>
            <a:off x="5565913" y="4263711"/>
            <a:ext cx="383530" cy="8948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7" name="Arrow: Down 6">
            <a:extLst>
              <a:ext uri="{FF2B5EF4-FFF2-40B4-BE49-F238E27FC236}">
                <a16:creationId xmlns="" xmlns:a16="http://schemas.microsoft.com/office/drawing/2014/main" id="{4F8A9BBF-ED9A-4FD7-8287-FA3089BD821E}"/>
              </a:ext>
            </a:extLst>
          </p:cNvPr>
          <p:cNvSpPr/>
          <p:nvPr/>
        </p:nvSpPr>
        <p:spPr>
          <a:xfrm rot="18639327">
            <a:off x="7190818" y="4235897"/>
            <a:ext cx="353216" cy="8879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pic>
        <p:nvPicPr>
          <p:cNvPr id="8" name="Picture 7">
            <a:extLst>
              <a:ext uri="{FF2B5EF4-FFF2-40B4-BE49-F238E27FC236}">
                <a16:creationId xmlns="" xmlns:a16="http://schemas.microsoft.com/office/drawing/2014/main" id="{A06EC70C-FDAF-4F89-B538-B1598FE82490}"/>
              </a:ext>
            </a:extLst>
          </p:cNvPr>
          <p:cNvPicPr>
            <a:picLocks noChangeAspect="1"/>
          </p:cNvPicPr>
          <p:nvPr/>
        </p:nvPicPr>
        <p:blipFill>
          <a:blip r:embed="rId2"/>
          <a:stretch>
            <a:fillRect/>
          </a:stretch>
        </p:blipFill>
        <p:spPr>
          <a:xfrm rot="3467513">
            <a:off x="3815892" y="4154671"/>
            <a:ext cx="373283" cy="1176703"/>
          </a:xfrm>
          <a:prstGeom prst="rect">
            <a:avLst/>
          </a:prstGeom>
        </p:spPr>
      </p:pic>
      <p:sp>
        <p:nvSpPr>
          <p:cNvPr id="9" name="Rectangle 8">
            <a:extLst>
              <a:ext uri="{FF2B5EF4-FFF2-40B4-BE49-F238E27FC236}">
                <a16:creationId xmlns="" xmlns:a16="http://schemas.microsoft.com/office/drawing/2014/main" id="{24B85F3F-1B16-40DC-A0E3-231688B8D27C}"/>
              </a:ext>
            </a:extLst>
          </p:cNvPr>
          <p:cNvSpPr/>
          <p:nvPr/>
        </p:nvSpPr>
        <p:spPr>
          <a:xfrm>
            <a:off x="1522973" y="5526158"/>
            <a:ext cx="2331654" cy="722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a-ET" b="1" dirty="0">
                <a:latin typeface="Algerian" panose="04020705040A02060702" pitchFamily="82" charset="0"/>
              </a:rPr>
              <a:t>Lithopanspermia</a:t>
            </a:r>
            <a:endParaRPr lang="aa-ET" dirty="0">
              <a:latin typeface="Algerian" panose="04020705040A02060702" pitchFamily="82" charset="0"/>
            </a:endParaRPr>
          </a:p>
        </p:txBody>
      </p:sp>
      <p:sp>
        <p:nvSpPr>
          <p:cNvPr id="10" name="Rectangle 9">
            <a:extLst>
              <a:ext uri="{FF2B5EF4-FFF2-40B4-BE49-F238E27FC236}">
                <a16:creationId xmlns="" xmlns:a16="http://schemas.microsoft.com/office/drawing/2014/main" id="{D20625D1-3408-4455-A142-1411A146789A}"/>
              </a:ext>
            </a:extLst>
          </p:cNvPr>
          <p:cNvSpPr/>
          <p:nvPr/>
        </p:nvSpPr>
        <p:spPr>
          <a:xfrm>
            <a:off x="4466711" y="5551774"/>
            <a:ext cx="2331654" cy="696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a-ET" b="1" dirty="0" err="1">
                <a:latin typeface="Algerian" panose="04020705040A02060702" pitchFamily="82" charset="0"/>
              </a:rPr>
              <a:t>Radiopanspermia</a:t>
            </a:r>
            <a:endParaRPr lang="aa-ET" dirty="0">
              <a:latin typeface="Algerian" panose="04020705040A02060702" pitchFamily="82" charset="0"/>
            </a:endParaRPr>
          </a:p>
        </p:txBody>
      </p:sp>
      <p:sp>
        <p:nvSpPr>
          <p:cNvPr id="11" name="Rectangle 10">
            <a:extLst>
              <a:ext uri="{FF2B5EF4-FFF2-40B4-BE49-F238E27FC236}">
                <a16:creationId xmlns="" xmlns:a16="http://schemas.microsoft.com/office/drawing/2014/main" id="{0485FF76-0E1A-4EC3-87F2-ECA562B25EF3}"/>
              </a:ext>
            </a:extLst>
          </p:cNvPr>
          <p:cNvSpPr/>
          <p:nvPr/>
        </p:nvSpPr>
        <p:spPr>
          <a:xfrm>
            <a:off x="7302975" y="5551774"/>
            <a:ext cx="1827773" cy="784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a-ET" b="1" dirty="0">
                <a:latin typeface="Algerian" panose="04020705040A02060702" pitchFamily="82" charset="0"/>
              </a:rPr>
              <a:t>Directed panspermia</a:t>
            </a:r>
            <a:endParaRPr lang="aa-ET" dirty="0">
              <a:latin typeface="Algerian" panose="04020705040A02060702" pitchFamily="82" charset="0"/>
            </a:endParaRPr>
          </a:p>
        </p:txBody>
      </p:sp>
    </p:spTree>
    <p:extLst>
      <p:ext uri="{BB962C8B-B14F-4D97-AF65-F5344CB8AC3E}">
        <p14:creationId xmlns:p14="http://schemas.microsoft.com/office/powerpoint/2010/main" val="1908945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0FAF4E-36B2-4BB1-9C48-73F5EBB72F1D}"/>
              </a:ext>
            </a:extLst>
          </p:cNvPr>
          <p:cNvSpPr>
            <a:spLocks noGrp="1"/>
          </p:cNvSpPr>
          <p:nvPr>
            <p:ph type="title"/>
          </p:nvPr>
        </p:nvSpPr>
        <p:spPr/>
        <p:txBody>
          <a:bodyPr/>
          <a:lstStyle/>
          <a:p>
            <a:pPr algn="ctr"/>
            <a:r>
              <a:rPr lang="en-US" sz="4800" b="1" dirty="0">
                <a:latin typeface="Algerian" panose="04020705040A02060702" pitchFamily="82" charset="0"/>
              </a:rPr>
              <a:t>Deep sea hypothermal vent theory</a:t>
            </a:r>
            <a:r>
              <a:rPr lang="aa-ET" dirty="0"/>
              <a:t/>
            </a:r>
            <a:br>
              <a:rPr lang="aa-ET" dirty="0"/>
            </a:br>
            <a:endParaRPr lang="aa-ET" dirty="0"/>
          </a:p>
        </p:txBody>
      </p:sp>
      <p:sp>
        <p:nvSpPr>
          <p:cNvPr id="3" name="Content Placeholder 2">
            <a:extLst>
              <a:ext uri="{FF2B5EF4-FFF2-40B4-BE49-F238E27FC236}">
                <a16:creationId xmlns="" xmlns:a16="http://schemas.microsoft.com/office/drawing/2014/main" id="{E1F13D2E-7461-46E4-A0E4-42EFDB867C80}"/>
              </a:ext>
            </a:extLst>
          </p:cNvPr>
          <p:cNvSpPr>
            <a:spLocks noGrp="1"/>
          </p:cNvSpPr>
          <p:nvPr>
            <p:ph idx="1"/>
          </p:nvPr>
        </p:nvSpPr>
        <p:spPr/>
        <p:txBody>
          <a:bodyPr/>
          <a:lstStyle/>
          <a:p>
            <a:r>
              <a:rPr lang="aa-ET" dirty="0"/>
              <a:t>Many scientists think life got its start around 3.7 billion years ago in deep-sea hydrothermal vents</a:t>
            </a:r>
            <a:r>
              <a:rPr lang="en-US" dirty="0"/>
              <a:t>.</a:t>
            </a:r>
          </a:p>
          <a:p>
            <a:r>
              <a:rPr lang="aa-ET" dirty="0"/>
              <a:t>carbon dioxide and hydrogen to create the building blocks of life, such as amino acids and nucleotides</a:t>
            </a:r>
            <a:r>
              <a:rPr lang="en-US" dirty="0"/>
              <a:t>.</a:t>
            </a:r>
          </a:p>
          <a:p>
            <a:r>
              <a:rPr lang="aa-ET" dirty="0"/>
              <a:t>At the time of life's origin, the early ocean was acidic and filled with positively charged protons, while the deep-sea vents spewed out bitter alkaline fluid, which is rich in negatively charged hydroxide ions</a:t>
            </a:r>
            <a:r>
              <a:rPr lang="en-US" dirty="0"/>
              <a:t>.</a:t>
            </a:r>
          </a:p>
          <a:p>
            <a:r>
              <a:rPr lang="aa-ET" dirty="0"/>
              <a:t>"It's a little bit like a battery," </a:t>
            </a:r>
          </a:p>
        </p:txBody>
      </p:sp>
    </p:spTree>
    <p:extLst>
      <p:ext uri="{BB962C8B-B14F-4D97-AF65-F5344CB8AC3E}">
        <p14:creationId xmlns:p14="http://schemas.microsoft.com/office/powerpoint/2010/main" val="3662852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10F1D8-5101-49B0-AF7D-6E9DCC8F2DAF}"/>
              </a:ext>
            </a:extLst>
          </p:cNvPr>
          <p:cNvSpPr>
            <a:spLocks noGrp="1"/>
          </p:cNvSpPr>
          <p:nvPr>
            <p:ph type="title"/>
          </p:nvPr>
        </p:nvSpPr>
        <p:spPr/>
        <p:txBody>
          <a:bodyPr/>
          <a:lstStyle/>
          <a:p>
            <a:pPr algn="ctr"/>
            <a:r>
              <a:rPr lang="aa-ET" sz="4800" b="1" dirty="0">
                <a:latin typeface="Algerian" panose="04020705040A02060702" pitchFamily="82" charset="0"/>
              </a:rPr>
              <a:t>History of Earth's atmosphere</a:t>
            </a:r>
            <a:r>
              <a:rPr lang="aa-ET" sz="4800" dirty="0">
                <a:latin typeface="Algerian" panose="04020705040A02060702" pitchFamily="82" charset="0"/>
              </a:rPr>
              <a:t/>
            </a:r>
            <a:br>
              <a:rPr lang="aa-ET" sz="4800" dirty="0">
                <a:latin typeface="Algerian" panose="04020705040A02060702" pitchFamily="82" charset="0"/>
              </a:rPr>
            </a:br>
            <a:endParaRPr lang="aa-ET" sz="4800" dirty="0">
              <a:latin typeface="Algerian" panose="04020705040A02060702" pitchFamily="82" charset="0"/>
            </a:endParaRPr>
          </a:p>
        </p:txBody>
      </p:sp>
      <p:sp>
        <p:nvSpPr>
          <p:cNvPr id="3" name="Content Placeholder 2">
            <a:extLst>
              <a:ext uri="{FF2B5EF4-FFF2-40B4-BE49-F238E27FC236}">
                <a16:creationId xmlns="" xmlns:a16="http://schemas.microsoft.com/office/drawing/2014/main" id="{56FE9216-2B30-4D08-BC52-E778C059511C}"/>
              </a:ext>
            </a:extLst>
          </p:cNvPr>
          <p:cNvSpPr>
            <a:spLocks noGrp="1"/>
          </p:cNvSpPr>
          <p:nvPr>
            <p:ph idx="1"/>
          </p:nvPr>
        </p:nvSpPr>
        <p:spPr/>
        <p:txBody>
          <a:bodyPr/>
          <a:lstStyle/>
          <a:p>
            <a:r>
              <a:rPr lang="en-US" dirty="0"/>
              <a:t>F</a:t>
            </a:r>
            <a:r>
              <a:rPr lang="aa-ET" dirty="0" err="1"/>
              <a:t>irst</a:t>
            </a:r>
            <a:r>
              <a:rPr lang="aa-ET" dirty="0"/>
              <a:t> two billion years of Earth’s existence, the atmosphere was anoxic. </a:t>
            </a:r>
            <a:endParaRPr lang="en-US" dirty="0"/>
          </a:p>
          <a:p>
            <a:r>
              <a:rPr lang="en-US" dirty="0"/>
              <a:t>C</a:t>
            </a:r>
            <a:r>
              <a:rPr lang="aa-ET" dirty="0" err="1"/>
              <a:t>yanobacteria</a:t>
            </a:r>
            <a:r>
              <a:rPr lang="aa-ET" dirty="0"/>
              <a:t> evolved from simple phototrophs one billion years later. </a:t>
            </a:r>
            <a:endParaRPr lang="en-US" dirty="0"/>
          </a:p>
          <a:p>
            <a:r>
              <a:rPr lang="en-US" dirty="0"/>
              <a:t>I</a:t>
            </a:r>
            <a:r>
              <a:rPr lang="aa-ET" dirty="0"/>
              <a:t>t also opened up the land to increased colonization, because some O</a:t>
            </a:r>
            <a:r>
              <a:rPr lang="aa-ET" baseline="-25000" dirty="0"/>
              <a:t>2 </a:t>
            </a:r>
            <a:r>
              <a:rPr lang="aa-ET" dirty="0"/>
              <a:t>is converted into O</a:t>
            </a:r>
            <a:r>
              <a:rPr lang="aa-ET" baseline="-25000" dirty="0"/>
              <a:t>3</a:t>
            </a:r>
            <a:r>
              <a:rPr lang="aa-ET" dirty="0"/>
              <a:t> (ozone) and ozone effectively absorbs the ultraviolet light</a:t>
            </a:r>
            <a:r>
              <a:rPr lang="en-US" dirty="0"/>
              <a:t>.</a:t>
            </a:r>
            <a:r>
              <a:rPr lang="aa-ET" dirty="0"/>
              <a:t> </a:t>
            </a:r>
            <a:endParaRPr lang="en-US" dirty="0"/>
          </a:p>
          <a:p>
            <a:r>
              <a:rPr lang="aa-ET" dirty="0"/>
              <a:t>Ultimately, the increase in O</a:t>
            </a:r>
            <a:r>
              <a:rPr lang="aa-ET" baseline="-25000" dirty="0"/>
              <a:t>2</a:t>
            </a:r>
            <a:r>
              <a:rPr lang="aa-ET" dirty="0"/>
              <a:t> concentrations allowed the evolution of other life forms</a:t>
            </a:r>
            <a:endParaRPr lang="en-US" dirty="0"/>
          </a:p>
          <a:p>
            <a:endParaRPr lang="aa-ET" dirty="0"/>
          </a:p>
        </p:txBody>
      </p:sp>
    </p:spTree>
    <p:extLst>
      <p:ext uri="{BB962C8B-B14F-4D97-AF65-F5344CB8AC3E}">
        <p14:creationId xmlns:p14="http://schemas.microsoft.com/office/powerpoint/2010/main" val="19286297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63</TotalTime>
  <Words>634</Words>
  <Application>Microsoft Office PowerPoint</Application>
  <PresentationFormat>Widescreen</PresentationFormat>
  <Paragraphs>150</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Algerian</vt:lpstr>
      <vt:lpstr>Arial</vt:lpstr>
      <vt:lpstr>Calibri</vt:lpstr>
      <vt:lpstr>Century Gothic</vt:lpstr>
      <vt:lpstr>Times New Roman</vt:lpstr>
      <vt:lpstr>Wingdings 3</vt:lpstr>
      <vt:lpstr>Ion</vt:lpstr>
      <vt:lpstr>Comparative study of life forms </vt:lpstr>
      <vt:lpstr>PowerPoint Presentation</vt:lpstr>
      <vt:lpstr>Theories of life </vt:lpstr>
      <vt:lpstr>Theory of special creation </vt:lpstr>
      <vt:lpstr>Theory of spontaneous belief </vt:lpstr>
      <vt:lpstr>Theory of biochemical evolution </vt:lpstr>
      <vt:lpstr>Theory of panspermia </vt:lpstr>
      <vt:lpstr>Deep sea hypothermal vent theory </vt:lpstr>
      <vt:lpstr>History of Earth's atmosphere </vt:lpstr>
      <vt:lpstr>First life on earth </vt:lpstr>
      <vt:lpstr>PowerPoint Presentation</vt:lpstr>
      <vt:lpstr>PowerPoint Presentation</vt:lpstr>
      <vt:lpstr>Eukaryotes</vt:lpstr>
      <vt:lpstr>Two Kingdoms Classification </vt:lpstr>
      <vt:lpstr>Three Kingdom of Classification </vt:lpstr>
      <vt:lpstr>Five Kingdoms Classification </vt:lpstr>
      <vt:lpstr>PowerPoint Presentation</vt:lpstr>
      <vt:lpstr>Six Kingdoms and Three Domains Classification </vt:lpstr>
      <vt:lpstr>Inheritance of acquired characters </vt:lpstr>
      <vt:lpstr>PowerPoint Presentation</vt:lpstr>
      <vt:lpstr>Evidence of evolution </vt:lpstr>
      <vt:lpstr>Fossil record </vt:lpstr>
      <vt:lpstr>Comparative anatomy</vt:lpstr>
      <vt:lpstr>Anatomy </vt:lpstr>
      <vt:lpstr>Comparatively Embryology </vt:lpstr>
      <vt:lpstr>Comparative Molecular biology </vt:lpstr>
      <vt:lpstr>Homologous genes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study of life forms</dc:title>
  <dc:creator>ayesha seerat</dc:creator>
  <cp:lastModifiedBy>Dr. Saiqa</cp:lastModifiedBy>
  <cp:revision>20</cp:revision>
  <dcterms:created xsi:type="dcterms:W3CDTF">2019-10-23T17:51:55Z</dcterms:created>
  <dcterms:modified xsi:type="dcterms:W3CDTF">2019-12-09T06:58:17Z</dcterms:modified>
</cp:coreProperties>
</file>