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7"/>
  </p:notesMasterIdLst>
  <p:sldIdLst>
    <p:sldId id="256" r:id="rId2"/>
    <p:sldId id="258" r:id="rId3"/>
    <p:sldId id="269" r:id="rId4"/>
    <p:sldId id="263" r:id="rId5"/>
    <p:sldId id="259" r:id="rId6"/>
    <p:sldId id="265" r:id="rId7"/>
    <p:sldId id="260" r:id="rId8"/>
    <p:sldId id="286" r:id="rId9"/>
    <p:sldId id="266" r:id="rId10"/>
    <p:sldId id="267" r:id="rId11"/>
    <p:sldId id="261" r:id="rId12"/>
    <p:sldId id="262" r:id="rId13"/>
    <p:sldId id="270" r:id="rId14"/>
    <p:sldId id="271" r:id="rId15"/>
    <p:sldId id="272" r:id="rId16"/>
    <p:sldId id="273" r:id="rId17"/>
    <p:sldId id="274" r:id="rId18"/>
    <p:sldId id="275" r:id="rId19"/>
    <p:sldId id="276" r:id="rId20"/>
    <p:sldId id="279" r:id="rId21"/>
    <p:sldId id="280" r:id="rId22"/>
    <p:sldId id="281" r:id="rId23"/>
    <p:sldId id="282" r:id="rId24"/>
    <p:sldId id="283" r:id="rId25"/>
    <p:sldId id="285"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7" d="100"/>
          <a:sy n="67" d="100"/>
        </p:scale>
        <p:origin x="1392"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29E899D-77FB-46F0-A8DC-393FC8FC2940}" type="datetimeFigureOut">
              <a:rPr lang="en-US" smtClean="0"/>
              <a:t>11/26/2019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F694806-FC27-459B-AE77-C39C608049AC}" type="slidenum">
              <a:rPr lang="en-US" smtClean="0"/>
              <a:t>‹#›</a:t>
            </a:fld>
            <a:endParaRPr lang="en-US"/>
          </a:p>
        </p:txBody>
      </p:sp>
    </p:spTree>
    <p:extLst>
      <p:ext uri="{BB962C8B-B14F-4D97-AF65-F5344CB8AC3E}">
        <p14:creationId xmlns:p14="http://schemas.microsoft.com/office/powerpoint/2010/main" val="607599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UV-A:</a:t>
            </a:r>
            <a:r>
              <a:rPr lang="en-US" sz="1200" baseline="0" dirty="0"/>
              <a:t> </a:t>
            </a:r>
            <a:r>
              <a:rPr lang="en-US" sz="1200" dirty="0"/>
              <a:t>Less harmful to DNA, still potentially cause physical damage and skin cancer.</a:t>
            </a:r>
          </a:p>
          <a:p>
            <a:endParaRPr lang="en-US" dirty="0"/>
          </a:p>
        </p:txBody>
      </p:sp>
      <p:sp>
        <p:nvSpPr>
          <p:cNvPr id="4" name="Slide Number Placeholder 3"/>
          <p:cNvSpPr>
            <a:spLocks noGrp="1"/>
          </p:cNvSpPr>
          <p:nvPr>
            <p:ph type="sldNum" sz="quarter" idx="10"/>
          </p:nvPr>
        </p:nvSpPr>
        <p:spPr/>
        <p:txBody>
          <a:bodyPr/>
          <a:lstStyle/>
          <a:p>
            <a:fld id="{DF694806-FC27-459B-AE77-C39C608049AC}" type="slidenum">
              <a:rPr lang="en-US" smtClean="0"/>
              <a:t>5</a:t>
            </a:fld>
            <a:endParaRPr lang="en-US"/>
          </a:p>
        </p:txBody>
      </p:sp>
    </p:spTree>
    <p:extLst>
      <p:ext uri="{BB962C8B-B14F-4D97-AF65-F5344CB8AC3E}">
        <p14:creationId xmlns:p14="http://schemas.microsoft.com/office/powerpoint/2010/main" val="2253752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They are important because the </a:t>
            </a:r>
            <a:r>
              <a:rPr lang="en-US" sz="1200" dirty="0" err="1"/>
              <a:t>uv</a:t>
            </a:r>
            <a:r>
              <a:rPr lang="en-US" sz="1200" dirty="0"/>
              <a:t> radiation they absorb would otherwise reach the surface of the planet</a:t>
            </a:r>
            <a:endParaRPr lang="en-US" dirty="0"/>
          </a:p>
        </p:txBody>
      </p:sp>
      <p:sp>
        <p:nvSpPr>
          <p:cNvPr id="4" name="Slide Number Placeholder 3"/>
          <p:cNvSpPr>
            <a:spLocks noGrp="1"/>
          </p:cNvSpPr>
          <p:nvPr>
            <p:ph type="sldNum" sz="quarter" idx="10"/>
          </p:nvPr>
        </p:nvSpPr>
        <p:spPr/>
        <p:txBody>
          <a:bodyPr/>
          <a:lstStyle/>
          <a:p>
            <a:fld id="{DF694806-FC27-459B-AE77-C39C608049AC}" type="slidenum">
              <a:rPr lang="en-US" smtClean="0"/>
              <a:t>9</a:t>
            </a:fld>
            <a:endParaRPr lang="en-US"/>
          </a:p>
        </p:txBody>
      </p:sp>
    </p:spTree>
    <p:extLst>
      <p:ext uri="{BB962C8B-B14F-4D97-AF65-F5344CB8AC3E}">
        <p14:creationId xmlns:p14="http://schemas.microsoft.com/office/powerpoint/2010/main" val="6036352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8" name="Rectangle 7"/>
          <p:cNvSpPr/>
          <p:nvPr/>
        </p:nvSpPr>
        <p:spPr>
          <a:xfrm flipH="1">
            <a:off x="2667000" y="0"/>
            <a:ext cx="6477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traight Connector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en-US"/>
              <a:t>Click to edit Master title style</a:t>
            </a:r>
          </a:p>
        </p:txBody>
      </p:sp>
      <p:sp>
        <p:nvSpPr>
          <p:cNvPr id="25" name="Subtitle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31" name="Date Placeholder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fld id="{7DB69A22-008D-403F-84B9-F231E59E40C5}" type="datetimeFigureOut">
              <a:rPr lang="en-US" smtClean="0"/>
              <a:t>11/26/2019</a:t>
            </a:fld>
            <a:endParaRPr lang="en-US"/>
          </a:p>
        </p:txBody>
      </p:sp>
      <p:sp>
        <p:nvSpPr>
          <p:cNvPr id="18" name="Footer Placeholder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endParaRPr lang="en-US"/>
          </a:p>
        </p:txBody>
      </p:sp>
      <p:sp>
        <p:nvSpPr>
          <p:cNvPr id="29" name="Slide Number Placeholder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fld id="{BD569DC7-4700-4222-8E1C-C656127C73B5}"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DB69A22-008D-403F-84B9-F231E59E40C5}" type="datetimeFigureOut">
              <a:rPr lang="en-US" smtClean="0"/>
              <a:t>11/26/2019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569DC7-4700-4222-8E1C-C656127C73B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74955"/>
            <a:ext cx="1524000" cy="5851525"/>
          </a:xfrm>
        </p:spPr>
        <p:txBody>
          <a:bodyPr vert="eaVert" anchor="t"/>
          <a:lstStyle/>
          <a:p>
            <a:r>
              <a:rPr kumimoji="0"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4242816" y="6557946"/>
            <a:ext cx="2002464" cy="226902"/>
          </a:xfrm>
        </p:spPr>
        <p:txBody>
          <a:bodyPr/>
          <a:lstStyle/>
          <a:p>
            <a:fld id="{7DB69A22-008D-403F-84B9-F231E59E40C5}" type="datetimeFigureOut">
              <a:rPr lang="en-US" smtClean="0"/>
              <a:t>11/26/2019</a:t>
            </a:fld>
            <a:endParaRPr lang="en-US"/>
          </a:p>
        </p:txBody>
      </p:sp>
      <p:sp>
        <p:nvSpPr>
          <p:cNvPr id="5" name="Footer Placeholder 4"/>
          <p:cNvSpPr>
            <a:spLocks noGrp="1"/>
          </p:cNvSpPr>
          <p:nvPr>
            <p:ph type="ftr" sz="quarter" idx="11"/>
          </p:nvPr>
        </p:nvSpPr>
        <p:spPr>
          <a:xfrm>
            <a:off x="457200" y="6556248"/>
            <a:ext cx="3657600" cy="228600"/>
          </a:xfrm>
        </p:spPr>
        <p:txBody>
          <a:bodyPr/>
          <a:lstStyle/>
          <a:p>
            <a:endParaRPr lang="en-US"/>
          </a:p>
        </p:txBody>
      </p:sp>
      <p:sp>
        <p:nvSpPr>
          <p:cNvPr id="6" name="Slide Number Placeholder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fld id="{BD569DC7-4700-4222-8E1C-C656127C73B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DB69A22-008D-403F-84B9-F231E59E40C5}" type="datetimeFigureOut">
              <a:rPr lang="en-US" smtClean="0"/>
              <a:t>11/26/2019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569DC7-4700-4222-8E1C-C656127C73B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en-US"/>
              <a:t>Click to edit Master title style</a:t>
            </a:r>
          </a:p>
        </p:txBody>
      </p:sp>
      <p:sp>
        <p:nvSpPr>
          <p:cNvPr id="3" name="Text Placeholder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fld id="{7DB69A22-008D-403F-84B9-F231E59E40C5}" type="datetimeFigureOut">
              <a:rPr lang="en-US" smtClean="0"/>
              <a:t>11/26/2019</a:t>
            </a:fld>
            <a:endParaRPr lang="en-US"/>
          </a:p>
        </p:txBody>
      </p:sp>
      <p:sp>
        <p:nvSpPr>
          <p:cNvPr id="5" name="Footer Placeholder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endParaRPr lang="en-US"/>
          </a:p>
        </p:txBody>
      </p:sp>
      <p:sp>
        <p:nvSpPr>
          <p:cNvPr id="6" name="Slide Number Placeholder 5"/>
          <p:cNvSpPr>
            <a:spLocks noGrp="1"/>
          </p:cNvSpPr>
          <p:nvPr>
            <p:ph type="sldNum" sz="quarter" idx="12"/>
          </p:nvPr>
        </p:nvSpPr>
        <p:spPr>
          <a:xfrm>
            <a:off x="6733952" y="6555112"/>
            <a:ext cx="588336" cy="228600"/>
          </a:xfrm>
        </p:spPr>
        <p:txBody>
          <a:bodyPr/>
          <a:lstStyle/>
          <a:p>
            <a:fld id="{BD569DC7-4700-4222-8E1C-C656127C73B5}"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7DB69A22-008D-403F-84B9-F231E59E40C5}" type="datetimeFigureOut">
              <a:rPr lang="en-US" smtClean="0"/>
              <a:t>11/26/2019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569DC7-4700-4222-8E1C-C656127C73B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nchor="b"/>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7DB69A22-008D-403F-84B9-F231E59E40C5}" type="datetimeFigureOut">
              <a:rPr lang="en-US" smtClean="0"/>
              <a:t>11/26/2019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569DC7-4700-4222-8E1C-C656127C73B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7DB69A22-008D-403F-84B9-F231E59E40C5}" type="datetimeFigureOut">
              <a:rPr lang="en-US" smtClean="0"/>
              <a:t>11/26/2019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569DC7-4700-4222-8E1C-C656127C73B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fld id="{7DB69A22-008D-403F-84B9-F231E59E40C5}" type="datetimeFigureOut">
              <a:rPr lang="en-US" smtClean="0"/>
              <a:t>11/26/2019</a:t>
            </a:fld>
            <a:endParaRPr lang="en-US"/>
          </a:p>
        </p:txBody>
      </p:sp>
      <p:sp>
        <p:nvSpPr>
          <p:cNvPr id="3" name="Footer Placeholder 2"/>
          <p:cNvSpPr>
            <a:spLocks noGrp="1"/>
          </p:cNvSpPr>
          <p:nvPr>
            <p:ph type="ftr" sz="quarter" idx="11"/>
          </p:nvPr>
        </p:nvSpPr>
        <p:spPr/>
        <p:txBody>
          <a:bodyPr/>
          <a:lstStyle>
            <a:lvl1pPr>
              <a:defRPr>
                <a:solidFill>
                  <a:schemeClr val="tx2"/>
                </a:solidFill>
              </a:defRPr>
            </a:lvl1pPr>
            <a:extLst/>
          </a:lstStyle>
          <a:p>
            <a:endParaRPr lang="en-US"/>
          </a:p>
        </p:txBody>
      </p:sp>
      <p:sp>
        <p:nvSpPr>
          <p:cNvPr id="4" name="Slide Number Placeholder 3"/>
          <p:cNvSpPr>
            <a:spLocks noGrp="1"/>
          </p:cNvSpPr>
          <p:nvPr>
            <p:ph type="sldNum" sz="quarter" idx="12"/>
          </p:nvPr>
        </p:nvSpPr>
        <p:spPr/>
        <p:txBody>
          <a:bodyPr/>
          <a:lstStyle/>
          <a:p>
            <a:fld id="{BD569DC7-4700-4222-8E1C-C656127C73B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en-US"/>
              <a:t>Click to edit Master title style</a:t>
            </a:r>
          </a:p>
        </p:txBody>
      </p:sp>
      <p:sp>
        <p:nvSpPr>
          <p:cNvPr id="3" name="Text Placeholder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7DB69A22-008D-403F-84B9-F231E59E40C5}" type="datetimeFigureOut">
              <a:rPr lang="en-US" smtClean="0"/>
              <a:t>11/26/2019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569DC7-4700-4222-8E1C-C656127C73B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2"/>
      </p:bgRef>
    </p:bg>
    <p:spTree>
      <p:nvGrpSpPr>
        <p:cNvPr id="1" name=""/>
        <p:cNvGrpSpPr/>
        <p:nvPr/>
      </p:nvGrpSpPr>
      <p:grpSpPr>
        <a:xfrm>
          <a:off x="0" y="0"/>
          <a:ext cx="0" cy="0"/>
          <a:chOff x="0" y="0"/>
          <a:chExt cx="0" cy="0"/>
        </a:xfrm>
      </p:grpSpPr>
      <p:sp>
        <p:nvSpPr>
          <p:cNvPr id="8" name="Rectangle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a:t>Click to edit Master title style</a:t>
            </a:r>
            <a:endParaRPr kumimoji="0" lang="en-US" dirty="0"/>
          </a:p>
        </p:txBody>
      </p:sp>
      <p:sp>
        <p:nvSpPr>
          <p:cNvPr id="4" name="Text Placeholder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a:t>Click to edit Master text styles</a:t>
            </a:r>
          </a:p>
        </p:txBody>
      </p:sp>
      <p:sp>
        <p:nvSpPr>
          <p:cNvPr id="5" name="Date Placeholder 4"/>
          <p:cNvSpPr>
            <a:spLocks noGrp="1"/>
          </p:cNvSpPr>
          <p:nvPr>
            <p:ph type="dt" sz="half" idx="10"/>
          </p:nvPr>
        </p:nvSpPr>
        <p:spPr/>
        <p:txBody>
          <a:bodyPr/>
          <a:lstStyle/>
          <a:p>
            <a:fld id="{7DB69A22-008D-403F-84B9-F231E59E40C5}" type="datetimeFigureOut">
              <a:rPr lang="en-US" smtClean="0"/>
              <a:t>11/26/2019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569DC7-4700-4222-8E1C-C656127C73B5}" type="slidenum">
              <a:rPr lang="en-US" smtClean="0"/>
              <a:t>‹#›</a:t>
            </a:fld>
            <a:endParaRPr lang="en-US"/>
          </a:p>
        </p:txBody>
      </p:sp>
      <p:sp>
        <p:nvSpPr>
          <p:cNvPr id="10" name="Picture Placeholder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a:t>Click icon to add picture</a:t>
            </a:r>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8153400" y="0"/>
            <a:ext cx="990600" cy="6858000"/>
          </a:xfrm>
          <a:prstGeom prst="rect">
            <a:avLst/>
          </a:prstGeom>
          <a:blipFill>
            <a:blip r:embed="rId1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Title Placeholder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p>
            <a:r>
              <a:rPr kumimoji="0" lang="en-US"/>
              <a:t>Click to edit Master title style</a:t>
            </a:r>
          </a:p>
        </p:txBody>
      </p:sp>
      <p:sp>
        <p:nvSpPr>
          <p:cNvPr id="31" name="Text Placeholder 30"/>
          <p:cNvSpPr>
            <a:spLocks noGrp="1"/>
          </p:cNvSpPr>
          <p:nvPr>
            <p:ph type="body" idx="1"/>
          </p:nvPr>
        </p:nvSpPr>
        <p:spPr>
          <a:xfrm>
            <a:off x="457200" y="1609416"/>
            <a:ext cx="7239000" cy="48463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7" name="Date Placeholder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fld id="{7DB69A22-008D-403F-84B9-F231E59E40C5}" type="datetimeFigureOut">
              <a:rPr lang="en-US" smtClean="0"/>
              <a:t>11/26/2019</a:t>
            </a:fld>
            <a:endParaRPr lang="en-US"/>
          </a:p>
        </p:txBody>
      </p:sp>
      <p:sp>
        <p:nvSpPr>
          <p:cNvPr id="4" name="Footer Placeholder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en-US"/>
          </a:p>
        </p:txBody>
      </p:sp>
      <p:sp>
        <p:nvSpPr>
          <p:cNvPr id="16" name="Slide Number Placeholder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BD569DC7-4700-4222-8E1C-C656127C73B5}"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609600"/>
            <a:ext cx="5334000" cy="3581400"/>
          </a:xfrm>
        </p:spPr>
        <p:txBody>
          <a:bodyPr>
            <a:normAutofit/>
          </a:bodyPr>
          <a:lstStyle/>
          <a:p>
            <a:pPr algn="ctr"/>
            <a:r>
              <a:rPr lang="en-US" sz="6000" dirty="0"/>
              <a:t>OZONE LAYER</a:t>
            </a:r>
            <a:r>
              <a:rPr lang="en-US" dirty="0"/>
              <a:t> </a:t>
            </a:r>
            <a:br>
              <a:rPr lang="en-US" dirty="0"/>
            </a:br>
            <a:endParaRPr lang="en-US" sz="4000" dirty="0">
              <a:solidFill>
                <a:schemeClr val="accent3">
                  <a:lumMod val="40000"/>
                  <a:lumOff val="60000"/>
                </a:schemeClr>
              </a:solidFill>
            </a:endParaRPr>
          </a:p>
        </p:txBody>
      </p:sp>
      <p:sp>
        <p:nvSpPr>
          <p:cNvPr id="3" name="Subtitle 2"/>
          <p:cNvSpPr>
            <a:spLocks noGrp="1"/>
          </p:cNvSpPr>
          <p:nvPr>
            <p:ph type="subTitle" idx="1"/>
          </p:nvPr>
        </p:nvSpPr>
        <p:spPr>
          <a:xfrm>
            <a:off x="228600" y="5181600"/>
            <a:ext cx="8763000" cy="533400"/>
          </a:xfrm>
        </p:spPr>
        <p:txBody>
          <a:bodyPr>
            <a:normAutofit/>
          </a:bodyPr>
          <a:lstStyle/>
          <a:p>
            <a:pPr algn="r"/>
            <a:endParaRPr lang="en-US" sz="3200" b="1" dirty="0">
              <a:solidFill>
                <a:schemeClr val="accent3">
                  <a:lumMod val="40000"/>
                  <a:lumOff val="60000"/>
                </a:schemeClr>
              </a:solidFill>
            </a:endParaRPr>
          </a:p>
        </p:txBody>
      </p:sp>
    </p:spTree>
    <p:extLst>
      <p:ext uri="{BB962C8B-B14F-4D97-AF65-F5344CB8AC3E}">
        <p14:creationId xmlns:p14="http://schemas.microsoft.com/office/powerpoint/2010/main" val="12284635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304800"/>
            <a:ext cx="7772400" cy="6124754"/>
          </a:xfrm>
          <a:prstGeom prst="rect">
            <a:avLst/>
          </a:prstGeom>
        </p:spPr>
        <p:txBody>
          <a:bodyPr wrap="square">
            <a:spAutoFit/>
          </a:bodyPr>
          <a:lstStyle/>
          <a:p>
            <a:pPr algn="just"/>
            <a:r>
              <a:rPr lang="en-US" sz="3200" b="1" dirty="0">
                <a:solidFill>
                  <a:schemeClr val="accent2">
                    <a:lumMod val="75000"/>
                  </a:schemeClr>
                </a:solidFill>
              </a:rPr>
              <a:t>Production of Tropospheric </a:t>
            </a:r>
            <a:r>
              <a:rPr lang="en-US" sz="3200" b="1" dirty="0" smtClean="0">
                <a:solidFill>
                  <a:schemeClr val="accent2">
                    <a:lumMod val="75000"/>
                  </a:schemeClr>
                </a:solidFill>
              </a:rPr>
              <a:t>Ozone</a:t>
            </a:r>
            <a:endParaRPr lang="en-US" sz="3200" b="1" dirty="0">
              <a:solidFill>
                <a:schemeClr val="accent2">
                  <a:lumMod val="75000"/>
                </a:schemeClr>
              </a:solidFill>
            </a:endParaRPr>
          </a:p>
          <a:p>
            <a:pPr marL="342900" indent="-342900" algn="just">
              <a:lnSpc>
                <a:spcPct val="150000"/>
              </a:lnSpc>
              <a:buFont typeface="Wingdings" pitchFamily="2" charset="2"/>
              <a:buChar char="q"/>
            </a:pPr>
            <a:r>
              <a:rPr lang="en-US" sz="2400" dirty="0"/>
              <a:t>Because it is such a corrosive gas, ozone in the lower atmosphere is known as </a:t>
            </a:r>
            <a:r>
              <a:rPr lang="en-US" sz="2400" b="1" i="1" u="sng" dirty="0">
                <a:solidFill>
                  <a:schemeClr val="accent2">
                    <a:lumMod val="75000"/>
                  </a:schemeClr>
                </a:solidFill>
              </a:rPr>
              <a:t>bad ozone</a:t>
            </a:r>
            <a:r>
              <a:rPr lang="en-US" sz="2400" dirty="0"/>
              <a:t>.</a:t>
            </a:r>
          </a:p>
          <a:p>
            <a:pPr marL="342900" indent="-342900" algn="just">
              <a:lnSpc>
                <a:spcPct val="150000"/>
              </a:lnSpc>
              <a:buFont typeface="Wingdings" pitchFamily="2" charset="2"/>
              <a:buChar char="q"/>
            </a:pPr>
            <a:r>
              <a:rPr lang="en-US" sz="2400" dirty="0"/>
              <a:t>One of them occurs </a:t>
            </a:r>
            <a:r>
              <a:rPr lang="en-US" sz="2400" u="sng" dirty="0"/>
              <a:t>inside automobile engines</a:t>
            </a:r>
            <a:r>
              <a:rPr lang="en-US" sz="2400" dirty="0"/>
              <a:t>, where oxygen and nitrogen gas combine to form </a:t>
            </a:r>
            <a:r>
              <a:rPr lang="en-US" sz="2400" b="1" u="sng" dirty="0"/>
              <a:t>nitric oxide</a:t>
            </a:r>
            <a:r>
              <a:rPr lang="en-US" sz="2400" dirty="0"/>
              <a:t>. </a:t>
            </a:r>
          </a:p>
          <a:p>
            <a:pPr marL="342900" indent="-342900" algn="just">
              <a:lnSpc>
                <a:spcPct val="150000"/>
              </a:lnSpc>
              <a:buFont typeface="Wingdings" pitchFamily="2" charset="2"/>
              <a:buChar char="q"/>
            </a:pPr>
            <a:r>
              <a:rPr lang="en-US" sz="2400" dirty="0"/>
              <a:t>This gas reacts with oxygen to form </a:t>
            </a:r>
            <a:r>
              <a:rPr lang="en-US" sz="2400" b="1" u="sng" dirty="0"/>
              <a:t>nitrogen dioxide</a:t>
            </a:r>
            <a:r>
              <a:rPr lang="en-US" sz="2400" dirty="0"/>
              <a:t>. </a:t>
            </a:r>
          </a:p>
          <a:p>
            <a:pPr marL="342900" indent="-342900" algn="just">
              <a:lnSpc>
                <a:spcPct val="150000"/>
              </a:lnSpc>
              <a:buFont typeface="Wingdings" pitchFamily="2" charset="2"/>
              <a:buChar char="q"/>
            </a:pPr>
            <a:r>
              <a:rPr lang="en-US" sz="2400" dirty="0"/>
              <a:t>On sunny, hot days, nitrogen dioxide breaks down again to release an oxygen atom, which in turn binds with an oxygen atom to form ozone. </a:t>
            </a:r>
          </a:p>
        </p:txBody>
      </p:sp>
    </p:spTree>
    <p:extLst>
      <p:ext uri="{BB962C8B-B14F-4D97-AF65-F5344CB8AC3E}">
        <p14:creationId xmlns:p14="http://schemas.microsoft.com/office/powerpoint/2010/main" val="28335595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39000" cy="670560"/>
          </a:xfrm>
        </p:spPr>
        <p:txBody>
          <a:bodyPr>
            <a:normAutofit/>
          </a:bodyPr>
          <a:lstStyle/>
          <a:p>
            <a:pPr algn="ctr"/>
            <a:r>
              <a:rPr lang="en-US" sz="4400" dirty="0"/>
              <a:t>USES OF OZONE LAYER</a:t>
            </a:r>
            <a:endParaRPr lang="en-US" dirty="0"/>
          </a:p>
        </p:txBody>
      </p:sp>
      <p:sp>
        <p:nvSpPr>
          <p:cNvPr id="3" name="Content Placeholder 2"/>
          <p:cNvSpPr>
            <a:spLocks noGrp="1"/>
          </p:cNvSpPr>
          <p:nvPr>
            <p:ph idx="1"/>
          </p:nvPr>
        </p:nvSpPr>
        <p:spPr>
          <a:xfrm>
            <a:off x="304800" y="1447800"/>
            <a:ext cx="7696200" cy="4846320"/>
          </a:xfrm>
        </p:spPr>
        <p:txBody>
          <a:bodyPr>
            <a:normAutofit/>
          </a:bodyPr>
          <a:lstStyle/>
          <a:p>
            <a:pPr algn="just"/>
            <a:r>
              <a:rPr lang="en-US" dirty="0"/>
              <a:t>The ozone layer </a:t>
            </a:r>
            <a:r>
              <a:rPr lang="en-US" u="sng" dirty="0"/>
              <a:t>acts as a shield to absorb the UV rays, </a:t>
            </a:r>
            <a:r>
              <a:rPr lang="en-US" dirty="0"/>
              <a:t>and keep them from doing damage at the Earth's surface. </a:t>
            </a:r>
          </a:p>
          <a:p>
            <a:pPr algn="just"/>
            <a:r>
              <a:rPr lang="en-US" dirty="0"/>
              <a:t>Without the layer of ozone in the atmosphere, it would be very difficult for anything to survive on the surface. </a:t>
            </a:r>
          </a:p>
          <a:p>
            <a:pPr algn="just"/>
            <a:r>
              <a:rPr lang="en-US" dirty="0"/>
              <a:t>Plants cannot live and grow in heavy </a:t>
            </a:r>
            <a:r>
              <a:rPr lang="en-US" dirty="0" err="1"/>
              <a:t>uv</a:t>
            </a:r>
            <a:r>
              <a:rPr lang="en-US" dirty="0"/>
              <a:t> radiation, nor can the plankton.</a:t>
            </a:r>
          </a:p>
          <a:p>
            <a:pPr algn="just"/>
            <a:r>
              <a:rPr lang="en-US" dirty="0"/>
              <a:t>Ozone is useful as a deodorizing and bleaching agent </a:t>
            </a:r>
          </a:p>
          <a:p>
            <a:pPr algn="just"/>
            <a:r>
              <a:rPr lang="en-US" dirty="0"/>
              <a:t>As well as for killing germs and purifying water.</a:t>
            </a:r>
          </a:p>
          <a:p>
            <a:pPr algn="just"/>
            <a:endParaRPr lang="en-US" dirty="0"/>
          </a:p>
        </p:txBody>
      </p:sp>
    </p:spTree>
    <p:extLst>
      <p:ext uri="{BB962C8B-B14F-4D97-AF65-F5344CB8AC3E}">
        <p14:creationId xmlns:p14="http://schemas.microsoft.com/office/powerpoint/2010/main" val="8275106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39000" cy="594360"/>
          </a:xfrm>
        </p:spPr>
        <p:txBody>
          <a:bodyPr>
            <a:normAutofit fontScale="90000"/>
          </a:bodyPr>
          <a:lstStyle/>
          <a:p>
            <a:pPr algn="ctr"/>
            <a:r>
              <a:rPr lang="en-US" sz="4400" dirty="0"/>
              <a:t>EFFECT OF OZONE LAYER</a:t>
            </a:r>
            <a:endParaRPr lang="en-US" dirty="0"/>
          </a:p>
        </p:txBody>
      </p:sp>
      <p:sp>
        <p:nvSpPr>
          <p:cNvPr id="3" name="Content Placeholder 2"/>
          <p:cNvSpPr>
            <a:spLocks noGrp="1"/>
          </p:cNvSpPr>
          <p:nvPr>
            <p:ph idx="1"/>
          </p:nvPr>
        </p:nvSpPr>
        <p:spPr>
          <a:xfrm>
            <a:off x="228600" y="1752600"/>
            <a:ext cx="7848600" cy="3962400"/>
          </a:xfrm>
        </p:spPr>
        <p:txBody>
          <a:bodyPr>
            <a:normAutofit/>
          </a:bodyPr>
          <a:lstStyle/>
          <a:p>
            <a:pPr algn="just"/>
            <a:r>
              <a:rPr lang="en-US" sz="2800" dirty="0" smtClean="0"/>
              <a:t>There </a:t>
            </a:r>
            <a:r>
              <a:rPr lang="en-US" sz="2800" dirty="0"/>
              <a:t>is also a kind of ozone developed just above the ground as a result of sun rays coming into contact with pollution in the atmosphere, which is hazardous to human health.</a:t>
            </a:r>
          </a:p>
          <a:p>
            <a:pPr algn="just"/>
            <a:r>
              <a:rPr lang="en-US" sz="2800" dirty="0"/>
              <a:t>In some individuals, it can lead to complications in breathing.</a:t>
            </a:r>
          </a:p>
        </p:txBody>
      </p:sp>
    </p:spTree>
    <p:extLst>
      <p:ext uri="{BB962C8B-B14F-4D97-AF65-F5344CB8AC3E}">
        <p14:creationId xmlns:p14="http://schemas.microsoft.com/office/powerpoint/2010/main" val="1102504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 xmlns:a16="http://schemas.microsoft.com/office/drawing/2014/main" id="{4957198A-6EBF-4AE9-A894-2DC389E89F4E}"/>
              </a:ext>
            </a:extLst>
          </p:cNvPr>
          <p:cNvPicPr>
            <a:picLocks noGrp="1" noChangeAspect="1"/>
          </p:cNvPicPr>
          <p:nvPr>
            <p:ph idx="1"/>
          </p:nvPr>
        </p:nvPicPr>
        <p:blipFill>
          <a:blip r:embed="rId2"/>
          <a:stretch>
            <a:fillRect/>
          </a:stretch>
        </p:blipFill>
        <p:spPr>
          <a:xfrm>
            <a:off x="457200" y="228600"/>
            <a:ext cx="7696200" cy="6553200"/>
          </a:xfrm>
          <a:prstGeom prst="rect">
            <a:avLst/>
          </a:prstGeom>
        </p:spPr>
      </p:pic>
    </p:spTree>
    <p:extLst>
      <p:ext uri="{BB962C8B-B14F-4D97-AF65-F5344CB8AC3E}">
        <p14:creationId xmlns:p14="http://schemas.microsoft.com/office/powerpoint/2010/main" val="42280311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 xmlns:a16="http://schemas.microsoft.com/office/drawing/2014/main" id="{AAE9C41B-A2D2-41E8-B696-6FAC99CC9B0F}"/>
              </a:ext>
            </a:extLst>
          </p:cNvPr>
          <p:cNvPicPr>
            <a:picLocks noGrp="1" noChangeAspect="1"/>
          </p:cNvPicPr>
          <p:nvPr>
            <p:ph idx="1"/>
          </p:nvPr>
        </p:nvPicPr>
        <p:blipFill>
          <a:blip r:embed="rId2"/>
          <a:stretch>
            <a:fillRect/>
          </a:stretch>
        </p:blipFill>
        <p:spPr>
          <a:xfrm>
            <a:off x="457200" y="152400"/>
            <a:ext cx="7696200" cy="6477000"/>
          </a:xfrm>
          <a:prstGeom prst="rect">
            <a:avLst/>
          </a:prstGeom>
        </p:spPr>
      </p:pic>
    </p:spTree>
    <p:extLst>
      <p:ext uri="{BB962C8B-B14F-4D97-AF65-F5344CB8AC3E}">
        <p14:creationId xmlns:p14="http://schemas.microsoft.com/office/powerpoint/2010/main" val="39918527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 xmlns:a16="http://schemas.microsoft.com/office/drawing/2014/main" id="{9E13C323-0C87-4D09-9D44-124DDD64763A}"/>
              </a:ext>
            </a:extLst>
          </p:cNvPr>
          <p:cNvPicPr>
            <a:picLocks noGrp="1" noChangeAspect="1"/>
          </p:cNvPicPr>
          <p:nvPr>
            <p:ph idx="1"/>
          </p:nvPr>
        </p:nvPicPr>
        <p:blipFill>
          <a:blip r:embed="rId2"/>
          <a:stretch>
            <a:fillRect/>
          </a:stretch>
        </p:blipFill>
        <p:spPr>
          <a:xfrm>
            <a:off x="0" y="0"/>
            <a:ext cx="8458200" cy="6858000"/>
          </a:xfrm>
          <a:prstGeom prst="rect">
            <a:avLst/>
          </a:prstGeom>
        </p:spPr>
      </p:pic>
    </p:spTree>
    <p:extLst>
      <p:ext uri="{BB962C8B-B14F-4D97-AF65-F5344CB8AC3E}">
        <p14:creationId xmlns:p14="http://schemas.microsoft.com/office/powerpoint/2010/main" val="6632500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 xmlns:a16="http://schemas.microsoft.com/office/drawing/2014/main" id="{36936EE0-FCDA-49BF-B6D2-0BE8ACF6ECAB}"/>
              </a:ext>
            </a:extLst>
          </p:cNvPr>
          <p:cNvPicPr>
            <a:picLocks noGrp="1" noChangeAspect="1"/>
          </p:cNvPicPr>
          <p:nvPr>
            <p:ph idx="1"/>
          </p:nvPr>
        </p:nvPicPr>
        <p:blipFill>
          <a:blip r:embed="rId2"/>
          <a:stretch>
            <a:fillRect/>
          </a:stretch>
        </p:blipFill>
        <p:spPr>
          <a:xfrm>
            <a:off x="304800" y="228600"/>
            <a:ext cx="7772400" cy="6248400"/>
          </a:xfrm>
          <a:prstGeom prst="rect">
            <a:avLst/>
          </a:prstGeom>
        </p:spPr>
      </p:pic>
    </p:spTree>
    <p:extLst>
      <p:ext uri="{BB962C8B-B14F-4D97-AF65-F5344CB8AC3E}">
        <p14:creationId xmlns:p14="http://schemas.microsoft.com/office/powerpoint/2010/main" val="40023754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 xmlns:a16="http://schemas.microsoft.com/office/drawing/2014/main" id="{F60F25DE-2908-46F1-A0F0-7128DD87B843}"/>
              </a:ext>
            </a:extLst>
          </p:cNvPr>
          <p:cNvPicPr>
            <a:picLocks noGrp="1" noChangeAspect="1"/>
          </p:cNvPicPr>
          <p:nvPr>
            <p:ph idx="1"/>
          </p:nvPr>
        </p:nvPicPr>
        <p:blipFill>
          <a:blip r:embed="rId2"/>
          <a:stretch>
            <a:fillRect/>
          </a:stretch>
        </p:blipFill>
        <p:spPr>
          <a:xfrm>
            <a:off x="457200" y="152400"/>
            <a:ext cx="7620000" cy="6400800"/>
          </a:xfrm>
          <a:prstGeom prst="rect">
            <a:avLst/>
          </a:prstGeom>
        </p:spPr>
      </p:pic>
    </p:spTree>
    <p:extLst>
      <p:ext uri="{BB962C8B-B14F-4D97-AF65-F5344CB8AC3E}">
        <p14:creationId xmlns:p14="http://schemas.microsoft.com/office/powerpoint/2010/main" val="29157039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 xmlns:a16="http://schemas.microsoft.com/office/drawing/2014/main" id="{CFAD8617-4F9B-4F78-9858-A019FF503AC2}"/>
              </a:ext>
            </a:extLst>
          </p:cNvPr>
          <p:cNvPicPr>
            <a:picLocks noGrp="1" noChangeAspect="1"/>
          </p:cNvPicPr>
          <p:nvPr>
            <p:ph idx="1"/>
          </p:nvPr>
        </p:nvPicPr>
        <p:blipFill>
          <a:blip r:embed="rId2"/>
          <a:stretch>
            <a:fillRect/>
          </a:stretch>
        </p:blipFill>
        <p:spPr>
          <a:xfrm>
            <a:off x="457200" y="152400"/>
            <a:ext cx="7620000" cy="6477000"/>
          </a:xfrm>
          <a:prstGeom prst="rect">
            <a:avLst/>
          </a:prstGeom>
        </p:spPr>
      </p:pic>
    </p:spTree>
    <p:extLst>
      <p:ext uri="{BB962C8B-B14F-4D97-AF65-F5344CB8AC3E}">
        <p14:creationId xmlns:p14="http://schemas.microsoft.com/office/powerpoint/2010/main" val="11632858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 xmlns:a16="http://schemas.microsoft.com/office/drawing/2014/main" id="{A8A3DD39-BED3-4723-BCCF-DBB95220D2B8}"/>
              </a:ext>
            </a:extLst>
          </p:cNvPr>
          <p:cNvPicPr>
            <a:picLocks noGrp="1" noChangeAspect="1"/>
          </p:cNvPicPr>
          <p:nvPr>
            <p:ph idx="1"/>
          </p:nvPr>
        </p:nvPicPr>
        <p:blipFill>
          <a:blip r:embed="rId2"/>
          <a:stretch>
            <a:fillRect/>
          </a:stretch>
        </p:blipFill>
        <p:spPr>
          <a:xfrm>
            <a:off x="457200" y="228600"/>
            <a:ext cx="7620000" cy="6248400"/>
          </a:xfrm>
          <a:prstGeom prst="rect">
            <a:avLst/>
          </a:prstGeom>
        </p:spPr>
      </p:pic>
    </p:spTree>
    <p:extLst>
      <p:ext uri="{BB962C8B-B14F-4D97-AF65-F5344CB8AC3E}">
        <p14:creationId xmlns:p14="http://schemas.microsoft.com/office/powerpoint/2010/main" val="1235524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1000"/>
            <a:ext cx="7315200" cy="793812"/>
          </a:xfrm>
        </p:spPr>
        <p:txBody>
          <a:bodyPr>
            <a:normAutofit/>
          </a:bodyPr>
          <a:lstStyle/>
          <a:p>
            <a:pPr algn="ctr"/>
            <a:r>
              <a:rPr lang="en-US" sz="4400" dirty="0"/>
              <a:t>OZONE LAYER</a:t>
            </a:r>
          </a:p>
        </p:txBody>
      </p:sp>
      <p:sp>
        <p:nvSpPr>
          <p:cNvPr id="3" name="Content Placeholder 2"/>
          <p:cNvSpPr>
            <a:spLocks noGrp="1"/>
          </p:cNvSpPr>
          <p:nvPr>
            <p:ph idx="1"/>
          </p:nvPr>
        </p:nvSpPr>
        <p:spPr>
          <a:xfrm>
            <a:off x="152400" y="1371600"/>
            <a:ext cx="7848600" cy="5334000"/>
          </a:xfrm>
        </p:spPr>
        <p:txBody>
          <a:bodyPr>
            <a:noAutofit/>
          </a:bodyPr>
          <a:lstStyle/>
          <a:p>
            <a:pPr algn="just">
              <a:buFont typeface="Wingdings" pitchFamily="2" charset="2"/>
              <a:buChar char="Ø"/>
            </a:pPr>
            <a:r>
              <a:rPr lang="en-US" sz="3200" dirty="0"/>
              <a:t>The </a:t>
            </a:r>
            <a:r>
              <a:rPr lang="en-US" sz="3600" b="1" dirty="0">
                <a:solidFill>
                  <a:schemeClr val="accent2">
                    <a:lumMod val="75000"/>
                  </a:schemeClr>
                </a:solidFill>
              </a:rPr>
              <a:t>ozone layer or ozone shield </a:t>
            </a:r>
            <a:r>
              <a:rPr lang="en-US" sz="3200" dirty="0"/>
              <a:t>is a region of Earth's stratosphere that absorbs most of the Sun's UV radiation. </a:t>
            </a:r>
          </a:p>
          <a:p>
            <a:pPr algn="just">
              <a:buFont typeface="Wingdings" pitchFamily="2" charset="2"/>
              <a:buChar char="Ø"/>
            </a:pPr>
            <a:r>
              <a:rPr lang="en-US" sz="3200" dirty="0"/>
              <a:t>It contains high concentration of ozone (O3).</a:t>
            </a:r>
          </a:p>
          <a:p>
            <a:pPr algn="just">
              <a:buFont typeface="Wingdings" pitchFamily="2" charset="2"/>
              <a:buChar char="Ø"/>
            </a:pPr>
            <a:r>
              <a:rPr lang="en-US" sz="3200" dirty="0"/>
              <a:t>It is a pale blue gas at room temperature.</a:t>
            </a:r>
          </a:p>
          <a:p>
            <a:pPr algn="just">
              <a:buFont typeface="Wingdings" pitchFamily="2" charset="2"/>
              <a:buChar char="Ø"/>
            </a:pPr>
            <a:r>
              <a:rPr lang="en-US" sz="3200" dirty="0"/>
              <a:t>The ozone layer protects life on earth from strong </a:t>
            </a:r>
            <a:r>
              <a:rPr lang="en-US" sz="3200" dirty="0" err="1"/>
              <a:t>uv</a:t>
            </a:r>
            <a:r>
              <a:rPr lang="en-US" sz="3200" dirty="0"/>
              <a:t> radiation. </a:t>
            </a:r>
          </a:p>
        </p:txBody>
      </p:sp>
    </p:spTree>
    <p:extLst>
      <p:ext uri="{BB962C8B-B14F-4D97-AF65-F5344CB8AC3E}">
        <p14:creationId xmlns:p14="http://schemas.microsoft.com/office/powerpoint/2010/main" val="25254733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 xmlns:a16="http://schemas.microsoft.com/office/drawing/2014/main" id="{B2019F56-9EA4-47DC-A938-8B192F16B1CB}"/>
              </a:ext>
            </a:extLst>
          </p:cNvPr>
          <p:cNvPicPr>
            <a:picLocks noGrp="1" noChangeAspect="1"/>
          </p:cNvPicPr>
          <p:nvPr>
            <p:ph idx="1"/>
          </p:nvPr>
        </p:nvPicPr>
        <p:blipFill>
          <a:blip r:embed="rId2"/>
          <a:stretch>
            <a:fillRect/>
          </a:stretch>
        </p:blipFill>
        <p:spPr>
          <a:xfrm>
            <a:off x="457200" y="304800"/>
            <a:ext cx="7620000" cy="6172200"/>
          </a:xfrm>
          <a:prstGeom prst="rect">
            <a:avLst/>
          </a:prstGeom>
        </p:spPr>
      </p:pic>
    </p:spTree>
    <p:extLst>
      <p:ext uri="{BB962C8B-B14F-4D97-AF65-F5344CB8AC3E}">
        <p14:creationId xmlns:p14="http://schemas.microsoft.com/office/powerpoint/2010/main" val="18182246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3E6F2D4-E669-4C0D-B13A-2F2021DD84EB}"/>
              </a:ext>
            </a:extLst>
          </p:cNvPr>
          <p:cNvSpPr>
            <a:spLocks noGrp="1"/>
          </p:cNvSpPr>
          <p:nvPr>
            <p:ph type="title"/>
          </p:nvPr>
        </p:nvSpPr>
        <p:spPr>
          <a:xfrm>
            <a:off x="457200" y="320040"/>
            <a:ext cx="7239000" cy="899160"/>
          </a:xfrm>
        </p:spPr>
        <p:txBody>
          <a:bodyPr/>
          <a:lstStyle/>
          <a:p>
            <a:r>
              <a:rPr lang="en-US" dirty="0"/>
              <a:t>OZONE HOLE</a:t>
            </a:r>
            <a:endParaRPr lang="x-none" dirty="0"/>
          </a:p>
        </p:txBody>
      </p:sp>
      <p:sp>
        <p:nvSpPr>
          <p:cNvPr id="3" name="Content Placeholder 2">
            <a:extLst>
              <a:ext uri="{FF2B5EF4-FFF2-40B4-BE49-F238E27FC236}">
                <a16:creationId xmlns="" xmlns:a16="http://schemas.microsoft.com/office/drawing/2014/main" id="{33CE4F9A-F412-4D98-8758-842A2B2B87CD}"/>
              </a:ext>
            </a:extLst>
          </p:cNvPr>
          <p:cNvSpPr>
            <a:spLocks noGrp="1"/>
          </p:cNvSpPr>
          <p:nvPr>
            <p:ph idx="1"/>
          </p:nvPr>
        </p:nvSpPr>
        <p:spPr>
          <a:xfrm>
            <a:off x="457200" y="1676400"/>
            <a:ext cx="4343400" cy="4648200"/>
          </a:xfrm>
        </p:spPr>
        <p:txBody>
          <a:bodyPr>
            <a:normAutofit lnSpcReduction="10000"/>
          </a:bodyPr>
          <a:lstStyle/>
          <a:p>
            <a:r>
              <a:rPr lang="en-US" dirty="0"/>
              <a:t> A severe depletion of ozone in a region of the ozone layer, particularly over Antarctica and over the Arctic. The depletion is caused by the destruction of ozone by CFCs and by other compounds, such as carbon tetrachloride (CCl4) and carbon tetrafluoride (CF4).</a:t>
            </a:r>
          </a:p>
          <a:p>
            <a:pPr marL="0" indent="0">
              <a:buNone/>
            </a:pPr>
            <a:endParaRPr lang="x-none" dirty="0"/>
          </a:p>
        </p:txBody>
      </p:sp>
      <p:pic>
        <p:nvPicPr>
          <p:cNvPr id="4" name="Picture 3">
            <a:extLst>
              <a:ext uri="{FF2B5EF4-FFF2-40B4-BE49-F238E27FC236}">
                <a16:creationId xmlns="" xmlns:a16="http://schemas.microsoft.com/office/drawing/2014/main" id="{6BCF1AED-A8FA-4E37-ABB6-3EE969A0A8CD}"/>
              </a:ext>
            </a:extLst>
          </p:cNvPr>
          <p:cNvPicPr>
            <a:picLocks noChangeAspect="1"/>
          </p:cNvPicPr>
          <p:nvPr/>
        </p:nvPicPr>
        <p:blipFill>
          <a:blip r:embed="rId2"/>
          <a:stretch>
            <a:fillRect/>
          </a:stretch>
        </p:blipFill>
        <p:spPr>
          <a:xfrm>
            <a:off x="4635816" y="2133600"/>
            <a:ext cx="3441384" cy="3048000"/>
          </a:xfrm>
          <a:prstGeom prst="rect">
            <a:avLst/>
          </a:prstGeom>
        </p:spPr>
      </p:pic>
    </p:spTree>
    <p:extLst>
      <p:ext uri="{BB962C8B-B14F-4D97-AF65-F5344CB8AC3E}">
        <p14:creationId xmlns:p14="http://schemas.microsoft.com/office/powerpoint/2010/main" val="22409933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107C210-EF42-4ACF-B420-6ECFC5524266}"/>
              </a:ext>
            </a:extLst>
          </p:cNvPr>
          <p:cNvSpPr>
            <a:spLocks noGrp="1"/>
          </p:cNvSpPr>
          <p:nvPr>
            <p:ph type="title"/>
          </p:nvPr>
        </p:nvSpPr>
        <p:spPr/>
        <p:txBody>
          <a:bodyPr>
            <a:normAutofit fontScale="90000"/>
          </a:bodyPr>
          <a:lstStyle/>
          <a:p>
            <a:r>
              <a:rPr lang="en-US" dirty="0"/>
              <a:t>How is total ozone distributed over the globe?</a:t>
            </a:r>
            <a:endParaRPr lang="x-none" dirty="0"/>
          </a:p>
        </p:txBody>
      </p:sp>
      <p:sp>
        <p:nvSpPr>
          <p:cNvPr id="3" name="Content Placeholder 2">
            <a:extLst>
              <a:ext uri="{FF2B5EF4-FFF2-40B4-BE49-F238E27FC236}">
                <a16:creationId xmlns="" xmlns:a16="http://schemas.microsoft.com/office/drawing/2014/main" id="{4E6A7085-CC3F-4A77-9620-A08956CDCD4B}"/>
              </a:ext>
            </a:extLst>
          </p:cNvPr>
          <p:cNvSpPr>
            <a:spLocks noGrp="1"/>
          </p:cNvSpPr>
          <p:nvPr>
            <p:ph idx="1"/>
          </p:nvPr>
        </p:nvSpPr>
        <p:spPr>
          <a:xfrm>
            <a:off x="457200" y="2209800"/>
            <a:ext cx="7239000" cy="4846320"/>
          </a:xfrm>
        </p:spPr>
        <p:txBody>
          <a:bodyPr/>
          <a:lstStyle/>
          <a:p>
            <a:pPr algn="just"/>
            <a:r>
              <a:rPr lang="en-US" dirty="0"/>
              <a:t>The distribution of total ozone over the Earth varies with location on timescales that range from daily to seasonal. The variations are caused by large-scale movements of stratospheric air and the chemical production and destruction of ozone. </a:t>
            </a:r>
            <a:endParaRPr lang="en-US" dirty="0" smtClean="0"/>
          </a:p>
          <a:p>
            <a:pPr marL="0" indent="0">
              <a:buNone/>
            </a:pPr>
            <a:endParaRPr lang="en-US" dirty="0" smtClean="0"/>
          </a:p>
          <a:p>
            <a:r>
              <a:rPr lang="en-US" dirty="0" smtClean="0"/>
              <a:t>Total </a:t>
            </a:r>
            <a:r>
              <a:rPr lang="en-US" dirty="0"/>
              <a:t>ozone is generally lowest at the equator and highest in polar regions.</a:t>
            </a:r>
          </a:p>
          <a:p>
            <a:endParaRPr lang="x-none" dirty="0"/>
          </a:p>
        </p:txBody>
      </p:sp>
    </p:spTree>
    <p:extLst>
      <p:ext uri="{BB962C8B-B14F-4D97-AF65-F5344CB8AC3E}">
        <p14:creationId xmlns:p14="http://schemas.microsoft.com/office/powerpoint/2010/main" val="4075075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08C3C19-AA60-4BB0-8EDD-98E3861E2397}"/>
              </a:ext>
            </a:extLst>
          </p:cNvPr>
          <p:cNvSpPr>
            <a:spLocks noGrp="1"/>
          </p:cNvSpPr>
          <p:nvPr>
            <p:ph type="title"/>
          </p:nvPr>
        </p:nvSpPr>
        <p:spPr>
          <a:xfrm>
            <a:off x="457200" y="320040"/>
            <a:ext cx="7239000" cy="822960"/>
          </a:xfrm>
        </p:spPr>
        <p:txBody>
          <a:bodyPr/>
          <a:lstStyle/>
          <a:p>
            <a:r>
              <a:rPr lang="en-US" dirty="0"/>
              <a:t>Total ozone</a:t>
            </a:r>
            <a:endParaRPr lang="x-none" dirty="0"/>
          </a:p>
        </p:txBody>
      </p:sp>
      <p:sp>
        <p:nvSpPr>
          <p:cNvPr id="3" name="Content Placeholder 2">
            <a:extLst>
              <a:ext uri="{FF2B5EF4-FFF2-40B4-BE49-F238E27FC236}">
                <a16:creationId xmlns="" xmlns:a16="http://schemas.microsoft.com/office/drawing/2014/main" id="{9C9D6783-AAE5-4791-BE4F-DCFC831791AB}"/>
              </a:ext>
            </a:extLst>
          </p:cNvPr>
          <p:cNvSpPr>
            <a:spLocks noGrp="1"/>
          </p:cNvSpPr>
          <p:nvPr>
            <p:ph idx="1"/>
          </p:nvPr>
        </p:nvSpPr>
        <p:spPr>
          <a:xfrm>
            <a:off x="457200" y="1371600"/>
            <a:ext cx="7620000" cy="5084136"/>
          </a:xfrm>
        </p:spPr>
        <p:txBody>
          <a:bodyPr>
            <a:normAutofit fontScale="92500"/>
          </a:bodyPr>
          <a:lstStyle/>
          <a:p>
            <a:r>
              <a:rPr lang="en-US" dirty="0"/>
              <a:t>Total ozone at any location on the globe is defined as the sum of all the ozone in the atmosphere directly above that location. </a:t>
            </a:r>
            <a:endParaRPr lang="en-US" dirty="0" smtClean="0"/>
          </a:p>
          <a:p>
            <a:r>
              <a:rPr lang="en-US" dirty="0" smtClean="0"/>
              <a:t>Most </a:t>
            </a:r>
            <a:r>
              <a:rPr lang="en-US" dirty="0"/>
              <a:t>ozone resides in the stratospheric ozone layer and a small percentage (about 10%) is distributed throughout the troposphere. Total ozone values are often reported in Dobson units denoted as “DU.” Typical values vary between 200 and 500 DU over the globe. The ozone molecules required for total ozone to be 500 DU around the globe, for example, could also form a layer of pure ozone gas at Earth’s surface having a thickness of only 5 millimeters (0.2 inches).</a:t>
            </a:r>
            <a:endParaRPr lang="x-none" dirty="0"/>
          </a:p>
        </p:txBody>
      </p:sp>
    </p:spTree>
    <p:extLst>
      <p:ext uri="{BB962C8B-B14F-4D97-AF65-F5344CB8AC3E}">
        <p14:creationId xmlns:p14="http://schemas.microsoft.com/office/powerpoint/2010/main" val="13899813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F986A3-235A-4F34-B775-4076CFE66771}"/>
              </a:ext>
            </a:extLst>
          </p:cNvPr>
          <p:cNvSpPr>
            <a:spLocks noGrp="1"/>
          </p:cNvSpPr>
          <p:nvPr>
            <p:ph type="title"/>
          </p:nvPr>
        </p:nvSpPr>
        <p:spPr/>
        <p:txBody>
          <a:bodyPr/>
          <a:lstStyle/>
          <a:p>
            <a:r>
              <a:rPr lang="en-US" dirty="0"/>
              <a:t>Global distribution</a:t>
            </a:r>
            <a:endParaRPr lang="x-none" dirty="0"/>
          </a:p>
        </p:txBody>
      </p:sp>
      <p:sp>
        <p:nvSpPr>
          <p:cNvPr id="3" name="Content Placeholder 2">
            <a:extLst>
              <a:ext uri="{FF2B5EF4-FFF2-40B4-BE49-F238E27FC236}">
                <a16:creationId xmlns="" xmlns:a16="http://schemas.microsoft.com/office/drawing/2014/main" id="{FB690066-E27E-47ED-B5B7-7DBF487BDB83}"/>
              </a:ext>
            </a:extLst>
          </p:cNvPr>
          <p:cNvSpPr>
            <a:spLocks noGrp="1"/>
          </p:cNvSpPr>
          <p:nvPr>
            <p:ph idx="1"/>
          </p:nvPr>
        </p:nvSpPr>
        <p:spPr>
          <a:xfrm>
            <a:off x="457200" y="1609416"/>
            <a:ext cx="7620000" cy="4846320"/>
          </a:xfrm>
        </p:spPr>
        <p:txBody>
          <a:bodyPr>
            <a:normAutofit fontScale="92500" lnSpcReduction="20000"/>
          </a:bodyPr>
          <a:lstStyle/>
          <a:p>
            <a:r>
              <a:rPr lang="en-US" dirty="0"/>
              <a:t>Total ozone varies strongly with latitude over the globe, with the largest values occurring at middle and high latitudes during all seasons. This is the result of ozone production rates from solar ultraviolet radiation that are highest on average in the tropics, and the large-scale air circulation in the stratosphere that slowly transports tropical ozone toward the poles. Ozone accumulates at middle and high latitudes, increasing the thickness (or vertical extent) of the ozone layer and, at the same time, total ozone. </a:t>
            </a:r>
          </a:p>
          <a:p>
            <a:r>
              <a:rPr lang="en-US" dirty="0"/>
              <a:t>In contrast, the values of total ozone are the lowest in the tropics in all seasons (except in the ozone hole) because the thickness of the ozone layer is smallest there.</a:t>
            </a:r>
          </a:p>
          <a:p>
            <a:endParaRPr lang="x-none" dirty="0"/>
          </a:p>
        </p:txBody>
      </p:sp>
    </p:spTree>
    <p:extLst>
      <p:ext uri="{BB962C8B-B14F-4D97-AF65-F5344CB8AC3E}">
        <p14:creationId xmlns:p14="http://schemas.microsoft.com/office/powerpoint/2010/main" val="32871824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 xmlns:a16="http://schemas.microsoft.com/office/drawing/2014/main" id="{C63644F2-588A-4797-9962-59EF72616194}"/>
              </a:ext>
            </a:extLst>
          </p:cNvPr>
          <p:cNvPicPr>
            <a:picLocks noGrp="1" noChangeAspect="1"/>
          </p:cNvPicPr>
          <p:nvPr>
            <p:ph idx="1"/>
          </p:nvPr>
        </p:nvPicPr>
        <p:blipFill>
          <a:blip r:embed="rId2"/>
          <a:stretch>
            <a:fillRect/>
          </a:stretch>
        </p:blipFill>
        <p:spPr>
          <a:xfrm>
            <a:off x="457200" y="838201"/>
            <a:ext cx="7543800" cy="5399884"/>
          </a:xfrm>
          <a:prstGeom prst="rect">
            <a:avLst/>
          </a:prstGeom>
        </p:spPr>
      </p:pic>
    </p:spTree>
    <p:extLst>
      <p:ext uri="{BB962C8B-B14F-4D97-AF65-F5344CB8AC3E}">
        <p14:creationId xmlns:p14="http://schemas.microsoft.com/office/powerpoint/2010/main" val="22254126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52400"/>
            <a:ext cx="5715000" cy="6567677"/>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88408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3051"/>
            <a:ext cx="7315200" cy="925497"/>
          </a:xfrm>
        </p:spPr>
        <p:txBody>
          <a:bodyPr>
            <a:normAutofit/>
          </a:bodyPr>
          <a:lstStyle/>
          <a:p>
            <a:pPr algn="ctr"/>
            <a:r>
              <a:rPr lang="en-US" sz="4400" b="1" dirty="0">
                <a:effectLst>
                  <a:outerShdw blurRad="38100" dist="38100" dir="2700000" algn="tl">
                    <a:srgbClr val="000000">
                      <a:alpha val="43137"/>
                    </a:srgbClr>
                  </a:outerShdw>
                </a:effectLst>
              </a:rPr>
              <a:t>OZONOSPHERE</a:t>
            </a:r>
          </a:p>
        </p:txBody>
      </p:sp>
      <p:sp>
        <p:nvSpPr>
          <p:cNvPr id="3" name="Content Placeholder 2"/>
          <p:cNvSpPr>
            <a:spLocks noGrp="1"/>
          </p:cNvSpPr>
          <p:nvPr>
            <p:ph idx="1"/>
          </p:nvPr>
        </p:nvSpPr>
        <p:spPr>
          <a:xfrm>
            <a:off x="64826" y="1752599"/>
            <a:ext cx="5040574" cy="4730088"/>
          </a:xfrm>
        </p:spPr>
        <p:txBody>
          <a:bodyPr>
            <a:noAutofit/>
          </a:bodyPr>
          <a:lstStyle/>
          <a:p>
            <a:pPr algn="just"/>
            <a:r>
              <a:rPr lang="en-US" sz="3200" dirty="0" smtClean="0"/>
              <a:t>The </a:t>
            </a:r>
            <a:r>
              <a:rPr lang="en-US" sz="3200" dirty="0"/>
              <a:t>lower region of stratosphere containing relatively higher concentration of ozone is called </a:t>
            </a:r>
            <a:r>
              <a:rPr lang="en-US" sz="3200" dirty="0">
                <a:solidFill>
                  <a:schemeClr val="tx2"/>
                </a:solidFill>
              </a:rPr>
              <a:t>Ozonosphere</a:t>
            </a:r>
            <a:r>
              <a:rPr lang="en-US" sz="3200" dirty="0"/>
              <a:t>. </a:t>
            </a:r>
          </a:p>
          <a:p>
            <a:pPr algn="just"/>
            <a:r>
              <a:rPr lang="en-US" sz="3200" dirty="0"/>
              <a:t>The Ozonosphere is found 15-35 km above the surface of the earth. </a:t>
            </a:r>
          </a:p>
          <a:p>
            <a:pPr algn="just"/>
            <a:endParaRPr lang="en-US" sz="32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8275" y="1676400"/>
            <a:ext cx="389572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40213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7315200" cy="773097"/>
          </a:xfrm>
        </p:spPr>
        <p:txBody>
          <a:bodyPr>
            <a:normAutofit/>
          </a:bodyPr>
          <a:lstStyle/>
          <a:p>
            <a:pPr algn="ctr"/>
            <a:r>
              <a:rPr lang="en-US" sz="4400" b="1" dirty="0">
                <a:effectLst>
                  <a:outerShdw blurRad="38100" dist="38100" dir="2700000" algn="tl">
                    <a:srgbClr val="000000">
                      <a:alpha val="43137"/>
                    </a:srgbClr>
                  </a:outerShdw>
                </a:effectLst>
              </a:rPr>
              <a:t>UV</a:t>
            </a:r>
          </a:p>
        </p:txBody>
      </p:sp>
      <p:sp>
        <p:nvSpPr>
          <p:cNvPr id="3" name="Content Placeholder 2"/>
          <p:cNvSpPr>
            <a:spLocks noGrp="1"/>
          </p:cNvSpPr>
          <p:nvPr>
            <p:ph idx="1"/>
          </p:nvPr>
        </p:nvSpPr>
        <p:spPr>
          <a:xfrm>
            <a:off x="0" y="1066800"/>
            <a:ext cx="8153400" cy="5638800"/>
          </a:xfrm>
        </p:spPr>
        <p:txBody>
          <a:bodyPr>
            <a:noAutofit/>
          </a:bodyPr>
          <a:lstStyle/>
          <a:p>
            <a:pPr marL="45720" indent="0" algn="just">
              <a:buNone/>
            </a:pPr>
            <a:r>
              <a:rPr lang="en-US" sz="2400" dirty="0"/>
              <a:t>UV radiation is divided into three categories</a:t>
            </a:r>
          </a:p>
          <a:p>
            <a:pPr lvl="4" algn="just">
              <a:buFont typeface="Wingdings" pitchFamily="2" charset="2"/>
              <a:buChar char="ü"/>
            </a:pPr>
            <a:r>
              <a:rPr lang="en-US" sz="2400" b="1" dirty="0">
                <a:solidFill>
                  <a:schemeClr val="tx2"/>
                </a:solidFill>
              </a:rPr>
              <a:t>	UV-A (400–315 nm)</a:t>
            </a:r>
          </a:p>
          <a:p>
            <a:pPr lvl="4" algn="just">
              <a:buFont typeface="Wingdings" pitchFamily="2" charset="2"/>
              <a:buChar char="ü"/>
            </a:pPr>
            <a:r>
              <a:rPr lang="en-US" sz="2400" b="1" dirty="0">
                <a:solidFill>
                  <a:schemeClr val="tx2"/>
                </a:solidFill>
              </a:rPr>
              <a:t>	UV-B (315–280 nm)</a:t>
            </a:r>
          </a:p>
          <a:p>
            <a:pPr lvl="4" algn="just">
              <a:buFont typeface="Wingdings" pitchFamily="2" charset="2"/>
              <a:buChar char="ü"/>
            </a:pPr>
            <a:r>
              <a:rPr lang="en-US" sz="2400" b="1" dirty="0">
                <a:solidFill>
                  <a:schemeClr val="tx2"/>
                </a:solidFill>
              </a:rPr>
              <a:t>	UV-C (280–100 nm)</a:t>
            </a:r>
          </a:p>
          <a:p>
            <a:pPr algn="just"/>
            <a:r>
              <a:rPr lang="en-US" sz="2400" dirty="0"/>
              <a:t>Ozone is transparent to most </a:t>
            </a:r>
            <a:r>
              <a:rPr lang="en-US" sz="2400" b="1" i="1" dirty="0">
                <a:solidFill>
                  <a:schemeClr val="tx2"/>
                </a:solidFill>
              </a:rPr>
              <a:t>UV-A</a:t>
            </a:r>
            <a:r>
              <a:rPr lang="en-US" sz="2400" dirty="0"/>
              <a:t>, so most of this longer-wavelength UV radiation reaches the surface.  </a:t>
            </a:r>
          </a:p>
          <a:p>
            <a:pPr algn="just"/>
            <a:r>
              <a:rPr lang="en-US" sz="2400" b="1" i="1" dirty="0">
                <a:solidFill>
                  <a:schemeClr val="tx2"/>
                </a:solidFill>
              </a:rPr>
              <a:t>UV-B</a:t>
            </a:r>
            <a:r>
              <a:rPr lang="en-US" sz="2400" dirty="0"/>
              <a:t> radiation can be harmful to the skin and is the main cause of sunburn; can also cause skin cancer. Some UV-B is important for the skin's production of vitamin D. </a:t>
            </a:r>
          </a:p>
          <a:p>
            <a:pPr algn="just"/>
            <a:r>
              <a:rPr lang="en-US" sz="2400" b="1" i="1" dirty="0">
                <a:solidFill>
                  <a:schemeClr val="tx2"/>
                </a:solidFill>
              </a:rPr>
              <a:t>UV-C</a:t>
            </a:r>
            <a:r>
              <a:rPr lang="en-US" sz="2400" dirty="0"/>
              <a:t>, which is very harmful to all living things, is entirely screened out by a combination of </a:t>
            </a:r>
            <a:r>
              <a:rPr lang="en-US" sz="2400" dirty="0" err="1"/>
              <a:t>dioxygen</a:t>
            </a:r>
            <a:r>
              <a:rPr lang="en-US" sz="2400" dirty="0"/>
              <a:t> and ozone.</a:t>
            </a:r>
          </a:p>
        </p:txBody>
      </p:sp>
    </p:spTree>
    <p:extLst>
      <p:ext uri="{BB962C8B-B14F-4D97-AF65-F5344CB8AC3E}">
        <p14:creationId xmlns:p14="http://schemas.microsoft.com/office/powerpoint/2010/main" val="8089293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066800"/>
            <a:ext cx="7632451" cy="4953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44415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15200" cy="817485"/>
          </a:xfrm>
        </p:spPr>
        <p:txBody>
          <a:bodyPr>
            <a:normAutofit/>
          </a:bodyPr>
          <a:lstStyle/>
          <a:p>
            <a:pPr algn="ctr"/>
            <a:r>
              <a:rPr lang="en-US" sz="4900" dirty="0"/>
              <a:t>COMPOSITION</a:t>
            </a:r>
            <a:endParaRPr lang="en-US" dirty="0"/>
          </a:p>
        </p:txBody>
      </p:sp>
      <p:sp>
        <p:nvSpPr>
          <p:cNvPr id="3" name="Content Placeholder 2"/>
          <p:cNvSpPr>
            <a:spLocks noGrp="1"/>
          </p:cNvSpPr>
          <p:nvPr>
            <p:ph idx="1"/>
          </p:nvPr>
        </p:nvSpPr>
        <p:spPr>
          <a:xfrm>
            <a:off x="152400" y="1143000"/>
            <a:ext cx="5410200" cy="5257800"/>
          </a:xfrm>
        </p:spPr>
        <p:txBody>
          <a:bodyPr>
            <a:noAutofit/>
          </a:bodyPr>
          <a:lstStyle/>
          <a:p>
            <a:pPr marL="45720" indent="0" algn="just">
              <a:buNone/>
            </a:pPr>
            <a:r>
              <a:rPr lang="en-US" sz="3600" b="1" dirty="0">
                <a:solidFill>
                  <a:schemeClr val="tx2"/>
                </a:solidFill>
              </a:rPr>
              <a:t>Chemical Composition</a:t>
            </a:r>
          </a:p>
          <a:p>
            <a:pPr algn="just"/>
            <a:r>
              <a:rPr lang="en-US" sz="2800" dirty="0"/>
              <a:t>An ozone molecule consists of three oxygen atoms (O3)</a:t>
            </a:r>
          </a:p>
          <a:p>
            <a:pPr algn="just"/>
            <a:r>
              <a:rPr lang="en-US" sz="2800" dirty="0"/>
              <a:t>The stable form of oxygen consists of only two. </a:t>
            </a:r>
          </a:p>
          <a:p>
            <a:pPr algn="just"/>
            <a:r>
              <a:rPr lang="en-US" sz="2800" dirty="0"/>
              <a:t>When certain chemical processes make an extra oxygen atom available, the highly reactive atom binds readily with an </a:t>
            </a:r>
            <a:r>
              <a:rPr lang="en-US" sz="2800" dirty="0" smtClean="0"/>
              <a:t>oxygen </a:t>
            </a:r>
            <a:r>
              <a:rPr lang="en-US" sz="2800" dirty="0"/>
              <a:t>molecule. </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2133600"/>
            <a:ext cx="3352800" cy="2918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31674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81000"/>
            <a:ext cx="7315200" cy="762000"/>
          </a:xfrm>
        </p:spPr>
        <p:txBody>
          <a:bodyPr>
            <a:noAutofit/>
          </a:bodyPr>
          <a:lstStyle/>
          <a:p>
            <a:pPr algn="ctr"/>
            <a:r>
              <a:rPr lang="en-US" sz="4400" dirty="0"/>
              <a:t>DISCOVERY</a:t>
            </a:r>
          </a:p>
        </p:txBody>
      </p:sp>
      <p:sp>
        <p:nvSpPr>
          <p:cNvPr id="3" name="Content Placeholder 2"/>
          <p:cNvSpPr>
            <a:spLocks noGrp="1"/>
          </p:cNvSpPr>
          <p:nvPr>
            <p:ph idx="1"/>
          </p:nvPr>
        </p:nvSpPr>
        <p:spPr>
          <a:xfrm>
            <a:off x="152400" y="1447800"/>
            <a:ext cx="7924800" cy="4648200"/>
          </a:xfrm>
        </p:spPr>
        <p:txBody>
          <a:bodyPr>
            <a:normAutofit/>
          </a:bodyPr>
          <a:lstStyle/>
          <a:p>
            <a:pPr algn="just">
              <a:buFont typeface="Wingdings" pitchFamily="2" charset="2"/>
              <a:buChar char="q"/>
            </a:pPr>
            <a:r>
              <a:rPr lang="en-US" sz="3200" dirty="0"/>
              <a:t>The ozone layer was discovered in 1913 by the French physicists </a:t>
            </a:r>
            <a:r>
              <a:rPr lang="en-US" sz="3200" dirty="0">
                <a:solidFill>
                  <a:schemeClr val="tx2"/>
                </a:solidFill>
              </a:rPr>
              <a:t>Charles </a:t>
            </a:r>
            <a:r>
              <a:rPr lang="en-US" sz="3200" dirty="0" err="1">
                <a:solidFill>
                  <a:schemeClr val="tx2"/>
                </a:solidFill>
              </a:rPr>
              <a:t>Fabry</a:t>
            </a:r>
            <a:r>
              <a:rPr lang="en-US" sz="3200" dirty="0">
                <a:solidFill>
                  <a:schemeClr val="tx2"/>
                </a:solidFill>
              </a:rPr>
              <a:t> and Henri Buisson. </a:t>
            </a:r>
          </a:p>
          <a:p>
            <a:pPr algn="just">
              <a:buFont typeface="Wingdings" pitchFamily="2" charset="2"/>
              <a:buChar char="q"/>
            </a:pPr>
            <a:r>
              <a:rPr lang="en-US" sz="3200" dirty="0"/>
              <a:t>Its properties were explored in detail by the British meteorologist </a:t>
            </a:r>
            <a:r>
              <a:rPr lang="en-US" sz="3200" dirty="0">
                <a:solidFill>
                  <a:schemeClr val="tx2"/>
                </a:solidFill>
              </a:rPr>
              <a:t>G. M. B. Dobson</a:t>
            </a:r>
          </a:p>
          <a:p>
            <a:pPr algn="just">
              <a:buFont typeface="Wingdings" pitchFamily="2" charset="2"/>
              <a:buChar char="q"/>
            </a:pPr>
            <a:r>
              <a:rPr lang="en-US" sz="3200" dirty="0"/>
              <a:t>The </a:t>
            </a:r>
            <a:r>
              <a:rPr lang="en-US" sz="3200" b="1" dirty="0">
                <a:solidFill>
                  <a:schemeClr val="accent2">
                    <a:lumMod val="75000"/>
                  </a:schemeClr>
                </a:solidFill>
              </a:rPr>
              <a:t>"Dobson unit"</a:t>
            </a:r>
            <a:r>
              <a:rPr lang="en-US" sz="3200" dirty="0"/>
              <a:t>, a convenient measure of the amount of ozone overhead, is named in his honor.</a:t>
            </a:r>
          </a:p>
        </p:txBody>
      </p:sp>
    </p:spTree>
    <p:extLst>
      <p:ext uri="{BB962C8B-B14F-4D97-AF65-F5344CB8AC3E}">
        <p14:creationId xmlns:p14="http://schemas.microsoft.com/office/powerpoint/2010/main" val="35023858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52400"/>
            <a:ext cx="5486400" cy="6550511"/>
          </a:xfrm>
          <a:prstGeom prst="rect">
            <a:avLst/>
          </a:prstGeom>
        </p:spPr>
        <p:txBody>
          <a:bodyPr wrap="square">
            <a:spAutoFit/>
          </a:bodyPr>
          <a:lstStyle/>
          <a:p>
            <a:r>
              <a:rPr lang="en-US" sz="3200" b="1" dirty="0">
                <a:solidFill>
                  <a:schemeClr val="tx2"/>
                </a:solidFill>
              </a:rPr>
              <a:t>Production of Stratospheric Ozone</a:t>
            </a:r>
          </a:p>
          <a:p>
            <a:pPr marL="342900" indent="-342900" algn="just">
              <a:buFont typeface="Wingdings" pitchFamily="2" charset="2"/>
              <a:buChar char="v"/>
            </a:pPr>
            <a:r>
              <a:rPr lang="en-US" sz="2400" dirty="0"/>
              <a:t>UV light from the sun reacts with oxygen </a:t>
            </a:r>
            <a:r>
              <a:rPr lang="en-US" sz="2400" dirty="0" smtClean="0"/>
              <a:t>molecules to </a:t>
            </a:r>
            <a:r>
              <a:rPr lang="en-US" sz="2400" dirty="0"/>
              <a:t>form the stratospheric ozone layer. </a:t>
            </a:r>
          </a:p>
          <a:p>
            <a:pPr marL="342900" indent="-342900" algn="just">
              <a:buFont typeface="Wingdings" pitchFamily="2" charset="2"/>
              <a:buChar char="v"/>
            </a:pPr>
            <a:r>
              <a:rPr lang="en-US" sz="2400" dirty="0"/>
              <a:t>When the energetic light strikes oxygen molecules, it breaks them into two separate oxygen atoms and each of the highly reactive atoms bind with another oxygen molecule, resulting in the formation of two ozone molecules. </a:t>
            </a:r>
            <a:endParaRPr lang="en-US" sz="2400" dirty="0" smtClean="0"/>
          </a:p>
          <a:p>
            <a:pPr marL="274320" lvl="0" indent="-274320" algn="just">
              <a:spcBef>
                <a:spcPts val="600"/>
              </a:spcBef>
              <a:buClr>
                <a:srgbClr val="B13F9A"/>
              </a:buClr>
              <a:buSzPct val="73000"/>
              <a:buFont typeface="Wingdings 2"/>
              <a:buChar char=""/>
            </a:pPr>
            <a:r>
              <a:rPr lang="en-US" sz="2400" dirty="0">
                <a:solidFill>
                  <a:prstClr val="black"/>
                </a:solidFill>
              </a:rPr>
              <a:t>Chemically, this can be described as: </a:t>
            </a:r>
          </a:p>
          <a:p>
            <a:pPr marL="1289304" lvl="5" algn="just">
              <a:spcBef>
                <a:spcPts val="400"/>
              </a:spcBef>
              <a:buClr>
                <a:srgbClr val="F9B639"/>
              </a:buClr>
              <a:buSzPct val="80000"/>
            </a:pPr>
            <a:r>
              <a:rPr lang="en-US" sz="2800" dirty="0">
                <a:solidFill>
                  <a:srgbClr val="B13F9A"/>
                </a:solidFill>
              </a:rPr>
              <a:t>        O2 + </a:t>
            </a:r>
            <a:r>
              <a:rPr lang="en-US" sz="2800" dirty="0" err="1">
                <a:solidFill>
                  <a:srgbClr val="B13F9A"/>
                </a:solidFill>
              </a:rPr>
              <a:t>ℎνuv</a:t>
            </a:r>
            <a:r>
              <a:rPr lang="en-US" sz="2800" dirty="0">
                <a:solidFill>
                  <a:srgbClr val="B13F9A"/>
                </a:solidFill>
              </a:rPr>
              <a:t> → 2O</a:t>
            </a:r>
          </a:p>
          <a:p>
            <a:pPr marL="1289304" lvl="5" algn="just">
              <a:spcBef>
                <a:spcPts val="400"/>
              </a:spcBef>
              <a:buClr>
                <a:srgbClr val="F9B639"/>
              </a:buClr>
              <a:buSzPct val="80000"/>
            </a:pPr>
            <a:r>
              <a:rPr lang="en-US" sz="2800" dirty="0">
                <a:solidFill>
                  <a:srgbClr val="B13F9A"/>
                </a:solidFill>
              </a:rPr>
              <a:t>           O + O2 ↔ O3</a:t>
            </a: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295400"/>
            <a:ext cx="3505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718165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pulent">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318</TotalTime>
  <Words>883</Words>
  <Application>Microsoft Office PowerPoint</Application>
  <PresentationFormat>On-screen Show (4:3)</PresentationFormat>
  <Paragraphs>62</Paragraphs>
  <Slides>25</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Calibri</vt:lpstr>
      <vt:lpstr>Trebuchet MS</vt:lpstr>
      <vt:lpstr>Wingdings</vt:lpstr>
      <vt:lpstr>Wingdings 2</vt:lpstr>
      <vt:lpstr>Opulent</vt:lpstr>
      <vt:lpstr>OZONE LAYER  </vt:lpstr>
      <vt:lpstr>OZONE LAYER</vt:lpstr>
      <vt:lpstr>PowerPoint Presentation</vt:lpstr>
      <vt:lpstr>OZONOSPHERE</vt:lpstr>
      <vt:lpstr>UV</vt:lpstr>
      <vt:lpstr>PowerPoint Presentation</vt:lpstr>
      <vt:lpstr>COMPOSITION</vt:lpstr>
      <vt:lpstr>DISCOVERY</vt:lpstr>
      <vt:lpstr>PowerPoint Presentation</vt:lpstr>
      <vt:lpstr>PowerPoint Presentation</vt:lpstr>
      <vt:lpstr>USES OF OZONE LAYER</vt:lpstr>
      <vt:lpstr>EFFECT OF OZONE LAYER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OZONE HOLE</vt:lpstr>
      <vt:lpstr>How is total ozone distributed over the globe?</vt:lpstr>
      <vt:lpstr>Total ozone</vt:lpstr>
      <vt:lpstr>Global distribution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OZONE LAYER  ‘’COMPOSITION AND STATE ACROSS THE GLOBE’’</dc:title>
  <dc:creator>Usama</dc:creator>
  <cp:lastModifiedBy>Dr. Saiqa</cp:lastModifiedBy>
  <cp:revision>18</cp:revision>
  <dcterms:created xsi:type="dcterms:W3CDTF">2019-10-17T12:18:17Z</dcterms:created>
  <dcterms:modified xsi:type="dcterms:W3CDTF">2019-11-26T05:50:21Z</dcterms:modified>
</cp:coreProperties>
</file>