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46" r:id="rId4"/>
    <p:sldId id="342" r:id="rId5"/>
    <p:sldId id="341" r:id="rId6"/>
    <p:sldId id="343" r:id="rId7"/>
    <p:sldId id="344" r:id="rId8"/>
    <p:sldId id="34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300" r:id="rId23"/>
    <p:sldId id="301" r:id="rId24"/>
    <p:sldId id="339" r:id="rId25"/>
    <p:sldId id="303" r:id="rId26"/>
    <p:sldId id="304" r:id="rId27"/>
    <p:sldId id="305" r:id="rId28"/>
    <p:sldId id="355" r:id="rId29"/>
    <p:sldId id="356" r:id="rId30"/>
    <p:sldId id="357" r:id="rId31"/>
    <p:sldId id="358" r:id="rId32"/>
    <p:sldId id="359" r:id="rId33"/>
    <p:sldId id="308" r:id="rId34"/>
    <p:sldId id="348" r:id="rId35"/>
    <p:sldId id="309" r:id="rId36"/>
    <p:sldId id="310" r:id="rId37"/>
    <p:sldId id="311" r:id="rId38"/>
    <p:sldId id="349" r:id="rId39"/>
    <p:sldId id="353" r:id="rId40"/>
    <p:sldId id="354" r:id="rId41"/>
    <p:sldId id="351" r:id="rId42"/>
    <p:sldId id="33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7" r:id="rId51"/>
    <p:sldId id="350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2268" y="0"/>
            <a:ext cx="43180" cy="311150"/>
          </a:xfrm>
          <a:custGeom>
            <a:avLst/>
            <a:gdLst/>
            <a:ahLst/>
            <a:cxnLst/>
            <a:rect l="l" t="t" r="r" b="b"/>
            <a:pathLst>
              <a:path w="43179" h="311150">
                <a:moveTo>
                  <a:pt x="0" y="310896"/>
                </a:moveTo>
                <a:lnTo>
                  <a:pt x="42672" y="310896"/>
                </a:lnTo>
                <a:lnTo>
                  <a:pt x="4267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70264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896"/>
                </a:moveTo>
                <a:lnTo>
                  <a:pt x="4571" y="310896"/>
                </a:lnTo>
                <a:lnTo>
                  <a:pt x="457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8915400" cy="311150"/>
          </a:xfrm>
          <a:custGeom>
            <a:avLst/>
            <a:gdLst/>
            <a:ahLst/>
            <a:cxnLst/>
            <a:rect l="l" t="t" r="r" b="b"/>
            <a:pathLst>
              <a:path w="8915400" h="311150">
                <a:moveTo>
                  <a:pt x="0" y="310896"/>
                </a:moveTo>
                <a:lnTo>
                  <a:pt x="8915400" y="310896"/>
                </a:lnTo>
                <a:lnTo>
                  <a:pt x="8915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02268" y="307847"/>
            <a:ext cx="43180" cy="91440"/>
          </a:xfrm>
          <a:custGeom>
            <a:avLst/>
            <a:gdLst/>
            <a:ahLst/>
            <a:cxnLst/>
            <a:rect l="l" t="t" r="r" b="b"/>
            <a:pathLst>
              <a:path w="43179" h="91439">
                <a:moveTo>
                  <a:pt x="0" y="91439"/>
                </a:moveTo>
                <a:lnTo>
                  <a:pt x="42672" y="91439"/>
                </a:lnTo>
                <a:lnTo>
                  <a:pt x="4267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972550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07847"/>
            <a:ext cx="8915400" cy="91440"/>
          </a:xfrm>
          <a:custGeom>
            <a:avLst/>
            <a:gdLst/>
            <a:ahLst/>
            <a:cxnLst/>
            <a:rect l="l" t="t" r="r" b="b"/>
            <a:pathLst>
              <a:path w="8915400" h="91439">
                <a:moveTo>
                  <a:pt x="0" y="91439"/>
                </a:moveTo>
                <a:lnTo>
                  <a:pt x="8915400" y="91439"/>
                </a:lnTo>
                <a:lnTo>
                  <a:pt x="89154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002268" y="359663"/>
            <a:ext cx="43180" cy="81280"/>
          </a:xfrm>
          <a:custGeom>
            <a:avLst/>
            <a:gdLst/>
            <a:ahLst/>
            <a:cxnLst/>
            <a:rect l="l" t="t" r="r" b="b"/>
            <a:pathLst>
              <a:path w="43179" h="81279">
                <a:moveTo>
                  <a:pt x="0" y="80771"/>
                </a:moveTo>
                <a:lnTo>
                  <a:pt x="42672" y="80771"/>
                </a:lnTo>
                <a:lnTo>
                  <a:pt x="4267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10200" y="359663"/>
            <a:ext cx="3505200" cy="81280"/>
          </a:xfrm>
          <a:custGeom>
            <a:avLst/>
            <a:gdLst/>
            <a:ahLst/>
            <a:cxnLst/>
            <a:rect l="l" t="t" r="r" b="b"/>
            <a:pathLst>
              <a:path w="3505200" h="81279">
                <a:moveTo>
                  <a:pt x="0" y="80771"/>
                </a:moveTo>
                <a:lnTo>
                  <a:pt x="3505200" y="80771"/>
                </a:lnTo>
                <a:lnTo>
                  <a:pt x="350520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6394" y="584961"/>
            <a:ext cx="487121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455F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2268" y="0"/>
            <a:ext cx="43180" cy="311150"/>
          </a:xfrm>
          <a:custGeom>
            <a:avLst/>
            <a:gdLst/>
            <a:ahLst/>
            <a:cxnLst/>
            <a:rect l="l" t="t" r="r" b="b"/>
            <a:pathLst>
              <a:path w="43179" h="311150">
                <a:moveTo>
                  <a:pt x="0" y="310896"/>
                </a:moveTo>
                <a:lnTo>
                  <a:pt x="42672" y="310896"/>
                </a:lnTo>
                <a:lnTo>
                  <a:pt x="4267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70264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896"/>
                </a:moveTo>
                <a:lnTo>
                  <a:pt x="4571" y="310896"/>
                </a:lnTo>
                <a:lnTo>
                  <a:pt x="457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8915400" cy="311150"/>
          </a:xfrm>
          <a:custGeom>
            <a:avLst/>
            <a:gdLst/>
            <a:ahLst/>
            <a:cxnLst/>
            <a:rect l="l" t="t" r="r" b="b"/>
            <a:pathLst>
              <a:path w="8915400" h="311150">
                <a:moveTo>
                  <a:pt x="0" y="310896"/>
                </a:moveTo>
                <a:lnTo>
                  <a:pt x="8915400" y="310896"/>
                </a:lnTo>
                <a:lnTo>
                  <a:pt x="8915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02268" y="307847"/>
            <a:ext cx="43180" cy="91440"/>
          </a:xfrm>
          <a:custGeom>
            <a:avLst/>
            <a:gdLst/>
            <a:ahLst/>
            <a:cxnLst/>
            <a:rect l="l" t="t" r="r" b="b"/>
            <a:pathLst>
              <a:path w="43179" h="91439">
                <a:moveTo>
                  <a:pt x="0" y="91439"/>
                </a:moveTo>
                <a:lnTo>
                  <a:pt x="42672" y="91439"/>
                </a:lnTo>
                <a:lnTo>
                  <a:pt x="4267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972550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07847"/>
            <a:ext cx="8915400" cy="91440"/>
          </a:xfrm>
          <a:custGeom>
            <a:avLst/>
            <a:gdLst/>
            <a:ahLst/>
            <a:cxnLst/>
            <a:rect l="l" t="t" r="r" b="b"/>
            <a:pathLst>
              <a:path w="8915400" h="91439">
                <a:moveTo>
                  <a:pt x="0" y="91439"/>
                </a:moveTo>
                <a:lnTo>
                  <a:pt x="8915400" y="91439"/>
                </a:lnTo>
                <a:lnTo>
                  <a:pt x="89154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002268" y="359663"/>
            <a:ext cx="43180" cy="81280"/>
          </a:xfrm>
          <a:custGeom>
            <a:avLst/>
            <a:gdLst/>
            <a:ahLst/>
            <a:cxnLst/>
            <a:rect l="l" t="t" r="r" b="b"/>
            <a:pathLst>
              <a:path w="43179" h="81279">
                <a:moveTo>
                  <a:pt x="0" y="80771"/>
                </a:moveTo>
                <a:lnTo>
                  <a:pt x="42672" y="80771"/>
                </a:lnTo>
                <a:lnTo>
                  <a:pt x="4267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10200" y="359663"/>
            <a:ext cx="3505200" cy="81280"/>
          </a:xfrm>
          <a:custGeom>
            <a:avLst/>
            <a:gdLst/>
            <a:ahLst/>
            <a:cxnLst/>
            <a:rect l="l" t="t" r="r" b="b"/>
            <a:pathLst>
              <a:path w="3505200" h="81279">
                <a:moveTo>
                  <a:pt x="0" y="80771"/>
                </a:moveTo>
                <a:lnTo>
                  <a:pt x="3505200" y="80771"/>
                </a:lnTo>
                <a:lnTo>
                  <a:pt x="350520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2268" y="0"/>
            <a:ext cx="43180" cy="311150"/>
          </a:xfrm>
          <a:custGeom>
            <a:avLst/>
            <a:gdLst/>
            <a:ahLst/>
            <a:cxnLst/>
            <a:rect l="l" t="t" r="r" b="b"/>
            <a:pathLst>
              <a:path w="43179" h="311150">
                <a:moveTo>
                  <a:pt x="0" y="310896"/>
                </a:moveTo>
                <a:lnTo>
                  <a:pt x="42672" y="310896"/>
                </a:lnTo>
                <a:lnTo>
                  <a:pt x="4267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70264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896"/>
                </a:moveTo>
                <a:lnTo>
                  <a:pt x="4571" y="310896"/>
                </a:lnTo>
                <a:lnTo>
                  <a:pt x="457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8915400" cy="311150"/>
          </a:xfrm>
          <a:custGeom>
            <a:avLst/>
            <a:gdLst/>
            <a:ahLst/>
            <a:cxnLst/>
            <a:rect l="l" t="t" r="r" b="b"/>
            <a:pathLst>
              <a:path w="8915400" h="311150">
                <a:moveTo>
                  <a:pt x="0" y="310896"/>
                </a:moveTo>
                <a:lnTo>
                  <a:pt x="8915400" y="310896"/>
                </a:lnTo>
                <a:lnTo>
                  <a:pt x="8915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02268" y="307847"/>
            <a:ext cx="43180" cy="91440"/>
          </a:xfrm>
          <a:custGeom>
            <a:avLst/>
            <a:gdLst/>
            <a:ahLst/>
            <a:cxnLst/>
            <a:rect l="l" t="t" r="r" b="b"/>
            <a:pathLst>
              <a:path w="43179" h="91439">
                <a:moveTo>
                  <a:pt x="0" y="91439"/>
                </a:moveTo>
                <a:lnTo>
                  <a:pt x="42672" y="91439"/>
                </a:lnTo>
                <a:lnTo>
                  <a:pt x="4267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972550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07847"/>
            <a:ext cx="8915400" cy="91440"/>
          </a:xfrm>
          <a:custGeom>
            <a:avLst/>
            <a:gdLst/>
            <a:ahLst/>
            <a:cxnLst/>
            <a:rect l="l" t="t" r="r" b="b"/>
            <a:pathLst>
              <a:path w="8915400" h="91439">
                <a:moveTo>
                  <a:pt x="0" y="91439"/>
                </a:moveTo>
                <a:lnTo>
                  <a:pt x="8915400" y="91439"/>
                </a:lnTo>
                <a:lnTo>
                  <a:pt x="89154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002268" y="359663"/>
            <a:ext cx="43180" cy="81280"/>
          </a:xfrm>
          <a:custGeom>
            <a:avLst/>
            <a:gdLst/>
            <a:ahLst/>
            <a:cxnLst/>
            <a:rect l="l" t="t" r="r" b="b"/>
            <a:pathLst>
              <a:path w="43179" h="81279">
                <a:moveTo>
                  <a:pt x="0" y="80771"/>
                </a:moveTo>
                <a:lnTo>
                  <a:pt x="42672" y="80771"/>
                </a:lnTo>
                <a:lnTo>
                  <a:pt x="4267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10200" y="359663"/>
            <a:ext cx="3505200" cy="81280"/>
          </a:xfrm>
          <a:custGeom>
            <a:avLst/>
            <a:gdLst/>
            <a:ahLst/>
            <a:cxnLst/>
            <a:rect l="l" t="t" r="r" b="b"/>
            <a:pathLst>
              <a:path w="3505200" h="81279">
                <a:moveTo>
                  <a:pt x="0" y="80771"/>
                </a:moveTo>
                <a:lnTo>
                  <a:pt x="3505200" y="80771"/>
                </a:lnTo>
                <a:lnTo>
                  <a:pt x="350520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2268" y="0"/>
            <a:ext cx="43180" cy="311150"/>
          </a:xfrm>
          <a:custGeom>
            <a:avLst/>
            <a:gdLst/>
            <a:ahLst/>
            <a:cxnLst/>
            <a:rect l="l" t="t" r="r" b="b"/>
            <a:pathLst>
              <a:path w="43179" h="311150">
                <a:moveTo>
                  <a:pt x="0" y="310896"/>
                </a:moveTo>
                <a:lnTo>
                  <a:pt x="42672" y="310896"/>
                </a:lnTo>
                <a:lnTo>
                  <a:pt x="4267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70264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896"/>
                </a:moveTo>
                <a:lnTo>
                  <a:pt x="4571" y="310896"/>
                </a:lnTo>
                <a:lnTo>
                  <a:pt x="457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8915400" cy="311150"/>
          </a:xfrm>
          <a:custGeom>
            <a:avLst/>
            <a:gdLst/>
            <a:ahLst/>
            <a:cxnLst/>
            <a:rect l="l" t="t" r="r" b="b"/>
            <a:pathLst>
              <a:path w="8915400" h="311150">
                <a:moveTo>
                  <a:pt x="0" y="310896"/>
                </a:moveTo>
                <a:lnTo>
                  <a:pt x="8915400" y="310896"/>
                </a:lnTo>
                <a:lnTo>
                  <a:pt x="8915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02268" y="307847"/>
            <a:ext cx="43180" cy="91440"/>
          </a:xfrm>
          <a:custGeom>
            <a:avLst/>
            <a:gdLst/>
            <a:ahLst/>
            <a:cxnLst/>
            <a:rect l="l" t="t" r="r" b="b"/>
            <a:pathLst>
              <a:path w="43179" h="91439">
                <a:moveTo>
                  <a:pt x="0" y="91439"/>
                </a:moveTo>
                <a:lnTo>
                  <a:pt x="42672" y="91439"/>
                </a:lnTo>
                <a:lnTo>
                  <a:pt x="4267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972550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07847"/>
            <a:ext cx="8915400" cy="91440"/>
          </a:xfrm>
          <a:custGeom>
            <a:avLst/>
            <a:gdLst/>
            <a:ahLst/>
            <a:cxnLst/>
            <a:rect l="l" t="t" r="r" b="b"/>
            <a:pathLst>
              <a:path w="8915400" h="91439">
                <a:moveTo>
                  <a:pt x="0" y="91439"/>
                </a:moveTo>
                <a:lnTo>
                  <a:pt x="8915400" y="91439"/>
                </a:lnTo>
                <a:lnTo>
                  <a:pt x="89154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002268" y="359663"/>
            <a:ext cx="43180" cy="81280"/>
          </a:xfrm>
          <a:custGeom>
            <a:avLst/>
            <a:gdLst/>
            <a:ahLst/>
            <a:cxnLst/>
            <a:rect l="l" t="t" r="r" b="b"/>
            <a:pathLst>
              <a:path w="43179" h="81279">
                <a:moveTo>
                  <a:pt x="0" y="80771"/>
                </a:moveTo>
                <a:lnTo>
                  <a:pt x="42672" y="80771"/>
                </a:lnTo>
                <a:lnTo>
                  <a:pt x="4267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10200" y="359663"/>
            <a:ext cx="3505200" cy="81280"/>
          </a:xfrm>
          <a:custGeom>
            <a:avLst/>
            <a:gdLst/>
            <a:ahLst/>
            <a:cxnLst/>
            <a:rect l="l" t="t" r="r" b="b"/>
            <a:pathLst>
              <a:path w="3505200" h="81279">
                <a:moveTo>
                  <a:pt x="0" y="80771"/>
                </a:moveTo>
                <a:lnTo>
                  <a:pt x="3505200" y="80771"/>
                </a:lnTo>
                <a:lnTo>
                  <a:pt x="350520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2268" y="0"/>
            <a:ext cx="43180" cy="311150"/>
          </a:xfrm>
          <a:custGeom>
            <a:avLst/>
            <a:gdLst/>
            <a:ahLst/>
            <a:cxnLst/>
            <a:rect l="l" t="t" r="r" b="b"/>
            <a:pathLst>
              <a:path w="43179" h="311150">
                <a:moveTo>
                  <a:pt x="0" y="310896"/>
                </a:moveTo>
                <a:lnTo>
                  <a:pt x="42672" y="310896"/>
                </a:lnTo>
                <a:lnTo>
                  <a:pt x="4267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70264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896"/>
                </a:moveTo>
                <a:lnTo>
                  <a:pt x="4571" y="310896"/>
                </a:lnTo>
                <a:lnTo>
                  <a:pt x="457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8915400" cy="311150"/>
          </a:xfrm>
          <a:custGeom>
            <a:avLst/>
            <a:gdLst/>
            <a:ahLst/>
            <a:cxnLst/>
            <a:rect l="l" t="t" r="r" b="b"/>
            <a:pathLst>
              <a:path w="8915400" h="311150">
                <a:moveTo>
                  <a:pt x="0" y="310896"/>
                </a:moveTo>
                <a:lnTo>
                  <a:pt x="8915400" y="310896"/>
                </a:lnTo>
                <a:lnTo>
                  <a:pt x="8915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02268" y="307847"/>
            <a:ext cx="43180" cy="91440"/>
          </a:xfrm>
          <a:custGeom>
            <a:avLst/>
            <a:gdLst/>
            <a:ahLst/>
            <a:cxnLst/>
            <a:rect l="l" t="t" r="r" b="b"/>
            <a:pathLst>
              <a:path w="43179" h="91439">
                <a:moveTo>
                  <a:pt x="0" y="91439"/>
                </a:moveTo>
                <a:lnTo>
                  <a:pt x="42672" y="91439"/>
                </a:lnTo>
                <a:lnTo>
                  <a:pt x="4267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972550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07847"/>
            <a:ext cx="8915400" cy="91440"/>
          </a:xfrm>
          <a:custGeom>
            <a:avLst/>
            <a:gdLst/>
            <a:ahLst/>
            <a:cxnLst/>
            <a:rect l="l" t="t" r="r" b="b"/>
            <a:pathLst>
              <a:path w="8915400" h="91439">
                <a:moveTo>
                  <a:pt x="0" y="91439"/>
                </a:moveTo>
                <a:lnTo>
                  <a:pt x="8915400" y="91439"/>
                </a:lnTo>
                <a:lnTo>
                  <a:pt x="89154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002268" y="359663"/>
            <a:ext cx="43180" cy="81280"/>
          </a:xfrm>
          <a:custGeom>
            <a:avLst/>
            <a:gdLst/>
            <a:ahLst/>
            <a:cxnLst/>
            <a:rect l="l" t="t" r="r" b="b"/>
            <a:pathLst>
              <a:path w="43179" h="81279">
                <a:moveTo>
                  <a:pt x="0" y="80771"/>
                </a:moveTo>
                <a:lnTo>
                  <a:pt x="42672" y="80771"/>
                </a:lnTo>
                <a:lnTo>
                  <a:pt x="4267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10200" y="359663"/>
            <a:ext cx="3505200" cy="81280"/>
          </a:xfrm>
          <a:custGeom>
            <a:avLst/>
            <a:gdLst/>
            <a:ahLst/>
            <a:cxnLst/>
            <a:rect l="l" t="t" r="r" b="b"/>
            <a:pathLst>
              <a:path w="3505200" h="81279">
                <a:moveTo>
                  <a:pt x="0" y="80771"/>
                </a:moveTo>
                <a:lnTo>
                  <a:pt x="3505200" y="80771"/>
                </a:lnTo>
                <a:lnTo>
                  <a:pt x="350520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1001013"/>
            <a:ext cx="8681719" cy="13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3894" y="3336163"/>
            <a:ext cx="6776211" cy="284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455F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8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9979"/>
          </a:xfrm>
          <a:custGeom>
            <a:avLst/>
            <a:gdLst/>
            <a:ahLst/>
            <a:cxnLst/>
            <a:rect l="l" t="t" r="r" b="b"/>
            <a:pathLst>
              <a:path w="9144000" h="3649979">
                <a:moveTo>
                  <a:pt x="0" y="3649979"/>
                </a:moveTo>
                <a:lnTo>
                  <a:pt x="9144000" y="3649979"/>
                </a:lnTo>
                <a:lnTo>
                  <a:pt x="9144000" y="0"/>
                </a:lnTo>
                <a:lnTo>
                  <a:pt x="0" y="0"/>
                </a:lnTo>
                <a:lnTo>
                  <a:pt x="0" y="3649979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397611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6159" y="4079747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649979"/>
            <a:ext cx="457200" cy="26034"/>
          </a:xfrm>
          <a:custGeom>
            <a:avLst/>
            <a:gdLst/>
            <a:ahLst/>
            <a:cxnLst/>
            <a:rect l="l" t="t" r="r" b="b"/>
            <a:pathLst>
              <a:path w="457200" h="26035">
                <a:moveTo>
                  <a:pt x="0" y="25908"/>
                </a:moveTo>
                <a:lnTo>
                  <a:pt x="457200" y="25908"/>
                </a:lnTo>
                <a:lnTo>
                  <a:pt x="457200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675888"/>
            <a:ext cx="457200" cy="140335"/>
          </a:xfrm>
          <a:custGeom>
            <a:avLst/>
            <a:gdLst/>
            <a:ahLst/>
            <a:cxnLst/>
            <a:rect l="l" t="t" r="r" b="b"/>
            <a:pathLst>
              <a:path w="457200" h="140335">
                <a:moveTo>
                  <a:pt x="0" y="140207"/>
                </a:moveTo>
                <a:lnTo>
                  <a:pt x="457200" y="140207"/>
                </a:lnTo>
                <a:lnTo>
                  <a:pt x="457200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4515" y="3642359"/>
            <a:ext cx="2729865" cy="248920"/>
          </a:xfrm>
          <a:custGeom>
            <a:avLst/>
            <a:gdLst/>
            <a:ahLst/>
            <a:cxnLst/>
            <a:rect l="l" t="t" r="r" b="b"/>
            <a:pathLst>
              <a:path w="2729865" h="248920">
                <a:moveTo>
                  <a:pt x="0" y="248412"/>
                </a:moveTo>
                <a:lnTo>
                  <a:pt x="2729484" y="248412"/>
                </a:lnTo>
                <a:lnTo>
                  <a:pt x="2729484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2389632"/>
            <a:ext cx="8458200" cy="1469390"/>
          </a:xfrm>
          <a:custGeom>
            <a:avLst/>
            <a:gdLst/>
            <a:ahLst/>
            <a:cxnLst/>
            <a:rect l="l" t="t" r="r" b="b"/>
            <a:pathLst>
              <a:path w="8458200" h="1469389">
                <a:moveTo>
                  <a:pt x="0" y="1469136"/>
                </a:moveTo>
                <a:lnTo>
                  <a:pt x="8458200" y="1469136"/>
                </a:lnTo>
                <a:lnTo>
                  <a:pt x="8458200" y="0"/>
                </a:lnTo>
                <a:lnTo>
                  <a:pt x="0" y="0"/>
                </a:lnTo>
                <a:lnTo>
                  <a:pt x="0" y="1469136"/>
                </a:lnTo>
                <a:close/>
              </a:path>
            </a:pathLst>
          </a:custGeom>
          <a:solidFill>
            <a:srgbClr val="DFF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40133" y="2719427"/>
            <a:ext cx="5530215" cy="18806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405" dirty="0" smtClean="0">
                <a:solidFill>
                  <a:srgbClr val="455F5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Introduction , Ecosystem  and Ecological pyramids</a:t>
            </a:r>
            <a:endParaRPr lang="en-US" sz="3200" dirty="0" smtClean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2790825" marR="586740">
              <a:lnSpc>
                <a:spcPct val="212200"/>
              </a:lnSpc>
              <a:spcBef>
                <a:spcPts val="890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16736" y="3902964"/>
            <a:ext cx="2531364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5672" y="193547"/>
            <a:ext cx="7001256" cy="2196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0"/>
            <a:ext cx="43180" cy="311150"/>
          </a:xfrm>
          <a:custGeom>
            <a:avLst/>
            <a:gdLst/>
            <a:ahLst/>
            <a:cxnLst/>
            <a:rect l="l" t="t" r="r" b="b"/>
            <a:pathLst>
              <a:path w="43179" h="311150">
                <a:moveTo>
                  <a:pt x="0" y="310896"/>
                </a:moveTo>
                <a:lnTo>
                  <a:pt x="42672" y="310896"/>
                </a:lnTo>
                <a:lnTo>
                  <a:pt x="4267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264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896"/>
                </a:moveTo>
                <a:lnTo>
                  <a:pt x="4571" y="310896"/>
                </a:lnTo>
                <a:lnTo>
                  <a:pt x="457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8915400" cy="311150"/>
          </a:xfrm>
          <a:custGeom>
            <a:avLst/>
            <a:gdLst/>
            <a:ahLst/>
            <a:cxnLst/>
            <a:rect l="l" t="t" r="r" b="b"/>
            <a:pathLst>
              <a:path w="8915400" h="311150">
                <a:moveTo>
                  <a:pt x="0" y="310896"/>
                </a:moveTo>
                <a:lnTo>
                  <a:pt x="8915400" y="310896"/>
                </a:lnTo>
                <a:lnTo>
                  <a:pt x="8915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238" y="307847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151"/>
                </a:move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2371" y="307847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0" y="73151"/>
                </a:moveTo>
                <a:lnTo>
                  <a:pt x="12192" y="73151"/>
                </a:lnTo>
                <a:lnTo>
                  <a:pt x="1219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268" y="307847"/>
            <a:ext cx="43180" cy="73660"/>
          </a:xfrm>
          <a:custGeom>
            <a:avLst/>
            <a:gdLst/>
            <a:ahLst/>
            <a:cxnLst/>
            <a:rect l="l" t="t" r="r" b="b"/>
            <a:pathLst>
              <a:path w="43179" h="73660">
                <a:moveTo>
                  <a:pt x="0" y="73151"/>
                </a:moveTo>
                <a:lnTo>
                  <a:pt x="42672" y="73151"/>
                </a:lnTo>
                <a:lnTo>
                  <a:pt x="4267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2550" y="307847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151"/>
                </a:move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7847"/>
            <a:ext cx="8915400" cy="73660"/>
          </a:xfrm>
          <a:custGeom>
            <a:avLst/>
            <a:gdLst/>
            <a:ahLst/>
            <a:cxnLst/>
            <a:rect l="l" t="t" r="r" b="b"/>
            <a:pathLst>
              <a:path w="8915400" h="73660">
                <a:moveTo>
                  <a:pt x="0" y="73151"/>
                </a:moveTo>
                <a:lnTo>
                  <a:pt x="8915400" y="73151"/>
                </a:lnTo>
                <a:lnTo>
                  <a:pt x="891540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371" y="359663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0" y="21336"/>
                </a:moveTo>
                <a:lnTo>
                  <a:pt x="12192" y="21336"/>
                </a:lnTo>
                <a:lnTo>
                  <a:pt x="1219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268" y="359663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89">
                <a:moveTo>
                  <a:pt x="0" y="21336"/>
                </a:moveTo>
                <a:lnTo>
                  <a:pt x="42672" y="21336"/>
                </a:lnTo>
                <a:lnTo>
                  <a:pt x="4267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59663"/>
            <a:ext cx="3505200" cy="21590"/>
          </a:xfrm>
          <a:custGeom>
            <a:avLst/>
            <a:gdLst/>
            <a:ahLst/>
            <a:cxnLst/>
            <a:rect l="l" t="t" r="r" b="b"/>
            <a:pathLst>
              <a:path w="3505200" h="21589">
                <a:moveTo>
                  <a:pt x="0" y="21336"/>
                </a:moveTo>
                <a:lnTo>
                  <a:pt x="3505200" y="21336"/>
                </a:lnTo>
                <a:lnTo>
                  <a:pt x="3505200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29700" y="0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5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2831" y="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7300" y="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3365" cy="1143000"/>
          </a:xfrm>
          <a:prstGeom prst="rect">
            <a:avLst/>
          </a:prstGeom>
          <a:solidFill>
            <a:srgbClr val="DFF0D2"/>
          </a:solidFill>
        </p:spPr>
        <p:txBody>
          <a:bodyPr vert="horz" wrap="square" lIns="0" tIns="3187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10"/>
              </a:spcBef>
            </a:pPr>
            <a:r>
              <a:rPr sz="3000" b="1" spc="-105" dirty="0">
                <a:latin typeface="Trebuchet MS"/>
                <a:cs typeface="Trebuchet MS"/>
              </a:rPr>
              <a:t>What </a:t>
            </a:r>
            <a:r>
              <a:rPr sz="3000" b="1" spc="-130" dirty="0">
                <a:latin typeface="Trebuchet MS"/>
                <a:cs typeface="Trebuchet MS"/>
              </a:rPr>
              <a:t>is </a:t>
            </a:r>
            <a:r>
              <a:rPr sz="3000" b="1" spc="-140" dirty="0">
                <a:latin typeface="Trebuchet MS"/>
                <a:cs typeface="Trebuchet MS"/>
              </a:rPr>
              <a:t>an</a:t>
            </a:r>
            <a:r>
              <a:rPr sz="3000" b="1" spc="-470" dirty="0">
                <a:latin typeface="Trebuchet MS"/>
                <a:cs typeface="Trebuchet MS"/>
              </a:rPr>
              <a:t> </a:t>
            </a:r>
            <a:r>
              <a:rPr sz="3000" b="1" spc="-160" dirty="0">
                <a:latin typeface="Trebuchet MS"/>
                <a:cs typeface="Trebuchet MS"/>
              </a:rPr>
              <a:t>ecosystem?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9787" y="2371344"/>
            <a:ext cx="7772400" cy="2516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9787" y="2371344"/>
            <a:ext cx="7772400" cy="2516505"/>
          </a:xfrm>
          <a:custGeom>
            <a:avLst/>
            <a:gdLst/>
            <a:ahLst/>
            <a:cxnLst/>
            <a:rect l="l" t="t" r="r" b="b"/>
            <a:pathLst>
              <a:path w="7772400" h="2516504">
                <a:moveTo>
                  <a:pt x="0" y="2516123"/>
                </a:moveTo>
                <a:lnTo>
                  <a:pt x="7772400" y="2516123"/>
                </a:lnTo>
                <a:lnTo>
                  <a:pt x="7772400" y="0"/>
                </a:lnTo>
                <a:lnTo>
                  <a:pt x="0" y="0"/>
                </a:lnTo>
                <a:lnTo>
                  <a:pt x="0" y="2516123"/>
                </a:lnTo>
                <a:close/>
              </a:path>
            </a:pathLst>
          </a:custGeom>
          <a:ln w="6096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8832" y="2278359"/>
            <a:ext cx="7141209" cy="2494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6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Ecosystem </a:t>
            </a:r>
            <a:r>
              <a:rPr sz="36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is </a:t>
            </a:r>
            <a:r>
              <a:rPr sz="36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a </a:t>
            </a:r>
            <a:r>
              <a:rPr sz="36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system </a:t>
            </a:r>
            <a:r>
              <a:rPr sz="3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living </a:t>
            </a:r>
            <a:r>
              <a:rPr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things  </a:t>
            </a:r>
            <a:r>
              <a:rPr sz="36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that </a:t>
            </a:r>
            <a:r>
              <a:rPr sz="36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interact </a:t>
            </a:r>
            <a:r>
              <a:rPr sz="3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with </a:t>
            </a:r>
            <a:r>
              <a:rPr sz="3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each 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other </a:t>
            </a:r>
            <a:r>
              <a:rPr sz="36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3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with  </a:t>
            </a:r>
            <a:r>
              <a:rPr sz="36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3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physical</a:t>
            </a:r>
            <a:r>
              <a:rPr sz="36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world.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4276"/>
            <a:ext cx="8229600" cy="1066800"/>
          </a:xfrm>
          <a:custGeom>
            <a:avLst/>
            <a:gdLst/>
            <a:ahLst/>
            <a:cxnLst/>
            <a:rect l="l" t="t" r="r" b="b"/>
            <a:pathLst>
              <a:path w="8229600" h="1066800">
                <a:moveTo>
                  <a:pt x="0" y="1066800"/>
                </a:moveTo>
                <a:lnTo>
                  <a:pt x="8229600" y="1066800"/>
                </a:lnTo>
                <a:lnTo>
                  <a:pt x="8229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DFF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739" y="952246"/>
            <a:ext cx="2191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85" dirty="0">
                <a:latin typeface="Trebuchet MS"/>
                <a:cs typeface="Trebuchet MS"/>
              </a:rPr>
              <a:t>However……..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036" y="1817065"/>
            <a:ext cx="8754110" cy="300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152400" indent="-191770">
              <a:lnSpc>
                <a:spcPct val="100000"/>
              </a:lnSpc>
              <a:spcBef>
                <a:spcPts val="105"/>
              </a:spcBef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3200" spc="-190" dirty="0">
                <a:solidFill>
                  <a:srgbClr val="455F51"/>
                </a:solidFill>
                <a:latin typeface="Arial"/>
                <a:cs typeface="Arial"/>
              </a:rPr>
              <a:t>An ecosystem </a:t>
            </a:r>
            <a:r>
              <a:rPr sz="3200" spc="-204" dirty="0">
                <a:solidFill>
                  <a:srgbClr val="455F51"/>
                </a:solidFill>
                <a:latin typeface="Arial"/>
                <a:cs typeface="Arial"/>
              </a:rPr>
              <a:t>can </a:t>
            </a:r>
            <a:r>
              <a:rPr sz="3200" spc="-145" dirty="0">
                <a:solidFill>
                  <a:srgbClr val="455F51"/>
                </a:solidFill>
                <a:latin typeface="Arial"/>
                <a:cs typeface="Arial"/>
              </a:rPr>
              <a:t>be </a:t>
            </a:r>
            <a:r>
              <a:rPr sz="3200" spc="-295" dirty="0">
                <a:solidFill>
                  <a:srgbClr val="455F51"/>
                </a:solidFill>
                <a:latin typeface="Arial"/>
                <a:cs typeface="Arial"/>
              </a:rPr>
              <a:t>as </a:t>
            </a:r>
            <a:r>
              <a:rPr sz="3200" spc="-140" dirty="0">
                <a:solidFill>
                  <a:srgbClr val="455F51"/>
                </a:solidFill>
                <a:latin typeface="Arial"/>
                <a:cs typeface="Arial"/>
              </a:rPr>
              <a:t>large </a:t>
            </a:r>
            <a:r>
              <a:rPr sz="3200" spc="-295" dirty="0">
                <a:solidFill>
                  <a:srgbClr val="455F51"/>
                </a:solidFill>
                <a:latin typeface="Arial"/>
                <a:cs typeface="Arial"/>
              </a:rPr>
              <a:t>as </a:t>
            </a:r>
            <a:r>
              <a:rPr sz="3200" spc="-35" dirty="0">
                <a:solidFill>
                  <a:srgbClr val="455F51"/>
                </a:solidFill>
                <a:latin typeface="Arial"/>
                <a:cs typeface="Arial"/>
              </a:rPr>
              <a:t>the </a:t>
            </a:r>
            <a:r>
              <a:rPr sz="3200" spc="-254" dirty="0">
                <a:solidFill>
                  <a:srgbClr val="455F51"/>
                </a:solidFill>
                <a:latin typeface="Arial"/>
                <a:cs typeface="Arial"/>
              </a:rPr>
              <a:t>Sahara </a:t>
            </a:r>
            <a:r>
              <a:rPr sz="3200" spc="-135" dirty="0">
                <a:solidFill>
                  <a:srgbClr val="455F51"/>
                </a:solidFill>
                <a:latin typeface="Arial"/>
                <a:cs typeface="Arial"/>
              </a:rPr>
              <a:t>Desert,  </a:t>
            </a:r>
            <a:r>
              <a:rPr sz="3200" spc="-25" dirty="0">
                <a:solidFill>
                  <a:srgbClr val="455F51"/>
                </a:solidFill>
                <a:latin typeface="Arial"/>
                <a:cs typeface="Arial"/>
              </a:rPr>
              <a:t>or </a:t>
            </a:r>
            <a:r>
              <a:rPr sz="3200" spc="-300" dirty="0">
                <a:solidFill>
                  <a:srgbClr val="455F51"/>
                </a:solidFill>
                <a:latin typeface="Arial"/>
                <a:cs typeface="Arial"/>
              </a:rPr>
              <a:t>as </a:t>
            </a:r>
            <a:r>
              <a:rPr sz="3200" spc="-140" dirty="0">
                <a:solidFill>
                  <a:srgbClr val="455F51"/>
                </a:solidFill>
                <a:latin typeface="Arial"/>
                <a:cs typeface="Arial"/>
              </a:rPr>
              <a:t>small </a:t>
            </a:r>
            <a:r>
              <a:rPr sz="3200" spc="-300" dirty="0">
                <a:solidFill>
                  <a:srgbClr val="455F51"/>
                </a:solidFill>
                <a:latin typeface="Arial"/>
                <a:cs typeface="Arial"/>
              </a:rPr>
              <a:t>as </a:t>
            </a:r>
            <a:r>
              <a:rPr sz="3200" spc="-245" dirty="0">
                <a:solidFill>
                  <a:srgbClr val="455F51"/>
                </a:solidFill>
                <a:latin typeface="Arial"/>
                <a:cs typeface="Arial"/>
              </a:rPr>
              <a:t>a</a:t>
            </a:r>
            <a:r>
              <a:rPr sz="3200" spc="-55" dirty="0">
                <a:solidFill>
                  <a:srgbClr val="455F5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455F51"/>
                </a:solidFill>
                <a:latin typeface="Arial"/>
                <a:cs typeface="Arial"/>
              </a:rPr>
              <a:t>puddle!!!</a:t>
            </a:r>
            <a:endParaRPr sz="3200">
              <a:latin typeface="Arial"/>
              <a:cs typeface="Arial"/>
            </a:endParaRPr>
          </a:p>
          <a:p>
            <a:pPr marL="204470" marR="279400" indent="-191770">
              <a:lnSpc>
                <a:spcPct val="100000"/>
              </a:lnSpc>
              <a:spcBef>
                <a:spcPts val="195"/>
              </a:spcBef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3200" spc="-250" dirty="0">
                <a:solidFill>
                  <a:srgbClr val="455F51"/>
                </a:solidFill>
                <a:latin typeface="Arial"/>
                <a:cs typeface="Arial"/>
              </a:rPr>
              <a:t>Ecosystems </a:t>
            </a:r>
            <a:r>
              <a:rPr sz="3200" spc="-140" dirty="0">
                <a:solidFill>
                  <a:srgbClr val="455F51"/>
                </a:solidFill>
                <a:latin typeface="Arial"/>
                <a:cs typeface="Arial"/>
              </a:rPr>
              <a:t>are </a:t>
            </a:r>
            <a:r>
              <a:rPr sz="3200" spc="-95" dirty="0">
                <a:solidFill>
                  <a:srgbClr val="455F51"/>
                </a:solidFill>
                <a:latin typeface="Arial"/>
                <a:cs typeface="Arial"/>
              </a:rPr>
              <a:t>more </a:t>
            </a:r>
            <a:r>
              <a:rPr sz="3200" spc="-65" dirty="0">
                <a:solidFill>
                  <a:srgbClr val="455F51"/>
                </a:solidFill>
                <a:latin typeface="Arial"/>
                <a:cs typeface="Arial"/>
              </a:rPr>
              <a:t>than just </a:t>
            </a:r>
            <a:r>
              <a:rPr sz="3200" spc="-35" dirty="0">
                <a:solidFill>
                  <a:srgbClr val="455F51"/>
                </a:solidFill>
                <a:latin typeface="Arial"/>
                <a:cs typeface="Arial"/>
              </a:rPr>
              <a:t>the </a:t>
            </a:r>
            <a:r>
              <a:rPr sz="3200" spc="-175" dirty="0">
                <a:solidFill>
                  <a:srgbClr val="455F51"/>
                </a:solidFill>
                <a:latin typeface="Arial"/>
                <a:cs typeface="Arial"/>
              </a:rPr>
              <a:t>organisms</a:t>
            </a:r>
            <a:r>
              <a:rPr sz="3200" spc="-530" dirty="0">
                <a:solidFill>
                  <a:srgbClr val="455F51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455F51"/>
                </a:solidFill>
                <a:latin typeface="Arial"/>
                <a:cs typeface="Arial"/>
              </a:rPr>
              <a:t>they  </a:t>
            </a:r>
            <a:r>
              <a:rPr sz="3200" spc="-95" dirty="0">
                <a:solidFill>
                  <a:srgbClr val="455F51"/>
                </a:solidFill>
                <a:latin typeface="Arial"/>
                <a:cs typeface="Arial"/>
              </a:rPr>
              <a:t>contain.</a:t>
            </a:r>
            <a:endParaRPr sz="3200">
              <a:latin typeface="Arial"/>
              <a:cs typeface="Arial"/>
            </a:endParaRPr>
          </a:p>
          <a:p>
            <a:pPr marL="204470" marR="5080" indent="-191770">
              <a:lnSpc>
                <a:spcPct val="100000"/>
              </a:lnSpc>
              <a:spcBef>
                <a:spcPts val="204"/>
              </a:spcBef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3200" spc="-204" dirty="0">
                <a:solidFill>
                  <a:srgbClr val="455F51"/>
                </a:solidFill>
                <a:latin typeface="Arial"/>
                <a:cs typeface="Arial"/>
              </a:rPr>
              <a:t>Geography, </a:t>
            </a:r>
            <a:r>
              <a:rPr sz="3200" spc="-120" dirty="0">
                <a:solidFill>
                  <a:srgbClr val="455F51"/>
                </a:solidFill>
                <a:latin typeface="Arial"/>
                <a:cs typeface="Arial"/>
              </a:rPr>
              <a:t>weather, </a:t>
            </a:r>
            <a:r>
              <a:rPr sz="3200" spc="-95" dirty="0">
                <a:solidFill>
                  <a:srgbClr val="455F51"/>
                </a:solidFill>
                <a:latin typeface="Arial"/>
                <a:cs typeface="Arial"/>
              </a:rPr>
              <a:t>climate </a:t>
            </a:r>
            <a:r>
              <a:rPr sz="3200" spc="-150" dirty="0">
                <a:solidFill>
                  <a:srgbClr val="455F51"/>
                </a:solidFill>
                <a:latin typeface="Arial"/>
                <a:cs typeface="Arial"/>
              </a:rPr>
              <a:t>and </a:t>
            </a:r>
            <a:r>
              <a:rPr sz="3200" spc="-145" dirty="0">
                <a:solidFill>
                  <a:srgbClr val="455F51"/>
                </a:solidFill>
                <a:latin typeface="Arial"/>
                <a:cs typeface="Arial"/>
              </a:rPr>
              <a:t>geologic </a:t>
            </a:r>
            <a:r>
              <a:rPr sz="3200" spc="-114" dirty="0">
                <a:solidFill>
                  <a:srgbClr val="455F51"/>
                </a:solidFill>
                <a:latin typeface="Arial"/>
                <a:cs typeface="Arial"/>
              </a:rPr>
              <a:t>factors  </a:t>
            </a:r>
            <a:r>
              <a:rPr sz="3200" spc="-170" dirty="0">
                <a:solidFill>
                  <a:srgbClr val="455F51"/>
                </a:solidFill>
                <a:latin typeface="Arial"/>
                <a:cs typeface="Arial"/>
              </a:rPr>
              <a:t>also </a:t>
            </a:r>
            <a:r>
              <a:rPr sz="3200" spc="-95" dirty="0">
                <a:solidFill>
                  <a:srgbClr val="455F51"/>
                </a:solidFill>
                <a:latin typeface="Arial"/>
                <a:cs typeface="Arial"/>
              </a:rPr>
              <a:t>influence </a:t>
            </a:r>
            <a:r>
              <a:rPr sz="3200" spc="-35" dirty="0">
                <a:solidFill>
                  <a:srgbClr val="455F51"/>
                </a:solidFill>
                <a:latin typeface="Arial"/>
                <a:cs typeface="Arial"/>
              </a:rPr>
              <a:t>the </a:t>
            </a:r>
            <a:r>
              <a:rPr sz="3200" spc="-85" dirty="0">
                <a:solidFill>
                  <a:srgbClr val="455F51"/>
                </a:solidFill>
                <a:latin typeface="Arial"/>
                <a:cs typeface="Arial"/>
              </a:rPr>
              <a:t>interactions </a:t>
            </a:r>
            <a:r>
              <a:rPr sz="3200" dirty="0">
                <a:solidFill>
                  <a:srgbClr val="455F51"/>
                </a:solidFill>
                <a:latin typeface="Arial"/>
                <a:cs typeface="Arial"/>
              </a:rPr>
              <a:t>within </a:t>
            </a:r>
            <a:r>
              <a:rPr sz="3200" spc="-170" dirty="0">
                <a:solidFill>
                  <a:srgbClr val="455F51"/>
                </a:solidFill>
                <a:latin typeface="Arial"/>
                <a:cs typeface="Arial"/>
              </a:rPr>
              <a:t>an</a:t>
            </a:r>
            <a:r>
              <a:rPr sz="3200" spc="-590" dirty="0">
                <a:solidFill>
                  <a:srgbClr val="455F51"/>
                </a:solidFill>
                <a:latin typeface="Arial"/>
                <a:cs typeface="Arial"/>
              </a:rPr>
              <a:t> </a:t>
            </a:r>
            <a:r>
              <a:rPr sz="3200" spc="-175" dirty="0">
                <a:solidFill>
                  <a:srgbClr val="455F51"/>
                </a:solidFill>
                <a:latin typeface="Arial"/>
                <a:cs typeface="Arial"/>
              </a:rPr>
              <a:t>ecosystem</a:t>
            </a:r>
            <a:r>
              <a:rPr sz="3200" spc="-175" dirty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59781" y="300364"/>
            <a:ext cx="1710305" cy="183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616" y="899160"/>
            <a:ext cx="3505200" cy="528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1164" y="2022348"/>
            <a:ext cx="3962399" cy="2677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1164" y="2022348"/>
            <a:ext cx="3962400" cy="2677795"/>
          </a:xfrm>
          <a:prstGeom prst="rect">
            <a:avLst/>
          </a:prstGeom>
          <a:ln w="6096">
            <a:solidFill>
              <a:srgbClr val="99CA38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350"/>
              </a:spcBef>
            </a:pPr>
            <a:r>
              <a:rPr sz="2800" b="1" spc="-8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800" b="1" i="1" spc="-204" dirty="0">
                <a:solidFill>
                  <a:srgbClr val="FF0000"/>
                </a:solidFill>
                <a:latin typeface="Arial"/>
                <a:cs typeface="Arial"/>
              </a:rPr>
              <a:t>puddle </a:t>
            </a:r>
            <a:r>
              <a:rPr sz="2800" b="1" spc="-120" dirty="0">
                <a:solidFill>
                  <a:srgbClr val="001F5F"/>
                </a:solidFill>
                <a:latin typeface="Trebuchet MS"/>
                <a:cs typeface="Trebuchet MS"/>
              </a:rPr>
              <a:t>is </a:t>
            </a:r>
            <a:r>
              <a:rPr sz="2800" b="1" spc="-114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800" b="1" spc="-3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125" dirty="0">
                <a:solidFill>
                  <a:srgbClr val="001F5F"/>
                </a:solidFill>
                <a:latin typeface="Trebuchet MS"/>
                <a:cs typeface="Trebuchet MS"/>
              </a:rPr>
              <a:t>small</a:t>
            </a:r>
            <a:endParaRPr sz="2800">
              <a:latin typeface="Trebuchet MS"/>
              <a:cs typeface="Trebuchet MS"/>
            </a:endParaRPr>
          </a:p>
          <a:p>
            <a:pPr marL="92710" marR="473075">
              <a:lnSpc>
                <a:spcPct val="150000"/>
              </a:lnSpc>
            </a:pPr>
            <a:r>
              <a:rPr sz="2800" b="1" spc="-160" dirty="0">
                <a:solidFill>
                  <a:srgbClr val="001F5F"/>
                </a:solidFill>
                <a:latin typeface="Trebuchet MS"/>
                <a:cs typeface="Trebuchet MS"/>
              </a:rPr>
              <a:t>accumulation </a:t>
            </a:r>
            <a:r>
              <a:rPr sz="2800" b="1" spc="-120" dirty="0">
                <a:solidFill>
                  <a:srgbClr val="001F5F"/>
                </a:solidFill>
                <a:latin typeface="Trebuchet MS"/>
                <a:cs typeface="Trebuchet MS"/>
              </a:rPr>
              <a:t>of</a:t>
            </a:r>
            <a:r>
              <a:rPr sz="2800" b="1" spc="-2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170" dirty="0">
                <a:solidFill>
                  <a:srgbClr val="001F5F"/>
                </a:solidFill>
                <a:latin typeface="Trebuchet MS"/>
                <a:cs typeface="Trebuchet MS"/>
              </a:rPr>
              <a:t>liquid,  </a:t>
            </a:r>
            <a:r>
              <a:rPr sz="2800" b="1" spc="-140" dirty="0">
                <a:solidFill>
                  <a:srgbClr val="001F5F"/>
                </a:solidFill>
                <a:latin typeface="Trebuchet MS"/>
                <a:cs typeface="Trebuchet MS"/>
              </a:rPr>
              <a:t>usually </a:t>
            </a:r>
            <a:r>
              <a:rPr sz="2800" b="1" spc="-229" dirty="0">
                <a:solidFill>
                  <a:srgbClr val="001F5F"/>
                </a:solidFill>
                <a:latin typeface="Trebuchet MS"/>
                <a:cs typeface="Trebuchet MS"/>
              </a:rPr>
              <a:t>water, </a:t>
            </a:r>
            <a:r>
              <a:rPr sz="2800" b="1" spc="-120" dirty="0">
                <a:solidFill>
                  <a:srgbClr val="001F5F"/>
                </a:solidFill>
                <a:latin typeface="Trebuchet MS"/>
                <a:cs typeface="Trebuchet MS"/>
              </a:rPr>
              <a:t>on </a:t>
            </a:r>
            <a:r>
              <a:rPr sz="2800" b="1" spc="-114" dirty="0">
                <a:solidFill>
                  <a:srgbClr val="001F5F"/>
                </a:solidFill>
                <a:latin typeface="Trebuchet MS"/>
                <a:cs typeface="Trebuchet MS"/>
              </a:rPr>
              <a:t>a  </a:t>
            </a:r>
            <a:r>
              <a:rPr sz="2800" b="1" spc="-175" dirty="0">
                <a:solidFill>
                  <a:srgbClr val="001F5F"/>
                </a:solidFill>
                <a:latin typeface="Trebuchet MS"/>
                <a:cs typeface="Trebuchet MS"/>
              </a:rPr>
              <a:t>surface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71" y="2094902"/>
            <a:ext cx="8057064" cy="3524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4276"/>
            <a:ext cx="8229600" cy="1066800"/>
          </a:xfrm>
          <a:custGeom>
            <a:avLst/>
            <a:gdLst/>
            <a:ahLst/>
            <a:cxnLst/>
            <a:rect l="l" t="t" r="r" b="b"/>
            <a:pathLst>
              <a:path w="8229600" h="1066800">
                <a:moveTo>
                  <a:pt x="0" y="1066800"/>
                </a:moveTo>
                <a:lnTo>
                  <a:pt x="8229600" y="1066800"/>
                </a:lnTo>
                <a:lnTo>
                  <a:pt x="8229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DFF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952246"/>
            <a:ext cx="4238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60" dirty="0">
                <a:latin typeface="Trebuchet MS"/>
                <a:cs typeface="Trebuchet MS"/>
              </a:rPr>
              <a:t>Classification </a:t>
            </a:r>
            <a:r>
              <a:rPr sz="3000" b="1" spc="-125" dirty="0">
                <a:latin typeface="Trebuchet MS"/>
                <a:cs typeface="Trebuchet MS"/>
              </a:rPr>
              <a:t>of</a:t>
            </a:r>
            <a:r>
              <a:rPr sz="3000" b="1" spc="-335" dirty="0">
                <a:latin typeface="Trebuchet MS"/>
                <a:cs typeface="Trebuchet MS"/>
              </a:rPr>
              <a:t> </a:t>
            </a:r>
            <a:r>
              <a:rPr sz="3000" b="1" spc="-190" dirty="0">
                <a:latin typeface="Trebuchet MS"/>
                <a:cs typeface="Trebuchet MS"/>
              </a:rPr>
              <a:t>Ecosystem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41726" y="594105"/>
            <a:ext cx="3145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Kinds of</a:t>
            </a:r>
            <a:r>
              <a:rPr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Ecosystems</a:t>
            </a:r>
          </a:p>
        </p:txBody>
      </p:sp>
      <p:sp>
        <p:nvSpPr>
          <p:cNvPr id="12" name="object 12"/>
          <p:cNvSpPr/>
          <p:nvPr/>
        </p:nvSpPr>
        <p:spPr>
          <a:xfrm>
            <a:off x="4639055" y="1098803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2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8255" y="144780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19811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3055" y="1447800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600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8255" y="1447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72656" y="1447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2291" y="2159634"/>
            <a:ext cx="1964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Natural</a:t>
            </a:r>
            <a:r>
              <a:rPr sz="1800" b="1" spc="-7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Ecosystems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09030" y="2159634"/>
            <a:ext cx="226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Man-made</a:t>
            </a:r>
            <a:r>
              <a:rPr sz="1800" b="1" spc="-5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Ecosystems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8255" y="24384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3855" y="30480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7255" y="30480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3855" y="3048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6491" y="3455289"/>
            <a:ext cx="11442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4463C"/>
                </a:solidFill>
                <a:latin typeface="Times New Roman"/>
                <a:cs typeface="Times New Roman"/>
              </a:rPr>
              <a:t>Terrestrial  </a:t>
            </a:r>
            <a:r>
              <a:rPr sz="1800" b="1" dirty="0" smtClean="0">
                <a:solidFill>
                  <a:srgbClr val="34463C"/>
                </a:solidFill>
                <a:latin typeface="Times New Roman"/>
                <a:cs typeface="Times New Roman"/>
              </a:rPr>
              <a:t>Ecos</a:t>
            </a:r>
            <a:r>
              <a:rPr sz="1800" b="1" spc="10" dirty="0" smtClean="0">
                <a:solidFill>
                  <a:srgbClr val="34463C"/>
                </a:solidFill>
                <a:latin typeface="Times New Roman"/>
                <a:cs typeface="Times New Roman"/>
              </a:rPr>
              <a:t>y</a:t>
            </a:r>
            <a:r>
              <a:rPr sz="1800" b="1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stems</a:t>
            </a:r>
            <a:r>
              <a:rPr lang="en-US" sz="1800" b="1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endParaRPr sz="1800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29255" y="30480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38855" y="30480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79395" y="3531489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Aquatic</a:t>
            </a:r>
            <a:r>
              <a:rPr sz="1800" b="1" spc="-5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Ecosystems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38855" y="38100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5455" y="4419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1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3655" y="4419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5455" y="4419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81855" y="4419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974595" y="4827270"/>
            <a:ext cx="1198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4463C"/>
                </a:solidFill>
                <a:latin typeface="Times New Roman"/>
                <a:cs typeface="Times New Roman"/>
              </a:rPr>
              <a:t>Fresh</a:t>
            </a:r>
            <a:r>
              <a:rPr sz="1800" b="1" spc="-8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water  Ecosystems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27450" y="4827270"/>
            <a:ext cx="19295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Marine  </a:t>
            </a:r>
            <a:r>
              <a:rPr sz="1800" b="1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Ecos</a:t>
            </a:r>
            <a:r>
              <a:rPr sz="1800" b="1" spc="5" dirty="0" smtClean="0">
                <a:solidFill>
                  <a:srgbClr val="34463C"/>
                </a:solidFill>
                <a:latin typeface="Times New Roman"/>
                <a:cs typeface="Times New Roman"/>
              </a:rPr>
              <a:t>y</a:t>
            </a:r>
            <a:r>
              <a:rPr sz="1800" b="1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stems</a:t>
            </a:r>
            <a:r>
              <a:rPr lang="en-US" sz="1800" b="1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05455" y="5486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58674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5455" y="58674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999" y="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95855" y="5867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67455" y="5867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26491" y="6122923"/>
            <a:ext cx="18249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Lentic</a:t>
            </a:r>
            <a:r>
              <a:rPr sz="1800" b="1" spc="-7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Ecosystems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(Static </a:t>
            </a: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water)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65195" y="6122923"/>
            <a:ext cx="2691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Lotic Ecosystems</a:t>
            </a:r>
            <a:r>
              <a:rPr sz="1800" b="1" spc="-7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(Running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4463C"/>
                </a:solidFill>
                <a:latin typeface="Times New Roman"/>
                <a:cs typeface="Times New Roman"/>
              </a:rPr>
              <a:t>water)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7179" y="5867400"/>
            <a:ext cx="2125980" cy="990600"/>
          </a:xfrm>
          <a:custGeom>
            <a:avLst/>
            <a:gdLst/>
            <a:ahLst/>
            <a:cxnLst/>
            <a:rect l="l" t="t" r="r" b="b"/>
            <a:pathLst>
              <a:path w="2125980" h="990600">
                <a:moveTo>
                  <a:pt x="0" y="495300"/>
                </a:moveTo>
                <a:lnTo>
                  <a:pt x="7685" y="435433"/>
                </a:lnTo>
                <a:lnTo>
                  <a:pt x="30150" y="377687"/>
                </a:lnTo>
                <a:lnTo>
                  <a:pt x="66503" y="322474"/>
                </a:lnTo>
                <a:lnTo>
                  <a:pt x="115856" y="270210"/>
                </a:lnTo>
                <a:lnTo>
                  <a:pt x="145129" y="245313"/>
                </a:lnTo>
                <a:lnTo>
                  <a:pt x="177319" y="221308"/>
                </a:lnTo>
                <a:lnTo>
                  <a:pt x="212314" y="198248"/>
                </a:lnTo>
                <a:lnTo>
                  <a:pt x="250002" y="176185"/>
                </a:lnTo>
                <a:lnTo>
                  <a:pt x="290274" y="155169"/>
                </a:lnTo>
                <a:lnTo>
                  <a:pt x="333017" y="135253"/>
                </a:lnTo>
                <a:lnTo>
                  <a:pt x="378120" y="116488"/>
                </a:lnTo>
                <a:lnTo>
                  <a:pt x="425472" y="98927"/>
                </a:lnTo>
                <a:lnTo>
                  <a:pt x="474962" y="82622"/>
                </a:lnTo>
                <a:lnTo>
                  <a:pt x="526479" y="67623"/>
                </a:lnTo>
                <a:lnTo>
                  <a:pt x="579912" y="53983"/>
                </a:lnTo>
                <a:lnTo>
                  <a:pt x="635149" y="41754"/>
                </a:lnTo>
                <a:lnTo>
                  <a:pt x="692079" y="30987"/>
                </a:lnTo>
                <a:lnTo>
                  <a:pt x="750591" y="21734"/>
                </a:lnTo>
                <a:lnTo>
                  <a:pt x="810574" y="14048"/>
                </a:lnTo>
                <a:lnTo>
                  <a:pt x="871916" y="7979"/>
                </a:lnTo>
                <a:lnTo>
                  <a:pt x="934507" y="3581"/>
                </a:lnTo>
                <a:lnTo>
                  <a:pt x="998235" y="903"/>
                </a:lnTo>
                <a:lnTo>
                  <a:pt x="1062989" y="0"/>
                </a:lnTo>
                <a:lnTo>
                  <a:pt x="1127749" y="903"/>
                </a:lnTo>
                <a:lnTo>
                  <a:pt x="1191481" y="3581"/>
                </a:lnTo>
                <a:lnTo>
                  <a:pt x="1254076" y="7979"/>
                </a:lnTo>
                <a:lnTo>
                  <a:pt x="1315421" y="14048"/>
                </a:lnTo>
                <a:lnTo>
                  <a:pt x="1375407" y="21734"/>
                </a:lnTo>
                <a:lnTo>
                  <a:pt x="1433920" y="30987"/>
                </a:lnTo>
                <a:lnTo>
                  <a:pt x="1490852" y="41754"/>
                </a:lnTo>
                <a:lnTo>
                  <a:pt x="1546089" y="53983"/>
                </a:lnTo>
                <a:lnTo>
                  <a:pt x="1599522" y="67623"/>
                </a:lnTo>
                <a:lnTo>
                  <a:pt x="1651039" y="82622"/>
                </a:lnTo>
                <a:lnTo>
                  <a:pt x="1700529" y="98927"/>
                </a:lnTo>
                <a:lnTo>
                  <a:pt x="1747880" y="116488"/>
                </a:lnTo>
                <a:lnTo>
                  <a:pt x="1792982" y="135253"/>
                </a:lnTo>
                <a:lnTo>
                  <a:pt x="1835724" y="155169"/>
                </a:lnTo>
                <a:lnTo>
                  <a:pt x="1875993" y="176185"/>
                </a:lnTo>
                <a:lnTo>
                  <a:pt x="1913680" y="198248"/>
                </a:lnTo>
                <a:lnTo>
                  <a:pt x="1948673" y="221308"/>
                </a:lnTo>
                <a:lnTo>
                  <a:pt x="1980861" y="245313"/>
                </a:lnTo>
                <a:lnTo>
                  <a:pt x="2010132" y="270210"/>
                </a:lnTo>
                <a:lnTo>
                  <a:pt x="2059482" y="322474"/>
                </a:lnTo>
                <a:lnTo>
                  <a:pt x="2095832" y="377687"/>
                </a:lnTo>
                <a:lnTo>
                  <a:pt x="2118294" y="435433"/>
                </a:lnTo>
                <a:lnTo>
                  <a:pt x="2125980" y="495300"/>
                </a:lnTo>
                <a:lnTo>
                  <a:pt x="2124040" y="525472"/>
                </a:lnTo>
                <a:lnTo>
                  <a:pt x="2108855" y="584330"/>
                </a:lnTo>
                <a:lnTo>
                  <a:pt x="2079337" y="640861"/>
                </a:lnTo>
                <a:lnTo>
                  <a:pt x="2036376" y="694652"/>
                </a:lnTo>
                <a:lnTo>
                  <a:pt x="1980861" y="745286"/>
                </a:lnTo>
                <a:lnTo>
                  <a:pt x="1948673" y="769290"/>
                </a:lnTo>
                <a:lnTo>
                  <a:pt x="1913680" y="792350"/>
                </a:lnTo>
                <a:lnTo>
                  <a:pt x="1875993" y="814414"/>
                </a:lnTo>
                <a:lnTo>
                  <a:pt x="1835724" y="835430"/>
                </a:lnTo>
                <a:lnTo>
                  <a:pt x="1792982" y="855346"/>
                </a:lnTo>
                <a:lnTo>
                  <a:pt x="1747880" y="874110"/>
                </a:lnTo>
                <a:lnTo>
                  <a:pt x="1700529" y="891671"/>
                </a:lnTo>
                <a:lnTo>
                  <a:pt x="1651039" y="907977"/>
                </a:lnTo>
                <a:lnTo>
                  <a:pt x="1599522" y="922976"/>
                </a:lnTo>
                <a:lnTo>
                  <a:pt x="1546089" y="936616"/>
                </a:lnTo>
                <a:lnTo>
                  <a:pt x="1490852" y="948845"/>
                </a:lnTo>
                <a:lnTo>
                  <a:pt x="1433920" y="959611"/>
                </a:lnTo>
                <a:lnTo>
                  <a:pt x="1375407" y="968864"/>
                </a:lnTo>
                <a:lnTo>
                  <a:pt x="1315421" y="976550"/>
                </a:lnTo>
                <a:lnTo>
                  <a:pt x="1254076" y="982619"/>
                </a:lnTo>
                <a:lnTo>
                  <a:pt x="1191481" y="987018"/>
                </a:lnTo>
                <a:lnTo>
                  <a:pt x="1127749" y="989695"/>
                </a:lnTo>
                <a:lnTo>
                  <a:pt x="1062989" y="990599"/>
                </a:lnTo>
                <a:lnTo>
                  <a:pt x="998235" y="989695"/>
                </a:lnTo>
                <a:lnTo>
                  <a:pt x="934507" y="987018"/>
                </a:lnTo>
                <a:lnTo>
                  <a:pt x="871916" y="982619"/>
                </a:lnTo>
                <a:lnTo>
                  <a:pt x="810574" y="976550"/>
                </a:lnTo>
                <a:lnTo>
                  <a:pt x="750591" y="968864"/>
                </a:lnTo>
                <a:lnTo>
                  <a:pt x="692079" y="959611"/>
                </a:lnTo>
                <a:lnTo>
                  <a:pt x="635149" y="948845"/>
                </a:lnTo>
                <a:lnTo>
                  <a:pt x="579912" y="936616"/>
                </a:lnTo>
                <a:lnTo>
                  <a:pt x="526479" y="922976"/>
                </a:lnTo>
                <a:lnTo>
                  <a:pt x="474962" y="907977"/>
                </a:lnTo>
                <a:lnTo>
                  <a:pt x="425472" y="891671"/>
                </a:lnTo>
                <a:lnTo>
                  <a:pt x="378120" y="874110"/>
                </a:lnTo>
                <a:lnTo>
                  <a:pt x="333017" y="855346"/>
                </a:lnTo>
                <a:lnTo>
                  <a:pt x="290274" y="835430"/>
                </a:lnTo>
                <a:lnTo>
                  <a:pt x="250002" y="814414"/>
                </a:lnTo>
                <a:lnTo>
                  <a:pt x="212314" y="792350"/>
                </a:lnTo>
                <a:lnTo>
                  <a:pt x="177319" y="769290"/>
                </a:lnTo>
                <a:lnTo>
                  <a:pt x="145129" y="745286"/>
                </a:lnTo>
                <a:lnTo>
                  <a:pt x="115856" y="720389"/>
                </a:lnTo>
                <a:lnTo>
                  <a:pt x="66503" y="668125"/>
                </a:lnTo>
                <a:lnTo>
                  <a:pt x="30150" y="612912"/>
                </a:lnTo>
                <a:lnTo>
                  <a:pt x="7685" y="555166"/>
                </a:lnTo>
                <a:lnTo>
                  <a:pt x="0" y="4953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2427" y="6019800"/>
            <a:ext cx="3200400" cy="762000"/>
          </a:xfrm>
          <a:custGeom>
            <a:avLst/>
            <a:gdLst/>
            <a:ahLst/>
            <a:cxnLst/>
            <a:rect l="l" t="t" r="r" b="b"/>
            <a:pathLst>
              <a:path w="3200400" h="762000">
                <a:moveTo>
                  <a:pt x="0" y="381000"/>
                </a:moveTo>
                <a:lnTo>
                  <a:pt x="14607" y="329299"/>
                </a:lnTo>
                <a:lnTo>
                  <a:pt x="39987" y="295978"/>
                </a:lnTo>
                <a:lnTo>
                  <a:pt x="77222" y="263732"/>
                </a:lnTo>
                <a:lnTo>
                  <a:pt x="125747" y="232695"/>
                </a:lnTo>
                <a:lnTo>
                  <a:pt x="184997" y="203000"/>
                </a:lnTo>
                <a:lnTo>
                  <a:pt x="254408" y="174784"/>
                </a:lnTo>
                <a:lnTo>
                  <a:pt x="292746" y="161272"/>
                </a:lnTo>
                <a:lnTo>
                  <a:pt x="333413" y="148179"/>
                </a:lnTo>
                <a:lnTo>
                  <a:pt x="376338" y="135524"/>
                </a:lnTo>
                <a:lnTo>
                  <a:pt x="421449" y="123322"/>
                </a:lnTo>
                <a:lnTo>
                  <a:pt x="468677" y="111590"/>
                </a:lnTo>
                <a:lnTo>
                  <a:pt x="517951" y="100345"/>
                </a:lnTo>
                <a:lnTo>
                  <a:pt x="569200" y="89604"/>
                </a:lnTo>
                <a:lnTo>
                  <a:pt x="622354" y="79384"/>
                </a:lnTo>
                <a:lnTo>
                  <a:pt x="677341" y="69701"/>
                </a:lnTo>
                <a:lnTo>
                  <a:pt x="734092" y="60573"/>
                </a:lnTo>
                <a:lnTo>
                  <a:pt x="792536" y="52016"/>
                </a:lnTo>
                <a:lnTo>
                  <a:pt x="852602" y="44047"/>
                </a:lnTo>
                <a:lnTo>
                  <a:pt x="914220" y="36682"/>
                </a:lnTo>
                <a:lnTo>
                  <a:pt x="977318" y="29940"/>
                </a:lnTo>
                <a:lnTo>
                  <a:pt x="1041827" y="23835"/>
                </a:lnTo>
                <a:lnTo>
                  <a:pt x="1107676" y="18386"/>
                </a:lnTo>
                <a:lnTo>
                  <a:pt x="1174794" y="13609"/>
                </a:lnTo>
                <a:lnTo>
                  <a:pt x="1243110" y="9520"/>
                </a:lnTo>
                <a:lnTo>
                  <a:pt x="1312554" y="6138"/>
                </a:lnTo>
                <a:lnTo>
                  <a:pt x="1383056" y="3477"/>
                </a:lnTo>
                <a:lnTo>
                  <a:pt x="1454545" y="1556"/>
                </a:lnTo>
                <a:lnTo>
                  <a:pt x="1526949" y="392"/>
                </a:lnTo>
                <a:lnTo>
                  <a:pt x="1600200" y="0"/>
                </a:lnTo>
                <a:lnTo>
                  <a:pt x="1673450" y="392"/>
                </a:lnTo>
                <a:lnTo>
                  <a:pt x="1745854" y="1556"/>
                </a:lnTo>
                <a:lnTo>
                  <a:pt x="1817343" y="3477"/>
                </a:lnTo>
                <a:lnTo>
                  <a:pt x="1887845" y="6138"/>
                </a:lnTo>
                <a:lnTo>
                  <a:pt x="1957289" y="9520"/>
                </a:lnTo>
                <a:lnTo>
                  <a:pt x="2025605" y="13609"/>
                </a:lnTo>
                <a:lnTo>
                  <a:pt x="2092723" y="18386"/>
                </a:lnTo>
                <a:lnTo>
                  <a:pt x="2158572" y="23835"/>
                </a:lnTo>
                <a:lnTo>
                  <a:pt x="2223081" y="29940"/>
                </a:lnTo>
                <a:lnTo>
                  <a:pt x="2286179" y="36682"/>
                </a:lnTo>
                <a:lnTo>
                  <a:pt x="2347797" y="44047"/>
                </a:lnTo>
                <a:lnTo>
                  <a:pt x="2407863" y="52016"/>
                </a:lnTo>
                <a:lnTo>
                  <a:pt x="2466307" y="60573"/>
                </a:lnTo>
                <a:lnTo>
                  <a:pt x="2523058" y="69701"/>
                </a:lnTo>
                <a:lnTo>
                  <a:pt x="2578045" y="79384"/>
                </a:lnTo>
                <a:lnTo>
                  <a:pt x="2631199" y="89604"/>
                </a:lnTo>
                <a:lnTo>
                  <a:pt x="2682448" y="100345"/>
                </a:lnTo>
                <a:lnTo>
                  <a:pt x="2731722" y="111590"/>
                </a:lnTo>
                <a:lnTo>
                  <a:pt x="2778950" y="123322"/>
                </a:lnTo>
                <a:lnTo>
                  <a:pt x="2824061" y="135524"/>
                </a:lnTo>
                <a:lnTo>
                  <a:pt x="2866986" y="148179"/>
                </a:lnTo>
                <a:lnTo>
                  <a:pt x="2907653" y="161272"/>
                </a:lnTo>
                <a:lnTo>
                  <a:pt x="2945991" y="174784"/>
                </a:lnTo>
                <a:lnTo>
                  <a:pt x="2981931" y="188699"/>
                </a:lnTo>
                <a:lnTo>
                  <a:pt x="3046332" y="217671"/>
                </a:lnTo>
                <a:lnTo>
                  <a:pt x="3100290" y="248054"/>
                </a:lnTo>
                <a:lnTo>
                  <a:pt x="3143241" y="279713"/>
                </a:lnTo>
                <a:lnTo>
                  <a:pt x="3174619" y="312513"/>
                </a:lnTo>
                <a:lnTo>
                  <a:pt x="3193860" y="346320"/>
                </a:lnTo>
                <a:lnTo>
                  <a:pt x="3200400" y="381000"/>
                </a:lnTo>
                <a:lnTo>
                  <a:pt x="3198753" y="398439"/>
                </a:lnTo>
                <a:lnTo>
                  <a:pt x="3174619" y="449483"/>
                </a:lnTo>
                <a:lnTo>
                  <a:pt x="3143241" y="482282"/>
                </a:lnTo>
                <a:lnTo>
                  <a:pt x="3100290" y="513940"/>
                </a:lnTo>
                <a:lnTo>
                  <a:pt x="3046332" y="544322"/>
                </a:lnTo>
                <a:lnTo>
                  <a:pt x="2981931" y="573294"/>
                </a:lnTo>
                <a:lnTo>
                  <a:pt x="2945991" y="587209"/>
                </a:lnTo>
                <a:lnTo>
                  <a:pt x="2907653" y="600721"/>
                </a:lnTo>
                <a:lnTo>
                  <a:pt x="2866986" y="613814"/>
                </a:lnTo>
                <a:lnTo>
                  <a:pt x="2824061" y="626470"/>
                </a:lnTo>
                <a:lnTo>
                  <a:pt x="2778950" y="638672"/>
                </a:lnTo>
                <a:lnTo>
                  <a:pt x="2731722" y="650404"/>
                </a:lnTo>
                <a:lnTo>
                  <a:pt x="2682448" y="661649"/>
                </a:lnTo>
                <a:lnTo>
                  <a:pt x="2631199" y="672390"/>
                </a:lnTo>
                <a:lnTo>
                  <a:pt x="2578045" y="682610"/>
                </a:lnTo>
                <a:lnTo>
                  <a:pt x="2523058" y="692293"/>
                </a:lnTo>
                <a:lnTo>
                  <a:pt x="2466307" y="701422"/>
                </a:lnTo>
                <a:lnTo>
                  <a:pt x="2407863" y="709979"/>
                </a:lnTo>
                <a:lnTo>
                  <a:pt x="2347797" y="717949"/>
                </a:lnTo>
                <a:lnTo>
                  <a:pt x="2286179" y="725314"/>
                </a:lnTo>
                <a:lnTo>
                  <a:pt x="2223081" y="732057"/>
                </a:lnTo>
                <a:lnTo>
                  <a:pt x="2158572" y="738161"/>
                </a:lnTo>
                <a:lnTo>
                  <a:pt x="2092723" y="743611"/>
                </a:lnTo>
                <a:lnTo>
                  <a:pt x="2025605" y="748388"/>
                </a:lnTo>
                <a:lnTo>
                  <a:pt x="1957289" y="752477"/>
                </a:lnTo>
                <a:lnTo>
                  <a:pt x="1887845" y="755860"/>
                </a:lnTo>
                <a:lnTo>
                  <a:pt x="1817343" y="758520"/>
                </a:lnTo>
                <a:lnTo>
                  <a:pt x="1745854" y="760441"/>
                </a:lnTo>
                <a:lnTo>
                  <a:pt x="1673450" y="761606"/>
                </a:lnTo>
                <a:lnTo>
                  <a:pt x="1600200" y="761998"/>
                </a:lnTo>
                <a:lnTo>
                  <a:pt x="1526949" y="761606"/>
                </a:lnTo>
                <a:lnTo>
                  <a:pt x="1454545" y="760441"/>
                </a:lnTo>
                <a:lnTo>
                  <a:pt x="1383056" y="758520"/>
                </a:lnTo>
                <a:lnTo>
                  <a:pt x="1312554" y="755860"/>
                </a:lnTo>
                <a:lnTo>
                  <a:pt x="1243110" y="752477"/>
                </a:lnTo>
                <a:lnTo>
                  <a:pt x="1174794" y="748388"/>
                </a:lnTo>
                <a:lnTo>
                  <a:pt x="1107676" y="743611"/>
                </a:lnTo>
                <a:lnTo>
                  <a:pt x="1041827" y="738161"/>
                </a:lnTo>
                <a:lnTo>
                  <a:pt x="977318" y="732057"/>
                </a:lnTo>
                <a:lnTo>
                  <a:pt x="914220" y="725314"/>
                </a:lnTo>
                <a:lnTo>
                  <a:pt x="852602" y="717949"/>
                </a:lnTo>
                <a:lnTo>
                  <a:pt x="792536" y="709979"/>
                </a:lnTo>
                <a:lnTo>
                  <a:pt x="734092" y="701422"/>
                </a:lnTo>
                <a:lnTo>
                  <a:pt x="677341" y="692293"/>
                </a:lnTo>
                <a:lnTo>
                  <a:pt x="622354" y="682610"/>
                </a:lnTo>
                <a:lnTo>
                  <a:pt x="569200" y="672390"/>
                </a:lnTo>
                <a:lnTo>
                  <a:pt x="517951" y="661649"/>
                </a:lnTo>
                <a:lnTo>
                  <a:pt x="468677" y="650404"/>
                </a:lnTo>
                <a:lnTo>
                  <a:pt x="421449" y="638672"/>
                </a:lnTo>
                <a:lnTo>
                  <a:pt x="376338" y="626470"/>
                </a:lnTo>
                <a:lnTo>
                  <a:pt x="333413" y="613814"/>
                </a:lnTo>
                <a:lnTo>
                  <a:pt x="292746" y="600721"/>
                </a:lnTo>
                <a:lnTo>
                  <a:pt x="254408" y="587209"/>
                </a:lnTo>
                <a:lnTo>
                  <a:pt x="218468" y="573294"/>
                </a:lnTo>
                <a:lnTo>
                  <a:pt x="154067" y="544322"/>
                </a:lnTo>
                <a:lnTo>
                  <a:pt x="100109" y="513940"/>
                </a:lnTo>
                <a:lnTo>
                  <a:pt x="57158" y="482282"/>
                </a:lnTo>
                <a:lnTo>
                  <a:pt x="25780" y="449483"/>
                </a:lnTo>
                <a:lnTo>
                  <a:pt x="6539" y="415677"/>
                </a:lnTo>
                <a:lnTo>
                  <a:pt x="0" y="3810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703" y="573404"/>
            <a:ext cx="2609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Natural</a:t>
            </a:r>
            <a:r>
              <a:rPr sz="2400" b="1" spc="-5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Ecosystems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2355" y="3806952"/>
            <a:ext cx="1399032" cy="1184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4023" y="2462783"/>
            <a:ext cx="23622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40" y="3468623"/>
            <a:ext cx="2514600" cy="1496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4023" y="4029455"/>
            <a:ext cx="20574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188" y="2197607"/>
            <a:ext cx="2031492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6355" y="3148583"/>
            <a:ext cx="1886712" cy="2269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2928" y="5140452"/>
            <a:ext cx="2150364" cy="1586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036" y="5094732"/>
            <a:ext cx="2452116" cy="1632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666" y="1026033"/>
            <a:ext cx="4112895" cy="1126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1800" spc="-145" dirty="0">
                <a:solidFill>
                  <a:srgbClr val="001F5F"/>
                </a:solidFill>
                <a:latin typeface="Arial"/>
                <a:cs typeface="Arial"/>
              </a:rPr>
              <a:t>Ecosystems </a:t>
            </a:r>
            <a:r>
              <a:rPr sz="1800" spc="-5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1800" spc="-85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gifts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nature</a:t>
            </a:r>
            <a:r>
              <a:rPr sz="1800" spc="-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001F5F"/>
                </a:solidFill>
                <a:latin typeface="Arial"/>
                <a:cs typeface="Arial"/>
              </a:rPr>
              <a:t>are  </a:t>
            </a:r>
            <a:r>
              <a:rPr sz="1800" spc="-75" dirty="0">
                <a:solidFill>
                  <a:srgbClr val="001F5F"/>
                </a:solidFill>
                <a:latin typeface="Arial"/>
                <a:cs typeface="Arial"/>
              </a:rPr>
              <a:t>called 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natural </a:t>
            </a:r>
            <a:r>
              <a:rPr sz="1800" spc="-110" dirty="0">
                <a:solidFill>
                  <a:srgbClr val="001F5F"/>
                </a:solidFill>
                <a:latin typeface="Arial"/>
                <a:cs typeface="Arial"/>
              </a:rPr>
              <a:t>ecosystems. </a:t>
            </a:r>
            <a:r>
              <a:rPr sz="1800" spc="-95" dirty="0">
                <a:solidFill>
                  <a:srgbClr val="001F5F"/>
                </a:solidFill>
                <a:latin typeface="Arial"/>
                <a:cs typeface="Arial"/>
              </a:rPr>
              <a:t>Deserts, </a:t>
            </a:r>
            <a:r>
              <a:rPr sz="1800" spc="-65" dirty="0">
                <a:solidFill>
                  <a:srgbClr val="001F5F"/>
                </a:solidFill>
                <a:latin typeface="Arial"/>
                <a:cs typeface="Arial"/>
              </a:rPr>
              <a:t>forests,  </a:t>
            </a:r>
            <a:r>
              <a:rPr sz="1800" spc="-110" dirty="0">
                <a:solidFill>
                  <a:srgbClr val="001F5F"/>
                </a:solidFill>
                <a:latin typeface="Arial"/>
                <a:cs typeface="Arial"/>
              </a:rPr>
              <a:t>oceans, grasslands, </a:t>
            </a:r>
            <a:r>
              <a:rPr sz="1800" spc="-60" dirty="0">
                <a:solidFill>
                  <a:srgbClr val="001F5F"/>
                </a:solidFill>
                <a:latin typeface="Arial"/>
                <a:cs typeface="Arial"/>
              </a:rPr>
              <a:t>etc. </a:t>
            </a:r>
            <a:r>
              <a:rPr sz="1800" spc="-85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natural  </a:t>
            </a:r>
            <a:r>
              <a:rPr sz="1800" spc="-120" dirty="0">
                <a:solidFill>
                  <a:srgbClr val="001F5F"/>
                </a:solidFill>
                <a:latin typeface="Arial"/>
                <a:cs typeface="Arial"/>
              </a:rPr>
              <a:t>ecosystems</a:t>
            </a:r>
            <a:r>
              <a:rPr sz="18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2764" y="479424"/>
            <a:ext cx="3933825" cy="165353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840"/>
              </a:spcBef>
            </a:pP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Man-made</a:t>
            </a:r>
            <a:r>
              <a:rPr sz="2400" b="1" spc="-1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Ecosystems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55"/>
              </a:spcBef>
            </a:pPr>
            <a:r>
              <a:rPr sz="1800" spc="-145" dirty="0">
                <a:solidFill>
                  <a:srgbClr val="001F5F"/>
                </a:solidFill>
                <a:latin typeface="Arial"/>
                <a:cs typeface="Arial"/>
              </a:rPr>
              <a:t>Ecosystems </a:t>
            </a:r>
            <a:r>
              <a:rPr sz="1800" spc="-5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1800" spc="-85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1800" spc="-70" dirty="0">
                <a:solidFill>
                  <a:srgbClr val="001F5F"/>
                </a:solidFill>
                <a:latin typeface="Arial"/>
                <a:cs typeface="Arial"/>
              </a:rPr>
              <a:t>engineered </a:t>
            </a:r>
            <a:r>
              <a:rPr sz="1800" spc="-80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1800" spc="-90" dirty="0">
                <a:solidFill>
                  <a:srgbClr val="001F5F"/>
                </a:solidFill>
                <a:latin typeface="Arial"/>
                <a:cs typeface="Arial"/>
              </a:rPr>
              <a:t>man  </a:t>
            </a:r>
            <a:r>
              <a:rPr sz="1800" spc="-85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1800" spc="-75" dirty="0">
                <a:solidFill>
                  <a:srgbClr val="001F5F"/>
                </a:solidFill>
                <a:latin typeface="Arial"/>
                <a:cs typeface="Arial"/>
              </a:rPr>
              <a:t>called </a:t>
            </a:r>
            <a:r>
              <a:rPr sz="1800" spc="-50" dirty="0">
                <a:solidFill>
                  <a:srgbClr val="001F5F"/>
                </a:solidFill>
                <a:latin typeface="Arial"/>
                <a:cs typeface="Arial"/>
              </a:rPr>
              <a:t>Man </a:t>
            </a:r>
            <a:r>
              <a:rPr sz="1800" spc="-65" dirty="0">
                <a:solidFill>
                  <a:srgbClr val="001F5F"/>
                </a:solidFill>
                <a:latin typeface="Arial"/>
                <a:cs typeface="Arial"/>
              </a:rPr>
              <a:t>Made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artificial  </a:t>
            </a:r>
            <a:r>
              <a:rPr sz="1800" spc="-110" dirty="0">
                <a:solidFill>
                  <a:srgbClr val="001F5F"/>
                </a:solidFill>
                <a:latin typeface="Arial"/>
                <a:cs typeface="Arial"/>
              </a:rPr>
              <a:t>ecosystems. </a:t>
            </a:r>
            <a:r>
              <a:rPr sz="1800" spc="-130" dirty="0">
                <a:solidFill>
                  <a:srgbClr val="001F5F"/>
                </a:solidFill>
                <a:latin typeface="Arial"/>
                <a:cs typeface="Arial"/>
              </a:rPr>
              <a:t>Examples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1800" spc="-110" dirty="0">
                <a:solidFill>
                  <a:srgbClr val="001F5F"/>
                </a:solidFill>
                <a:latin typeface="Arial"/>
                <a:cs typeface="Arial"/>
              </a:rPr>
              <a:t>Gardens, </a:t>
            </a:r>
            <a:r>
              <a:rPr sz="1800" spc="-55" dirty="0">
                <a:solidFill>
                  <a:srgbClr val="001F5F"/>
                </a:solidFill>
                <a:latin typeface="Arial"/>
                <a:cs typeface="Arial"/>
              </a:rPr>
              <a:t>Man  </a:t>
            </a:r>
            <a:r>
              <a:rPr sz="1800" spc="-90" dirty="0">
                <a:solidFill>
                  <a:srgbClr val="001F5F"/>
                </a:solidFill>
                <a:latin typeface="Arial"/>
                <a:cs typeface="Arial"/>
              </a:rPr>
              <a:t>made </a:t>
            </a:r>
            <a:r>
              <a:rPr sz="1800" spc="-105" dirty="0">
                <a:solidFill>
                  <a:srgbClr val="001F5F"/>
                </a:solidFill>
                <a:latin typeface="Arial"/>
                <a:cs typeface="Arial"/>
              </a:rPr>
              <a:t>lakes, </a:t>
            </a:r>
            <a:r>
              <a:rPr sz="1800" spc="-50" dirty="0">
                <a:solidFill>
                  <a:srgbClr val="001F5F"/>
                </a:solidFill>
                <a:latin typeface="Arial"/>
                <a:cs typeface="Arial"/>
              </a:rPr>
              <a:t>agricultural </a:t>
            </a:r>
            <a:r>
              <a:rPr sz="1800" spc="-55" dirty="0">
                <a:solidFill>
                  <a:srgbClr val="001F5F"/>
                </a:solidFill>
                <a:latin typeface="Arial"/>
                <a:cs typeface="Arial"/>
              </a:rPr>
              <a:t>fields,</a:t>
            </a:r>
            <a:r>
              <a:rPr sz="18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80084" y="1134363"/>
          <a:ext cx="7619364" cy="546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255"/>
                <a:gridCol w="3674745"/>
                <a:gridCol w="545464"/>
                <a:gridCol w="2882900"/>
              </a:tblGrid>
              <a:tr h="260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95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Natural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Ecosystem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95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Artificial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Ecosystem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12700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207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Plants of one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species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often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scattered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207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(i)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07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Plants of the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species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grow in close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proximity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97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(ii)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L="160020" marR="1746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Natural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ecosystems usually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have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alternate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sources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food available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if  one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fails.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(ii)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102870" marR="1187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Artificial ecosystems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usually  contain less food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choices.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</a:tr>
              <a:tr h="1097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(iii)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Natural ecosystem is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developed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under natural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conditions.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(iii)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102870" marR="25146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Artificial ecosystem is  created and manipulated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activities.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</a:tr>
              <a:tr h="16459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(iv)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L="160020" marR="9080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In a natural ecosystem the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inorganic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nutrients are returned to the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soil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from  which they were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taken.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(iv)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102870" marR="2584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In artificial ecosystems,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inorganic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nutrients do not  return to the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soil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but are  carried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away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some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other  places.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/>
                </a:tc>
              </a:tr>
              <a:tr h="6775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(v)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L="160020" marR="217804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Natural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ecosystems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have no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distinct  boundaries.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(v)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102870" marR="3479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Artificial ecosystems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have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distinct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boundaries.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/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01848" y="552703"/>
            <a:ext cx="3980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latin typeface="Trebuchet MS"/>
                <a:cs typeface="Trebuchet MS"/>
              </a:rPr>
              <a:t>Natural </a:t>
            </a:r>
            <a:r>
              <a:rPr sz="2400" b="1" spc="-125" dirty="0">
                <a:latin typeface="Trebuchet MS"/>
                <a:cs typeface="Trebuchet MS"/>
              </a:rPr>
              <a:t>Vs </a:t>
            </a:r>
            <a:r>
              <a:rPr sz="2400" b="1" spc="-135" dirty="0">
                <a:latin typeface="Trebuchet MS"/>
                <a:cs typeface="Trebuchet MS"/>
              </a:rPr>
              <a:t>Artificial</a:t>
            </a:r>
            <a:r>
              <a:rPr sz="2400" b="1" spc="-355" dirty="0">
                <a:latin typeface="Trebuchet MS"/>
                <a:cs typeface="Trebuchet MS"/>
              </a:rPr>
              <a:t> </a:t>
            </a:r>
            <a:r>
              <a:rPr sz="2400" b="1" spc="-140" dirty="0">
                <a:latin typeface="Trebuchet MS"/>
                <a:cs typeface="Trebuchet MS"/>
              </a:rPr>
              <a:t>Ecosystems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7696"/>
            <a:ext cx="8964168" cy="5138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7394" y="491744"/>
            <a:ext cx="45980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Structure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of an</a:t>
            </a:r>
            <a:r>
              <a:rPr sz="3200"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Ecosystem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69545"/>
          </a:xfrm>
          <a:custGeom>
            <a:avLst/>
            <a:gdLst/>
            <a:ahLst/>
            <a:cxnLst/>
            <a:rect l="l" t="t" r="r" b="b"/>
            <a:pathLst>
              <a:path w="1904" h="169545">
                <a:moveTo>
                  <a:pt x="0" y="169164"/>
                </a:moveTo>
                <a:lnTo>
                  <a:pt x="1524" y="169164"/>
                </a:lnTo>
                <a:lnTo>
                  <a:pt x="1524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69545"/>
          </a:xfrm>
          <a:custGeom>
            <a:avLst/>
            <a:gdLst/>
            <a:ahLst/>
            <a:cxnLst/>
            <a:rect l="l" t="t" r="r" b="b"/>
            <a:pathLst>
              <a:path w="12700" h="169545">
                <a:moveTo>
                  <a:pt x="0" y="169164"/>
                </a:moveTo>
                <a:lnTo>
                  <a:pt x="12192" y="169164"/>
                </a:lnTo>
                <a:lnTo>
                  <a:pt x="12192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69545"/>
          </a:xfrm>
          <a:custGeom>
            <a:avLst/>
            <a:gdLst/>
            <a:ahLst/>
            <a:cxnLst/>
            <a:rect l="l" t="t" r="r" b="b"/>
            <a:pathLst>
              <a:path w="43179" h="169545">
                <a:moveTo>
                  <a:pt x="0" y="169164"/>
                </a:moveTo>
                <a:lnTo>
                  <a:pt x="42672" y="169164"/>
                </a:lnTo>
                <a:lnTo>
                  <a:pt x="42672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69545"/>
          </a:xfrm>
          <a:custGeom>
            <a:avLst/>
            <a:gdLst/>
            <a:ahLst/>
            <a:cxnLst/>
            <a:rect l="l" t="t" r="r" b="b"/>
            <a:pathLst>
              <a:path w="3564890" h="169545">
                <a:moveTo>
                  <a:pt x="0" y="169164"/>
                </a:moveTo>
                <a:lnTo>
                  <a:pt x="3564635" y="169164"/>
                </a:lnTo>
                <a:lnTo>
                  <a:pt x="3564635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59893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124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96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838200"/>
                </a:moveTo>
                <a:lnTo>
                  <a:pt x="9144000" y="838200"/>
                </a:lnTo>
                <a:lnTo>
                  <a:pt x="914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DFF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739" y="790702"/>
            <a:ext cx="40182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455F51"/>
                </a:solidFill>
                <a:latin typeface="Times New Roman"/>
                <a:cs typeface="Times New Roman"/>
              </a:rPr>
              <a:t>Structure </a:t>
            </a:r>
            <a:r>
              <a:rPr b="1" dirty="0">
                <a:solidFill>
                  <a:srgbClr val="455F51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455F51"/>
                </a:solidFill>
                <a:latin typeface="Times New Roman"/>
                <a:cs typeface="Times New Roman"/>
              </a:rPr>
              <a:t>an</a:t>
            </a:r>
            <a:r>
              <a:rPr b="1" spc="-25" dirty="0">
                <a:solidFill>
                  <a:srgbClr val="455F51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55F51"/>
                </a:solidFill>
                <a:latin typeface="Times New Roman"/>
                <a:cs typeface="Times New Roman"/>
              </a:rPr>
              <a:t>Ecosystem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8111" y="1470101"/>
            <a:ext cx="458406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2570">
              <a:lnSpc>
                <a:spcPct val="100000"/>
              </a:lnSpc>
              <a:spcBef>
                <a:spcPts val="100"/>
              </a:spcBef>
              <a:buClr>
                <a:srgbClr val="497B29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solidFill>
                  <a:srgbClr val="455F51"/>
                </a:solidFill>
                <a:latin typeface="Times New Roman"/>
                <a:cs typeface="Times New Roman"/>
              </a:rPr>
              <a:t>Living (Biotic)</a:t>
            </a:r>
            <a:r>
              <a:rPr sz="2400" b="1" spc="-55" dirty="0">
                <a:solidFill>
                  <a:srgbClr val="455F5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55F51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spcBef>
                <a:spcPts val="5"/>
              </a:spcBef>
              <a:buClr>
                <a:srgbClr val="497B29"/>
              </a:buClr>
              <a:buChar char="•"/>
              <a:tabLst>
                <a:tab pos="197485" algn="l"/>
              </a:tabLst>
            </a:pP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Producers</a:t>
            </a:r>
            <a:endParaRPr sz="220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spcBef>
                <a:spcPts val="200"/>
              </a:spcBef>
              <a:buClr>
                <a:srgbClr val="497B29"/>
              </a:buClr>
              <a:buChar char="•"/>
              <a:tabLst>
                <a:tab pos="197485" algn="l"/>
              </a:tabLst>
            </a:pP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Consumers</a:t>
            </a:r>
            <a:endParaRPr sz="220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spcBef>
                <a:spcPts val="209"/>
              </a:spcBef>
              <a:buClr>
                <a:srgbClr val="497B29"/>
              </a:buClr>
              <a:buChar char="•"/>
              <a:tabLst>
                <a:tab pos="197485" algn="l"/>
              </a:tabLst>
            </a:pP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Decomposers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255270" indent="-242570">
              <a:lnSpc>
                <a:spcPct val="100000"/>
              </a:lnSpc>
              <a:spcBef>
                <a:spcPts val="5"/>
              </a:spcBef>
              <a:buClr>
                <a:srgbClr val="497B29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solidFill>
                  <a:srgbClr val="455F51"/>
                </a:solidFill>
                <a:latin typeface="Times New Roman"/>
                <a:cs typeface="Times New Roman"/>
              </a:rPr>
              <a:t>Non-living (Abiotic)</a:t>
            </a:r>
            <a:r>
              <a:rPr sz="2400" b="1" spc="-90" dirty="0">
                <a:solidFill>
                  <a:srgbClr val="455F5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55F51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buClr>
                <a:srgbClr val="497B29"/>
              </a:buClr>
              <a:buChar char="•"/>
              <a:tabLst>
                <a:tab pos="197485" algn="l"/>
              </a:tabLst>
            </a:pP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Physical</a:t>
            </a:r>
            <a:r>
              <a:rPr sz="2200" spc="-15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factors</a:t>
            </a:r>
            <a:endParaRPr sz="220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spcBef>
                <a:spcPts val="204"/>
              </a:spcBef>
              <a:buClr>
                <a:srgbClr val="497B29"/>
              </a:buClr>
              <a:buChar char="•"/>
              <a:tabLst>
                <a:tab pos="197485" algn="l"/>
              </a:tabLst>
            </a:pP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Chemical</a:t>
            </a:r>
            <a:r>
              <a:rPr sz="2200" spc="15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factors</a:t>
            </a:r>
            <a:endParaRPr sz="220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spcBef>
                <a:spcPts val="195"/>
              </a:spcBef>
              <a:buClr>
                <a:srgbClr val="497B29"/>
              </a:buClr>
              <a:buChar char="•"/>
              <a:tabLst>
                <a:tab pos="197485" algn="l"/>
              </a:tabLst>
            </a:pP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Limiting</a:t>
            </a:r>
            <a:r>
              <a:rPr sz="2200" spc="20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22F28"/>
                </a:solidFill>
                <a:latin typeface="Times New Roman"/>
                <a:cs typeface="Times New Roman"/>
              </a:rPr>
              <a:t>factors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90170"/>
          </a:xfrm>
          <a:custGeom>
            <a:avLst/>
            <a:gdLst/>
            <a:ahLst/>
            <a:cxnLst/>
            <a:rect l="l" t="t" r="r" b="b"/>
            <a:pathLst>
              <a:path w="1904" h="90170">
                <a:moveTo>
                  <a:pt x="0" y="89916"/>
                </a:moveTo>
                <a:lnTo>
                  <a:pt x="1524" y="89916"/>
                </a:lnTo>
                <a:lnTo>
                  <a:pt x="1524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90170"/>
          </a:xfrm>
          <a:custGeom>
            <a:avLst/>
            <a:gdLst/>
            <a:ahLst/>
            <a:cxnLst/>
            <a:rect l="l" t="t" r="r" b="b"/>
            <a:pathLst>
              <a:path w="12700" h="90170">
                <a:moveTo>
                  <a:pt x="0" y="89916"/>
                </a:moveTo>
                <a:lnTo>
                  <a:pt x="12192" y="89916"/>
                </a:lnTo>
                <a:lnTo>
                  <a:pt x="12192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90170"/>
          </a:xfrm>
          <a:custGeom>
            <a:avLst/>
            <a:gdLst/>
            <a:ahLst/>
            <a:cxnLst/>
            <a:rect l="l" t="t" r="r" b="b"/>
            <a:pathLst>
              <a:path w="43179" h="90170">
                <a:moveTo>
                  <a:pt x="0" y="89916"/>
                </a:moveTo>
                <a:lnTo>
                  <a:pt x="42672" y="89916"/>
                </a:lnTo>
                <a:lnTo>
                  <a:pt x="42672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90170"/>
          </a:xfrm>
          <a:custGeom>
            <a:avLst/>
            <a:gdLst/>
            <a:ahLst/>
            <a:cxnLst/>
            <a:rect l="l" t="t" r="r" b="b"/>
            <a:pathLst>
              <a:path w="3564890" h="90170">
                <a:moveTo>
                  <a:pt x="0" y="89916"/>
                </a:moveTo>
                <a:lnTo>
                  <a:pt x="3564635" y="89916"/>
                </a:lnTo>
                <a:lnTo>
                  <a:pt x="3564635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29700" y="0"/>
            <a:ext cx="0" cy="532130"/>
          </a:xfrm>
          <a:custGeom>
            <a:avLst/>
            <a:gdLst/>
            <a:ahLst/>
            <a:cxnLst/>
            <a:rect l="l" t="t" r="r" b="b"/>
            <a:pathLst>
              <a:path h="532130">
                <a:moveTo>
                  <a:pt x="0" y="0"/>
                </a:moveTo>
                <a:lnTo>
                  <a:pt x="0" y="531876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2831" y="0"/>
            <a:ext cx="0" cy="530860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351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77300" y="0"/>
            <a:ext cx="0" cy="530860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35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30351"/>
            <a:ext cx="9144000" cy="797560"/>
          </a:xfrm>
          <a:custGeom>
            <a:avLst/>
            <a:gdLst/>
            <a:ahLst/>
            <a:cxnLst/>
            <a:rect l="l" t="t" r="r" b="b"/>
            <a:pathLst>
              <a:path w="9144000" h="797560">
                <a:moveTo>
                  <a:pt x="0" y="797051"/>
                </a:moveTo>
                <a:lnTo>
                  <a:pt x="9144000" y="797051"/>
                </a:lnTo>
                <a:lnTo>
                  <a:pt x="9144000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solidFill>
            <a:srgbClr val="DFF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739" y="690829"/>
            <a:ext cx="5132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Biotic Components of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Ecosystems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13624" y="3423438"/>
            <a:ext cx="87630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sz="2000" spc="5" dirty="0">
                <a:solidFill>
                  <a:srgbClr val="222F28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222F28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222F28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222F28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156" y="1460753"/>
            <a:ext cx="6846570" cy="502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CC3300"/>
              </a:buClr>
              <a:buSzPct val="83333"/>
              <a:buFont typeface="Times New Roman"/>
              <a:buChar char="•"/>
              <a:tabLst>
                <a:tab pos="165100" algn="l"/>
              </a:tabLst>
            </a:pPr>
            <a:r>
              <a:rPr sz="2400" b="1" spc="-10" dirty="0">
                <a:solidFill>
                  <a:srgbClr val="34463C"/>
                </a:solidFill>
                <a:latin typeface="Times New Roman"/>
                <a:cs typeface="Times New Roman"/>
              </a:rPr>
              <a:t>Producers </a:t>
            </a: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(or</a:t>
            </a:r>
            <a:r>
              <a:rPr sz="2400" b="1" spc="-4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autotrophs)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Green plants and </a:t>
            </a: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some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bacteria which manufacture their </a:t>
            </a:r>
            <a:r>
              <a:rPr sz="2000" spc="5" dirty="0">
                <a:solidFill>
                  <a:srgbClr val="222F28"/>
                </a:solidFill>
                <a:latin typeface="Times New Roman"/>
                <a:cs typeface="Times New Roman"/>
              </a:rPr>
              <a:t>own</a:t>
            </a:r>
            <a:r>
              <a:rPr sz="2000" spc="-195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food.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lr>
                <a:srgbClr val="CC3300"/>
              </a:buClr>
              <a:buSzPct val="83333"/>
              <a:buFont typeface="Times New Roman"/>
              <a:buChar char="•"/>
              <a:tabLst>
                <a:tab pos="165100" algn="l"/>
              </a:tabLst>
            </a:pP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Consumers </a:t>
            </a: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(or</a:t>
            </a:r>
            <a:r>
              <a:rPr sz="2400" b="1" spc="-4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4463C"/>
                </a:solidFill>
                <a:latin typeface="Times New Roman"/>
                <a:cs typeface="Times New Roman"/>
              </a:rPr>
              <a:t>heterotrophs)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Animals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which obtain their food from</a:t>
            </a:r>
            <a:r>
              <a:rPr sz="2000" spc="-140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p</a:t>
            </a:r>
            <a:endParaRPr sz="2000">
              <a:latin typeface="Times New Roman"/>
              <a:cs typeface="Times New Roman"/>
            </a:endParaRPr>
          </a:p>
          <a:p>
            <a:pPr marL="559435" lvl="1" indent="-89535">
              <a:lnSpc>
                <a:spcPct val="100000"/>
              </a:lnSpc>
              <a:buClr>
                <a:srgbClr val="FF0000"/>
              </a:buClr>
              <a:buSzPct val="95000"/>
              <a:buFont typeface="Arial"/>
              <a:buChar char="•"/>
              <a:tabLst>
                <a:tab pos="560070" algn="l"/>
              </a:tabLst>
            </a:pP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Primary</a:t>
            </a:r>
            <a:r>
              <a:rPr sz="2000" spc="-20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consumers</a:t>
            </a:r>
            <a:endParaRPr sz="2000">
              <a:latin typeface="Times New Roman"/>
              <a:cs typeface="Times New Roman"/>
            </a:endParaRPr>
          </a:p>
          <a:p>
            <a:pPr marL="559435" lvl="1" indent="-89535">
              <a:lnSpc>
                <a:spcPct val="100000"/>
              </a:lnSpc>
              <a:buClr>
                <a:srgbClr val="FF0000"/>
              </a:buClr>
              <a:buSzPct val="95000"/>
              <a:buFont typeface="Arial"/>
              <a:buChar char="•"/>
              <a:tabLst>
                <a:tab pos="560070" algn="l"/>
              </a:tabLst>
            </a:pP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Secondary</a:t>
            </a:r>
            <a:r>
              <a:rPr sz="2000" spc="-45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consumers</a:t>
            </a:r>
            <a:endParaRPr sz="2000">
              <a:latin typeface="Times New Roman"/>
              <a:cs typeface="Times New Roman"/>
            </a:endParaRPr>
          </a:p>
          <a:p>
            <a:pPr marL="559435" lvl="1" indent="-89535">
              <a:lnSpc>
                <a:spcPct val="100000"/>
              </a:lnSpc>
              <a:buClr>
                <a:srgbClr val="FF0000"/>
              </a:buClr>
              <a:buSzPct val="95000"/>
              <a:buFont typeface="Arial"/>
              <a:buChar char="•"/>
              <a:tabLst>
                <a:tab pos="560070" algn="l"/>
              </a:tabLst>
            </a:pPr>
            <a:r>
              <a:rPr sz="2000" spc="-20" dirty="0">
                <a:solidFill>
                  <a:srgbClr val="222F28"/>
                </a:solidFill>
                <a:latin typeface="Times New Roman"/>
                <a:cs typeface="Times New Roman"/>
              </a:rPr>
              <a:t>Tertiary</a:t>
            </a:r>
            <a:r>
              <a:rPr sz="2000" spc="-35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consumers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47955" indent="-135255">
              <a:lnSpc>
                <a:spcPct val="100000"/>
              </a:lnSpc>
              <a:buClr>
                <a:srgbClr val="FF0000"/>
              </a:buClr>
              <a:buSzPct val="75000"/>
              <a:buFont typeface="Times New Roman"/>
              <a:buChar char="•"/>
              <a:tabLst>
                <a:tab pos="148590" algn="l"/>
              </a:tabLst>
            </a:pP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Decomposers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 marR="2761615">
              <a:lnSpc>
                <a:spcPct val="100000"/>
              </a:lnSpc>
            </a:pP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Bacteria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and fungi that decompose</a:t>
            </a:r>
            <a:r>
              <a:rPr sz="2000" spc="-140" dirty="0">
                <a:solidFill>
                  <a:srgbClr val="222F2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dead  </a:t>
            </a: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organic </a:t>
            </a:r>
            <a:r>
              <a:rPr sz="2000" spc="-10" dirty="0">
                <a:solidFill>
                  <a:srgbClr val="222F28"/>
                </a:solidFill>
                <a:latin typeface="Times New Roman"/>
                <a:cs typeface="Times New Roman"/>
              </a:rPr>
              <a:t>matter </a:t>
            </a: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convert it into  </a:t>
            </a:r>
            <a:r>
              <a:rPr sz="2000" spc="-5" dirty="0">
                <a:solidFill>
                  <a:srgbClr val="222F28"/>
                </a:solidFill>
                <a:latin typeface="Times New Roman"/>
                <a:cs typeface="Times New Roman"/>
              </a:rPr>
              <a:t>simpler </a:t>
            </a:r>
            <a:r>
              <a:rPr sz="2000" dirty="0">
                <a:solidFill>
                  <a:srgbClr val="222F28"/>
                </a:solidFill>
                <a:latin typeface="Times New Roman"/>
                <a:cs typeface="Times New Roman"/>
              </a:rPr>
              <a:t>parts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42459" y="3456110"/>
            <a:ext cx="4586860" cy="3209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429" y="483870"/>
            <a:ext cx="4292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What </a:t>
            </a:r>
            <a:r>
              <a:rPr sz="4400" spc="-459" dirty="0"/>
              <a:t>is</a:t>
            </a:r>
            <a:r>
              <a:rPr sz="4400" spc="-735" dirty="0"/>
              <a:t> </a:t>
            </a:r>
            <a:r>
              <a:rPr sz="4400" spc="25" dirty="0"/>
              <a:t>Ecology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623059"/>
            <a:ext cx="3742054" cy="3919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marR="224790" indent="-342900">
              <a:lnSpc>
                <a:spcPct val="99000"/>
              </a:lnSpc>
              <a:spcBef>
                <a:spcPts val="130"/>
              </a:spcBef>
              <a:buChar char="•"/>
              <a:tabLst>
                <a:tab pos="355600" algn="l"/>
              </a:tabLst>
            </a:pPr>
            <a:r>
              <a:rPr sz="2800" spc="-160" dirty="0">
                <a:solidFill>
                  <a:srgbClr val="262675"/>
                </a:solidFill>
                <a:latin typeface="Verdana"/>
                <a:cs typeface="Verdana"/>
              </a:rPr>
              <a:t>The </a:t>
            </a:r>
            <a:r>
              <a:rPr sz="2800" spc="-120" dirty="0">
                <a:solidFill>
                  <a:srgbClr val="262675"/>
                </a:solidFill>
                <a:latin typeface="Verdana"/>
                <a:cs typeface="Verdana"/>
              </a:rPr>
              <a:t>study </a:t>
            </a:r>
            <a:r>
              <a:rPr sz="2800" spc="25" dirty="0">
                <a:solidFill>
                  <a:srgbClr val="262675"/>
                </a:solidFill>
                <a:latin typeface="Verdana"/>
                <a:cs typeface="Verdana"/>
              </a:rPr>
              <a:t>of </a:t>
            </a:r>
            <a:r>
              <a:rPr sz="2800" spc="35" dirty="0">
                <a:solidFill>
                  <a:srgbClr val="262675"/>
                </a:solidFill>
                <a:latin typeface="Verdana"/>
                <a:cs typeface="Verdana"/>
              </a:rPr>
              <a:t>how  </a:t>
            </a:r>
            <a:r>
              <a:rPr sz="2800" spc="-114" dirty="0">
                <a:solidFill>
                  <a:srgbClr val="262675"/>
                </a:solidFill>
                <a:latin typeface="Verdana"/>
                <a:cs typeface="Verdana"/>
              </a:rPr>
              <a:t>organisms</a:t>
            </a:r>
            <a:r>
              <a:rPr sz="2800" spc="-27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262675"/>
                </a:solidFill>
                <a:latin typeface="Verdana"/>
                <a:cs typeface="Verdana"/>
              </a:rPr>
              <a:t>interact  </a:t>
            </a:r>
            <a:r>
              <a:rPr sz="2800" spc="-105" dirty="0">
                <a:solidFill>
                  <a:srgbClr val="262675"/>
                </a:solidFill>
                <a:latin typeface="Verdana"/>
                <a:cs typeface="Verdana"/>
              </a:rPr>
              <a:t>with </a:t>
            </a:r>
            <a:r>
              <a:rPr sz="2800" spc="-135" dirty="0">
                <a:solidFill>
                  <a:srgbClr val="262675"/>
                </a:solidFill>
                <a:latin typeface="Verdana"/>
                <a:cs typeface="Verdana"/>
              </a:rPr>
              <a:t>their  </a:t>
            </a:r>
            <a:r>
              <a:rPr sz="2800" spc="-70" dirty="0">
                <a:solidFill>
                  <a:srgbClr val="262675"/>
                </a:solidFill>
                <a:latin typeface="Verdana"/>
                <a:cs typeface="Verdana"/>
              </a:rPr>
              <a:t>environment</a:t>
            </a:r>
            <a:endParaRPr sz="2800" dirty="0">
              <a:latin typeface="Verdana"/>
              <a:cs typeface="Verdana"/>
            </a:endParaRPr>
          </a:p>
          <a:p>
            <a:pPr marL="355600" marR="5080" indent="-342900">
              <a:lnSpc>
                <a:spcPct val="990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800" spc="-95" dirty="0">
                <a:solidFill>
                  <a:srgbClr val="262675"/>
                </a:solidFill>
                <a:latin typeface="Verdana"/>
                <a:cs typeface="Verdana"/>
              </a:rPr>
              <a:t>All </a:t>
            </a:r>
            <a:r>
              <a:rPr sz="2800" spc="-114" dirty="0">
                <a:solidFill>
                  <a:srgbClr val="262675"/>
                </a:solidFill>
                <a:latin typeface="Verdana"/>
                <a:cs typeface="Verdana"/>
              </a:rPr>
              <a:t>organisms </a:t>
            </a:r>
            <a:r>
              <a:rPr sz="2800" spc="-175" dirty="0">
                <a:solidFill>
                  <a:srgbClr val="262675"/>
                </a:solidFill>
                <a:latin typeface="Verdana"/>
                <a:cs typeface="Verdana"/>
              </a:rPr>
              <a:t>must  </a:t>
            </a:r>
            <a:r>
              <a:rPr sz="2800" spc="-35" dirty="0">
                <a:solidFill>
                  <a:srgbClr val="262675"/>
                </a:solidFill>
                <a:latin typeface="Verdana"/>
                <a:cs typeface="Verdana"/>
              </a:rPr>
              <a:t>interact </a:t>
            </a:r>
            <a:r>
              <a:rPr sz="2800" spc="-105" dirty="0">
                <a:solidFill>
                  <a:srgbClr val="262675"/>
                </a:solidFill>
                <a:latin typeface="Verdana"/>
                <a:cs typeface="Verdana"/>
              </a:rPr>
              <a:t>with </a:t>
            </a:r>
            <a:r>
              <a:rPr sz="2800" spc="20" dirty="0">
                <a:solidFill>
                  <a:srgbClr val="262675"/>
                </a:solidFill>
                <a:latin typeface="Verdana"/>
                <a:cs typeface="Verdana"/>
              </a:rPr>
              <a:t>both  </a:t>
            </a:r>
            <a:r>
              <a:rPr sz="2800" spc="-114" dirty="0">
                <a:solidFill>
                  <a:srgbClr val="262675"/>
                </a:solidFill>
                <a:latin typeface="Verdana"/>
                <a:cs typeface="Verdana"/>
              </a:rPr>
              <a:t>living </a:t>
            </a:r>
            <a:r>
              <a:rPr sz="2800" spc="105" dirty="0">
                <a:solidFill>
                  <a:srgbClr val="262675"/>
                </a:solidFill>
                <a:latin typeface="Verdana"/>
                <a:cs typeface="Verdana"/>
              </a:rPr>
              <a:t>and </a:t>
            </a:r>
            <a:r>
              <a:rPr sz="2800" spc="-75" dirty="0">
                <a:solidFill>
                  <a:srgbClr val="262675"/>
                </a:solidFill>
                <a:latin typeface="Verdana"/>
                <a:cs typeface="Verdana"/>
              </a:rPr>
              <a:t>nonliving  </a:t>
            </a:r>
            <a:r>
              <a:rPr sz="2800" spc="-130" dirty="0">
                <a:solidFill>
                  <a:srgbClr val="262675"/>
                </a:solidFill>
                <a:latin typeface="Verdana"/>
                <a:cs typeface="Verdana"/>
              </a:rPr>
              <a:t>things </a:t>
            </a:r>
            <a:r>
              <a:rPr sz="2800" spc="-40" dirty="0">
                <a:solidFill>
                  <a:srgbClr val="262675"/>
                </a:solidFill>
                <a:latin typeface="Verdana"/>
                <a:cs typeface="Verdana"/>
              </a:rPr>
              <a:t>that</a:t>
            </a:r>
            <a:r>
              <a:rPr sz="2800" spc="-340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262675"/>
                </a:solidFill>
                <a:latin typeface="Verdana"/>
                <a:cs typeface="Verdana"/>
              </a:rPr>
              <a:t>surround  </a:t>
            </a:r>
            <a:r>
              <a:rPr sz="2800" spc="-50" dirty="0">
                <a:solidFill>
                  <a:srgbClr val="262675"/>
                </a:solidFill>
                <a:latin typeface="Verdana"/>
                <a:cs typeface="Verdana"/>
              </a:rPr>
              <a:t>them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73860"/>
            <a:ext cx="4038600" cy="437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4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51432"/>
            <a:ext cx="8334756" cy="2645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4197096"/>
            <a:ext cx="8467344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42669" y="633424"/>
            <a:ext cx="5676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Abiotic Components of an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Ecosystem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6505" y="1435735"/>
            <a:ext cx="19881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Physical</a:t>
            </a:r>
            <a:r>
              <a:rPr sz="2200" b="1" spc="-4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Factors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0365" y="1435735"/>
            <a:ext cx="1654175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Rainfall  Humidity  </a:t>
            </a:r>
            <a:r>
              <a:rPr sz="2200" spc="-20" dirty="0">
                <a:solidFill>
                  <a:srgbClr val="739A28"/>
                </a:solidFill>
                <a:latin typeface="Times New Roman"/>
                <a:cs typeface="Times New Roman"/>
              </a:rPr>
              <a:t>Temperature 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Nature of soil  </a:t>
            </a:r>
            <a:r>
              <a:rPr sz="2200" spc="-40" dirty="0">
                <a:solidFill>
                  <a:srgbClr val="739A28"/>
                </a:solidFill>
                <a:latin typeface="Times New Roman"/>
                <a:cs typeface="Times New Roman"/>
              </a:rPr>
              <a:t>Water</a:t>
            </a:r>
            <a:r>
              <a:rPr sz="2200" spc="-60" dirty="0">
                <a:solidFill>
                  <a:srgbClr val="739A2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currents  Sunlight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505" y="3783329"/>
            <a:ext cx="2128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Chemical</a:t>
            </a:r>
            <a:r>
              <a:rPr sz="2200" b="1" spc="-2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Factors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0365" y="3783329"/>
            <a:ext cx="3875404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Percentage of </a:t>
            </a:r>
            <a:r>
              <a:rPr sz="2200" spc="-40" dirty="0">
                <a:solidFill>
                  <a:srgbClr val="739A28"/>
                </a:solidFill>
                <a:latin typeface="Times New Roman"/>
                <a:cs typeface="Times New Roman"/>
              </a:rPr>
              <a:t>Water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and air in soil  Salinity of</a:t>
            </a:r>
            <a:r>
              <a:rPr sz="2200" spc="-35" dirty="0">
                <a:solidFill>
                  <a:srgbClr val="739A28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739A28"/>
                </a:solidFill>
                <a:latin typeface="Times New Roman"/>
                <a:cs typeface="Times New Roman"/>
              </a:rPr>
              <a:t>Water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739A28"/>
                </a:solidFill>
                <a:latin typeface="Times New Roman"/>
                <a:cs typeface="Times New Roman"/>
              </a:rPr>
              <a:t>Oxygen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dissolved in</a:t>
            </a:r>
            <a:r>
              <a:rPr sz="2200" spc="-40" dirty="0">
                <a:solidFill>
                  <a:srgbClr val="739A2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water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90625" algn="l"/>
              </a:tabLst>
            </a:pP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Nutrients	present in soil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6505" y="5459983"/>
            <a:ext cx="2035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Limiting</a:t>
            </a:r>
            <a:r>
              <a:rPr sz="2200" b="1" spc="-3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Factors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0365" y="5459983"/>
            <a:ext cx="482790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59025" algn="l"/>
              </a:tabLst>
            </a:pPr>
            <a:r>
              <a:rPr sz="2200" dirty="0">
                <a:solidFill>
                  <a:srgbClr val="739A28"/>
                </a:solidFill>
                <a:latin typeface="Times New Roman"/>
                <a:cs typeface="Times New Roman"/>
              </a:rPr>
              <a:t>Food, </a:t>
            </a:r>
            <a:r>
              <a:rPr sz="2200" spc="-20" dirty="0">
                <a:solidFill>
                  <a:srgbClr val="739A28"/>
                </a:solidFill>
                <a:latin typeface="Times New Roman"/>
                <a:cs typeface="Times New Roman"/>
              </a:rPr>
              <a:t>water,</a:t>
            </a:r>
            <a:r>
              <a:rPr sz="2200" spc="5" dirty="0">
                <a:solidFill>
                  <a:srgbClr val="739A2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shelter	and space are</a:t>
            </a:r>
            <a:r>
              <a:rPr sz="2200" spc="-40" dirty="0">
                <a:solidFill>
                  <a:srgbClr val="739A2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limiting  factors for </a:t>
            </a:r>
            <a:r>
              <a:rPr sz="2200" dirty="0">
                <a:solidFill>
                  <a:srgbClr val="739A28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growth </a:t>
            </a:r>
            <a:r>
              <a:rPr sz="2200" dirty="0">
                <a:solidFill>
                  <a:srgbClr val="739A28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population of  human and</a:t>
            </a:r>
            <a:r>
              <a:rPr sz="2200" spc="5" dirty="0">
                <a:solidFill>
                  <a:srgbClr val="739A28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739A28"/>
                </a:solidFill>
                <a:latin typeface="Times New Roman"/>
                <a:cs typeface="Times New Roman"/>
              </a:rPr>
              <a:t>animals.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61945" y="653922"/>
            <a:ext cx="4493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4" dirty="0">
                <a:latin typeface="Trebuchet MS"/>
                <a:cs typeface="Trebuchet MS"/>
              </a:rPr>
              <a:t>Energy </a:t>
            </a:r>
            <a:r>
              <a:rPr sz="3200" b="1" spc="-195" dirty="0">
                <a:latin typeface="Trebuchet MS"/>
                <a:cs typeface="Trebuchet MS"/>
              </a:rPr>
              <a:t>Flow </a:t>
            </a:r>
            <a:r>
              <a:rPr sz="3200" b="1" spc="-170" dirty="0">
                <a:latin typeface="Trebuchet MS"/>
                <a:cs typeface="Trebuchet MS"/>
              </a:rPr>
              <a:t>in</a:t>
            </a:r>
            <a:r>
              <a:rPr sz="3200" b="1" spc="-390" dirty="0">
                <a:latin typeface="Trebuchet MS"/>
                <a:cs typeface="Trebuchet MS"/>
              </a:rPr>
              <a:t> </a:t>
            </a:r>
            <a:r>
              <a:rPr sz="3200" b="1" spc="-190" dirty="0">
                <a:latin typeface="Trebuchet MS"/>
                <a:cs typeface="Trebuchet MS"/>
              </a:rPr>
              <a:t>Ecosystems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740" y="1531086"/>
            <a:ext cx="8301990" cy="414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290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-14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Law </a:t>
            </a:r>
            <a:r>
              <a:rPr sz="2000" b="1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b="1" spc="-1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</a:t>
            </a:r>
            <a:r>
              <a:rPr sz="2000" spc="-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sz="2000" spc="-1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0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r>
              <a:rPr sz="2000" spc="-9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000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</a:t>
            </a:r>
            <a:r>
              <a:rPr sz="20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</a:t>
            </a:r>
            <a:r>
              <a:rPr sz="2000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destroyed  </a:t>
            </a:r>
            <a:r>
              <a:rPr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sz="2000" spc="-114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sz="2000" spc="-1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000" spc="-6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transformed</a:t>
            </a:r>
            <a:r>
              <a:rPr sz="2000" spc="-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2000" spc="-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sz="2000" spc="-1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sz="2000" spc="-10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-114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003300"/>
              </a:buClr>
              <a:buFont typeface="Wingdings"/>
              <a:buChar char="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7620" indent="-342900">
              <a:lnSpc>
                <a:spcPct val="150000"/>
              </a:lnSpc>
              <a:spcBef>
                <a:spcPts val="13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-1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sz="2000" b="1" spc="-14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2000" b="1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b="1" spc="-1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Thermodynamics-</a:t>
            </a:r>
            <a:r>
              <a:rPr sz="2000" spc="-1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1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sz="20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sz="2000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</a:t>
            </a:r>
            <a:r>
              <a:rPr sz="2000" spc="-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 </a:t>
            </a:r>
            <a:r>
              <a:rPr sz="2000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000" spc="-6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2000" spc="-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sz="20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 </a:t>
            </a:r>
            <a:r>
              <a:rPr sz="2000" spc="-9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000" spc="-16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sz="2000" spc="-3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003300"/>
              </a:buClr>
              <a:buFont typeface="Wingdings"/>
              <a:buChar char="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300"/>
              </a:buClr>
              <a:buFont typeface="Wingdings"/>
              <a:buChar char=""/>
            </a:pPr>
            <a:endParaRPr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spc="-1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sz="2000" b="1" spc="-15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</a:t>
            </a:r>
            <a:r>
              <a:rPr sz="2000" b="1" spc="-1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sz="2000" b="1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b="1" spc="-2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3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7665" marR="5080" algn="just">
              <a:lnSpc>
                <a:spcPct val="150000"/>
              </a:lnSpc>
            </a:pPr>
            <a:r>
              <a:rPr sz="2000" spc="-1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000" spc="-1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sz="2000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thumb, </a:t>
            </a:r>
            <a:r>
              <a:rPr sz="2000" spc="-10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sz="2000" spc="-6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</a:t>
            </a:r>
            <a:r>
              <a:rPr sz="2000" spc="-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3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sz="2000" spc="-7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 </a:t>
            </a:r>
            <a:r>
              <a:rPr sz="2000" spc="-10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000" spc="-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degraded </a:t>
            </a:r>
            <a:r>
              <a:rPr sz="20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000" spc="-13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 </a:t>
            </a:r>
            <a:r>
              <a:rPr sz="2000" spc="-3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trophic </a:t>
            </a:r>
            <a:r>
              <a:rPr sz="20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000" spc="-9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sz="2000" b="1" spc="-16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sz="2000" b="1" spc="-14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</a:t>
            </a:r>
            <a:r>
              <a:rPr sz="2000" b="1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b="1" spc="-1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b="1" spc="-1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sz="2000" b="1" spc="-9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000" b="1" spc="-1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conserved </a:t>
            </a:r>
            <a:r>
              <a:rPr sz="2000" b="1" spc="-1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000" b="1" spc="-1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000" b="1" spc="-8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organism's</a:t>
            </a:r>
            <a:r>
              <a:rPr sz="2000" b="1" spc="-1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19200"/>
            <a:ext cx="7972575" cy="554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695" y="536574"/>
            <a:ext cx="3927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80" dirty="0">
                <a:latin typeface="Trebuchet MS"/>
                <a:cs typeface="Trebuchet MS"/>
              </a:rPr>
              <a:t>Energy </a:t>
            </a:r>
            <a:r>
              <a:rPr b="1" spc="-175" dirty="0">
                <a:latin typeface="Trebuchet MS"/>
                <a:cs typeface="Trebuchet MS"/>
              </a:rPr>
              <a:t>Flow </a:t>
            </a:r>
            <a:r>
              <a:rPr b="1" spc="-155" dirty="0">
                <a:latin typeface="Trebuchet MS"/>
                <a:cs typeface="Trebuchet MS"/>
              </a:rPr>
              <a:t>in</a:t>
            </a:r>
            <a:r>
              <a:rPr b="1" spc="-335" dirty="0">
                <a:latin typeface="Trebuchet MS"/>
                <a:cs typeface="Trebuchet MS"/>
              </a:rPr>
              <a:t> </a:t>
            </a:r>
            <a:r>
              <a:rPr b="1" spc="-170" dirty="0">
                <a:latin typeface="Trebuchet MS"/>
                <a:cs typeface="Trebuchet MS"/>
              </a:rPr>
              <a:t>Ecosystems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149058"/>
            <a:ext cx="4283869" cy="4409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255" dirty="0"/>
              <a:t>Energy </a:t>
            </a:r>
            <a:r>
              <a:rPr spc="-49" dirty="0"/>
              <a:t>flow </a:t>
            </a:r>
            <a:r>
              <a:rPr spc="-64" dirty="0"/>
              <a:t>in</a:t>
            </a:r>
            <a:r>
              <a:rPr spc="-450" dirty="0"/>
              <a:t> </a:t>
            </a:r>
            <a:r>
              <a:rPr spc="-263" dirty="0"/>
              <a:t>Ecosystem: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873376"/>
            <a:ext cx="8153400" cy="4451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920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31363" y="564261"/>
            <a:ext cx="2992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Ecological</a:t>
            </a:r>
            <a:r>
              <a:rPr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Pyramid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1140" y="1376298"/>
            <a:ext cx="8646160" cy="5780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graphical representations of different trophic </a:t>
            </a:r>
            <a:r>
              <a:rPr sz="2200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levels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in an ecosystem  where producers occupy the base and </a:t>
            </a:r>
            <a:r>
              <a:rPr sz="2200" dirty="0">
                <a:solidFill>
                  <a:srgbClr val="00B050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top consumer occupy the apex of  the pyramid, </a:t>
            </a: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known </a:t>
            </a:r>
            <a:r>
              <a:rPr sz="2200" spc="-5" dirty="0">
                <a:latin typeface="Times New Roman"/>
                <a:cs typeface="Times New Roman"/>
              </a:rPr>
              <a:t>as </a:t>
            </a:r>
            <a:r>
              <a:rPr sz="2200" i="1" spc="-5" dirty="0">
                <a:latin typeface="Times New Roman"/>
                <a:cs typeface="Times New Roman"/>
              </a:rPr>
              <a:t>ecological </a:t>
            </a:r>
            <a:r>
              <a:rPr sz="2200" i="1" spc="-5" dirty="0" smtClean="0">
                <a:latin typeface="Times New Roman"/>
                <a:cs typeface="Times New Roman"/>
              </a:rPr>
              <a:t>pyramid</a:t>
            </a:r>
            <a:r>
              <a:rPr sz="2200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200" spc="-5" dirty="0">
                <a:latin typeface="Times New Roman"/>
                <a:cs typeface="Times New Roman"/>
              </a:rPr>
              <a:t>They are used to illustrate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feeding relationships between</a:t>
            </a:r>
            <a:r>
              <a:rPr sz="2200" u="sng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organisms</a:t>
            </a:r>
            <a:r>
              <a:rPr sz="2200" spc="-10" dirty="0" smtClean="0">
                <a:solidFill>
                  <a:srgbClr val="34463C"/>
                </a:solidFill>
                <a:latin typeface="Times New Roman"/>
                <a:cs typeface="Times New Roman"/>
              </a:rPr>
              <a:t>.</a:t>
            </a:r>
            <a:endParaRPr lang="en-US" sz="2200" spc="-10" dirty="0" smtClean="0">
              <a:solidFill>
                <a:srgbClr val="34463C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n-US" sz="2400" spc="-5" dirty="0" smtClean="0">
              <a:latin typeface="Georgia"/>
              <a:cs typeface="Georgia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400" spc="-5" dirty="0" smtClean="0">
                <a:latin typeface="Georgia"/>
                <a:cs typeface="Georgia"/>
              </a:rPr>
              <a:t>Charles </a:t>
            </a:r>
            <a:r>
              <a:rPr lang="en-US" sz="2400" spc="-10" dirty="0">
                <a:latin typeface="Georgia"/>
                <a:cs typeface="Georgia"/>
              </a:rPr>
              <a:t>Elton </a:t>
            </a:r>
            <a:r>
              <a:rPr lang="en-US" sz="2400" spc="-5" dirty="0">
                <a:latin typeface="Georgia"/>
                <a:cs typeface="Georgia"/>
              </a:rPr>
              <a:t>(1927) developed </a:t>
            </a:r>
            <a:r>
              <a:rPr lang="en-US" sz="2400" spc="-10" dirty="0">
                <a:latin typeface="Georgia"/>
                <a:cs typeface="Georgia"/>
              </a:rPr>
              <a:t>the </a:t>
            </a:r>
            <a:r>
              <a:rPr lang="en-US" sz="2400" spc="-5" dirty="0">
                <a:latin typeface="Georgia"/>
                <a:cs typeface="Georgia"/>
              </a:rPr>
              <a:t>idea </a:t>
            </a:r>
            <a:r>
              <a:rPr lang="en-US" sz="2400" spc="-10" dirty="0">
                <a:latin typeface="Georgia"/>
                <a:cs typeface="Georgia"/>
              </a:rPr>
              <a:t>of  </a:t>
            </a:r>
            <a:r>
              <a:rPr lang="en-US" sz="2400" spc="-5" dirty="0">
                <a:latin typeface="Georgia"/>
                <a:cs typeface="Georgia"/>
              </a:rPr>
              <a:t>ecological pyramids. </a:t>
            </a:r>
            <a:r>
              <a:rPr lang="en-US" sz="2400" dirty="0">
                <a:latin typeface="Georgia"/>
                <a:cs typeface="Georgia"/>
              </a:rPr>
              <a:t>Therefore </a:t>
            </a:r>
            <a:r>
              <a:rPr lang="en-US" sz="2400" spc="-5" dirty="0">
                <a:latin typeface="Georgia"/>
                <a:cs typeface="Georgia"/>
              </a:rPr>
              <a:t>these are also  termed as </a:t>
            </a:r>
            <a:r>
              <a:rPr lang="en-US" sz="2400" u="sng" spc="-10" dirty="0" err="1">
                <a:solidFill>
                  <a:srgbClr val="FF0000"/>
                </a:solidFill>
                <a:latin typeface="Georgia"/>
                <a:cs typeface="Georgia"/>
              </a:rPr>
              <a:t>Eltonian</a:t>
            </a:r>
            <a:r>
              <a:rPr lang="en-US" sz="2400" u="sng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n-US" sz="2400" u="sng" spc="-10" dirty="0">
                <a:solidFill>
                  <a:srgbClr val="FF0000"/>
                </a:solidFill>
                <a:latin typeface="Georgia"/>
                <a:cs typeface="Georgia"/>
              </a:rPr>
              <a:t>pyramids</a:t>
            </a:r>
            <a:r>
              <a:rPr lang="en-US" sz="2400" u="sng" spc="-10" dirty="0" smtClean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2200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40" dirty="0">
                <a:latin typeface="Times New Roman"/>
                <a:cs typeface="Times New Roman"/>
              </a:rPr>
              <a:t>Types </a:t>
            </a:r>
            <a:r>
              <a:rPr sz="2400" b="1" dirty="0">
                <a:latin typeface="Times New Roman"/>
                <a:cs typeface="Times New Roman"/>
              </a:rPr>
              <a:t>of Ecological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 smtClean="0">
                <a:latin typeface="Times New Roman"/>
                <a:cs typeface="Times New Roman"/>
              </a:rPr>
              <a:t>Pyramids</a:t>
            </a:r>
            <a:endParaRPr sz="2300" dirty="0">
              <a:latin typeface="Times New Roman"/>
              <a:cs typeface="Times New Roman"/>
            </a:endParaRPr>
          </a:p>
          <a:p>
            <a:pPr marL="568960" indent="-99060">
              <a:lnSpc>
                <a:spcPct val="150000"/>
              </a:lnSpc>
              <a:buSzPct val="95454"/>
              <a:buFont typeface="Arial"/>
              <a:buChar char="•"/>
              <a:tabLst>
                <a:tab pos="568960" algn="l"/>
              </a:tabLst>
            </a:pPr>
            <a:r>
              <a:rPr sz="2200" spc="-5" dirty="0">
                <a:latin typeface="Times New Roman"/>
                <a:cs typeface="Times New Roman"/>
              </a:rPr>
              <a:t>Pyramid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Times New Roman"/>
                <a:cs typeface="Times New Roman"/>
              </a:rPr>
              <a:t>number</a:t>
            </a:r>
            <a:endParaRPr sz="2250" dirty="0">
              <a:latin typeface="Times New Roman"/>
              <a:cs typeface="Times New Roman"/>
            </a:endParaRPr>
          </a:p>
          <a:p>
            <a:pPr marL="568960" indent="-99060">
              <a:lnSpc>
                <a:spcPct val="150000"/>
              </a:lnSpc>
              <a:buSzPct val="95454"/>
              <a:buFont typeface="Arial"/>
              <a:buChar char="•"/>
              <a:tabLst>
                <a:tab pos="568960" algn="l"/>
              </a:tabLst>
            </a:pPr>
            <a:r>
              <a:rPr sz="2200" spc="-5" dirty="0">
                <a:latin typeface="Times New Roman"/>
                <a:cs typeface="Times New Roman"/>
              </a:rPr>
              <a:t>Pyramid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Times New Roman"/>
                <a:cs typeface="Times New Roman"/>
              </a:rPr>
              <a:t>biomass</a:t>
            </a:r>
            <a:endParaRPr sz="2250" dirty="0">
              <a:latin typeface="Times New Roman"/>
              <a:cs typeface="Times New Roman"/>
            </a:endParaRPr>
          </a:p>
          <a:p>
            <a:pPr marL="568960" indent="-99060">
              <a:lnSpc>
                <a:spcPct val="150000"/>
              </a:lnSpc>
              <a:spcBef>
                <a:spcPts val="5"/>
              </a:spcBef>
              <a:buSzPct val="95454"/>
              <a:buFont typeface="Arial"/>
              <a:buChar char="•"/>
              <a:tabLst>
                <a:tab pos="568960" algn="l"/>
              </a:tabLst>
            </a:pPr>
            <a:r>
              <a:rPr sz="2200" spc="-5" dirty="0">
                <a:latin typeface="Times New Roman"/>
                <a:cs typeface="Times New Roman"/>
              </a:rPr>
              <a:t>Pyramid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Times New Roman"/>
                <a:cs typeface="Times New Roman"/>
              </a:rPr>
              <a:t>energy</a:t>
            </a:r>
            <a:endParaRPr lang="en-US" sz="2200" spc="-10" dirty="0" smtClean="0">
              <a:latin typeface="Times New Roman"/>
              <a:cs typeface="Times New Roman"/>
            </a:endParaRPr>
          </a:p>
          <a:p>
            <a:pPr marL="568960" indent="-99060">
              <a:lnSpc>
                <a:spcPct val="100000"/>
              </a:lnSpc>
              <a:spcBef>
                <a:spcPts val="5"/>
              </a:spcBef>
              <a:buSzPct val="95454"/>
              <a:buFont typeface="Arial"/>
              <a:buChar char="•"/>
              <a:tabLst>
                <a:tab pos="568960" algn="l"/>
              </a:tabLst>
            </a:pP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0"/>
            <a:ext cx="43180" cy="311150"/>
          </a:xfrm>
          <a:custGeom>
            <a:avLst/>
            <a:gdLst/>
            <a:ahLst/>
            <a:cxnLst/>
            <a:rect l="l" t="t" r="r" b="b"/>
            <a:pathLst>
              <a:path w="43179" h="311150">
                <a:moveTo>
                  <a:pt x="0" y="310896"/>
                </a:moveTo>
                <a:lnTo>
                  <a:pt x="42672" y="310896"/>
                </a:lnTo>
                <a:lnTo>
                  <a:pt x="4267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264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896"/>
                </a:moveTo>
                <a:lnTo>
                  <a:pt x="4571" y="310896"/>
                </a:lnTo>
                <a:lnTo>
                  <a:pt x="457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8915400" cy="311150"/>
          </a:xfrm>
          <a:custGeom>
            <a:avLst/>
            <a:gdLst/>
            <a:ahLst/>
            <a:cxnLst/>
            <a:rect l="l" t="t" r="r" b="b"/>
            <a:pathLst>
              <a:path w="8915400" h="311150">
                <a:moveTo>
                  <a:pt x="0" y="310896"/>
                </a:moveTo>
                <a:lnTo>
                  <a:pt x="8915400" y="310896"/>
                </a:lnTo>
                <a:lnTo>
                  <a:pt x="8915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268" y="307847"/>
            <a:ext cx="43180" cy="91440"/>
          </a:xfrm>
          <a:custGeom>
            <a:avLst/>
            <a:gdLst/>
            <a:ahLst/>
            <a:cxnLst/>
            <a:rect l="l" t="t" r="r" b="b"/>
            <a:pathLst>
              <a:path w="43179" h="91439">
                <a:moveTo>
                  <a:pt x="0" y="91439"/>
                </a:moveTo>
                <a:lnTo>
                  <a:pt x="42672" y="91439"/>
                </a:lnTo>
                <a:lnTo>
                  <a:pt x="4267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2550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7847"/>
            <a:ext cx="8915400" cy="91440"/>
          </a:xfrm>
          <a:custGeom>
            <a:avLst/>
            <a:gdLst/>
            <a:ahLst/>
            <a:cxnLst/>
            <a:rect l="l" t="t" r="r" b="b"/>
            <a:pathLst>
              <a:path w="8915400" h="91439">
                <a:moveTo>
                  <a:pt x="0" y="91439"/>
                </a:moveTo>
                <a:lnTo>
                  <a:pt x="8915400" y="91439"/>
                </a:lnTo>
                <a:lnTo>
                  <a:pt x="89154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268" y="359663"/>
            <a:ext cx="43180" cy="81280"/>
          </a:xfrm>
          <a:custGeom>
            <a:avLst/>
            <a:gdLst/>
            <a:ahLst/>
            <a:cxnLst/>
            <a:rect l="l" t="t" r="r" b="b"/>
            <a:pathLst>
              <a:path w="43179" h="81279">
                <a:moveTo>
                  <a:pt x="0" y="80771"/>
                </a:moveTo>
                <a:lnTo>
                  <a:pt x="42672" y="80771"/>
                </a:lnTo>
                <a:lnTo>
                  <a:pt x="4267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200" y="359663"/>
            <a:ext cx="3505200" cy="81280"/>
          </a:xfrm>
          <a:custGeom>
            <a:avLst/>
            <a:gdLst/>
            <a:ahLst/>
            <a:cxnLst/>
            <a:rect l="l" t="t" r="r" b="b"/>
            <a:pathLst>
              <a:path w="3505200" h="81279">
                <a:moveTo>
                  <a:pt x="0" y="80771"/>
                </a:moveTo>
                <a:lnTo>
                  <a:pt x="3505200" y="80771"/>
                </a:lnTo>
                <a:lnTo>
                  <a:pt x="350520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2476" y="440436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19812"/>
                </a:moveTo>
                <a:lnTo>
                  <a:pt x="1524" y="19812"/>
                </a:lnTo>
                <a:lnTo>
                  <a:pt x="1524" y="0"/>
                </a:lnTo>
                <a:lnTo>
                  <a:pt x="0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72371" y="440436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0" y="19812"/>
                </a:moveTo>
                <a:lnTo>
                  <a:pt x="12192" y="19812"/>
                </a:lnTo>
                <a:lnTo>
                  <a:pt x="12192" y="0"/>
                </a:lnTo>
                <a:lnTo>
                  <a:pt x="0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2268" y="440436"/>
            <a:ext cx="43180" cy="20320"/>
          </a:xfrm>
          <a:custGeom>
            <a:avLst/>
            <a:gdLst/>
            <a:ahLst/>
            <a:cxnLst/>
            <a:rect l="l" t="t" r="r" b="b"/>
            <a:pathLst>
              <a:path w="43179" h="20320">
                <a:moveTo>
                  <a:pt x="0" y="19812"/>
                </a:moveTo>
                <a:lnTo>
                  <a:pt x="42672" y="19812"/>
                </a:lnTo>
                <a:lnTo>
                  <a:pt x="42672" y="0"/>
                </a:lnTo>
                <a:lnTo>
                  <a:pt x="0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0200" y="440436"/>
            <a:ext cx="3564890" cy="20320"/>
          </a:xfrm>
          <a:custGeom>
            <a:avLst/>
            <a:gdLst/>
            <a:ahLst/>
            <a:cxnLst/>
            <a:rect l="l" t="t" r="r" b="b"/>
            <a:pathLst>
              <a:path w="3564890" h="20320">
                <a:moveTo>
                  <a:pt x="0" y="19812"/>
                </a:moveTo>
                <a:lnTo>
                  <a:pt x="3564635" y="19812"/>
                </a:lnTo>
                <a:lnTo>
                  <a:pt x="3564635" y="0"/>
                </a:lnTo>
                <a:lnTo>
                  <a:pt x="0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9700" y="0"/>
            <a:ext cx="0" cy="462280"/>
          </a:xfrm>
          <a:custGeom>
            <a:avLst/>
            <a:gdLst/>
            <a:ahLst/>
            <a:cxnLst/>
            <a:rect l="l" t="t" r="r" b="b"/>
            <a:pathLst>
              <a:path h="462280">
                <a:moveTo>
                  <a:pt x="0" y="0"/>
                </a:moveTo>
                <a:lnTo>
                  <a:pt x="0" y="4617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42831" y="0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0"/>
                </a:moveTo>
                <a:lnTo>
                  <a:pt x="0" y="460248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77300" y="0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0"/>
                </a:moveTo>
                <a:lnTo>
                  <a:pt x="0" y="460248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0" y="460248"/>
            <a:ext cx="9143365" cy="1143000"/>
          </a:xfrm>
          <a:prstGeom prst="rect">
            <a:avLst/>
          </a:prstGeom>
          <a:solidFill>
            <a:srgbClr val="DFF0D2"/>
          </a:solidFill>
        </p:spPr>
        <p:txBody>
          <a:bodyPr vert="horz" wrap="square" lIns="0" tIns="31877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2510"/>
              </a:spcBef>
            </a:pPr>
            <a:r>
              <a:rPr sz="3000" b="1" spc="-210" dirty="0">
                <a:latin typeface="Trebuchet MS"/>
                <a:cs typeface="Trebuchet MS"/>
              </a:rPr>
              <a:t>ECOLOGICAL</a:t>
            </a:r>
            <a:r>
              <a:rPr sz="3000" b="1" spc="-245" dirty="0">
                <a:latin typeface="Trebuchet MS"/>
                <a:cs typeface="Trebuchet MS"/>
              </a:rPr>
              <a:t> </a:t>
            </a:r>
            <a:r>
              <a:rPr sz="3000" b="1" spc="-65" dirty="0">
                <a:latin typeface="Trebuchet MS"/>
                <a:cs typeface="Trebuchet MS"/>
              </a:rPr>
              <a:t>PYRAMIDS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036" y="1817065"/>
            <a:ext cx="7805420" cy="303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spcBef>
                <a:spcPts val="105"/>
              </a:spcBef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3200" b="1" spc="-190" dirty="0">
                <a:latin typeface="Trebuchet MS"/>
                <a:cs typeface="Trebuchet MS"/>
              </a:rPr>
              <a:t>Food </a:t>
            </a:r>
            <a:r>
              <a:rPr sz="3200" b="1" spc="-180" dirty="0">
                <a:latin typeface="Trebuchet MS"/>
                <a:cs typeface="Trebuchet MS"/>
              </a:rPr>
              <a:t>chains </a:t>
            </a:r>
            <a:r>
              <a:rPr sz="3200" b="1" spc="-145" dirty="0">
                <a:latin typeface="Trebuchet MS"/>
                <a:cs typeface="Trebuchet MS"/>
              </a:rPr>
              <a:t>and </a:t>
            </a:r>
            <a:r>
              <a:rPr sz="3200" b="1" spc="-135" dirty="0">
                <a:latin typeface="Trebuchet MS"/>
                <a:cs typeface="Trebuchet MS"/>
              </a:rPr>
              <a:t>food </a:t>
            </a:r>
            <a:r>
              <a:rPr sz="3200" b="1" spc="-165" dirty="0">
                <a:latin typeface="Trebuchet MS"/>
                <a:cs typeface="Trebuchet MS"/>
              </a:rPr>
              <a:t>webs </a:t>
            </a:r>
            <a:r>
              <a:rPr sz="3200" b="1" spc="-114" dirty="0">
                <a:latin typeface="Trebuchet MS"/>
                <a:cs typeface="Trebuchet MS"/>
              </a:rPr>
              <a:t>do </a:t>
            </a:r>
            <a:r>
              <a:rPr sz="3200" b="1" spc="-145" dirty="0">
                <a:latin typeface="Trebuchet MS"/>
                <a:cs typeface="Trebuchet MS"/>
              </a:rPr>
              <a:t>not </a:t>
            </a:r>
            <a:r>
              <a:rPr sz="3200" b="1" spc="-170" dirty="0">
                <a:latin typeface="Trebuchet MS"/>
                <a:cs typeface="Trebuchet MS"/>
              </a:rPr>
              <a:t>give </a:t>
            </a:r>
            <a:r>
              <a:rPr sz="3200" b="1" spc="-185" dirty="0">
                <a:latin typeface="Trebuchet MS"/>
                <a:cs typeface="Trebuchet MS"/>
              </a:rPr>
              <a:t>any  </a:t>
            </a:r>
            <a:r>
              <a:rPr sz="3200" b="1" spc="-160" dirty="0">
                <a:latin typeface="Trebuchet MS"/>
                <a:cs typeface="Trebuchet MS"/>
              </a:rPr>
              <a:t>information </a:t>
            </a:r>
            <a:r>
              <a:rPr sz="3200" b="1" spc="-140" dirty="0">
                <a:latin typeface="Trebuchet MS"/>
                <a:cs typeface="Trebuchet MS"/>
              </a:rPr>
              <a:t>about </a:t>
            </a:r>
            <a:r>
              <a:rPr sz="3200" b="1" spc="-190" dirty="0">
                <a:latin typeface="Trebuchet MS"/>
                <a:cs typeface="Trebuchet MS"/>
              </a:rPr>
              <a:t>the </a:t>
            </a:r>
            <a:r>
              <a:rPr sz="3200" b="1" spc="-180" dirty="0">
                <a:latin typeface="Trebuchet MS"/>
                <a:cs typeface="Trebuchet MS"/>
              </a:rPr>
              <a:t>numbers </a:t>
            </a:r>
            <a:r>
              <a:rPr sz="3200" b="1" spc="-130" dirty="0">
                <a:latin typeface="Trebuchet MS"/>
                <a:cs typeface="Trebuchet MS"/>
              </a:rPr>
              <a:t>of</a:t>
            </a:r>
            <a:r>
              <a:rPr sz="3200" b="1" spc="-655" dirty="0">
                <a:latin typeface="Trebuchet MS"/>
                <a:cs typeface="Trebuchet MS"/>
              </a:rPr>
              <a:t> </a:t>
            </a:r>
            <a:r>
              <a:rPr sz="3200" b="1" spc="-145" dirty="0">
                <a:latin typeface="Trebuchet MS"/>
                <a:cs typeface="Trebuchet MS"/>
              </a:rPr>
              <a:t>organisms  </a:t>
            </a:r>
            <a:r>
              <a:rPr sz="3200" b="1" spc="-195" dirty="0">
                <a:latin typeface="Trebuchet MS"/>
                <a:cs typeface="Trebuchet MS"/>
              </a:rPr>
              <a:t>involved.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97C52"/>
              </a:buClr>
              <a:buFont typeface="Georgia"/>
              <a:buChar char="•"/>
            </a:pPr>
            <a:endParaRPr sz="3650" dirty="0">
              <a:latin typeface="Times New Roman"/>
              <a:cs typeface="Times New Roman"/>
            </a:endParaRPr>
          </a:p>
          <a:p>
            <a:pPr marL="204470" marR="969010" indent="-191770">
              <a:lnSpc>
                <a:spcPct val="100000"/>
              </a:lnSpc>
              <a:spcBef>
                <a:spcPts val="5"/>
              </a:spcBef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3200" b="1" spc="-210" dirty="0">
                <a:latin typeface="Trebuchet MS"/>
                <a:cs typeface="Trebuchet MS"/>
              </a:rPr>
              <a:t>This </a:t>
            </a:r>
            <a:r>
              <a:rPr sz="3200" b="1" spc="-160" dirty="0">
                <a:latin typeface="Trebuchet MS"/>
                <a:cs typeface="Trebuchet MS"/>
              </a:rPr>
              <a:t>information </a:t>
            </a:r>
            <a:r>
              <a:rPr sz="3200" b="1" spc="-204" dirty="0">
                <a:latin typeface="Trebuchet MS"/>
                <a:cs typeface="Trebuchet MS"/>
              </a:rPr>
              <a:t>can </a:t>
            </a:r>
            <a:r>
              <a:rPr sz="3200" b="1" spc="-185" dirty="0">
                <a:latin typeface="Trebuchet MS"/>
                <a:cs typeface="Trebuchet MS"/>
              </a:rPr>
              <a:t>be </a:t>
            </a:r>
            <a:r>
              <a:rPr sz="3200" b="1" spc="-135" dirty="0">
                <a:latin typeface="Trebuchet MS"/>
                <a:cs typeface="Trebuchet MS"/>
              </a:rPr>
              <a:t>shown</a:t>
            </a:r>
            <a:r>
              <a:rPr sz="3200" b="1" spc="-575" dirty="0">
                <a:latin typeface="Trebuchet MS"/>
                <a:cs typeface="Trebuchet MS"/>
              </a:rPr>
              <a:t> </a:t>
            </a:r>
            <a:r>
              <a:rPr sz="3200" b="1" spc="-165" dirty="0">
                <a:latin typeface="Trebuchet MS"/>
                <a:cs typeface="Trebuchet MS"/>
              </a:rPr>
              <a:t>through  </a:t>
            </a:r>
            <a:r>
              <a:rPr sz="3200" b="1" spc="-175" dirty="0">
                <a:latin typeface="Trebuchet MS"/>
                <a:cs typeface="Trebuchet MS"/>
              </a:rPr>
              <a:t>ecological</a:t>
            </a:r>
            <a:r>
              <a:rPr sz="3200" b="1" spc="-270" dirty="0">
                <a:latin typeface="Trebuchet MS"/>
                <a:cs typeface="Trebuchet MS"/>
              </a:rPr>
              <a:t> </a:t>
            </a:r>
            <a:r>
              <a:rPr sz="3200" b="1" spc="-185" dirty="0">
                <a:latin typeface="Trebuchet MS"/>
                <a:cs typeface="Trebuchet MS"/>
              </a:rPr>
              <a:t>pyramids.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87880" y="547939"/>
            <a:ext cx="3086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Pyramid of</a:t>
            </a:r>
            <a:r>
              <a:rPr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319" y="1023200"/>
            <a:ext cx="8138159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Pyramid of number is used to show </a:t>
            </a:r>
            <a:r>
              <a:rPr sz="2200" dirty="0">
                <a:solidFill>
                  <a:srgbClr val="34463C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number of individuals </a:t>
            </a:r>
            <a:r>
              <a:rPr lang="en-US" sz="2200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per unit area of ea</a:t>
            </a:r>
            <a:r>
              <a:rPr sz="2200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ch  </a:t>
            </a: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trophic</a:t>
            </a:r>
            <a:r>
              <a:rPr sz="220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level.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937510" algn="l"/>
              </a:tabLst>
            </a:pP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It is upright in</a:t>
            </a:r>
            <a:r>
              <a:rPr sz="2200" spc="3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case</a:t>
            </a:r>
            <a:r>
              <a:rPr sz="2200" dirty="0">
                <a:solidFill>
                  <a:srgbClr val="34463C"/>
                </a:solidFill>
                <a:latin typeface="Times New Roman"/>
                <a:cs typeface="Times New Roman"/>
              </a:rPr>
              <a:t> of	</a:t>
            </a: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grassland and </a:t>
            </a:r>
            <a:r>
              <a:rPr sz="2200" dirty="0">
                <a:solidFill>
                  <a:srgbClr val="34463C"/>
                </a:solidFill>
                <a:latin typeface="Times New Roman"/>
                <a:cs typeface="Times New Roman"/>
              </a:rPr>
              <a:t>pond</a:t>
            </a:r>
            <a:r>
              <a:rPr sz="2200" spc="-1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ecosystems</a:t>
            </a:r>
            <a:r>
              <a:rPr sz="2200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.</a:t>
            </a:r>
            <a:endParaRPr lang="en-US" sz="2200" spc="-5" dirty="0" smtClean="0">
              <a:solidFill>
                <a:srgbClr val="34463C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  <a:tab pos="2937510" algn="l"/>
              </a:tabLst>
            </a:pPr>
            <a:r>
              <a:rPr lang="en-US" sz="2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</a:t>
            </a:r>
            <a:r>
              <a:rPr lang="en-US" sz="2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2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inverted.</a:t>
            </a: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  <a:tab pos="2937510" algn="l"/>
              </a:tabLst>
            </a:pPr>
            <a:r>
              <a:rPr lang="en-US" sz="22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sz="22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US"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producers  </a:t>
            </a:r>
            <a:r>
              <a:rPr lang="en-US" sz="22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</a:t>
            </a:r>
            <a:r>
              <a:rPr lang="en-US" sz="2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US" sz="22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  <a:tab pos="2937510" algn="l"/>
              </a:tabLst>
            </a:pPr>
            <a:r>
              <a:rPr lang="en-US" sz="2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sz="22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US" sz="2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 </a:t>
            </a:r>
            <a:r>
              <a:rPr lang="en-US" sz="22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carnivores </a:t>
            </a:r>
            <a:r>
              <a:rPr lang="en-US" sz="22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occupy </a:t>
            </a:r>
            <a:r>
              <a:rPr lang="en-US" sz="22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  <a:tab pos="2937510" algn="l"/>
              </a:tabLst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937510" algn="l"/>
              </a:tabLst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74615" y="2903804"/>
            <a:ext cx="4572000" cy="3643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131" y="2903804"/>
            <a:ext cx="4584700" cy="3656329"/>
          </a:xfrm>
          <a:custGeom>
            <a:avLst/>
            <a:gdLst/>
            <a:ahLst/>
            <a:cxnLst/>
            <a:rect l="l" t="t" r="r" b="b"/>
            <a:pathLst>
              <a:path w="4584700" h="3656329">
                <a:moveTo>
                  <a:pt x="0" y="3656076"/>
                </a:moveTo>
                <a:lnTo>
                  <a:pt x="4584191" y="3656076"/>
                </a:lnTo>
                <a:lnTo>
                  <a:pt x="4584191" y="0"/>
                </a:lnTo>
                <a:lnTo>
                  <a:pt x="0" y="0"/>
                </a:lnTo>
                <a:lnTo>
                  <a:pt x="0" y="365607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360" y="33020"/>
            <a:ext cx="23412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350" dirty="0">
                <a:solidFill>
                  <a:srgbClr val="000000"/>
                </a:solidFill>
              </a:rPr>
              <a:t>Pyramid  </a:t>
            </a:r>
            <a:r>
              <a:rPr sz="4800" spc="-229" dirty="0">
                <a:solidFill>
                  <a:srgbClr val="000000"/>
                </a:solidFill>
              </a:rPr>
              <a:t>of  </a:t>
            </a:r>
            <a:r>
              <a:rPr sz="4800" spc="-320" dirty="0">
                <a:solidFill>
                  <a:srgbClr val="000000"/>
                </a:solidFill>
              </a:rPr>
              <a:t>N</a:t>
            </a:r>
            <a:r>
              <a:rPr sz="4800" spc="-350" dirty="0">
                <a:solidFill>
                  <a:srgbClr val="000000"/>
                </a:solidFill>
              </a:rPr>
              <a:t>u</a:t>
            </a:r>
            <a:r>
              <a:rPr sz="4800" spc="-385" dirty="0">
                <a:solidFill>
                  <a:srgbClr val="000000"/>
                </a:solidFill>
              </a:rPr>
              <a:t>m</a:t>
            </a:r>
            <a:r>
              <a:rPr sz="4800" spc="-350" dirty="0">
                <a:solidFill>
                  <a:srgbClr val="000000"/>
                </a:solidFill>
              </a:rPr>
              <a:t>b</a:t>
            </a:r>
            <a:r>
              <a:rPr sz="4800" spc="-265" dirty="0">
                <a:solidFill>
                  <a:srgbClr val="000000"/>
                </a:solidFill>
              </a:rPr>
              <a:t>e</a:t>
            </a:r>
            <a:r>
              <a:rPr sz="4800" spc="-175" dirty="0">
                <a:solidFill>
                  <a:srgbClr val="000000"/>
                </a:solidFill>
              </a:rPr>
              <a:t>r</a:t>
            </a:r>
            <a:r>
              <a:rPr sz="4800" spc="-755" dirty="0">
                <a:solidFill>
                  <a:srgbClr val="000000"/>
                </a:solidFill>
              </a:rPr>
              <a:t>s</a:t>
            </a:r>
            <a:endParaRPr sz="4800"/>
          </a:p>
        </p:txBody>
      </p:sp>
    </p:spTree>
    <p:extLst>
      <p:ext uri="{BB962C8B-B14F-4D97-AF65-F5344CB8AC3E}">
        <p14:creationId xmlns:p14="http://schemas.microsoft.com/office/powerpoint/2010/main" val="20111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9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8" y="5606035"/>
            <a:ext cx="53949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6756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5048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5048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8395" y="5606035"/>
            <a:ext cx="539496" cy="394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3932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3322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332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8708" y="5606035"/>
            <a:ext cx="751331" cy="394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4" y="5645658"/>
            <a:ext cx="626745" cy="355600"/>
          </a:xfrm>
          <a:custGeom>
            <a:avLst/>
            <a:gdLst/>
            <a:ahLst/>
            <a:cxnLst/>
            <a:rect l="l" t="t" r="r" b="b"/>
            <a:pathLst>
              <a:path w="626745" h="355600">
                <a:moveTo>
                  <a:pt x="421004" y="0"/>
                </a:moveTo>
                <a:lnTo>
                  <a:pt x="0" y="0"/>
                </a:lnTo>
                <a:lnTo>
                  <a:pt x="205294" y="355091"/>
                </a:lnTo>
                <a:lnTo>
                  <a:pt x="626321" y="355091"/>
                </a:lnTo>
                <a:lnTo>
                  <a:pt x="422782" y="1777"/>
                </a:lnTo>
                <a:lnTo>
                  <a:pt x="421004" y="0"/>
                </a:lnTo>
                <a:close/>
              </a:path>
            </a:pathLst>
          </a:custGeom>
          <a:solidFill>
            <a:srgbClr val="F53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1793" y="5606035"/>
            <a:ext cx="751331" cy="394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7389" y="5645658"/>
            <a:ext cx="626745" cy="355600"/>
          </a:xfrm>
          <a:custGeom>
            <a:avLst/>
            <a:gdLst/>
            <a:ahLst/>
            <a:cxnLst/>
            <a:rect l="l" t="t" r="r" b="b"/>
            <a:pathLst>
              <a:path w="626745" h="355600">
                <a:moveTo>
                  <a:pt x="626299" y="0"/>
                </a:moveTo>
                <a:lnTo>
                  <a:pt x="205294" y="0"/>
                </a:lnTo>
                <a:lnTo>
                  <a:pt x="0" y="355091"/>
                </a:lnTo>
                <a:lnTo>
                  <a:pt x="421035" y="355091"/>
                </a:lnTo>
                <a:lnTo>
                  <a:pt x="626299" y="1777"/>
                </a:lnTo>
                <a:lnTo>
                  <a:pt x="626299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3941" y="5607556"/>
            <a:ext cx="480059" cy="393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9554" y="5647195"/>
            <a:ext cx="408940" cy="353695"/>
          </a:xfrm>
          <a:custGeom>
            <a:avLst/>
            <a:gdLst/>
            <a:ahLst/>
            <a:cxnLst/>
            <a:rect l="l" t="t" r="r" b="b"/>
            <a:pathLst>
              <a:path w="408940" h="353695">
                <a:moveTo>
                  <a:pt x="205022" y="0"/>
                </a:moveTo>
                <a:lnTo>
                  <a:pt x="0" y="353555"/>
                </a:lnTo>
                <a:lnTo>
                  <a:pt x="408319" y="353555"/>
                </a:lnTo>
                <a:lnTo>
                  <a:pt x="205022" y="0"/>
                </a:lnTo>
                <a:close/>
              </a:path>
            </a:pathLst>
          </a:custGeom>
          <a:solidFill>
            <a:srgbClr val="E26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3004" y="5606035"/>
            <a:ext cx="539496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2441" y="5645658"/>
            <a:ext cx="421005" cy="355600"/>
          </a:xfrm>
          <a:custGeom>
            <a:avLst/>
            <a:gdLst/>
            <a:ahLst/>
            <a:cxnLst/>
            <a:rect l="l" t="t" r="r" b="b"/>
            <a:pathLst>
              <a:path w="421004" h="355600">
                <a:moveTo>
                  <a:pt x="420624" y="0"/>
                </a:moveTo>
                <a:lnTo>
                  <a:pt x="0" y="0"/>
                </a:lnTo>
                <a:lnTo>
                  <a:pt x="203322" y="355091"/>
                </a:lnTo>
                <a:lnTo>
                  <a:pt x="215575" y="355091"/>
                </a:lnTo>
                <a:lnTo>
                  <a:pt x="420624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1168" y="5606035"/>
            <a:ext cx="53949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6756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5048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5048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9331" y="5241797"/>
            <a:ext cx="542544" cy="481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8768" y="5281434"/>
            <a:ext cx="424180" cy="364490"/>
          </a:xfrm>
          <a:custGeom>
            <a:avLst/>
            <a:gdLst/>
            <a:ahLst/>
            <a:cxnLst/>
            <a:rect l="l" t="t" r="r" b="b"/>
            <a:pathLst>
              <a:path w="424179" h="364489">
                <a:moveTo>
                  <a:pt x="211835" y="0"/>
                </a:moveTo>
                <a:lnTo>
                  <a:pt x="0" y="364210"/>
                </a:lnTo>
                <a:lnTo>
                  <a:pt x="423672" y="364210"/>
                </a:lnTo>
                <a:lnTo>
                  <a:pt x="211835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21168" y="5241797"/>
            <a:ext cx="539496" cy="481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0605" y="5281434"/>
            <a:ext cx="421005" cy="364490"/>
          </a:xfrm>
          <a:custGeom>
            <a:avLst/>
            <a:gdLst/>
            <a:ahLst/>
            <a:cxnLst/>
            <a:rect l="l" t="t" r="r" b="b"/>
            <a:pathLst>
              <a:path w="421004" h="364489">
                <a:moveTo>
                  <a:pt x="420624" y="0"/>
                </a:moveTo>
                <a:lnTo>
                  <a:pt x="0" y="0"/>
                </a:lnTo>
                <a:lnTo>
                  <a:pt x="211200" y="364210"/>
                </a:lnTo>
                <a:lnTo>
                  <a:pt x="420624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0232" y="5241797"/>
            <a:ext cx="749807" cy="481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9668" y="5281434"/>
            <a:ext cx="631190" cy="364490"/>
          </a:xfrm>
          <a:custGeom>
            <a:avLst/>
            <a:gdLst/>
            <a:ahLst/>
            <a:cxnLst/>
            <a:rect l="l" t="t" r="r" b="b"/>
            <a:pathLst>
              <a:path w="631190" h="364489">
                <a:moveTo>
                  <a:pt x="630935" y="0"/>
                </a:moveTo>
                <a:lnTo>
                  <a:pt x="209676" y="0"/>
                </a:lnTo>
                <a:lnTo>
                  <a:pt x="0" y="364210"/>
                </a:lnTo>
                <a:lnTo>
                  <a:pt x="421258" y="364210"/>
                </a:lnTo>
                <a:lnTo>
                  <a:pt x="630935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3076" y="5369814"/>
            <a:ext cx="240792" cy="224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82511" y="5409450"/>
            <a:ext cx="121920" cy="106680"/>
          </a:xfrm>
          <a:custGeom>
            <a:avLst/>
            <a:gdLst/>
            <a:ahLst/>
            <a:cxnLst/>
            <a:rect l="l" t="t" r="r" b="b"/>
            <a:pathLst>
              <a:path w="121920" h="106679">
                <a:moveTo>
                  <a:pt x="61213" y="0"/>
                </a:moveTo>
                <a:lnTo>
                  <a:pt x="0" y="106667"/>
                </a:lnTo>
                <a:lnTo>
                  <a:pt x="121919" y="106667"/>
                </a:lnTo>
                <a:lnTo>
                  <a:pt x="61213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6247" y="5241797"/>
            <a:ext cx="541020" cy="481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15684" y="5281434"/>
            <a:ext cx="422275" cy="364490"/>
          </a:xfrm>
          <a:custGeom>
            <a:avLst/>
            <a:gdLst/>
            <a:ahLst/>
            <a:cxnLst/>
            <a:rect l="l" t="t" r="r" b="b"/>
            <a:pathLst>
              <a:path w="422275" h="364489">
                <a:moveTo>
                  <a:pt x="422148" y="0"/>
                </a:moveTo>
                <a:lnTo>
                  <a:pt x="0" y="0"/>
                </a:lnTo>
                <a:lnTo>
                  <a:pt x="209931" y="364210"/>
                </a:lnTo>
                <a:lnTo>
                  <a:pt x="422148" y="0"/>
                </a:lnTo>
                <a:close/>
              </a:path>
            </a:pathLst>
          </a:custGeom>
          <a:solidFill>
            <a:srgbClr val="1DC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3941" y="4877562"/>
            <a:ext cx="480059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23377" y="4917198"/>
            <a:ext cx="421005" cy="728980"/>
          </a:xfrm>
          <a:custGeom>
            <a:avLst/>
            <a:gdLst/>
            <a:ahLst/>
            <a:cxnLst/>
            <a:rect l="l" t="t" r="r" b="b"/>
            <a:pathLst>
              <a:path w="421004" h="728979">
                <a:moveTo>
                  <a:pt x="211200" y="0"/>
                </a:moveTo>
                <a:lnTo>
                  <a:pt x="0" y="364236"/>
                </a:lnTo>
                <a:lnTo>
                  <a:pt x="211200" y="728446"/>
                </a:lnTo>
                <a:lnTo>
                  <a:pt x="420624" y="364236"/>
                </a:lnTo>
                <a:lnTo>
                  <a:pt x="211200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41793" y="5241797"/>
            <a:ext cx="751331" cy="481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1228" y="5281434"/>
            <a:ext cx="632460" cy="364490"/>
          </a:xfrm>
          <a:custGeom>
            <a:avLst/>
            <a:gdLst/>
            <a:ahLst/>
            <a:cxnLst/>
            <a:rect l="l" t="t" r="r" b="b"/>
            <a:pathLst>
              <a:path w="632459" h="364489">
                <a:moveTo>
                  <a:pt x="421004" y="0"/>
                </a:moveTo>
                <a:lnTo>
                  <a:pt x="0" y="0"/>
                </a:lnTo>
                <a:lnTo>
                  <a:pt x="211454" y="364210"/>
                </a:lnTo>
                <a:lnTo>
                  <a:pt x="632460" y="364210"/>
                </a:lnTo>
                <a:lnTo>
                  <a:pt x="421004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3004" y="5241797"/>
            <a:ext cx="539496" cy="4815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92441" y="5281434"/>
            <a:ext cx="421005" cy="364490"/>
          </a:xfrm>
          <a:custGeom>
            <a:avLst/>
            <a:gdLst/>
            <a:ahLst/>
            <a:cxnLst/>
            <a:rect l="l" t="t" r="r" b="b"/>
            <a:pathLst>
              <a:path w="421004" h="364489">
                <a:moveTo>
                  <a:pt x="209423" y="0"/>
                </a:moveTo>
                <a:lnTo>
                  <a:pt x="0" y="364210"/>
                </a:lnTo>
                <a:lnTo>
                  <a:pt x="420624" y="364210"/>
                </a:lnTo>
                <a:lnTo>
                  <a:pt x="209423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3004" y="5606035"/>
            <a:ext cx="539496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92441" y="5645658"/>
            <a:ext cx="421005" cy="355600"/>
          </a:xfrm>
          <a:custGeom>
            <a:avLst/>
            <a:gdLst/>
            <a:ahLst/>
            <a:cxnLst/>
            <a:rect l="l" t="t" r="r" b="b"/>
            <a:pathLst>
              <a:path w="421004" h="355600">
                <a:moveTo>
                  <a:pt x="420624" y="0"/>
                </a:moveTo>
                <a:lnTo>
                  <a:pt x="0" y="0"/>
                </a:lnTo>
                <a:lnTo>
                  <a:pt x="203322" y="355091"/>
                </a:lnTo>
                <a:lnTo>
                  <a:pt x="215575" y="355091"/>
                </a:lnTo>
                <a:lnTo>
                  <a:pt x="420624" y="0"/>
                </a:lnTo>
                <a:close/>
              </a:path>
            </a:pathLst>
          </a:custGeom>
          <a:solidFill>
            <a:srgbClr val="FF8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09332" y="4877562"/>
            <a:ext cx="751331" cy="845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8768" y="4917198"/>
            <a:ext cx="632460" cy="728980"/>
          </a:xfrm>
          <a:custGeom>
            <a:avLst/>
            <a:gdLst/>
            <a:ahLst/>
            <a:cxnLst/>
            <a:rect l="l" t="t" r="r" b="b"/>
            <a:pathLst>
              <a:path w="632459" h="728979">
                <a:moveTo>
                  <a:pt x="422782" y="0"/>
                </a:moveTo>
                <a:lnTo>
                  <a:pt x="0" y="728446"/>
                </a:lnTo>
                <a:lnTo>
                  <a:pt x="422782" y="728446"/>
                </a:lnTo>
                <a:lnTo>
                  <a:pt x="632459" y="364236"/>
                </a:lnTo>
                <a:lnTo>
                  <a:pt x="422782" y="0"/>
                </a:lnTo>
                <a:close/>
              </a:path>
            </a:pathLst>
          </a:custGeom>
          <a:solidFill>
            <a:srgbClr val="F53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109" y="857251"/>
            <a:ext cx="0" cy="1061085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0"/>
                </a:moveTo>
                <a:lnTo>
                  <a:pt x="0" y="1060830"/>
                </a:lnTo>
              </a:path>
            </a:pathLst>
          </a:custGeom>
          <a:ln w="28956">
            <a:solidFill>
              <a:srgbClr val="00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849579" y="1311478"/>
            <a:ext cx="2532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endParaRPr sz="3200" dirty="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8961" y="1905000"/>
            <a:ext cx="4339590" cy="0"/>
          </a:xfrm>
          <a:custGeom>
            <a:avLst/>
            <a:gdLst/>
            <a:ahLst/>
            <a:cxnLst/>
            <a:rect l="l" t="t" r="r" b="b"/>
            <a:pathLst>
              <a:path w="4339590">
                <a:moveTo>
                  <a:pt x="0" y="0"/>
                </a:moveTo>
                <a:lnTo>
                  <a:pt x="4339209" y="0"/>
                </a:lnTo>
              </a:path>
            </a:pathLst>
          </a:custGeom>
          <a:ln w="1981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933" y="2147824"/>
            <a:ext cx="202692" cy="2133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6933" y="3610864"/>
            <a:ext cx="202692" cy="2133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87375" y="2042667"/>
            <a:ext cx="6804659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branch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biology dealing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relations  and </a:t>
            </a:r>
            <a:r>
              <a:rPr sz="2400" dirty="0">
                <a:latin typeface="Arial"/>
                <a:cs typeface="Arial"/>
              </a:rPr>
              <a:t>interactions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b="1" spc="-5" dirty="0">
                <a:latin typeface="Arial"/>
                <a:cs typeface="Arial"/>
              </a:rPr>
              <a:t>organisms </a:t>
            </a:r>
            <a:r>
              <a:rPr sz="2400" spc="-5" dirty="0">
                <a:latin typeface="Arial"/>
                <a:cs typeface="Arial"/>
              </a:rPr>
              <a:t>and their  </a:t>
            </a:r>
            <a:r>
              <a:rPr sz="2400" b="1" spc="-5" dirty="0">
                <a:latin typeface="Arial"/>
                <a:cs typeface="Arial"/>
              </a:rPr>
              <a:t>environment</a:t>
            </a:r>
            <a:r>
              <a:rPr sz="2400" spc="-5" dirty="0">
                <a:latin typeface="Arial"/>
                <a:cs typeface="Arial"/>
              </a:rPr>
              <a:t>, including other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organisms.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 algn="just"/>
            <a:r>
              <a:rPr sz="2400" spc="-5" dirty="0">
                <a:latin typeface="Arial"/>
                <a:cs typeface="Arial"/>
              </a:rPr>
              <a:t>Ecology </a:t>
            </a:r>
            <a:r>
              <a:rPr sz="2400" dirty="0">
                <a:latin typeface="Arial"/>
                <a:cs typeface="Arial"/>
              </a:rPr>
              <a:t>comes from Greek </a:t>
            </a:r>
            <a:r>
              <a:rPr sz="2400" spc="-5" dirty="0">
                <a:latin typeface="Arial"/>
                <a:cs typeface="Arial"/>
              </a:rPr>
              <a:t>word, </a:t>
            </a:r>
            <a:r>
              <a:rPr sz="2400" b="1" spc="-254" dirty="0">
                <a:latin typeface="Arial"/>
                <a:cs typeface="Arial"/>
              </a:rPr>
              <a:t>οἶκος </a:t>
            </a:r>
            <a:r>
              <a:rPr sz="2400" spc="-490" dirty="0">
                <a:latin typeface="Arial"/>
                <a:cs typeface="Arial"/>
              </a:rPr>
              <a:t>means  </a:t>
            </a:r>
            <a:r>
              <a:rPr sz="2400" spc="-5" dirty="0">
                <a:latin typeface="Arial"/>
                <a:cs typeface="Arial"/>
              </a:rPr>
              <a:t>"</a:t>
            </a:r>
            <a:r>
              <a:rPr sz="2400" b="1" spc="-5" dirty="0">
                <a:latin typeface="Arial"/>
                <a:cs typeface="Arial"/>
              </a:rPr>
              <a:t>house</a:t>
            </a:r>
            <a:r>
              <a:rPr sz="2400" spc="-5" dirty="0">
                <a:latin typeface="Arial"/>
                <a:cs typeface="Arial"/>
              </a:rPr>
              <a:t>",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"</a:t>
            </a:r>
            <a:r>
              <a:rPr sz="2400" b="1" spc="-5" dirty="0">
                <a:latin typeface="Arial"/>
                <a:cs typeface="Arial"/>
              </a:rPr>
              <a:t>environment</a:t>
            </a:r>
            <a:r>
              <a:rPr sz="2400" spc="-5" dirty="0">
                <a:latin typeface="Arial"/>
                <a:cs typeface="Arial"/>
              </a:rPr>
              <a:t>“ and –</a:t>
            </a:r>
            <a:r>
              <a:rPr sz="2400" b="1" spc="-5" dirty="0">
                <a:latin typeface="Arial"/>
                <a:cs typeface="Arial"/>
              </a:rPr>
              <a:t>λογία </a:t>
            </a:r>
            <a:r>
              <a:rPr sz="2400" spc="-5" dirty="0">
                <a:latin typeface="Arial"/>
                <a:cs typeface="Arial"/>
              </a:rPr>
              <a:t>means  </a:t>
            </a:r>
            <a:r>
              <a:rPr sz="2400" dirty="0">
                <a:latin typeface="Arial"/>
                <a:cs typeface="Arial"/>
              </a:rPr>
              <a:t>"</a:t>
            </a:r>
            <a:r>
              <a:rPr sz="2400" b="1" dirty="0">
                <a:latin typeface="Arial"/>
                <a:cs typeface="Arial"/>
              </a:rPr>
              <a:t>study </a:t>
            </a:r>
            <a:r>
              <a:rPr sz="2400" b="1" spc="-5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“.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word "ecology" </a:t>
            </a:r>
            <a:r>
              <a:rPr sz="2400" dirty="0">
                <a:latin typeface="Arial"/>
                <a:cs typeface="Arial"/>
              </a:rPr>
              <a:t>("Ökologie") </a:t>
            </a:r>
            <a:r>
              <a:rPr sz="2400" spc="-5" dirty="0">
                <a:latin typeface="Arial"/>
                <a:cs typeface="Arial"/>
              </a:rPr>
              <a:t>was  </a:t>
            </a:r>
            <a:r>
              <a:rPr sz="2400" dirty="0">
                <a:latin typeface="Arial"/>
                <a:cs typeface="Arial"/>
              </a:rPr>
              <a:t>coined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1866 </a:t>
            </a:r>
            <a:r>
              <a:rPr sz="2400" spc="-5" dirty="0">
                <a:latin typeface="Arial"/>
                <a:cs typeface="Arial"/>
              </a:rPr>
              <a:t>by the German scientist </a:t>
            </a:r>
            <a:r>
              <a:rPr sz="2400" b="1" spc="-5" dirty="0">
                <a:latin typeface="Arial"/>
                <a:cs typeface="Arial"/>
              </a:rPr>
              <a:t>Ernst  Haeckel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8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415290"/>
            <a:ext cx="827468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370" dirty="0"/>
              <a:t>Evaluating </a:t>
            </a:r>
            <a:r>
              <a:rPr sz="5000" spc="-320" dirty="0"/>
              <a:t>pyramid </a:t>
            </a:r>
            <a:r>
              <a:rPr sz="5000" spc="-229" dirty="0"/>
              <a:t>of</a:t>
            </a:r>
            <a:r>
              <a:rPr sz="5000" spc="-110" dirty="0"/>
              <a:t> </a:t>
            </a:r>
            <a:r>
              <a:rPr sz="5000" spc="-395" dirty="0"/>
              <a:t>numbers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4342129" y="1830070"/>
            <a:ext cx="2540" cy="4648200"/>
          </a:xfrm>
          <a:custGeom>
            <a:avLst/>
            <a:gdLst/>
            <a:ahLst/>
            <a:cxnLst/>
            <a:rect l="l" t="t" r="r" b="b"/>
            <a:pathLst>
              <a:path w="2539" h="4648200">
                <a:moveTo>
                  <a:pt x="2540" y="0"/>
                </a:moveTo>
                <a:lnTo>
                  <a:pt x="0" y="4648200"/>
                </a:lnTo>
              </a:path>
            </a:pathLst>
          </a:custGeom>
          <a:ln w="1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438400"/>
            <a:ext cx="8077200" cy="1270"/>
          </a:xfrm>
          <a:custGeom>
            <a:avLst/>
            <a:gdLst/>
            <a:ahLst/>
            <a:cxnLst/>
            <a:rect l="l" t="t" r="r" b="b"/>
            <a:pathLst>
              <a:path w="8077200" h="1269">
                <a:moveTo>
                  <a:pt x="0" y="0"/>
                </a:moveTo>
                <a:lnTo>
                  <a:pt x="8077200" y="1270"/>
                </a:lnTo>
              </a:path>
            </a:pathLst>
          </a:custGeom>
          <a:ln w="1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3810000"/>
            <a:ext cx="8153400" cy="1270"/>
          </a:xfrm>
          <a:custGeom>
            <a:avLst/>
            <a:gdLst/>
            <a:ahLst/>
            <a:cxnLst/>
            <a:rect l="l" t="t" r="r" b="b"/>
            <a:pathLst>
              <a:path w="8153400" h="1270">
                <a:moveTo>
                  <a:pt x="0" y="0"/>
                </a:moveTo>
                <a:lnTo>
                  <a:pt x="8153400" y="1269"/>
                </a:lnTo>
              </a:path>
            </a:pathLst>
          </a:custGeom>
          <a:ln w="1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5181600"/>
            <a:ext cx="8153400" cy="1270"/>
          </a:xfrm>
          <a:custGeom>
            <a:avLst/>
            <a:gdLst/>
            <a:ahLst/>
            <a:cxnLst/>
            <a:rect l="l" t="t" r="r" b="b"/>
            <a:pathLst>
              <a:path w="8153400" h="1270">
                <a:moveTo>
                  <a:pt x="0" y="0"/>
                </a:moveTo>
                <a:lnTo>
                  <a:pt x="8153400" y="1269"/>
                </a:lnTo>
              </a:path>
            </a:pathLst>
          </a:custGeom>
          <a:ln w="1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4269" y="1786890"/>
            <a:ext cx="70110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4865" algn="l"/>
              </a:tabLst>
            </a:pPr>
            <a:r>
              <a:rPr sz="4000" b="1" spc="-490" dirty="0">
                <a:latin typeface="Arial"/>
                <a:cs typeface="Arial"/>
              </a:rPr>
              <a:t>ADVANTAGES	</a:t>
            </a:r>
            <a:r>
              <a:rPr sz="4000" b="1" spc="-470" dirty="0">
                <a:latin typeface="Arial"/>
                <a:cs typeface="Arial"/>
              </a:rPr>
              <a:t>DISADVANTAGES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069" y="2625090"/>
            <a:ext cx="270256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60" dirty="0">
                <a:latin typeface="Arial"/>
                <a:cs typeface="Arial"/>
              </a:rPr>
              <a:t>Simple </a:t>
            </a:r>
            <a:r>
              <a:rPr sz="2800" spc="-65" dirty="0">
                <a:latin typeface="Arial"/>
                <a:cs typeface="Arial"/>
              </a:rPr>
              <a:t>method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120" dirty="0">
                <a:latin typeface="Arial"/>
                <a:cs typeface="Arial"/>
              </a:rPr>
              <a:t>giving </a:t>
            </a:r>
            <a:r>
              <a:rPr sz="2800" spc="-150" dirty="0">
                <a:latin typeface="Arial"/>
                <a:cs typeface="Arial"/>
              </a:rPr>
              <a:t>an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overview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9470" y="2472690"/>
            <a:ext cx="36220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10" dirty="0">
                <a:latin typeface="Arial"/>
                <a:cs typeface="Arial"/>
              </a:rPr>
              <a:t>Number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14" dirty="0">
                <a:latin typeface="Arial"/>
                <a:cs typeface="Arial"/>
              </a:rPr>
              <a:t>specific  </a:t>
            </a:r>
            <a:r>
              <a:rPr sz="2800" spc="-180" dirty="0">
                <a:latin typeface="Arial"/>
                <a:cs typeface="Arial"/>
              </a:rPr>
              <a:t>species </a:t>
            </a:r>
            <a:r>
              <a:rPr sz="2800" spc="-155" dirty="0">
                <a:latin typeface="Arial"/>
                <a:cs typeface="Arial"/>
              </a:rPr>
              <a:t>may </a:t>
            </a:r>
            <a:r>
              <a:rPr sz="2800" spc="-135" dirty="0">
                <a:latin typeface="Arial"/>
                <a:cs typeface="Arial"/>
              </a:rPr>
              <a:t>be </a:t>
            </a:r>
            <a:r>
              <a:rPr sz="2800" spc="-5" dirty="0">
                <a:latin typeface="Arial"/>
                <a:cs typeface="Arial"/>
              </a:rPr>
              <a:t>too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great  </a:t>
            </a:r>
            <a:r>
              <a:rPr sz="2800" spc="30" dirty="0">
                <a:latin typeface="Arial"/>
                <a:cs typeface="Arial"/>
              </a:rPr>
              <a:t>to </a:t>
            </a:r>
            <a:r>
              <a:rPr sz="2800" spc="-150" dirty="0">
                <a:latin typeface="Arial"/>
                <a:cs typeface="Arial"/>
              </a:rPr>
              <a:t>measure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accurately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869" y="3920490"/>
            <a:ext cx="3630929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165" dirty="0">
                <a:latin typeface="Arial"/>
                <a:cs typeface="Arial"/>
              </a:rPr>
              <a:t>Good </a:t>
            </a:r>
            <a:r>
              <a:rPr sz="2700" spc="10" dirty="0">
                <a:latin typeface="Arial"/>
                <a:cs typeface="Arial"/>
              </a:rPr>
              <a:t>for </a:t>
            </a:r>
            <a:r>
              <a:rPr sz="2700" spc="-110" dirty="0">
                <a:latin typeface="Arial"/>
                <a:cs typeface="Arial"/>
              </a:rPr>
              <a:t>comparing  </a:t>
            </a:r>
            <a:r>
              <a:rPr sz="2700" spc="-190" dirty="0">
                <a:latin typeface="Arial"/>
                <a:cs typeface="Arial"/>
              </a:rPr>
              <a:t>changes </a:t>
            </a:r>
            <a:r>
              <a:rPr sz="2700" spc="30" dirty="0">
                <a:latin typeface="Arial"/>
                <a:cs typeface="Arial"/>
              </a:rPr>
              <a:t>to </a:t>
            </a:r>
            <a:r>
              <a:rPr sz="2700" spc="-35" dirty="0">
                <a:latin typeface="Arial"/>
                <a:cs typeface="Arial"/>
              </a:rPr>
              <a:t>the</a:t>
            </a:r>
            <a:r>
              <a:rPr sz="2700" spc="-305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ecosystem  </a:t>
            </a:r>
            <a:r>
              <a:rPr sz="2700" spc="-30" dirty="0">
                <a:latin typeface="Arial"/>
                <a:cs typeface="Arial"/>
              </a:rPr>
              <a:t>at </a:t>
            </a:r>
            <a:r>
              <a:rPr sz="2700" spc="-20" dirty="0">
                <a:latin typeface="Arial"/>
                <a:cs typeface="Arial"/>
              </a:rPr>
              <a:t>different</a:t>
            </a:r>
            <a:r>
              <a:rPr sz="2700" spc="-27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times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9470" y="3920490"/>
            <a:ext cx="310578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210" dirty="0">
                <a:latin typeface="Arial"/>
                <a:cs typeface="Arial"/>
              </a:rPr>
              <a:t>Does </a:t>
            </a:r>
            <a:r>
              <a:rPr sz="2700" spc="-5" dirty="0">
                <a:latin typeface="Arial"/>
                <a:cs typeface="Arial"/>
              </a:rPr>
              <a:t>not </a:t>
            </a:r>
            <a:r>
              <a:rPr sz="2700" spc="-90" dirty="0">
                <a:latin typeface="Arial"/>
                <a:cs typeface="Arial"/>
              </a:rPr>
              <a:t>take </a:t>
            </a:r>
            <a:r>
              <a:rPr sz="2700" spc="-5" dirty="0">
                <a:latin typeface="Arial"/>
                <a:cs typeface="Arial"/>
              </a:rPr>
              <a:t>into  </a:t>
            </a:r>
            <a:r>
              <a:rPr sz="2700" spc="-110" dirty="0">
                <a:latin typeface="Arial"/>
                <a:cs typeface="Arial"/>
              </a:rPr>
              <a:t>account </a:t>
            </a:r>
            <a:r>
              <a:rPr sz="2700" spc="-40" dirty="0">
                <a:latin typeface="Arial"/>
                <a:cs typeface="Arial"/>
              </a:rPr>
              <a:t>“juveniles”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or  </a:t>
            </a:r>
            <a:r>
              <a:rPr sz="2700" spc="-60" dirty="0">
                <a:latin typeface="Arial"/>
                <a:cs typeface="Arial"/>
              </a:rPr>
              <a:t>immature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forms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9470" y="5368290"/>
            <a:ext cx="3685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70" dirty="0">
                <a:latin typeface="Arial"/>
                <a:cs typeface="Arial"/>
              </a:rPr>
              <a:t>All </a:t>
            </a:r>
            <a:r>
              <a:rPr sz="2700" spc="-140" dirty="0">
                <a:latin typeface="Arial"/>
                <a:cs typeface="Arial"/>
              </a:rPr>
              <a:t>organisms </a:t>
            </a:r>
            <a:r>
              <a:rPr sz="2700" spc="-110" dirty="0">
                <a:latin typeface="Arial"/>
                <a:cs typeface="Arial"/>
              </a:rPr>
              <a:t>are</a:t>
            </a:r>
            <a:r>
              <a:rPr sz="2700" spc="-27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included  </a:t>
            </a:r>
            <a:r>
              <a:rPr sz="2700" spc="-140" dirty="0">
                <a:latin typeface="Arial"/>
                <a:cs typeface="Arial"/>
              </a:rPr>
              <a:t>regardless </a:t>
            </a:r>
            <a:r>
              <a:rPr sz="2700" spc="-5" dirty="0">
                <a:latin typeface="Arial"/>
                <a:cs typeface="Arial"/>
              </a:rPr>
              <a:t>of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85" dirty="0">
                <a:latin typeface="Arial"/>
                <a:cs typeface="Arial"/>
              </a:rPr>
              <a:t>size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069" y="643890"/>
            <a:ext cx="62534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30" dirty="0"/>
              <a:t>Pyramid </a:t>
            </a:r>
            <a:r>
              <a:rPr sz="6000" spc="-275" dirty="0"/>
              <a:t>of</a:t>
            </a:r>
            <a:r>
              <a:rPr sz="6000" spc="-280" dirty="0"/>
              <a:t> </a:t>
            </a:r>
            <a:r>
              <a:rPr sz="6000" spc="-550" dirty="0"/>
              <a:t>biomass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228601" y="2167890"/>
            <a:ext cx="8620124" cy="519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719455" indent="-138430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40" dirty="0">
                <a:latin typeface="Arial"/>
                <a:cs typeface="Arial"/>
              </a:rPr>
              <a:t>It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u="sng" spc="-114" dirty="0">
                <a:solidFill>
                  <a:srgbClr val="FF0000"/>
                </a:solidFill>
                <a:latin typeface="Arial"/>
                <a:cs typeface="Arial"/>
              </a:rPr>
              <a:t>graphical </a:t>
            </a:r>
            <a:r>
              <a:rPr sz="2800" u="sng" spc="-75" dirty="0">
                <a:solidFill>
                  <a:srgbClr val="FF0000"/>
                </a:solidFill>
                <a:latin typeface="Arial"/>
                <a:cs typeface="Arial"/>
              </a:rPr>
              <a:t>representation </a:t>
            </a:r>
            <a:r>
              <a:rPr sz="2800" u="sng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u="sng" spc="-5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sng" spc="-160" dirty="0" smtClean="0">
                <a:solidFill>
                  <a:srgbClr val="FF0000"/>
                </a:solidFill>
                <a:latin typeface="Arial"/>
                <a:cs typeface="Arial"/>
              </a:rPr>
              <a:t>biomass </a:t>
            </a:r>
            <a:r>
              <a:rPr sz="2800" u="sng" spc="-95" dirty="0">
                <a:solidFill>
                  <a:srgbClr val="FF0000"/>
                </a:solidFill>
                <a:latin typeface="Arial"/>
                <a:cs typeface="Arial"/>
              </a:rPr>
              <a:t>present  </a:t>
            </a:r>
            <a:r>
              <a:rPr sz="2800" u="sng" spc="-75" dirty="0">
                <a:solidFill>
                  <a:srgbClr val="FF0000"/>
                </a:solidFill>
                <a:latin typeface="Arial"/>
                <a:cs typeface="Arial"/>
              </a:rPr>
              <a:t>per </a:t>
            </a:r>
            <a:r>
              <a:rPr sz="2800" u="sng" spc="-10" dirty="0">
                <a:solidFill>
                  <a:srgbClr val="FF0000"/>
                </a:solidFill>
                <a:latin typeface="Arial"/>
                <a:cs typeface="Arial"/>
              </a:rPr>
              <a:t>unit </a:t>
            </a:r>
            <a:r>
              <a:rPr sz="2800" u="sng" spc="-145" dirty="0">
                <a:solidFill>
                  <a:srgbClr val="FF0000"/>
                </a:solidFill>
                <a:latin typeface="Arial"/>
                <a:cs typeface="Arial"/>
              </a:rPr>
              <a:t>area </a:t>
            </a:r>
            <a:r>
              <a:rPr sz="2800" u="sng" spc="-30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2800" u="sng" spc="-20" dirty="0">
                <a:solidFill>
                  <a:srgbClr val="FF0000"/>
                </a:solidFill>
                <a:latin typeface="Arial"/>
                <a:cs typeface="Arial"/>
              </a:rPr>
              <a:t>different </a:t>
            </a:r>
            <a:r>
              <a:rPr sz="2800" u="sng" spc="-35" dirty="0">
                <a:solidFill>
                  <a:srgbClr val="FF0000"/>
                </a:solidFill>
                <a:latin typeface="Arial"/>
                <a:cs typeface="Arial"/>
              </a:rPr>
              <a:t>tropic </a:t>
            </a:r>
            <a:r>
              <a:rPr sz="2800" u="sng" spc="-125" dirty="0">
                <a:solidFill>
                  <a:srgbClr val="FF0000"/>
                </a:solidFill>
                <a:latin typeface="Arial"/>
                <a:cs typeface="Arial"/>
              </a:rPr>
              <a:t>levels, </a:t>
            </a:r>
            <a:r>
              <a:rPr sz="2800" spc="10" dirty="0">
                <a:latin typeface="Arial"/>
                <a:cs typeface="Arial"/>
              </a:rPr>
              <a:t>with  </a:t>
            </a:r>
            <a:r>
              <a:rPr sz="2800" spc="-114" dirty="0">
                <a:latin typeface="Arial"/>
                <a:cs typeface="Arial"/>
              </a:rPr>
              <a:t>producers </a:t>
            </a:r>
            <a:r>
              <a:rPr sz="2800" spc="-30" dirty="0">
                <a:latin typeface="Arial"/>
                <a:cs typeface="Arial"/>
              </a:rPr>
              <a:t>at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200" dirty="0">
                <a:latin typeface="Arial"/>
                <a:cs typeface="Arial"/>
              </a:rPr>
              <a:t>base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14" dirty="0">
                <a:latin typeface="Arial"/>
                <a:cs typeface="Arial"/>
              </a:rPr>
              <a:t>carnivores </a:t>
            </a:r>
            <a:r>
              <a:rPr sz="2800" spc="-30" dirty="0">
                <a:latin typeface="Arial"/>
                <a:cs typeface="Arial"/>
              </a:rPr>
              <a:t>at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53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top.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38430" indent="-13843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195" dirty="0">
                <a:latin typeface="Arial"/>
                <a:cs typeface="Arial"/>
              </a:rPr>
              <a:t>Biomass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05" dirty="0">
                <a:latin typeface="Arial"/>
                <a:cs typeface="Arial"/>
              </a:rPr>
              <a:t>calculated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60" dirty="0">
                <a:latin typeface="Arial"/>
                <a:cs typeface="Arial"/>
              </a:rPr>
              <a:t>as</a:t>
            </a:r>
            <a:endParaRPr sz="2800" dirty="0">
              <a:latin typeface="Arial"/>
              <a:cs typeface="Arial"/>
            </a:endParaRPr>
          </a:p>
          <a:p>
            <a:pPr marL="173355">
              <a:lnSpc>
                <a:spcPct val="100000"/>
              </a:lnSpc>
            </a:pPr>
            <a:r>
              <a:rPr sz="2800" spc="-235" dirty="0">
                <a:latin typeface="Arial"/>
                <a:cs typeface="Arial"/>
              </a:rPr>
              <a:t>mass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75" dirty="0">
                <a:latin typeface="Arial"/>
                <a:cs typeface="Arial"/>
              </a:rPr>
              <a:t>each </a:t>
            </a:r>
            <a:r>
              <a:rPr sz="2800" spc="-70" dirty="0">
                <a:latin typeface="Arial"/>
                <a:cs typeface="Arial"/>
              </a:rPr>
              <a:t>individual </a:t>
            </a:r>
            <a:r>
              <a:rPr sz="2800" spc="-415" dirty="0">
                <a:latin typeface="Arial"/>
                <a:cs typeface="Arial"/>
              </a:rPr>
              <a:t>X </a:t>
            </a:r>
            <a:r>
              <a:rPr lang="en-US" sz="2800" spc="-415" dirty="0" smtClean="0">
                <a:latin typeface="Arial"/>
                <a:cs typeface="Arial"/>
              </a:rPr>
              <a:t> </a:t>
            </a:r>
            <a:r>
              <a:rPr sz="2800" spc="-85" dirty="0" smtClean="0">
                <a:latin typeface="Arial"/>
                <a:cs typeface="Arial"/>
              </a:rPr>
              <a:t>no</a:t>
            </a:r>
            <a:r>
              <a:rPr sz="2800" spc="-85" dirty="0">
                <a:latin typeface="Arial"/>
                <a:cs typeface="Arial"/>
              </a:rPr>
              <a:t>.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70" dirty="0">
                <a:latin typeface="Arial"/>
                <a:cs typeface="Arial"/>
              </a:rPr>
              <a:t>individual </a:t>
            </a:r>
            <a:r>
              <a:rPr sz="2800" spc="-30" dirty="0">
                <a:latin typeface="Arial"/>
                <a:cs typeface="Arial"/>
              </a:rPr>
              <a:t>at </a:t>
            </a:r>
            <a:r>
              <a:rPr sz="2800" spc="-35" dirty="0">
                <a:latin typeface="Arial"/>
                <a:cs typeface="Arial"/>
              </a:rPr>
              <a:t>tropic</a:t>
            </a:r>
            <a:r>
              <a:rPr sz="2800" spc="-409" dirty="0">
                <a:latin typeface="Arial"/>
                <a:cs typeface="Arial"/>
              </a:rPr>
              <a:t> </a:t>
            </a:r>
            <a:r>
              <a:rPr sz="2800" spc="-130" dirty="0" smtClean="0">
                <a:latin typeface="Arial"/>
                <a:cs typeface="Arial"/>
              </a:rPr>
              <a:t>levels</a:t>
            </a:r>
            <a:endParaRPr lang="en-US" sz="2800" spc="-130" dirty="0" smtClean="0">
              <a:latin typeface="Arial"/>
              <a:cs typeface="Arial"/>
            </a:endParaRPr>
          </a:p>
          <a:p>
            <a:pPr marL="630555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spc="-130" dirty="0" smtClean="0">
              <a:latin typeface="Arial"/>
              <a:cs typeface="Arial"/>
            </a:endParaRPr>
          </a:p>
          <a:p>
            <a:pPr marL="630555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spc="-130" dirty="0" smtClean="0">
                <a:latin typeface="Arial"/>
                <a:cs typeface="Arial"/>
              </a:rPr>
              <a:t>In general, biomass of producers is greater than the biomass of herbivores and biomass </a:t>
            </a:r>
            <a:r>
              <a:rPr lang="en-US" sz="2800" spc="-130" dirty="0">
                <a:latin typeface="Arial"/>
                <a:cs typeface="Arial"/>
              </a:rPr>
              <a:t>of </a:t>
            </a:r>
            <a:r>
              <a:rPr lang="en-US" sz="2800" spc="-130" dirty="0" smtClean="0">
                <a:latin typeface="Arial"/>
                <a:cs typeface="Arial"/>
              </a:rPr>
              <a:t>herbivores </a:t>
            </a:r>
            <a:r>
              <a:rPr lang="en-US" sz="2800" spc="-130" dirty="0">
                <a:latin typeface="Arial"/>
                <a:cs typeface="Arial"/>
              </a:rPr>
              <a:t>is greater than the biomass of </a:t>
            </a:r>
            <a:r>
              <a:rPr lang="en-US" sz="2800" spc="-130" dirty="0" smtClean="0">
                <a:latin typeface="Arial"/>
                <a:cs typeface="Arial"/>
              </a:rPr>
              <a:t>carnivores </a:t>
            </a:r>
            <a:endParaRPr lang="en-US" sz="2800" spc="-130" dirty="0" smtClean="0">
              <a:latin typeface="Arial"/>
              <a:cs typeface="Arial"/>
            </a:endParaRPr>
          </a:p>
          <a:p>
            <a:pPr marL="173355">
              <a:lnSpc>
                <a:spcPct val="100000"/>
              </a:lnSpc>
            </a:pPr>
            <a:endParaRPr lang="en-US" sz="2800" spc="-130" dirty="0" smtClean="0">
              <a:latin typeface="Arial"/>
              <a:cs typeface="Arial"/>
            </a:endParaRPr>
          </a:p>
          <a:p>
            <a:pPr marL="173355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4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5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6864" y="1101851"/>
            <a:ext cx="4517135" cy="5756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84" y="1396419"/>
            <a:ext cx="3369987" cy="515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435" y="1795652"/>
            <a:ext cx="90296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tertiary  </a:t>
            </a: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consumers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681" y="3295269"/>
            <a:ext cx="90296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secondary  consumers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435" y="4342891"/>
            <a:ext cx="90296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primary  </a:t>
            </a: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consumers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714" y="5692241"/>
            <a:ext cx="8305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producers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4975" y="1976450"/>
            <a:ext cx="6400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75</a:t>
            </a:r>
            <a:r>
              <a:rPr sz="13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g/m2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0539" y="3282823"/>
            <a:ext cx="6838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150g/m2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0539" y="4455414"/>
            <a:ext cx="6838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675g/m2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2970" y="5654751"/>
            <a:ext cx="7753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2000g/m2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3869" y="4033265"/>
            <a:ext cx="3329940" cy="0"/>
          </a:xfrm>
          <a:custGeom>
            <a:avLst/>
            <a:gdLst/>
            <a:ahLst/>
            <a:cxnLst/>
            <a:rect l="l" t="t" r="r" b="b"/>
            <a:pathLst>
              <a:path w="3329940">
                <a:moveTo>
                  <a:pt x="0" y="0"/>
                </a:moveTo>
                <a:lnTo>
                  <a:pt x="3329940" y="0"/>
                </a:lnTo>
              </a:path>
            </a:pathLst>
          </a:custGeom>
          <a:ln w="25908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869" y="2807970"/>
            <a:ext cx="3329940" cy="0"/>
          </a:xfrm>
          <a:custGeom>
            <a:avLst/>
            <a:gdLst/>
            <a:ahLst/>
            <a:cxnLst/>
            <a:rect l="l" t="t" r="r" b="b"/>
            <a:pathLst>
              <a:path w="3329940">
                <a:moveTo>
                  <a:pt x="0" y="0"/>
                </a:moveTo>
                <a:lnTo>
                  <a:pt x="3329940" y="0"/>
                </a:lnTo>
              </a:path>
            </a:pathLst>
          </a:custGeom>
          <a:ln w="25908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869" y="1608582"/>
            <a:ext cx="3329940" cy="0"/>
          </a:xfrm>
          <a:custGeom>
            <a:avLst/>
            <a:gdLst/>
            <a:ahLst/>
            <a:cxnLst/>
            <a:rect l="l" t="t" r="r" b="b"/>
            <a:pathLst>
              <a:path w="3329940">
                <a:moveTo>
                  <a:pt x="0" y="0"/>
                </a:moveTo>
                <a:lnTo>
                  <a:pt x="3329940" y="0"/>
                </a:lnTo>
              </a:path>
            </a:pathLst>
          </a:custGeom>
          <a:ln w="25908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52901" y="589864"/>
            <a:ext cx="2919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65" dirty="0">
                <a:latin typeface="Trebuchet MS"/>
                <a:cs typeface="Trebuchet MS"/>
              </a:rPr>
              <a:t>Ecological</a:t>
            </a:r>
            <a:r>
              <a:rPr b="1" spc="-254" dirty="0">
                <a:latin typeface="Trebuchet MS"/>
                <a:cs typeface="Trebuchet MS"/>
              </a:rPr>
              <a:t> </a:t>
            </a:r>
            <a:r>
              <a:rPr b="1" spc="-150" dirty="0">
                <a:latin typeface="Trebuchet MS"/>
                <a:cs typeface="Trebuchet MS"/>
              </a:rPr>
              <a:t>Pyramids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91490"/>
            <a:ext cx="7787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5" dirty="0"/>
              <a:t>Evaluating </a:t>
            </a:r>
            <a:r>
              <a:rPr sz="4800" spc="-305" dirty="0"/>
              <a:t>pyramid </a:t>
            </a:r>
            <a:r>
              <a:rPr sz="4800" spc="-220" dirty="0"/>
              <a:t>of</a:t>
            </a:r>
            <a:r>
              <a:rPr sz="4800" spc="-125" dirty="0"/>
              <a:t> </a:t>
            </a:r>
            <a:r>
              <a:rPr sz="4800" spc="-440" dirty="0"/>
              <a:t>biomass</a:t>
            </a:r>
            <a:endParaRPr sz="4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869" y="1671739"/>
          <a:ext cx="7860029" cy="458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5079"/>
                <a:gridCol w="4044950"/>
              </a:tblGrid>
              <a:tr h="614680">
                <a:tc>
                  <a:txBody>
                    <a:bodyPr/>
                    <a:lstStyle/>
                    <a:p>
                      <a:pPr marL="375285">
                        <a:lnSpc>
                          <a:spcPts val="4605"/>
                        </a:lnSpc>
                      </a:pPr>
                      <a:r>
                        <a:rPr sz="4000" b="1" spc="-490" dirty="0">
                          <a:latin typeface="Arial"/>
                          <a:cs typeface="Arial"/>
                        </a:rPr>
                        <a:t>ADVANTAGES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9C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4605"/>
                        </a:lnSpc>
                      </a:pPr>
                      <a:r>
                        <a:rPr sz="4000" b="1" spc="-470" dirty="0">
                          <a:latin typeface="Arial"/>
                          <a:cs typeface="Arial"/>
                        </a:rPr>
                        <a:t>DISADVANTAGES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9C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95885" marR="76200">
                        <a:lnSpc>
                          <a:spcPts val="3350"/>
                        </a:lnSpc>
                        <a:spcBef>
                          <a:spcPts val="1685"/>
                        </a:spcBef>
                      </a:pPr>
                      <a:r>
                        <a:rPr sz="2800" spc="-170" dirty="0">
                          <a:latin typeface="Arial"/>
                          <a:cs typeface="Arial"/>
                        </a:rPr>
                        <a:t>Overcomes 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5" dirty="0">
                          <a:latin typeface="Arial"/>
                          <a:cs typeface="Arial"/>
                        </a:rPr>
                        <a:t>problems 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pyramids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800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number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9C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3054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700" spc="-130" dirty="0">
                          <a:latin typeface="Arial"/>
                          <a:cs typeface="Arial"/>
                        </a:rPr>
                        <a:t>Only </a:t>
                      </a:r>
                      <a:r>
                        <a:rPr sz="2700" spc="-210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2700" spc="-165" dirty="0">
                          <a:latin typeface="Arial"/>
                          <a:cs typeface="Arial"/>
                        </a:rPr>
                        <a:t>samples </a:t>
                      </a:r>
                      <a:r>
                        <a:rPr sz="2700" spc="10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2700" spc="-55" dirty="0">
                          <a:latin typeface="Arial"/>
                          <a:cs typeface="Arial"/>
                        </a:rPr>
                        <a:t>population </a:t>
                      </a:r>
                      <a:r>
                        <a:rPr sz="2700" spc="-195" dirty="0">
                          <a:latin typeface="Arial"/>
                          <a:cs typeface="Arial"/>
                        </a:rPr>
                        <a:t>so </a:t>
                      </a:r>
                      <a:r>
                        <a:rPr sz="2700" spc="-5" dirty="0">
                          <a:latin typeface="Arial"/>
                          <a:cs typeface="Arial"/>
                        </a:rPr>
                        <a:t>difficult </a:t>
                      </a:r>
                      <a:r>
                        <a:rPr sz="2700" spc="30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2700" spc="-140" dirty="0">
                          <a:latin typeface="Arial"/>
                          <a:cs typeface="Arial"/>
                        </a:rPr>
                        <a:t>measure </a:t>
                      </a:r>
                      <a:r>
                        <a:rPr sz="2700" spc="-150" dirty="0">
                          <a:latin typeface="Arial"/>
                          <a:cs typeface="Arial"/>
                        </a:rPr>
                        <a:t>biomass</a:t>
                      </a:r>
                      <a:r>
                        <a:rPr sz="27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10" dirty="0">
                          <a:latin typeface="Arial"/>
                          <a:cs typeface="Arial"/>
                        </a:rPr>
                        <a:t>exactly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9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9C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440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spc="-155" dirty="0">
                          <a:latin typeface="Arial"/>
                          <a:cs typeface="Arial"/>
                        </a:rPr>
                        <a:t>Time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2800" spc="-12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28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5" dirty="0">
                          <a:latin typeface="Arial"/>
                          <a:cs typeface="Arial"/>
                        </a:rPr>
                        <a:t>influences  </a:t>
                      </a:r>
                      <a:r>
                        <a:rPr sz="2800" spc="-65" dirty="0">
                          <a:latin typeface="Arial"/>
                          <a:cs typeface="Arial"/>
                        </a:rPr>
                        <a:t>result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9C"/>
                    </a:solidFill>
                  </a:tcPr>
                </a:tc>
              </a:tr>
              <a:tr h="160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29C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186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spc="-175" dirty="0">
                          <a:latin typeface="Arial"/>
                          <a:cs typeface="Arial"/>
                        </a:rPr>
                        <a:t>Organisms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2800" spc="-204" dirty="0">
                          <a:latin typeface="Arial"/>
                          <a:cs typeface="Arial"/>
                        </a:rPr>
                        <a:t>same </a:t>
                      </a:r>
                      <a:r>
                        <a:rPr sz="2800" spc="-195" dirty="0">
                          <a:latin typeface="Arial"/>
                          <a:cs typeface="Arial"/>
                        </a:rPr>
                        <a:t>size  </a:t>
                      </a:r>
                      <a:r>
                        <a:rPr sz="2800" spc="-9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2800" spc="-145" dirty="0">
                          <a:latin typeface="Arial"/>
                          <a:cs typeface="Arial"/>
                        </a:rPr>
                        <a:t>necessarily </a:t>
                      </a:r>
                      <a:r>
                        <a:rPr sz="2800" spc="-155" dirty="0">
                          <a:latin typeface="Arial"/>
                          <a:cs typeface="Arial"/>
                        </a:rPr>
                        <a:t>have  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2800" spc="-200" dirty="0">
                          <a:latin typeface="Arial"/>
                          <a:cs typeface="Arial"/>
                        </a:rPr>
                        <a:t>same 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energy</a:t>
                      </a:r>
                      <a:r>
                        <a:rPr sz="28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5" dirty="0">
                          <a:latin typeface="Arial"/>
                          <a:cs typeface="Arial"/>
                        </a:rPr>
                        <a:t>content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29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5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51175" y="630681"/>
            <a:ext cx="2927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Pyramid of</a:t>
            </a:r>
            <a:r>
              <a:rPr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5940" y="1470101"/>
            <a:ext cx="8235950" cy="4485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i="1" spc="-5" dirty="0">
                <a:solidFill>
                  <a:srgbClr val="34463C"/>
                </a:solidFill>
                <a:latin typeface="Times New Roman"/>
                <a:cs typeface="Times New Roman"/>
              </a:rPr>
              <a:t>Pyramid of </a:t>
            </a:r>
            <a:r>
              <a:rPr sz="2400" b="1" i="1" dirty="0">
                <a:solidFill>
                  <a:srgbClr val="34463C"/>
                </a:solidFill>
                <a:latin typeface="Times New Roman"/>
                <a:cs typeface="Times New Roman"/>
              </a:rPr>
              <a:t>energy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is used to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show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amount of </a:t>
            </a:r>
            <a:r>
              <a:rPr sz="2400" spc="-10" dirty="0">
                <a:solidFill>
                  <a:srgbClr val="34463C"/>
                </a:solidFill>
                <a:latin typeface="Times New Roman"/>
                <a:cs typeface="Times New Roman"/>
              </a:rPr>
              <a:t>energy 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transferred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between trophic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levels. </a:t>
            </a:r>
            <a:endParaRPr lang="en-US" sz="2400" dirty="0" smtClean="0">
              <a:solidFill>
                <a:srgbClr val="34463C"/>
              </a:solidFill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100"/>
              </a:spcBef>
              <a:tabLst>
                <a:tab pos="356235" algn="l"/>
              </a:tabLst>
            </a:pPr>
            <a:endParaRPr lang="en-US" sz="2400" dirty="0" smtClean="0">
              <a:solidFill>
                <a:srgbClr val="34463C"/>
              </a:solidFill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provides the </a:t>
            </a:r>
            <a:r>
              <a:rPr sz="2400" u="sng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best </a:t>
            </a:r>
            <a:r>
              <a:rPr sz="2400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representation of the overall </a:t>
            </a:r>
            <a:r>
              <a:rPr sz="2400" u="sng" dirty="0" smtClean="0">
                <a:solidFill>
                  <a:srgbClr val="0070C0"/>
                </a:solidFill>
                <a:latin typeface="Times New Roman"/>
                <a:cs typeface="Times New Roman"/>
              </a:rPr>
              <a:t>nature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an</a:t>
            </a:r>
            <a:r>
              <a:rPr sz="2400" spc="-4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ecosystem.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4463C"/>
              </a:buClr>
              <a:buFont typeface="Wingdings"/>
              <a:buChar char=""/>
            </a:pPr>
            <a:endParaRPr sz="25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pyramid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34463C"/>
                </a:solidFill>
                <a:latin typeface="Times New Roman"/>
                <a:cs typeface="Times New Roman"/>
              </a:rPr>
              <a:t>energy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flow </a:t>
            </a:r>
            <a:r>
              <a:rPr sz="2400" u="sng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400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always upright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because there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is 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always loss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34463C"/>
                </a:solidFill>
                <a:latin typeface="Times New Roman"/>
                <a:cs typeface="Times New Roman"/>
              </a:rPr>
              <a:t>energy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while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moving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from lower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trophic level </a:t>
            </a:r>
            <a:r>
              <a:rPr sz="2400" spc="5" dirty="0">
                <a:solidFill>
                  <a:srgbClr val="34463C"/>
                </a:solidFill>
                <a:latin typeface="Times New Roman"/>
                <a:cs typeface="Times New Roman"/>
              </a:rPr>
              <a:t>to 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higher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trophic level. </a:t>
            </a:r>
            <a:endParaRPr lang="en-US" sz="2400" spc="-5" dirty="0" smtClean="0">
              <a:solidFill>
                <a:srgbClr val="34463C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356235" algn="l"/>
              </a:tabLst>
            </a:pPr>
            <a:endParaRPr lang="en-US" sz="2400" spc="-5" dirty="0" smtClean="0">
              <a:solidFill>
                <a:srgbClr val="34463C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spc="-5" dirty="0" smtClean="0">
                <a:solidFill>
                  <a:srgbClr val="34463C"/>
                </a:solidFill>
                <a:latin typeface="Times New Roman"/>
                <a:cs typeface="Times New Roman"/>
              </a:rPr>
              <a:t>Therefore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, the </a:t>
            </a:r>
            <a:r>
              <a:rPr sz="2400" spc="-10" dirty="0">
                <a:solidFill>
                  <a:srgbClr val="34463C"/>
                </a:solidFill>
                <a:latin typeface="Times New Roman"/>
                <a:cs typeface="Times New Roman"/>
              </a:rPr>
              <a:t>energy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reaching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 smtClean="0">
                <a:solidFill>
                  <a:srgbClr val="34463C"/>
                </a:solidFill>
                <a:latin typeface="Times New Roman"/>
                <a:cs typeface="Times New Roman"/>
              </a:rPr>
              <a:t>next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trophic level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always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less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compared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that in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34463C"/>
                </a:solidFill>
                <a:latin typeface="Times New Roman"/>
                <a:cs typeface="Times New Roman"/>
              </a:rPr>
              <a:t>previous 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trophic</a:t>
            </a:r>
            <a:r>
              <a:rPr sz="2400" spc="-2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4463C"/>
                </a:solidFill>
                <a:latin typeface="Times New Roman"/>
                <a:cs typeface="Times New Roman"/>
              </a:rPr>
              <a:t>level.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1007" y="381000"/>
            <a:ext cx="3560064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1517" y="484378"/>
            <a:ext cx="2988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9" dirty="0">
                <a:latin typeface="Trebuchet MS"/>
                <a:cs typeface="Trebuchet MS"/>
              </a:rPr>
              <a:t>Energy</a:t>
            </a:r>
            <a:r>
              <a:rPr sz="3600" b="1" spc="-350" dirty="0">
                <a:latin typeface="Trebuchet MS"/>
                <a:cs typeface="Trebuchet MS"/>
              </a:rPr>
              <a:t> </a:t>
            </a:r>
            <a:r>
              <a:rPr sz="3600" b="1" spc="-200" dirty="0">
                <a:latin typeface="Trebuchet MS"/>
                <a:cs typeface="Trebuchet MS"/>
              </a:rPr>
              <a:t>Pyramid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9072" y="4811184"/>
            <a:ext cx="22034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i="1" spc="-5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1450847"/>
            <a:ext cx="6934200" cy="5183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4" h="56515">
                <a:moveTo>
                  <a:pt x="0" y="56388"/>
                </a:moveTo>
                <a:lnTo>
                  <a:pt x="1524" y="56388"/>
                </a:lnTo>
                <a:lnTo>
                  <a:pt x="1524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56515"/>
          </a:xfrm>
          <a:custGeom>
            <a:avLst/>
            <a:gdLst/>
            <a:ahLst/>
            <a:cxnLst/>
            <a:rect l="l" t="t" r="r" b="b"/>
            <a:pathLst>
              <a:path w="12700" h="56515">
                <a:moveTo>
                  <a:pt x="0" y="56388"/>
                </a:moveTo>
                <a:lnTo>
                  <a:pt x="12192" y="56388"/>
                </a:lnTo>
                <a:lnTo>
                  <a:pt x="12192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79" h="56515">
                <a:moveTo>
                  <a:pt x="0" y="56388"/>
                </a:moveTo>
                <a:lnTo>
                  <a:pt x="42672" y="56388"/>
                </a:lnTo>
                <a:lnTo>
                  <a:pt x="42672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56515"/>
          </a:xfrm>
          <a:custGeom>
            <a:avLst/>
            <a:gdLst/>
            <a:ahLst/>
            <a:cxnLst/>
            <a:rect l="l" t="t" r="r" b="b"/>
            <a:pathLst>
              <a:path w="3564890" h="56515">
                <a:moveTo>
                  <a:pt x="0" y="56388"/>
                </a:moveTo>
                <a:lnTo>
                  <a:pt x="3564635" y="56388"/>
                </a:lnTo>
                <a:lnTo>
                  <a:pt x="3564635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29700" y="0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8348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2831" y="0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0"/>
                </a:moveTo>
                <a:lnTo>
                  <a:pt x="0" y="496824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7300" y="0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0"/>
                </a:moveTo>
                <a:lnTo>
                  <a:pt x="0" y="496824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496823"/>
            <a:ext cx="9143365" cy="1066800"/>
          </a:xfrm>
          <a:prstGeom prst="rect">
            <a:avLst/>
          </a:prstGeom>
          <a:solidFill>
            <a:srgbClr val="DFF0D2"/>
          </a:solidFill>
        </p:spPr>
        <p:txBody>
          <a:bodyPr vert="horz" wrap="square" lIns="0" tIns="1962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45"/>
              </a:spcBef>
            </a:pPr>
            <a:r>
              <a:rPr sz="4000" b="1" spc="-235" dirty="0">
                <a:latin typeface="Trebuchet MS"/>
                <a:cs typeface="Trebuchet MS"/>
              </a:rPr>
              <a:t>Ecological</a:t>
            </a:r>
            <a:r>
              <a:rPr sz="4000" b="1" spc="-275" dirty="0">
                <a:latin typeface="Trebuchet MS"/>
                <a:cs typeface="Trebuchet MS"/>
              </a:rPr>
              <a:t> </a:t>
            </a:r>
            <a:r>
              <a:rPr sz="4000" b="1" spc="-215" dirty="0">
                <a:latin typeface="Trebuchet MS"/>
                <a:cs typeface="Trebuchet MS"/>
              </a:rPr>
              <a:t>Pyramids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93791" y="1661160"/>
            <a:ext cx="3718560" cy="474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795" y="1847616"/>
            <a:ext cx="4027932" cy="4289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8095" y="4512690"/>
            <a:ext cx="2633980" cy="1120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5660" marR="5080" indent="-14986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energy  lost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transferred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Evaluating </a:t>
            </a:r>
            <a:r>
              <a:rPr spc="-295" dirty="0"/>
              <a:t>pyramid </a:t>
            </a:r>
            <a:r>
              <a:rPr spc="-210" dirty="0"/>
              <a:t>of</a:t>
            </a:r>
            <a:r>
              <a:rPr spc="-125" dirty="0"/>
              <a:t> </a:t>
            </a:r>
            <a:r>
              <a:rPr spc="-265" dirty="0"/>
              <a:t>productivity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0" y="1676400"/>
            <a:ext cx="1270" cy="4875530"/>
          </a:xfrm>
          <a:custGeom>
            <a:avLst/>
            <a:gdLst/>
            <a:ahLst/>
            <a:cxnLst/>
            <a:rect l="l" t="t" r="r" b="b"/>
            <a:pathLst>
              <a:path w="1270" h="4875530">
                <a:moveTo>
                  <a:pt x="1270" y="0"/>
                </a:moveTo>
                <a:lnTo>
                  <a:pt x="0" y="4875530"/>
                </a:lnTo>
              </a:path>
            </a:pathLst>
          </a:custGeom>
          <a:ln w="1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286000"/>
            <a:ext cx="8077200" cy="1270"/>
          </a:xfrm>
          <a:custGeom>
            <a:avLst/>
            <a:gdLst/>
            <a:ahLst/>
            <a:cxnLst/>
            <a:rect l="l" t="t" r="r" b="b"/>
            <a:pathLst>
              <a:path w="8077200" h="1269">
                <a:moveTo>
                  <a:pt x="0" y="0"/>
                </a:moveTo>
                <a:lnTo>
                  <a:pt x="8077200" y="1270"/>
                </a:lnTo>
              </a:path>
            </a:pathLst>
          </a:custGeom>
          <a:ln w="1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3429000"/>
            <a:ext cx="8077200" cy="1270"/>
          </a:xfrm>
          <a:custGeom>
            <a:avLst/>
            <a:gdLst/>
            <a:ahLst/>
            <a:cxnLst/>
            <a:rect l="l" t="t" r="r" b="b"/>
            <a:pathLst>
              <a:path w="8077200" h="1270">
                <a:moveTo>
                  <a:pt x="0" y="0"/>
                </a:moveTo>
                <a:lnTo>
                  <a:pt x="8077200" y="1270"/>
                </a:lnTo>
              </a:path>
            </a:pathLst>
          </a:custGeom>
          <a:ln w="1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4876800"/>
            <a:ext cx="8077200" cy="1270"/>
          </a:xfrm>
          <a:custGeom>
            <a:avLst/>
            <a:gdLst/>
            <a:ahLst/>
            <a:cxnLst/>
            <a:rect l="l" t="t" r="r" b="b"/>
            <a:pathLst>
              <a:path w="8077200" h="1270">
                <a:moveTo>
                  <a:pt x="0" y="0"/>
                </a:moveTo>
                <a:lnTo>
                  <a:pt x="8077200" y="1269"/>
                </a:lnTo>
              </a:path>
            </a:pathLst>
          </a:custGeom>
          <a:ln w="1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9469" y="1710690"/>
            <a:ext cx="7621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74465" algn="l"/>
              </a:tabLst>
            </a:pPr>
            <a:r>
              <a:rPr sz="4000" b="1" spc="-490" dirty="0">
                <a:latin typeface="Arial"/>
                <a:cs typeface="Arial"/>
              </a:rPr>
              <a:t>ADVANTAGES	</a:t>
            </a:r>
            <a:r>
              <a:rPr sz="4000" b="1" spc="-470" dirty="0">
                <a:latin typeface="Arial"/>
                <a:cs typeface="Arial"/>
              </a:rPr>
              <a:t>DISADVANTAGES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2472690"/>
            <a:ext cx="3689985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19"/>
              </a:spcBef>
            </a:pPr>
            <a:r>
              <a:rPr sz="2800" spc="-155" dirty="0">
                <a:latin typeface="Arial"/>
                <a:cs typeface="Arial"/>
              </a:rPr>
              <a:t>No </a:t>
            </a:r>
            <a:r>
              <a:rPr sz="2800" spc="-60" dirty="0">
                <a:latin typeface="Arial"/>
                <a:cs typeface="Arial"/>
              </a:rPr>
              <a:t>inverted </a:t>
            </a:r>
            <a:r>
              <a:rPr sz="2800" spc="-114" dirty="0">
                <a:latin typeface="Arial"/>
                <a:cs typeface="Arial"/>
              </a:rPr>
              <a:t>pyramids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are  </a:t>
            </a:r>
            <a:r>
              <a:rPr sz="2800" spc="-75" dirty="0">
                <a:latin typeface="Arial"/>
                <a:cs typeface="Arial"/>
              </a:rPr>
              <a:t>obtained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9470" y="2396490"/>
            <a:ext cx="4164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marR="5080" indent="-77470">
              <a:lnSpc>
                <a:spcPct val="100000"/>
              </a:lnSpc>
              <a:spcBef>
                <a:spcPts val="100"/>
              </a:spcBef>
            </a:pPr>
            <a:r>
              <a:rPr sz="2700" spc="35" dirty="0">
                <a:latin typeface="Arial"/>
                <a:cs typeface="Arial"/>
              </a:rPr>
              <a:t>It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5" dirty="0" smtClean="0">
                <a:latin typeface="Arial"/>
                <a:cs typeface="Arial"/>
              </a:rPr>
              <a:t>difficult</a:t>
            </a:r>
            <a:r>
              <a:rPr sz="2700" spc="-125" dirty="0" smtClean="0">
                <a:latin typeface="Arial"/>
                <a:cs typeface="Arial"/>
              </a:rPr>
              <a:t>  </a:t>
            </a:r>
            <a:r>
              <a:rPr sz="2700" spc="30" dirty="0">
                <a:latin typeface="Arial"/>
                <a:cs typeface="Arial"/>
              </a:rPr>
              <a:t>to </a:t>
            </a:r>
            <a:r>
              <a:rPr sz="2700" spc="-70" dirty="0">
                <a:latin typeface="Arial"/>
                <a:cs typeface="Arial"/>
              </a:rPr>
              <a:t>collect </a:t>
            </a:r>
            <a:r>
              <a:rPr sz="2700" spc="-125" dirty="0">
                <a:latin typeface="Arial"/>
                <a:cs typeface="Arial"/>
              </a:rPr>
              <a:t>energy</a:t>
            </a:r>
            <a:r>
              <a:rPr sz="2700" spc="-400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data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069" y="3691890"/>
            <a:ext cx="29825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220" dirty="0">
                <a:latin typeface="Arial"/>
                <a:cs typeface="Arial"/>
              </a:rPr>
              <a:t>Shows </a:t>
            </a:r>
            <a:r>
              <a:rPr sz="2800" spc="-95" dirty="0">
                <a:latin typeface="Arial"/>
                <a:cs typeface="Arial"/>
              </a:rPr>
              <a:t>actual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energy  </a:t>
            </a:r>
            <a:r>
              <a:rPr sz="2800" spc="-65" dirty="0">
                <a:latin typeface="Arial"/>
                <a:cs typeface="Arial"/>
              </a:rPr>
              <a:t>transfer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9470" y="3539490"/>
            <a:ext cx="40411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spc="-120" dirty="0">
                <a:latin typeface="Arial"/>
                <a:cs typeface="Arial"/>
              </a:rPr>
              <a:t>Problem </a:t>
            </a:r>
            <a:r>
              <a:rPr sz="2800" spc="-150" dirty="0">
                <a:latin typeface="Arial"/>
                <a:cs typeface="Arial"/>
              </a:rPr>
              <a:t>occurs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170" dirty="0">
                <a:latin typeface="Arial"/>
                <a:cs typeface="Arial"/>
              </a:rPr>
              <a:t>assigning 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80" dirty="0">
                <a:latin typeface="Arial"/>
                <a:cs typeface="Arial"/>
              </a:rPr>
              <a:t>species </a:t>
            </a:r>
            <a:r>
              <a:rPr sz="2800" spc="30" dirty="0">
                <a:latin typeface="Arial"/>
                <a:cs typeface="Arial"/>
              </a:rPr>
              <a:t>to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20" dirty="0">
                <a:latin typeface="Arial"/>
                <a:cs typeface="Arial"/>
              </a:rPr>
              <a:t>specific </a:t>
            </a:r>
            <a:r>
              <a:rPr sz="2800" spc="-35" dirty="0">
                <a:latin typeface="Arial"/>
                <a:cs typeface="Arial"/>
              </a:rPr>
              <a:t>tropic  </a:t>
            </a:r>
            <a:r>
              <a:rPr sz="2800" spc="-90" dirty="0">
                <a:latin typeface="Arial"/>
                <a:cs typeface="Arial"/>
              </a:rPr>
              <a:t>level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869" y="4911090"/>
            <a:ext cx="3770629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275" dirty="0">
                <a:latin typeface="Arial"/>
                <a:cs typeface="Arial"/>
              </a:rPr>
              <a:t>Can </a:t>
            </a:r>
            <a:r>
              <a:rPr sz="2700" spc="-125" dirty="0">
                <a:latin typeface="Arial"/>
                <a:cs typeface="Arial"/>
              </a:rPr>
              <a:t>be </a:t>
            </a:r>
            <a:r>
              <a:rPr sz="2700" spc="-114" dirty="0">
                <a:latin typeface="Arial"/>
                <a:cs typeface="Arial"/>
              </a:rPr>
              <a:t>compared </a:t>
            </a:r>
            <a:r>
              <a:rPr sz="2700" spc="-20" dirty="0">
                <a:latin typeface="Arial"/>
                <a:cs typeface="Arial"/>
              </a:rPr>
              <a:t>different  </a:t>
            </a:r>
            <a:r>
              <a:rPr sz="2700" spc="-160" dirty="0">
                <a:latin typeface="Arial"/>
                <a:cs typeface="Arial"/>
              </a:rPr>
              <a:t>ecosystems </a:t>
            </a:r>
            <a:r>
              <a:rPr sz="2700" spc="-170" dirty="0">
                <a:latin typeface="Arial"/>
                <a:cs typeface="Arial"/>
              </a:rPr>
              <a:t>based </a:t>
            </a:r>
            <a:r>
              <a:rPr sz="2700" spc="-85" dirty="0">
                <a:latin typeface="Arial"/>
                <a:cs typeface="Arial"/>
              </a:rPr>
              <a:t>on  </a:t>
            </a:r>
            <a:r>
              <a:rPr sz="2700" spc="-60" dirty="0">
                <a:latin typeface="Arial"/>
                <a:cs typeface="Arial"/>
              </a:rPr>
              <a:t>relative </a:t>
            </a:r>
            <a:r>
              <a:rPr sz="2700" spc="-125" dirty="0">
                <a:latin typeface="Arial"/>
                <a:cs typeface="Arial"/>
              </a:rPr>
              <a:t>energy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transfer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IMPORTANCE </a:t>
            </a:r>
            <a:r>
              <a:rPr sz="4000" spc="-10" dirty="0"/>
              <a:t>OF </a:t>
            </a:r>
            <a:r>
              <a:rPr sz="4000" spc="-5" dirty="0"/>
              <a:t>ECOLOGICAL </a:t>
            </a:r>
            <a:r>
              <a:rPr sz="4000" u="none" spc="-5" dirty="0"/>
              <a:t> </a:t>
            </a:r>
            <a:r>
              <a:rPr sz="4000" spc="-10" dirty="0"/>
              <a:t>PYRAMIDS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2438400"/>
            <a:ext cx="6776211" cy="325217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pc="-10" dirty="0"/>
              <a:t>Easy </a:t>
            </a:r>
            <a:r>
              <a:rPr spc="-5" dirty="0"/>
              <a:t>to</a:t>
            </a:r>
            <a:r>
              <a:rPr spc="5" dirty="0"/>
              <a:t> </a:t>
            </a:r>
            <a:r>
              <a:rPr spc="-5" dirty="0"/>
              <a:t>understand.</a:t>
            </a:r>
          </a:p>
          <a:p>
            <a:pPr marL="527685" marR="5080" indent="-514984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pc="-5" dirty="0"/>
              <a:t>It </a:t>
            </a:r>
            <a:r>
              <a:rPr spc="-10" dirty="0"/>
              <a:t>gives overall picture </a:t>
            </a:r>
            <a:r>
              <a:rPr spc="-5" dirty="0"/>
              <a:t>of transfer of energy  </a:t>
            </a:r>
            <a:r>
              <a:rPr spc="-10" dirty="0"/>
              <a:t>from </a:t>
            </a:r>
            <a:r>
              <a:rPr spc="-5" dirty="0"/>
              <a:t>one </a:t>
            </a:r>
            <a:r>
              <a:rPr spc="-10" dirty="0"/>
              <a:t>trophic </a:t>
            </a:r>
            <a:r>
              <a:rPr spc="-5" dirty="0"/>
              <a:t>level to </a:t>
            </a:r>
            <a:r>
              <a:rPr spc="-10" dirty="0"/>
              <a:t>the</a:t>
            </a:r>
            <a:r>
              <a:rPr spc="40" dirty="0"/>
              <a:t> </a:t>
            </a:r>
            <a:r>
              <a:rPr spc="-5" dirty="0"/>
              <a:t>next</a:t>
            </a:r>
            <a:r>
              <a:rPr spc="-5" dirty="0" smtClean="0"/>
              <a:t>.</a:t>
            </a:r>
            <a:endParaRPr lang="en-US" spc="-5" dirty="0" smtClean="0"/>
          </a:p>
          <a:p>
            <a:pPr marL="527685" marR="5080" indent="-514984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lang="en-US" spc="-5" dirty="0" smtClean="0"/>
              <a:t>Conditions of ecosystem can be monitored &amp; any further change can be prevented.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41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130" y="483870"/>
            <a:ext cx="7061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0" dirty="0"/>
              <a:t>Basic </a:t>
            </a:r>
            <a:r>
              <a:rPr sz="4400" spc="200" dirty="0" smtClean="0"/>
              <a:t>Concep</a:t>
            </a:r>
            <a:r>
              <a:rPr lang="en-US" sz="4400" spc="200" dirty="0" smtClean="0"/>
              <a:t>t </a:t>
            </a:r>
            <a:r>
              <a:rPr sz="4400" spc="15" dirty="0" smtClean="0"/>
              <a:t>of</a:t>
            </a:r>
            <a:r>
              <a:rPr lang="en-US" sz="4400" spc="15" dirty="0" smtClean="0"/>
              <a:t> </a:t>
            </a:r>
            <a:r>
              <a:rPr sz="4400" spc="-1120" dirty="0" smtClean="0"/>
              <a:t> </a:t>
            </a:r>
            <a:r>
              <a:rPr sz="4400" spc="20" dirty="0"/>
              <a:t>Ecology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623059"/>
            <a:ext cx="7559675" cy="2552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2900">
              <a:lnSpc>
                <a:spcPct val="99300"/>
              </a:lnSpc>
              <a:spcBef>
                <a:spcPts val="125"/>
              </a:spcBef>
              <a:buChar char="•"/>
              <a:tabLst>
                <a:tab pos="355600" algn="l"/>
              </a:tabLst>
            </a:pPr>
            <a:r>
              <a:rPr sz="3200" spc="-170" dirty="0">
                <a:solidFill>
                  <a:srgbClr val="262675"/>
                </a:solidFill>
                <a:latin typeface="Verdana"/>
                <a:cs typeface="Verdana"/>
              </a:rPr>
              <a:t>The </a:t>
            </a:r>
            <a:r>
              <a:rPr sz="3200" dirty="0">
                <a:solidFill>
                  <a:srgbClr val="262675"/>
                </a:solidFill>
                <a:latin typeface="Verdana"/>
                <a:cs typeface="Verdana"/>
              </a:rPr>
              <a:t>fundamental </a:t>
            </a:r>
            <a:r>
              <a:rPr sz="3200" spc="95" dirty="0">
                <a:solidFill>
                  <a:srgbClr val="262675"/>
                </a:solidFill>
                <a:latin typeface="Verdana"/>
                <a:cs typeface="Verdana"/>
              </a:rPr>
              <a:t>idea </a:t>
            </a:r>
            <a:r>
              <a:rPr sz="3200" spc="25" dirty="0">
                <a:solidFill>
                  <a:srgbClr val="262675"/>
                </a:solidFill>
                <a:latin typeface="Verdana"/>
                <a:cs typeface="Verdana"/>
              </a:rPr>
              <a:t>behind </a:t>
            </a:r>
            <a:r>
              <a:rPr sz="3200" spc="-30" dirty="0">
                <a:solidFill>
                  <a:srgbClr val="262675"/>
                </a:solidFill>
                <a:latin typeface="Verdana"/>
                <a:cs typeface="Verdana"/>
              </a:rPr>
              <a:t>the  </a:t>
            </a:r>
            <a:r>
              <a:rPr sz="3200" spc="-135" dirty="0">
                <a:solidFill>
                  <a:srgbClr val="262675"/>
                </a:solidFill>
                <a:latin typeface="Verdana"/>
                <a:cs typeface="Verdana"/>
              </a:rPr>
              <a:t>study</a:t>
            </a:r>
            <a:r>
              <a:rPr sz="3200" spc="-254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262675"/>
                </a:solidFill>
                <a:latin typeface="Verdana"/>
                <a:cs typeface="Verdana"/>
              </a:rPr>
              <a:t>of</a:t>
            </a:r>
            <a:r>
              <a:rPr sz="3200" spc="-24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90" dirty="0">
                <a:solidFill>
                  <a:srgbClr val="262675"/>
                </a:solidFill>
                <a:latin typeface="Verdana"/>
                <a:cs typeface="Verdana"/>
              </a:rPr>
              <a:t>ecology</a:t>
            </a:r>
            <a:r>
              <a:rPr sz="3200" spc="-24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335" dirty="0">
                <a:solidFill>
                  <a:srgbClr val="262675"/>
                </a:solidFill>
                <a:latin typeface="Verdana"/>
                <a:cs typeface="Verdana"/>
              </a:rPr>
              <a:t>is</a:t>
            </a:r>
            <a:r>
              <a:rPr sz="3200" spc="-24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rgbClr val="262675"/>
                </a:solidFill>
                <a:latin typeface="Verdana"/>
                <a:cs typeface="Verdana"/>
              </a:rPr>
              <a:t>that</a:t>
            </a:r>
            <a:r>
              <a:rPr sz="3200" spc="-250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262675"/>
                </a:solidFill>
                <a:latin typeface="Verdana"/>
                <a:cs typeface="Verdana"/>
              </a:rPr>
              <a:t>all</a:t>
            </a:r>
            <a:r>
              <a:rPr sz="3200" spc="-254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125" dirty="0">
                <a:solidFill>
                  <a:srgbClr val="262675"/>
                </a:solidFill>
                <a:latin typeface="Verdana"/>
                <a:cs typeface="Verdana"/>
              </a:rPr>
              <a:t>organisms  </a:t>
            </a:r>
            <a:r>
              <a:rPr sz="3200" spc="5" dirty="0">
                <a:solidFill>
                  <a:srgbClr val="262675"/>
                </a:solidFill>
                <a:latin typeface="Verdana"/>
                <a:cs typeface="Verdana"/>
              </a:rPr>
              <a:t>are</a:t>
            </a:r>
            <a:r>
              <a:rPr sz="3200" spc="-229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15" dirty="0">
                <a:solidFill>
                  <a:srgbClr val="262675"/>
                </a:solidFill>
                <a:latin typeface="Verdana"/>
                <a:cs typeface="Verdana"/>
              </a:rPr>
              <a:t>interdependent.</a:t>
            </a:r>
            <a:endParaRPr sz="3200">
              <a:latin typeface="Verdana"/>
              <a:cs typeface="Verdana"/>
            </a:endParaRPr>
          </a:p>
          <a:p>
            <a:pPr marL="355600" marR="241935" indent="-342900">
              <a:lnSpc>
                <a:spcPts val="3810"/>
              </a:lnSpc>
              <a:spcBef>
                <a:spcPts val="930"/>
              </a:spcBef>
              <a:buChar char="•"/>
              <a:tabLst>
                <a:tab pos="355600" algn="l"/>
              </a:tabLst>
            </a:pPr>
            <a:r>
              <a:rPr sz="3200" spc="-170" dirty="0">
                <a:solidFill>
                  <a:srgbClr val="262675"/>
                </a:solidFill>
                <a:latin typeface="Verdana"/>
                <a:cs typeface="Verdana"/>
              </a:rPr>
              <a:t>They </a:t>
            </a:r>
            <a:r>
              <a:rPr sz="3200" spc="-35" dirty="0">
                <a:solidFill>
                  <a:srgbClr val="262675"/>
                </a:solidFill>
                <a:latin typeface="Verdana"/>
                <a:cs typeface="Verdana"/>
              </a:rPr>
              <a:t>interact </a:t>
            </a:r>
            <a:r>
              <a:rPr sz="3200" spc="-114" dirty="0">
                <a:solidFill>
                  <a:srgbClr val="262675"/>
                </a:solidFill>
                <a:latin typeface="Verdana"/>
                <a:cs typeface="Verdana"/>
              </a:rPr>
              <a:t>with </a:t>
            </a:r>
            <a:r>
              <a:rPr sz="3200" spc="85" dirty="0">
                <a:solidFill>
                  <a:srgbClr val="262675"/>
                </a:solidFill>
                <a:latin typeface="Verdana"/>
                <a:cs typeface="Verdana"/>
              </a:rPr>
              <a:t>one</a:t>
            </a:r>
            <a:r>
              <a:rPr sz="3200" spc="-85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262675"/>
                </a:solidFill>
                <a:latin typeface="Verdana"/>
                <a:cs typeface="Verdana"/>
              </a:rPr>
              <a:t>another </a:t>
            </a:r>
            <a:r>
              <a:rPr sz="3200" spc="125" dirty="0">
                <a:solidFill>
                  <a:srgbClr val="262675"/>
                </a:solidFill>
                <a:latin typeface="Verdana"/>
                <a:cs typeface="Verdana"/>
              </a:rPr>
              <a:t>and  </a:t>
            </a:r>
            <a:r>
              <a:rPr sz="3200" spc="-30" dirty="0">
                <a:solidFill>
                  <a:srgbClr val="262675"/>
                </a:solidFill>
                <a:latin typeface="Verdana"/>
                <a:cs typeface="Verdana"/>
              </a:rPr>
              <a:t>the </a:t>
            </a:r>
            <a:r>
              <a:rPr sz="3200" spc="-40" dirty="0">
                <a:solidFill>
                  <a:srgbClr val="262675"/>
                </a:solidFill>
                <a:latin typeface="Verdana"/>
                <a:cs typeface="Verdana"/>
              </a:rPr>
              <a:t>physical</a:t>
            </a:r>
            <a:r>
              <a:rPr sz="3200" spc="-45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262675"/>
                </a:solidFill>
                <a:latin typeface="Verdana"/>
                <a:cs typeface="Verdana"/>
              </a:rPr>
              <a:t>environment.</a:t>
            </a:r>
            <a:endParaRPr sz="3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216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LIMITATIONS </a:t>
            </a:r>
            <a:r>
              <a:rPr spc="-5" dirty="0"/>
              <a:t>OF </a:t>
            </a:r>
            <a:r>
              <a:rPr dirty="0"/>
              <a:t>ECOLOGICAL </a:t>
            </a:r>
            <a:r>
              <a:rPr u="none" dirty="0"/>
              <a:t> </a:t>
            </a:r>
            <a:r>
              <a:rPr dirty="0"/>
              <a:t>PYRAMIDS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72411"/>
            <a:ext cx="7903845" cy="219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Georgia"/>
                <a:cs typeface="Georgia"/>
              </a:rPr>
              <a:t>It assumes a simple food </a:t>
            </a:r>
            <a:r>
              <a:rPr sz="2800" spc="-10" dirty="0">
                <a:latin typeface="Georgia"/>
                <a:cs typeface="Georgia"/>
              </a:rPr>
              <a:t>chain, </a:t>
            </a:r>
            <a:r>
              <a:rPr sz="2800" spc="-5" dirty="0">
                <a:latin typeface="Georgia"/>
                <a:cs typeface="Georgia"/>
              </a:rPr>
              <a:t>something </a:t>
            </a:r>
            <a:r>
              <a:rPr sz="2800" spc="-10" dirty="0">
                <a:latin typeface="Georgia"/>
                <a:cs typeface="Georgia"/>
              </a:rPr>
              <a:t>that  </a:t>
            </a:r>
            <a:r>
              <a:rPr sz="2800" spc="-5" dirty="0">
                <a:latin typeface="Georgia"/>
                <a:cs typeface="Georgia"/>
              </a:rPr>
              <a:t>almost never exist in </a:t>
            </a:r>
            <a:r>
              <a:rPr sz="2800" spc="-10" dirty="0">
                <a:latin typeface="Georgia"/>
                <a:cs typeface="Georgia"/>
              </a:rPr>
              <a:t>nature. </a:t>
            </a:r>
            <a:r>
              <a:rPr sz="2800" spc="-5" dirty="0">
                <a:latin typeface="Georgia"/>
                <a:cs typeface="Georgia"/>
              </a:rPr>
              <a:t>It does not  consider a food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web.</a:t>
            </a:r>
            <a:endParaRPr sz="2800">
              <a:latin typeface="Georgia"/>
              <a:cs typeface="Georgia"/>
            </a:endParaRPr>
          </a:p>
          <a:p>
            <a:pPr marL="527685" marR="216535" indent="-514984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Georgia"/>
                <a:cs typeface="Georgia"/>
              </a:rPr>
              <a:t>It does not </a:t>
            </a:r>
            <a:r>
              <a:rPr sz="2800" spc="-10" dirty="0">
                <a:latin typeface="Georgia"/>
                <a:cs typeface="Georgia"/>
              </a:rPr>
              <a:t>take </a:t>
            </a:r>
            <a:r>
              <a:rPr sz="2800" spc="-5" dirty="0">
                <a:latin typeface="Georgia"/>
                <a:cs typeface="Georgia"/>
              </a:rPr>
              <a:t>into account </a:t>
            </a:r>
            <a:r>
              <a:rPr sz="2800" spc="-10" dirty="0">
                <a:latin typeface="Georgia"/>
                <a:cs typeface="Georgia"/>
              </a:rPr>
              <a:t>the same </a:t>
            </a:r>
            <a:r>
              <a:rPr sz="2800" spc="-5" dirty="0">
                <a:latin typeface="Georgia"/>
                <a:cs typeface="Georgia"/>
              </a:rPr>
              <a:t>species  belonging to </a:t>
            </a:r>
            <a:r>
              <a:rPr sz="2800" spc="-10" dirty="0">
                <a:latin typeface="Georgia"/>
                <a:cs typeface="Georgia"/>
              </a:rPr>
              <a:t>two </a:t>
            </a:r>
            <a:r>
              <a:rPr sz="2800" spc="-5" dirty="0">
                <a:latin typeface="Georgia"/>
                <a:cs typeface="Georgia"/>
              </a:rPr>
              <a:t>or more </a:t>
            </a:r>
            <a:r>
              <a:rPr sz="2800" spc="-10" dirty="0">
                <a:latin typeface="Georgia"/>
                <a:cs typeface="Georgia"/>
              </a:rPr>
              <a:t>trophic</a:t>
            </a:r>
            <a:r>
              <a:rPr sz="2800" spc="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level.</a:t>
            </a:r>
            <a:endParaRPr sz="28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302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491490"/>
            <a:ext cx="6742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80" dirty="0"/>
              <a:t>Disturbances </a:t>
            </a:r>
            <a:r>
              <a:rPr sz="4800" spc="-265" dirty="0"/>
              <a:t>in</a:t>
            </a:r>
            <a:r>
              <a:rPr sz="4800" spc="-170" dirty="0"/>
              <a:t> </a:t>
            </a:r>
            <a:r>
              <a:rPr sz="4800" spc="-420" dirty="0"/>
              <a:t>ecosystem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52401" y="1456689"/>
            <a:ext cx="8991600" cy="4985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buSzPct val="174358"/>
              <a:buFont typeface="Arial"/>
              <a:buChar char="•"/>
              <a:tabLst>
                <a:tab pos="219710" algn="l"/>
              </a:tabLst>
            </a:pPr>
            <a:r>
              <a:rPr sz="1950" b="1" spc="-140" dirty="0">
                <a:solidFill>
                  <a:srgbClr val="E65B00"/>
                </a:solidFill>
                <a:latin typeface="Arial"/>
                <a:cs typeface="Arial"/>
              </a:rPr>
              <a:t>Bioaccumulation </a:t>
            </a:r>
            <a:r>
              <a:rPr sz="1950" spc="-50" dirty="0">
                <a:latin typeface="Arial"/>
                <a:cs typeface="Arial"/>
              </a:rPr>
              <a:t>- </a:t>
            </a:r>
            <a:r>
              <a:rPr sz="1950" spc="-75" dirty="0">
                <a:latin typeface="Arial"/>
                <a:cs typeface="Arial"/>
              </a:rPr>
              <a:t>When </a:t>
            </a:r>
            <a:r>
              <a:rPr sz="1950" spc="-55" dirty="0">
                <a:latin typeface="Arial"/>
                <a:cs typeface="Arial"/>
              </a:rPr>
              <a:t>plants </a:t>
            </a:r>
            <a:r>
              <a:rPr sz="1950" spc="215" dirty="0">
                <a:latin typeface="Arial"/>
                <a:cs typeface="Arial"/>
              </a:rPr>
              <a:t>/</a:t>
            </a:r>
            <a:r>
              <a:rPr sz="1950" spc="-380" dirty="0">
                <a:latin typeface="Arial"/>
                <a:cs typeface="Arial"/>
              </a:rPr>
              <a:t> </a:t>
            </a:r>
            <a:r>
              <a:rPr sz="1950" spc="-80" dirty="0">
                <a:latin typeface="Arial"/>
                <a:cs typeface="Arial"/>
              </a:rPr>
              <a:t>animals </a:t>
            </a:r>
            <a:r>
              <a:rPr sz="1950" spc="-55" dirty="0">
                <a:latin typeface="Arial"/>
                <a:cs typeface="Arial"/>
              </a:rPr>
              <a:t>take up </a:t>
            </a:r>
            <a:r>
              <a:rPr sz="1950" spc="-145" dirty="0">
                <a:latin typeface="Arial"/>
                <a:cs typeface="Arial"/>
              </a:rPr>
              <a:t>a </a:t>
            </a:r>
            <a:r>
              <a:rPr sz="1950" spc="-80" dirty="0">
                <a:latin typeface="Arial"/>
                <a:cs typeface="Arial"/>
              </a:rPr>
              <a:t>chemical </a:t>
            </a:r>
            <a:r>
              <a:rPr sz="1950" spc="-5" dirty="0">
                <a:latin typeface="Arial"/>
                <a:cs typeface="Arial"/>
              </a:rPr>
              <a:t>from </a:t>
            </a:r>
            <a:r>
              <a:rPr sz="1950" spc="-20" dirty="0">
                <a:latin typeface="Arial"/>
                <a:cs typeface="Arial"/>
              </a:rPr>
              <a:t>the</a:t>
            </a:r>
            <a:endParaRPr sz="1950" dirty="0">
              <a:latin typeface="Arial"/>
              <a:cs typeface="Arial"/>
            </a:endParaRPr>
          </a:p>
          <a:p>
            <a:pPr marL="12700" marR="17145">
              <a:lnSpc>
                <a:spcPct val="174400"/>
              </a:lnSpc>
            </a:pPr>
            <a:r>
              <a:rPr sz="1950" spc="-40" dirty="0">
                <a:latin typeface="Arial"/>
                <a:cs typeface="Arial"/>
              </a:rPr>
              <a:t>environment</a:t>
            </a:r>
            <a:r>
              <a:rPr sz="1950" spc="-105" dirty="0">
                <a:latin typeface="Arial"/>
                <a:cs typeface="Arial"/>
              </a:rPr>
              <a:t> </a:t>
            </a:r>
            <a:r>
              <a:rPr sz="1950" spc="-85" dirty="0">
                <a:latin typeface="Arial"/>
                <a:cs typeface="Arial"/>
              </a:rPr>
              <a:t>and</a:t>
            </a:r>
            <a:r>
              <a:rPr sz="1950" spc="-105" dirty="0">
                <a:latin typeface="Arial"/>
                <a:cs typeface="Arial"/>
              </a:rPr>
              <a:t> </a:t>
            </a:r>
            <a:r>
              <a:rPr sz="1950" spc="-50" dirty="0">
                <a:latin typeface="Arial"/>
                <a:cs typeface="Arial"/>
              </a:rPr>
              <a:t>do</a:t>
            </a:r>
            <a:r>
              <a:rPr sz="1950" spc="-10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not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65" dirty="0">
                <a:latin typeface="Arial"/>
                <a:cs typeface="Arial"/>
              </a:rPr>
              <a:t>excrete</a:t>
            </a:r>
            <a:r>
              <a:rPr sz="1950" spc="-90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it,the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80" dirty="0">
                <a:latin typeface="Arial"/>
                <a:cs typeface="Arial"/>
              </a:rPr>
              <a:t>chemical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55" dirty="0">
                <a:latin typeface="Arial"/>
                <a:cs typeface="Arial"/>
              </a:rPr>
              <a:t>builds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55" dirty="0">
                <a:latin typeface="Arial"/>
                <a:cs typeface="Arial"/>
              </a:rPr>
              <a:t>up</a:t>
            </a:r>
            <a:r>
              <a:rPr sz="1950" spc="-105" dirty="0">
                <a:latin typeface="Arial"/>
                <a:cs typeface="Arial"/>
              </a:rPr>
              <a:t> </a:t>
            </a:r>
            <a:r>
              <a:rPr sz="1950" spc="-15" dirty="0">
                <a:latin typeface="Arial"/>
                <a:cs typeface="Arial"/>
              </a:rPr>
              <a:t>in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the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80" dirty="0">
                <a:latin typeface="Arial"/>
                <a:cs typeface="Arial"/>
              </a:rPr>
              <a:t>organism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55" dirty="0">
                <a:latin typeface="Arial"/>
                <a:cs typeface="Arial"/>
              </a:rPr>
              <a:t>over  </a:t>
            </a:r>
            <a:r>
              <a:rPr sz="1950" spc="-10" dirty="0">
                <a:latin typeface="Arial"/>
                <a:cs typeface="Arial"/>
              </a:rPr>
              <a:t>time </a:t>
            </a:r>
            <a:r>
              <a:rPr sz="1950" spc="30" dirty="0">
                <a:latin typeface="Arial"/>
                <a:cs typeface="Arial"/>
              </a:rPr>
              <a:t>to </a:t>
            </a:r>
            <a:r>
              <a:rPr sz="1950" spc="-145" dirty="0">
                <a:latin typeface="Arial"/>
                <a:cs typeface="Arial"/>
              </a:rPr>
              <a:t>a </a:t>
            </a:r>
            <a:r>
              <a:rPr sz="1950" spc="-20" dirty="0">
                <a:latin typeface="Arial"/>
                <a:cs typeface="Arial"/>
              </a:rPr>
              <a:t>potentially </a:t>
            </a:r>
            <a:r>
              <a:rPr sz="1950" spc="-30" dirty="0">
                <a:latin typeface="Arial"/>
                <a:cs typeface="Arial"/>
              </a:rPr>
              <a:t>lethal</a:t>
            </a:r>
            <a:r>
              <a:rPr sz="1950" spc="-370" dirty="0">
                <a:latin typeface="Arial"/>
                <a:cs typeface="Arial"/>
              </a:rPr>
              <a:t> </a:t>
            </a:r>
            <a:r>
              <a:rPr sz="1950" spc="-55" dirty="0">
                <a:latin typeface="Arial"/>
                <a:cs typeface="Arial"/>
              </a:rPr>
              <a:t>level.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SzPct val="174358"/>
              <a:buFont typeface="Arial"/>
              <a:buChar char="•"/>
              <a:tabLst>
                <a:tab pos="219710" algn="l"/>
              </a:tabLst>
            </a:pPr>
            <a:r>
              <a:rPr sz="1950" b="1" spc="-130" dirty="0">
                <a:solidFill>
                  <a:srgbClr val="E65B00"/>
                </a:solidFill>
                <a:latin typeface="Arial"/>
                <a:cs typeface="Arial"/>
              </a:rPr>
              <a:t>Biomagnification </a:t>
            </a:r>
            <a:r>
              <a:rPr sz="1950" spc="-50" dirty="0">
                <a:latin typeface="Arial"/>
                <a:cs typeface="Arial"/>
              </a:rPr>
              <a:t>- </a:t>
            </a:r>
            <a:r>
              <a:rPr sz="1950" spc="-114" dirty="0">
                <a:latin typeface="Arial"/>
                <a:cs typeface="Arial"/>
              </a:rPr>
              <a:t>Refers </a:t>
            </a:r>
            <a:r>
              <a:rPr sz="1950" spc="30" dirty="0">
                <a:latin typeface="Arial"/>
                <a:cs typeface="Arial"/>
              </a:rPr>
              <a:t>to </a:t>
            </a:r>
            <a:r>
              <a:rPr sz="1950" spc="-15" dirty="0">
                <a:latin typeface="Arial"/>
                <a:cs typeface="Arial"/>
              </a:rPr>
              <a:t>the </a:t>
            </a:r>
            <a:r>
              <a:rPr sz="1950" spc="-110" dirty="0">
                <a:latin typeface="Arial"/>
                <a:cs typeface="Arial"/>
              </a:rPr>
              <a:t>sequence </a:t>
            </a:r>
            <a:r>
              <a:rPr sz="1950" dirty="0">
                <a:latin typeface="Arial"/>
                <a:cs typeface="Arial"/>
              </a:rPr>
              <a:t>of </a:t>
            </a:r>
            <a:r>
              <a:rPr sz="1950" spc="-120" dirty="0">
                <a:latin typeface="Arial"/>
                <a:cs typeface="Arial"/>
              </a:rPr>
              <a:t>processes </a:t>
            </a:r>
            <a:r>
              <a:rPr sz="1950" spc="5" dirty="0">
                <a:latin typeface="Arial"/>
                <a:cs typeface="Arial"/>
              </a:rPr>
              <a:t>that</a:t>
            </a:r>
            <a:r>
              <a:rPr sz="1950" spc="-380" dirty="0">
                <a:latin typeface="Arial"/>
                <a:cs typeface="Arial"/>
              </a:rPr>
              <a:t> </a:t>
            </a:r>
            <a:r>
              <a:rPr sz="1950" spc="-60" dirty="0">
                <a:latin typeface="Arial"/>
                <a:cs typeface="Arial"/>
              </a:rPr>
              <a:t>results</a:t>
            </a:r>
            <a:endParaRPr sz="1950" dirty="0">
              <a:latin typeface="Arial"/>
              <a:cs typeface="Arial"/>
            </a:endParaRPr>
          </a:p>
          <a:p>
            <a:pPr marL="12700" marR="5080" indent="55880">
              <a:lnSpc>
                <a:spcPct val="174100"/>
              </a:lnSpc>
              <a:spcBef>
                <a:spcPts val="5"/>
              </a:spcBef>
            </a:pPr>
            <a:r>
              <a:rPr sz="1950" spc="-15" dirty="0">
                <a:latin typeface="Arial"/>
                <a:cs typeface="Arial"/>
              </a:rPr>
              <a:t>in </a:t>
            </a:r>
            <a:r>
              <a:rPr sz="1950" spc="-55" dirty="0">
                <a:latin typeface="Arial"/>
                <a:cs typeface="Arial"/>
              </a:rPr>
              <a:t>higher concentrations </a:t>
            </a:r>
            <a:r>
              <a:rPr sz="1950" dirty="0">
                <a:latin typeface="Arial"/>
                <a:cs typeface="Arial"/>
              </a:rPr>
              <a:t>of </a:t>
            </a:r>
            <a:r>
              <a:rPr sz="1950" spc="-20" dirty="0">
                <a:latin typeface="Arial"/>
                <a:cs typeface="Arial"/>
              </a:rPr>
              <a:t>the </a:t>
            </a:r>
            <a:r>
              <a:rPr sz="1950" spc="-80" dirty="0">
                <a:latin typeface="Arial"/>
                <a:cs typeface="Arial"/>
              </a:rPr>
              <a:t>chemical </a:t>
            </a:r>
            <a:r>
              <a:rPr sz="1950" spc="-20" dirty="0">
                <a:latin typeface="Arial"/>
                <a:cs typeface="Arial"/>
              </a:rPr>
              <a:t>in </a:t>
            </a:r>
            <a:r>
              <a:rPr sz="1950" spc="-95" dirty="0">
                <a:latin typeface="Arial"/>
                <a:cs typeface="Arial"/>
              </a:rPr>
              <a:t>organisms </a:t>
            </a:r>
            <a:r>
              <a:rPr sz="1950" spc="-15" dirty="0">
                <a:latin typeface="Arial"/>
                <a:cs typeface="Arial"/>
              </a:rPr>
              <a:t>at </a:t>
            </a:r>
            <a:r>
              <a:rPr sz="1950" spc="-55" dirty="0">
                <a:latin typeface="Arial"/>
                <a:cs typeface="Arial"/>
              </a:rPr>
              <a:t>higher </a:t>
            </a:r>
            <a:r>
              <a:rPr sz="1950" spc="-80" dirty="0">
                <a:latin typeface="Arial"/>
                <a:cs typeface="Arial"/>
              </a:rPr>
              <a:t>levels </a:t>
            </a:r>
            <a:r>
              <a:rPr sz="1950" spc="-15" dirty="0">
                <a:latin typeface="Arial"/>
                <a:cs typeface="Arial"/>
              </a:rPr>
              <a:t>in </a:t>
            </a:r>
            <a:r>
              <a:rPr sz="1950" spc="-20" dirty="0">
                <a:latin typeface="Arial"/>
                <a:cs typeface="Arial"/>
              </a:rPr>
              <a:t>the  </a:t>
            </a:r>
            <a:r>
              <a:rPr sz="1950" spc="-30" dirty="0">
                <a:latin typeface="Arial"/>
                <a:cs typeface="Arial"/>
              </a:rPr>
              <a:t>food </a:t>
            </a:r>
            <a:r>
              <a:rPr sz="1950" spc="-75" dirty="0">
                <a:latin typeface="Arial"/>
                <a:cs typeface="Arial"/>
              </a:rPr>
              <a:t>chain. </a:t>
            </a:r>
            <a:r>
              <a:rPr sz="1950" spc="-135" dirty="0">
                <a:latin typeface="Arial"/>
                <a:cs typeface="Arial"/>
              </a:rPr>
              <a:t>The </a:t>
            </a:r>
            <a:r>
              <a:rPr sz="1950" spc="-45" dirty="0">
                <a:latin typeface="Arial"/>
                <a:cs typeface="Arial"/>
              </a:rPr>
              <a:t>concentration </a:t>
            </a:r>
            <a:r>
              <a:rPr sz="1950" dirty="0">
                <a:latin typeface="Arial"/>
                <a:cs typeface="Arial"/>
              </a:rPr>
              <a:t>of </a:t>
            </a:r>
            <a:r>
              <a:rPr sz="1950" spc="-20" dirty="0">
                <a:latin typeface="Arial"/>
                <a:cs typeface="Arial"/>
              </a:rPr>
              <a:t>the </a:t>
            </a:r>
            <a:r>
              <a:rPr sz="1950" spc="-80" dirty="0">
                <a:latin typeface="Arial"/>
                <a:cs typeface="Arial"/>
              </a:rPr>
              <a:t>chemical </a:t>
            </a:r>
            <a:r>
              <a:rPr sz="1950" spc="-95" dirty="0">
                <a:latin typeface="Arial"/>
                <a:cs typeface="Arial"/>
              </a:rPr>
              <a:t>may </a:t>
            </a:r>
            <a:r>
              <a:rPr sz="1950" dirty="0">
                <a:latin typeface="Arial"/>
                <a:cs typeface="Arial"/>
              </a:rPr>
              <a:t>not </a:t>
            </a:r>
            <a:r>
              <a:rPr sz="1950" spc="-30" dirty="0">
                <a:latin typeface="Arial"/>
                <a:cs typeface="Arial"/>
              </a:rPr>
              <a:t>affect </a:t>
            </a:r>
            <a:r>
              <a:rPr sz="1950" spc="-25" dirty="0">
                <a:latin typeface="Arial"/>
                <a:cs typeface="Arial"/>
              </a:rPr>
              <a:t>lower </a:t>
            </a:r>
            <a:r>
              <a:rPr sz="1950" spc="-80" dirty="0">
                <a:latin typeface="Arial"/>
                <a:cs typeface="Arial"/>
              </a:rPr>
              <a:t>levels </a:t>
            </a:r>
            <a:r>
              <a:rPr sz="1950" dirty="0">
                <a:latin typeface="Arial"/>
                <a:cs typeface="Arial"/>
              </a:rPr>
              <a:t>of  </a:t>
            </a:r>
            <a:r>
              <a:rPr sz="1950" spc="-20" dirty="0">
                <a:latin typeface="Arial"/>
                <a:cs typeface="Arial"/>
              </a:rPr>
              <a:t>the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30" dirty="0">
                <a:latin typeface="Arial"/>
                <a:cs typeface="Arial"/>
              </a:rPr>
              <a:t>food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80" dirty="0">
                <a:latin typeface="Arial"/>
                <a:cs typeface="Arial"/>
              </a:rPr>
              <a:t>chain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but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the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top</a:t>
            </a:r>
            <a:r>
              <a:rPr sz="1950" spc="-105" dirty="0">
                <a:latin typeface="Arial"/>
                <a:cs typeface="Arial"/>
              </a:rPr>
              <a:t> </a:t>
            </a:r>
            <a:r>
              <a:rPr sz="1950" spc="-80" dirty="0">
                <a:latin typeface="Arial"/>
                <a:cs typeface="Arial"/>
              </a:rPr>
              <a:t>levels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55" dirty="0">
                <a:latin typeface="Arial"/>
                <a:cs typeface="Arial"/>
              </a:rPr>
              <a:t>take</a:t>
            </a:r>
            <a:r>
              <a:rPr sz="1950" spc="-90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in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130" dirty="0">
                <a:latin typeface="Arial"/>
                <a:cs typeface="Arial"/>
              </a:rPr>
              <a:t>so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80" dirty="0">
                <a:latin typeface="Arial"/>
                <a:cs typeface="Arial"/>
              </a:rPr>
              <a:t>much</a:t>
            </a:r>
            <a:r>
              <a:rPr sz="1950" spc="-105" dirty="0">
                <a:latin typeface="Arial"/>
                <a:cs typeface="Arial"/>
              </a:rPr>
              <a:t> </a:t>
            </a:r>
            <a:r>
              <a:rPr sz="1950" spc="70" dirty="0">
                <a:latin typeface="Arial"/>
                <a:cs typeface="Arial"/>
              </a:rPr>
              <a:t>it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120" dirty="0">
                <a:latin typeface="Arial"/>
                <a:cs typeface="Arial"/>
              </a:rPr>
              <a:t>can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135" dirty="0">
                <a:latin typeface="Arial"/>
                <a:cs typeface="Arial"/>
              </a:rPr>
              <a:t>cause</a:t>
            </a:r>
            <a:r>
              <a:rPr sz="1950" spc="-90" dirty="0">
                <a:latin typeface="Arial"/>
                <a:cs typeface="Arial"/>
              </a:rPr>
              <a:t> </a:t>
            </a:r>
            <a:r>
              <a:rPr sz="1950" spc="-120" dirty="0">
                <a:latin typeface="Arial"/>
                <a:cs typeface="Arial"/>
              </a:rPr>
              <a:t>disease</a:t>
            </a:r>
            <a:r>
              <a:rPr sz="1950" spc="-9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or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50" dirty="0">
                <a:latin typeface="Arial"/>
                <a:cs typeface="Arial"/>
              </a:rPr>
              <a:t>death.</a:t>
            </a:r>
            <a:endParaRPr sz="1950" dirty="0">
              <a:latin typeface="Arial"/>
              <a:cs typeface="Arial"/>
            </a:endParaRPr>
          </a:p>
          <a:p>
            <a:pPr marL="12700" marR="80645" algn="just">
              <a:lnSpc>
                <a:spcPct val="174100"/>
              </a:lnSpc>
              <a:spcBef>
                <a:spcPts val="5"/>
              </a:spcBef>
              <a:buSzPct val="174358"/>
              <a:buFont typeface="Arial"/>
              <a:buChar char="•"/>
              <a:tabLst>
                <a:tab pos="219710" algn="l"/>
              </a:tabLst>
            </a:pPr>
            <a:r>
              <a:rPr sz="1950" b="1" spc="-130" dirty="0">
                <a:solidFill>
                  <a:srgbClr val="E65B00"/>
                </a:solidFill>
                <a:latin typeface="Arial"/>
                <a:cs typeface="Arial"/>
              </a:rPr>
              <a:t>Extinction </a:t>
            </a:r>
            <a:r>
              <a:rPr sz="1950" b="1" spc="-85" dirty="0">
                <a:solidFill>
                  <a:srgbClr val="E65B00"/>
                </a:solidFill>
                <a:latin typeface="Arial"/>
                <a:cs typeface="Arial"/>
              </a:rPr>
              <a:t>of </a:t>
            </a:r>
            <a:r>
              <a:rPr sz="1950" b="1" spc="-180" dirty="0">
                <a:solidFill>
                  <a:srgbClr val="E65B00"/>
                </a:solidFill>
                <a:latin typeface="Arial"/>
                <a:cs typeface="Arial"/>
              </a:rPr>
              <a:t>species </a:t>
            </a:r>
            <a:r>
              <a:rPr sz="1950" spc="-105" dirty="0">
                <a:latin typeface="Arial"/>
                <a:cs typeface="Arial"/>
              </a:rPr>
              <a:t>– </a:t>
            </a:r>
            <a:r>
              <a:rPr sz="1950" spc="-120" dirty="0">
                <a:latin typeface="Arial"/>
                <a:cs typeface="Arial"/>
              </a:rPr>
              <a:t>Due </a:t>
            </a:r>
            <a:r>
              <a:rPr sz="1950" spc="30" dirty="0">
                <a:latin typeface="Arial"/>
                <a:cs typeface="Arial"/>
              </a:rPr>
              <a:t>to </a:t>
            </a:r>
            <a:r>
              <a:rPr sz="1950" spc="-110" dirty="0">
                <a:latin typeface="Arial"/>
                <a:cs typeface="Arial"/>
              </a:rPr>
              <a:t>decrease </a:t>
            </a:r>
            <a:r>
              <a:rPr sz="1950" spc="-20" dirty="0">
                <a:latin typeface="Arial"/>
                <a:cs typeface="Arial"/>
              </a:rPr>
              <a:t>in </a:t>
            </a:r>
            <a:r>
              <a:rPr sz="1950" spc="-35" dirty="0">
                <a:latin typeface="Arial"/>
                <a:cs typeface="Arial"/>
              </a:rPr>
              <a:t>population </a:t>
            </a:r>
            <a:r>
              <a:rPr sz="1950" dirty="0">
                <a:latin typeface="Arial"/>
                <a:cs typeface="Arial"/>
              </a:rPr>
              <a:t>of </a:t>
            </a:r>
            <a:r>
              <a:rPr sz="1950" spc="-75" dirty="0">
                <a:latin typeface="Arial"/>
                <a:cs typeface="Arial"/>
              </a:rPr>
              <a:t>various </a:t>
            </a:r>
            <a:r>
              <a:rPr sz="1950" spc="-114" dirty="0">
                <a:latin typeface="Arial"/>
                <a:cs typeface="Arial"/>
              </a:rPr>
              <a:t>species </a:t>
            </a:r>
            <a:r>
              <a:rPr sz="1950" spc="-20" dirty="0">
                <a:latin typeface="Arial"/>
                <a:cs typeface="Arial"/>
              </a:rPr>
              <a:t>the  </a:t>
            </a:r>
            <a:r>
              <a:rPr sz="1950" spc="-90" dirty="0">
                <a:latin typeface="Arial"/>
                <a:cs typeface="Arial"/>
              </a:rPr>
              <a:t>balance </a:t>
            </a:r>
            <a:r>
              <a:rPr sz="1950" dirty="0">
                <a:latin typeface="Arial"/>
                <a:cs typeface="Arial"/>
              </a:rPr>
              <a:t>of </a:t>
            </a:r>
            <a:r>
              <a:rPr sz="1950" spc="-75" dirty="0">
                <a:latin typeface="Arial"/>
                <a:cs typeface="Arial"/>
              </a:rPr>
              <a:t>various </a:t>
            </a:r>
            <a:r>
              <a:rPr sz="1950" spc="-20" dirty="0">
                <a:latin typeface="Arial"/>
                <a:cs typeface="Arial"/>
              </a:rPr>
              <a:t>tropic </a:t>
            </a:r>
            <a:r>
              <a:rPr sz="1950" spc="-80" dirty="0">
                <a:latin typeface="Arial"/>
                <a:cs typeface="Arial"/>
              </a:rPr>
              <a:t>levels </a:t>
            </a:r>
            <a:r>
              <a:rPr sz="1950" spc="-95" dirty="0">
                <a:latin typeface="Arial"/>
                <a:cs typeface="Arial"/>
              </a:rPr>
              <a:t>is </a:t>
            </a:r>
            <a:r>
              <a:rPr sz="1950" spc="-45" dirty="0">
                <a:latin typeface="Arial"/>
                <a:cs typeface="Arial"/>
              </a:rPr>
              <a:t>disturbed </a:t>
            </a:r>
            <a:r>
              <a:rPr sz="1950" spc="-180" dirty="0">
                <a:latin typeface="Arial"/>
                <a:cs typeface="Arial"/>
              </a:rPr>
              <a:t>as </a:t>
            </a:r>
            <a:r>
              <a:rPr sz="1950" spc="-145" dirty="0">
                <a:latin typeface="Arial"/>
                <a:cs typeface="Arial"/>
              </a:rPr>
              <a:t>a </a:t>
            </a:r>
            <a:r>
              <a:rPr sz="1950" spc="-35" dirty="0">
                <a:latin typeface="Arial"/>
                <a:cs typeface="Arial"/>
              </a:rPr>
              <a:t>result </a:t>
            </a:r>
            <a:r>
              <a:rPr sz="1950" spc="-110" dirty="0">
                <a:latin typeface="Arial"/>
                <a:cs typeface="Arial"/>
              </a:rPr>
              <a:t>some </a:t>
            </a:r>
            <a:r>
              <a:rPr sz="1950" spc="-80" dirty="0">
                <a:latin typeface="Arial"/>
                <a:cs typeface="Arial"/>
              </a:rPr>
              <a:t>levels </a:t>
            </a:r>
            <a:r>
              <a:rPr sz="1950" spc="-100" dirty="0">
                <a:latin typeface="Arial"/>
                <a:cs typeface="Arial"/>
              </a:rPr>
              <a:t>have </a:t>
            </a:r>
            <a:r>
              <a:rPr sz="1950" spc="-50" dirty="0">
                <a:latin typeface="Arial"/>
                <a:cs typeface="Arial"/>
              </a:rPr>
              <a:t>more  </a:t>
            </a:r>
            <a:r>
              <a:rPr sz="1950" spc="-60" dirty="0">
                <a:latin typeface="Arial"/>
                <a:cs typeface="Arial"/>
              </a:rPr>
              <a:t>accumulation </a:t>
            </a:r>
            <a:r>
              <a:rPr sz="1950" dirty="0">
                <a:latin typeface="Arial"/>
                <a:cs typeface="Arial"/>
              </a:rPr>
              <a:t>of </a:t>
            </a:r>
            <a:r>
              <a:rPr sz="1950" spc="-120" dirty="0">
                <a:latin typeface="Arial"/>
                <a:cs typeface="Arial"/>
              </a:rPr>
              <a:t>species </a:t>
            </a:r>
            <a:r>
              <a:rPr sz="1950" spc="-25" dirty="0">
                <a:latin typeface="Arial"/>
                <a:cs typeface="Arial"/>
              </a:rPr>
              <a:t>while </a:t>
            </a:r>
            <a:r>
              <a:rPr sz="1950" spc="-45" dirty="0">
                <a:latin typeface="Arial"/>
                <a:cs typeface="Arial"/>
              </a:rPr>
              <a:t>others </a:t>
            </a:r>
            <a:r>
              <a:rPr sz="1950" spc="-100" dirty="0">
                <a:latin typeface="Arial"/>
                <a:cs typeface="Arial"/>
              </a:rPr>
              <a:t>have </a:t>
            </a:r>
            <a:r>
              <a:rPr sz="1950" spc="-65" dirty="0">
                <a:latin typeface="Arial"/>
                <a:cs typeface="Arial"/>
              </a:rPr>
              <a:t>very </a:t>
            </a:r>
            <a:r>
              <a:rPr sz="1950" spc="-125" dirty="0">
                <a:latin typeface="Arial"/>
                <a:cs typeface="Arial"/>
              </a:rPr>
              <a:t>less</a:t>
            </a:r>
            <a:r>
              <a:rPr sz="1950" spc="-400" dirty="0">
                <a:latin typeface="Arial"/>
                <a:cs typeface="Arial"/>
              </a:rPr>
              <a:t> </a:t>
            </a:r>
            <a:r>
              <a:rPr sz="1950" spc="-35" dirty="0">
                <a:latin typeface="Arial"/>
                <a:cs typeface="Arial"/>
              </a:rPr>
              <a:t>population.</a:t>
            </a:r>
            <a:endParaRPr sz="19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0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6186" y="1830070"/>
            <a:ext cx="8009890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Biomagnification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25">
                <a:solidFill>
                  <a:srgbClr val="003300"/>
                </a:solidFill>
                <a:latin typeface="Trebuchet MS"/>
                <a:cs typeface="Trebuchet MS"/>
              </a:rPr>
              <a:t>DDT </a:t>
            </a:r>
            <a:r>
              <a:rPr lang="en-US" sz="2400" b="1" spc="-125" smtClean="0">
                <a:solidFill>
                  <a:srgbClr val="003300"/>
                </a:solidFill>
                <a:latin typeface="Trebuchet MS"/>
                <a:cs typeface="Trebuchet MS"/>
              </a:rPr>
              <a:t>(</a:t>
            </a:r>
            <a:r>
              <a:rPr lang="en-US" sz="2400" smtClean="0"/>
              <a:t>Dichlorodiphenyltrichloroethane</a:t>
            </a:r>
            <a:r>
              <a:rPr lang="en-US" sz="2400" b="1" spc="-125" smtClean="0">
                <a:solidFill>
                  <a:srgbClr val="003300"/>
                </a:solidFill>
                <a:latin typeface="Trebuchet MS"/>
                <a:cs typeface="Trebuchet MS"/>
              </a:rPr>
              <a:t>) </a:t>
            </a:r>
            <a:r>
              <a:rPr sz="2400" b="1" spc="-100" smtClean="0">
                <a:solidFill>
                  <a:srgbClr val="003300"/>
                </a:solidFill>
                <a:latin typeface="Trebuchet MS"/>
                <a:cs typeface="Trebuchet MS"/>
              </a:rPr>
              <a:t>was </a:t>
            </a:r>
            <a:r>
              <a:rPr sz="2400" b="1" spc="-130" dirty="0">
                <a:solidFill>
                  <a:srgbClr val="003300"/>
                </a:solidFill>
                <a:latin typeface="Trebuchet MS"/>
                <a:cs typeface="Trebuchet MS"/>
              </a:rPr>
              <a:t>observed </a:t>
            </a: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in </a:t>
            </a:r>
            <a:r>
              <a:rPr sz="2400" b="1" spc="-110" dirty="0">
                <a:solidFill>
                  <a:srgbClr val="003300"/>
                </a:solidFill>
                <a:latin typeface="Trebuchet MS"/>
                <a:cs typeface="Trebuchet MS"/>
              </a:rPr>
              <a:t>some </a:t>
            </a:r>
            <a:r>
              <a:rPr sz="2400" b="1" spc="-130" dirty="0">
                <a:solidFill>
                  <a:srgbClr val="003300"/>
                </a:solidFill>
                <a:latin typeface="Trebuchet MS"/>
                <a:cs typeface="Trebuchet MS"/>
              </a:rPr>
              <a:t>birds </a:t>
            </a:r>
            <a:r>
              <a:rPr sz="2400" b="1" spc="-165" dirty="0">
                <a:solidFill>
                  <a:srgbClr val="003300"/>
                </a:solidFill>
                <a:latin typeface="Trebuchet MS"/>
                <a:cs typeface="Trebuchet MS"/>
              </a:rPr>
              <a:t>like </a:t>
            </a:r>
            <a:r>
              <a:rPr sz="2400" b="1" spc="-85" dirty="0">
                <a:solidFill>
                  <a:srgbClr val="003300"/>
                </a:solidFill>
                <a:latin typeface="Trebuchet MS"/>
                <a:cs typeface="Trebuchet MS"/>
              </a:rPr>
              <a:t>as  </a:t>
            </a:r>
            <a:r>
              <a:rPr sz="2400" b="1" spc="-175" dirty="0">
                <a:solidFill>
                  <a:srgbClr val="003300"/>
                </a:solidFill>
                <a:latin typeface="Trebuchet MS"/>
                <a:cs typeface="Trebuchet MS"/>
              </a:rPr>
              <a:t>Osprey, </a:t>
            </a: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in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the </a:t>
            </a: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results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sharp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decline </a:t>
            </a: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in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their</a:t>
            </a:r>
            <a:r>
              <a:rPr sz="2400" b="1" spc="15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003300"/>
                </a:solidFill>
                <a:latin typeface="Trebuchet MS"/>
                <a:cs typeface="Trebuchet MS"/>
              </a:rPr>
              <a:t>population.</a:t>
            </a:r>
            <a:endParaRPr sz="2400">
              <a:latin typeface="Trebuchet MS"/>
              <a:cs typeface="Trebuchet MS"/>
            </a:endParaRPr>
          </a:p>
          <a:p>
            <a:pPr marL="299085" marR="5080" indent="-286385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b="1" spc="-200" dirty="0">
                <a:solidFill>
                  <a:srgbClr val="003300"/>
                </a:solidFill>
                <a:latin typeface="Trebuchet MS"/>
                <a:cs typeface="Trebuchet MS"/>
              </a:rPr>
              <a:t>The </a:t>
            </a:r>
            <a:r>
              <a:rPr sz="2400" b="1" spc="-114" dirty="0">
                <a:solidFill>
                  <a:srgbClr val="003300"/>
                </a:solidFill>
                <a:latin typeface="Trebuchet MS"/>
                <a:cs typeface="Trebuchet MS"/>
              </a:rPr>
              <a:t>young ones</a:t>
            </a:r>
            <a:r>
              <a:rPr sz="2400" b="1" spc="490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40" dirty="0">
                <a:solidFill>
                  <a:srgbClr val="003300"/>
                </a:solidFill>
                <a:latin typeface="Trebuchet MS"/>
                <a:cs typeface="Trebuchet MS"/>
              </a:rPr>
              <a:t>these bird </a:t>
            </a:r>
            <a:r>
              <a:rPr sz="2400" b="1" spc="-170" dirty="0">
                <a:solidFill>
                  <a:srgbClr val="003300"/>
                </a:solidFill>
                <a:latin typeface="Trebuchet MS"/>
                <a:cs typeface="Trebuchet MS"/>
              </a:rPr>
              <a:t>were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found </a:t>
            </a:r>
            <a:r>
              <a:rPr sz="2400" b="1" spc="-110" dirty="0">
                <a:solidFill>
                  <a:srgbClr val="003300"/>
                </a:solidFill>
                <a:latin typeface="Trebuchet MS"/>
                <a:cs typeface="Trebuchet MS"/>
              </a:rPr>
              <a:t>to </a:t>
            </a:r>
            <a:r>
              <a:rPr sz="2400" b="1" spc="-160" dirty="0">
                <a:solidFill>
                  <a:srgbClr val="003300"/>
                </a:solidFill>
                <a:latin typeface="Trebuchet MS"/>
                <a:cs typeface="Trebuchet MS"/>
              </a:rPr>
              <a:t>hatch </a:t>
            </a: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in </a:t>
            </a:r>
            <a:r>
              <a:rPr sz="2400" b="1" spc="-95" dirty="0">
                <a:solidFill>
                  <a:srgbClr val="003300"/>
                </a:solidFill>
                <a:latin typeface="Trebuchet MS"/>
                <a:cs typeface="Trebuchet MS"/>
              </a:rPr>
              <a:t>a 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premature </a:t>
            </a:r>
            <a:r>
              <a:rPr sz="2400" b="1" spc="-125" dirty="0">
                <a:solidFill>
                  <a:srgbClr val="003300"/>
                </a:solidFill>
                <a:latin typeface="Trebuchet MS"/>
                <a:cs typeface="Trebuchet MS"/>
              </a:rPr>
              <a:t>condition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which </a:t>
            </a: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led </a:t>
            </a:r>
            <a:r>
              <a:rPr sz="2400" b="1" spc="-110" dirty="0">
                <a:solidFill>
                  <a:srgbClr val="003300"/>
                </a:solidFill>
                <a:latin typeface="Trebuchet MS"/>
                <a:cs typeface="Trebuchet MS"/>
              </a:rPr>
              <a:t>to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their</a:t>
            </a:r>
            <a:r>
              <a:rPr sz="2400" b="1" spc="-455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400" b="1" spc="-155" dirty="0">
                <a:solidFill>
                  <a:srgbClr val="003300"/>
                </a:solidFill>
                <a:latin typeface="Trebuchet MS"/>
                <a:cs typeface="Trebuchet MS"/>
              </a:rPr>
              <a:t>death.</a:t>
            </a:r>
            <a:endParaRPr sz="2400">
              <a:latin typeface="Trebuchet MS"/>
              <a:cs typeface="Trebuchet MS"/>
            </a:endParaRPr>
          </a:p>
          <a:p>
            <a:pPr marL="299085" marR="5080" indent="-286385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b="1" spc="-160" dirty="0">
                <a:solidFill>
                  <a:srgbClr val="003300"/>
                </a:solidFill>
                <a:latin typeface="Trebuchet MS"/>
                <a:cs typeface="Trebuchet MS"/>
              </a:rPr>
              <a:t>This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was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later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found </a:t>
            </a:r>
            <a:r>
              <a:rPr sz="2400" b="1" spc="-110" dirty="0">
                <a:solidFill>
                  <a:srgbClr val="003300"/>
                </a:solidFill>
                <a:latin typeface="Trebuchet MS"/>
                <a:cs typeface="Trebuchet MS"/>
              </a:rPr>
              <a:t>to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be </a:t>
            </a:r>
            <a:r>
              <a:rPr sz="2400" b="1" spc="-140" dirty="0">
                <a:solidFill>
                  <a:srgbClr val="003300"/>
                </a:solidFill>
                <a:latin typeface="Trebuchet MS"/>
                <a:cs typeface="Trebuchet MS"/>
              </a:rPr>
              <a:t>due </a:t>
            </a:r>
            <a:r>
              <a:rPr sz="2400" b="1" spc="-110" dirty="0">
                <a:solidFill>
                  <a:srgbClr val="003300"/>
                </a:solidFill>
                <a:latin typeface="Trebuchet MS"/>
                <a:cs typeface="Trebuchet MS"/>
              </a:rPr>
              <a:t>to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biomagnification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30" dirty="0">
                <a:solidFill>
                  <a:srgbClr val="003300"/>
                </a:solidFill>
                <a:latin typeface="Trebuchet MS"/>
                <a:cs typeface="Trebuchet MS"/>
              </a:rPr>
              <a:t>DDT  </a:t>
            </a:r>
            <a:r>
              <a:rPr sz="2400" b="1" spc="-125" dirty="0">
                <a:solidFill>
                  <a:srgbClr val="003300"/>
                </a:solidFill>
                <a:latin typeface="Trebuchet MS"/>
                <a:cs typeface="Trebuchet MS"/>
              </a:rPr>
              <a:t>through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the </a:t>
            </a:r>
            <a:r>
              <a:rPr sz="2400" b="1" spc="-105" dirty="0">
                <a:solidFill>
                  <a:srgbClr val="003300"/>
                </a:solidFill>
                <a:latin typeface="Trebuchet MS"/>
                <a:cs typeface="Trebuchet MS"/>
              </a:rPr>
              <a:t>food</a:t>
            </a:r>
            <a:r>
              <a:rPr sz="2400" b="1" spc="-285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400" b="1" spc="-165" dirty="0">
                <a:solidFill>
                  <a:srgbClr val="003300"/>
                </a:solidFill>
                <a:latin typeface="Trebuchet MS"/>
                <a:cs typeface="Trebuchet MS"/>
              </a:rPr>
              <a:t>chain.</a:t>
            </a:r>
            <a:endParaRPr sz="24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b="1" spc="-130" dirty="0">
                <a:solidFill>
                  <a:srgbClr val="003300"/>
                </a:solidFill>
                <a:latin typeface="Trebuchet MS"/>
                <a:cs typeface="Trebuchet MS"/>
              </a:rPr>
              <a:t>DDT </a:t>
            </a:r>
            <a:r>
              <a:rPr sz="2400" b="1" spc="-105" dirty="0">
                <a:solidFill>
                  <a:srgbClr val="003300"/>
                </a:solidFill>
                <a:latin typeface="Trebuchet MS"/>
                <a:cs typeface="Trebuchet MS"/>
              </a:rPr>
              <a:t>is </a:t>
            </a:r>
            <a:r>
              <a:rPr sz="2400" b="1" spc="-125" dirty="0">
                <a:solidFill>
                  <a:srgbClr val="003300"/>
                </a:solidFill>
                <a:latin typeface="Trebuchet MS"/>
                <a:cs typeface="Trebuchet MS"/>
              </a:rPr>
              <a:t>one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the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pesticide, </a:t>
            </a:r>
            <a:r>
              <a:rPr sz="2400" b="1" spc="-95" dirty="0">
                <a:solidFill>
                  <a:srgbClr val="003300"/>
                </a:solidFill>
                <a:latin typeface="Trebuchet MS"/>
                <a:cs typeface="Trebuchet MS"/>
              </a:rPr>
              <a:t>a </a:t>
            </a:r>
            <a:r>
              <a:rPr sz="2400" b="1" spc="-155" dirty="0">
                <a:solidFill>
                  <a:srgbClr val="003300"/>
                </a:solidFill>
                <a:latin typeface="Trebuchet MS"/>
                <a:cs typeface="Trebuchet MS"/>
              </a:rPr>
              <a:t>chemical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used </a:t>
            </a:r>
            <a:r>
              <a:rPr sz="2400" b="1" spc="-105" dirty="0">
                <a:solidFill>
                  <a:srgbClr val="003300"/>
                </a:solidFill>
                <a:latin typeface="Trebuchet MS"/>
                <a:cs typeface="Trebuchet MS"/>
              </a:rPr>
              <a:t>to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control</a:t>
            </a:r>
            <a:r>
              <a:rPr sz="2400" b="1" spc="210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pests</a:t>
            </a:r>
            <a:endParaRPr sz="24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in </a:t>
            </a:r>
            <a:r>
              <a:rPr sz="2400" b="1" spc="-160" dirty="0">
                <a:solidFill>
                  <a:srgbClr val="003300"/>
                </a:solidFill>
                <a:latin typeface="Trebuchet MS"/>
                <a:cs typeface="Trebuchet MS"/>
              </a:rPr>
              <a:t>very </a:t>
            </a:r>
            <a:r>
              <a:rPr sz="2400" b="1" spc="-95" dirty="0">
                <a:solidFill>
                  <a:srgbClr val="003300"/>
                </a:solidFill>
                <a:latin typeface="Trebuchet MS"/>
                <a:cs typeface="Trebuchet MS"/>
              </a:rPr>
              <a:t>low</a:t>
            </a:r>
            <a:r>
              <a:rPr sz="2400" b="1" spc="-285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concentration</a:t>
            </a:r>
            <a:endParaRPr sz="2400">
              <a:latin typeface="Trebuchet MS"/>
              <a:cs typeface="Trebuchet MS"/>
            </a:endParaRPr>
          </a:p>
          <a:p>
            <a:pPr marL="299085" marR="5715" indent="-286385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b="1" spc="-200" dirty="0">
                <a:solidFill>
                  <a:srgbClr val="003300"/>
                </a:solidFill>
                <a:latin typeface="Trebuchet MS"/>
                <a:cs typeface="Trebuchet MS"/>
              </a:rPr>
              <a:t>The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concentration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25" dirty="0">
                <a:solidFill>
                  <a:srgbClr val="003300"/>
                </a:solidFill>
                <a:latin typeface="Trebuchet MS"/>
                <a:cs typeface="Trebuchet MS"/>
              </a:rPr>
              <a:t>DDT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was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magnified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several </a:t>
            </a:r>
            <a:r>
              <a:rPr sz="2400" b="1" spc="-105" dirty="0">
                <a:solidFill>
                  <a:srgbClr val="003300"/>
                </a:solidFill>
                <a:latin typeface="Trebuchet MS"/>
                <a:cs typeface="Trebuchet MS"/>
              </a:rPr>
              <a:t>thousands  </a:t>
            </a:r>
            <a:r>
              <a:rPr sz="2400" b="1" spc="-125" dirty="0">
                <a:solidFill>
                  <a:srgbClr val="003300"/>
                </a:solidFill>
                <a:latin typeface="Trebuchet MS"/>
                <a:cs typeface="Trebuchet MS"/>
              </a:rPr>
              <a:t>times </a:t>
            </a: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in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the </a:t>
            </a:r>
            <a:r>
              <a:rPr sz="2400" b="1" spc="-130" dirty="0">
                <a:solidFill>
                  <a:srgbClr val="003300"/>
                </a:solidFill>
                <a:latin typeface="Trebuchet MS"/>
                <a:cs typeface="Trebuchet MS"/>
              </a:rPr>
              <a:t>birds </a:t>
            </a:r>
            <a:r>
              <a:rPr sz="2400" b="1" spc="-150" dirty="0">
                <a:solidFill>
                  <a:srgbClr val="003300"/>
                </a:solidFill>
                <a:latin typeface="Trebuchet MS"/>
                <a:cs typeface="Trebuchet MS"/>
              </a:rPr>
              <a:t>which </a:t>
            </a:r>
            <a:r>
              <a:rPr sz="2400" b="1" spc="-140" dirty="0">
                <a:solidFill>
                  <a:srgbClr val="003300"/>
                </a:solidFill>
                <a:latin typeface="Trebuchet MS"/>
                <a:cs typeface="Trebuchet MS"/>
              </a:rPr>
              <a:t>caused </a:t>
            </a:r>
            <a:r>
              <a:rPr sz="2400" b="1" spc="-125" dirty="0">
                <a:solidFill>
                  <a:srgbClr val="003300"/>
                </a:solidFill>
                <a:latin typeface="Trebuchet MS"/>
                <a:cs typeface="Trebuchet MS"/>
              </a:rPr>
              <a:t>thinning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shells </a:t>
            </a:r>
            <a:r>
              <a:rPr sz="2400" b="1" spc="-135" dirty="0">
                <a:solidFill>
                  <a:srgbClr val="003300"/>
                </a:solidFill>
                <a:latin typeface="Trebuchet MS"/>
                <a:cs typeface="Trebuchet MS"/>
              </a:rPr>
              <a:t>in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the  </a:t>
            </a:r>
            <a:r>
              <a:rPr sz="2400" b="1" spc="-130" dirty="0">
                <a:solidFill>
                  <a:srgbClr val="003300"/>
                </a:solidFill>
                <a:latin typeface="Trebuchet MS"/>
                <a:cs typeface="Trebuchet MS"/>
              </a:rPr>
              <a:t>birds eggs, </a:t>
            </a:r>
            <a:r>
              <a:rPr sz="2400" b="1" spc="-125" dirty="0">
                <a:solidFill>
                  <a:srgbClr val="003300"/>
                </a:solidFill>
                <a:latin typeface="Trebuchet MS"/>
                <a:cs typeface="Trebuchet MS"/>
              </a:rPr>
              <a:t>causing</a:t>
            </a:r>
            <a:r>
              <a:rPr sz="2400" b="1" spc="-295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rgbClr val="003300"/>
                </a:solidFill>
                <a:latin typeface="Trebuchet MS"/>
                <a:cs typeface="Trebuchet MS"/>
              </a:rPr>
              <a:t>deaths.</a:t>
            </a:r>
            <a:endParaRPr sz="2400">
              <a:latin typeface="Trebuchet MS"/>
              <a:cs typeface="Trebuchet MS"/>
            </a:endParaRPr>
          </a:p>
          <a:p>
            <a:pPr marL="299085" marR="6985" indent="-286385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b="1" spc="-75" dirty="0">
                <a:solidFill>
                  <a:srgbClr val="003300"/>
                </a:solidFill>
                <a:latin typeface="Trebuchet MS"/>
                <a:cs typeface="Trebuchet MS"/>
              </a:rPr>
              <a:t>Means, </a:t>
            </a:r>
            <a:r>
              <a:rPr sz="2400" b="1" spc="-110" dirty="0">
                <a:solidFill>
                  <a:srgbClr val="003300"/>
                </a:solidFill>
                <a:latin typeface="Trebuchet MS"/>
                <a:cs typeface="Trebuchet MS"/>
              </a:rPr>
              <a:t>animals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occupying </a:t>
            </a:r>
            <a:r>
              <a:rPr sz="2400" b="1" spc="-140" dirty="0">
                <a:solidFill>
                  <a:srgbClr val="003300"/>
                </a:solidFill>
                <a:latin typeface="Trebuchet MS"/>
                <a:cs typeface="Trebuchet MS"/>
              </a:rPr>
              <a:t>higher </a:t>
            </a:r>
            <a:r>
              <a:rPr sz="2400" b="1" spc="-145" dirty="0">
                <a:solidFill>
                  <a:srgbClr val="003300"/>
                </a:solidFill>
                <a:latin typeface="Trebuchet MS"/>
                <a:cs typeface="Trebuchet MS"/>
              </a:rPr>
              <a:t>trophic </a:t>
            </a:r>
            <a:r>
              <a:rPr sz="2400" b="1" spc="-140" dirty="0">
                <a:solidFill>
                  <a:srgbClr val="003300"/>
                </a:solidFill>
                <a:latin typeface="Trebuchet MS"/>
                <a:cs typeface="Trebuchet MS"/>
              </a:rPr>
              <a:t>levels </a:t>
            </a:r>
            <a:r>
              <a:rPr sz="2400" b="1" spc="-155" dirty="0">
                <a:solidFill>
                  <a:srgbClr val="003300"/>
                </a:solidFill>
                <a:latin typeface="Trebuchet MS"/>
                <a:cs typeface="Trebuchet MS"/>
              </a:rPr>
              <a:t>are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at </a:t>
            </a:r>
            <a:r>
              <a:rPr sz="2400" b="1" spc="-95" dirty="0">
                <a:solidFill>
                  <a:srgbClr val="003300"/>
                </a:solidFill>
                <a:latin typeface="Trebuchet MS"/>
                <a:cs typeface="Trebuchet MS"/>
              </a:rPr>
              <a:t>a  </a:t>
            </a:r>
            <a:r>
              <a:rPr sz="2400" b="1" spc="-155" dirty="0">
                <a:solidFill>
                  <a:srgbClr val="003300"/>
                </a:solidFill>
                <a:latin typeface="Trebuchet MS"/>
                <a:cs typeface="Trebuchet MS"/>
              </a:rPr>
              <a:t>greater </a:t>
            </a:r>
            <a:r>
              <a:rPr sz="2400" b="1" spc="-140" dirty="0">
                <a:solidFill>
                  <a:srgbClr val="003300"/>
                </a:solidFill>
                <a:latin typeface="Trebuchet MS"/>
                <a:cs typeface="Trebuchet MS"/>
              </a:rPr>
              <a:t>risk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20" dirty="0">
                <a:solidFill>
                  <a:srgbClr val="003300"/>
                </a:solidFill>
                <a:latin typeface="Trebuchet MS"/>
                <a:cs typeface="Trebuchet MS"/>
              </a:rPr>
              <a:t>biomagnification </a:t>
            </a:r>
            <a:r>
              <a:rPr sz="2400" b="1" spc="-100" dirty="0">
                <a:solidFill>
                  <a:srgbClr val="003300"/>
                </a:solidFill>
                <a:latin typeface="Trebuchet MS"/>
                <a:cs typeface="Trebuchet MS"/>
              </a:rPr>
              <a:t>of </a:t>
            </a:r>
            <a:r>
              <a:rPr sz="2400" b="1" spc="-170" dirty="0">
                <a:solidFill>
                  <a:srgbClr val="003300"/>
                </a:solidFill>
                <a:latin typeface="Trebuchet MS"/>
                <a:cs typeface="Trebuchet MS"/>
              </a:rPr>
              <a:t>toxic</a:t>
            </a:r>
            <a:r>
              <a:rPr sz="2400" b="1" spc="-535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400" b="1" spc="-155" dirty="0">
                <a:solidFill>
                  <a:srgbClr val="003300"/>
                </a:solidFill>
                <a:latin typeface="Trebuchet MS"/>
                <a:cs typeface="Trebuchet MS"/>
              </a:rPr>
              <a:t>chemicals.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7200" y="684276"/>
            <a:ext cx="8229600" cy="759182"/>
          </a:xfrm>
          <a:prstGeom prst="rect">
            <a:avLst/>
          </a:prstGeom>
          <a:solidFill>
            <a:srgbClr val="DFF0D2"/>
          </a:solidFill>
        </p:spPr>
        <p:txBody>
          <a:bodyPr vert="horz" wrap="square" lIns="0" tIns="2641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80"/>
              </a:spcBef>
              <a:tabLst>
                <a:tab pos="2557780" algn="l"/>
              </a:tabLst>
            </a:pPr>
            <a:r>
              <a:rPr sz="3200" b="1" spc="-90" dirty="0">
                <a:latin typeface="Trebuchet MS"/>
                <a:cs typeface="Trebuchet MS"/>
              </a:rPr>
              <a:t>A </a:t>
            </a:r>
            <a:r>
              <a:rPr sz="3200" b="1" spc="-165" dirty="0">
                <a:latin typeface="Trebuchet MS"/>
                <a:cs typeface="Trebuchet MS"/>
              </a:rPr>
              <a:t>build-</a:t>
            </a:r>
            <a:r>
              <a:rPr sz="3200" b="1" spc="-409" dirty="0">
                <a:latin typeface="Trebuchet MS"/>
                <a:cs typeface="Trebuchet MS"/>
              </a:rPr>
              <a:t> </a:t>
            </a:r>
            <a:r>
              <a:rPr sz="3200" b="1" spc="-160" dirty="0">
                <a:latin typeface="Trebuchet MS"/>
                <a:cs typeface="Trebuchet MS"/>
              </a:rPr>
              <a:t>up</a:t>
            </a:r>
            <a:r>
              <a:rPr sz="3200" b="1" spc="-250" dirty="0">
                <a:latin typeface="Trebuchet MS"/>
                <a:cs typeface="Trebuchet MS"/>
              </a:rPr>
              <a:t> </a:t>
            </a:r>
            <a:r>
              <a:rPr sz="3200" b="1" spc="-130" dirty="0">
                <a:latin typeface="Trebuchet MS"/>
                <a:cs typeface="Trebuchet MS"/>
              </a:rPr>
              <a:t>of	</a:t>
            </a:r>
            <a:r>
              <a:rPr sz="3200" b="1" spc="-170">
                <a:latin typeface="Trebuchet MS"/>
                <a:cs typeface="Trebuchet MS"/>
              </a:rPr>
              <a:t>DDT</a:t>
            </a:r>
            <a:r>
              <a:rPr sz="3200" b="1" spc="-254">
                <a:latin typeface="Trebuchet MS"/>
                <a:cs typeface="Trebuchet MS"/>
              </a:rPr>
              <a:t> </a:t>
            </a:r>
            <a:r>
              <a:rPr sz="3200" b="1" spc="-195" smtClean="0">
                <a:latin typeface="Trebuchet MS"/>
                <a:cs typeface="Trebuchet MS"/>
              </a:rPr>
              <a:t>concentration</a:t>
            </a:r>
            <a:endParaRPr sz="3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823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4276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DFF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739" y="952246"/>
            <a:ext cx="5652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0" dirty="0">
                <a:latin typeface="Trebuchet MS"/>
                <a:cs typeface="Trebuchet MS"/>
              </a:rPr>
              <a:t>Study </a:t>
            </a:r>
            <a:r>
              <a:rPr sz="3000" b="1" spc="-125" dirty="0">
                <a:latin typeface="Trebuchet MS"/>
                <a:cs typeface="Trebuchet MS"/>
              </a:rPr>
              <a:t>of </a:t>
            </a:r>
            <a:r>
              <a:rPr sz="3000" b="1" spc="-135" dirty="0">
                <a:latin typeface="Trebuchet MS"/>
                <a:cs typeface="Trebuchet MS"/>
              </a:rPr>
              <a:t>some </a:t>
            </a:r>
            <a:r>
              <a:rPr sz="3000" b="1" spc="-155" dirty="0">
                <a:latin typeface="Trebuchet MS"/>
                <a:cs typeface="Trebuchet MS"/>
              </a:rPr>
              <a:t>common</a:t>
            </a:r>
            <a:r>
              <a:rPr sz="3000" b="1" spc="-565" dirty="0">
                <a:latin typeface="Trebuchet MS"/>
                <a:cs typeface="Trebuchet MS"/>
              </a:rPr>
              <a:t> </a:t>
            </a:r>
            <a:r>
              <a:rPr sz="3000" b="1" spc="-175" dirty="0">
                <a:latin typeface="Trebuchet MS"/>
                <a:cs typeface="Trebuchet MS"/>
              </a:rPr>
              <a:t>ecosystems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886" y="1838079"/>
            <a:ext cx="3333750" cy="30245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420"/>
              </a:spcBef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2800" b="1" spc="-210" dirty="0">
                <a:solidFill>
                  <a:srgbClr val="003300"/>
                </a:solidFill>
                <a:latin typeface="Trebuchet MS"/>
                <a:cs typeface="Trebuchet MS"/>
              </a:rPr>
              <a:t>Terrestrial</a:t>
            </a:r>
            <a:r>
              <a:rPr sz="2800" b="1" spc="-220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800" b="1" spc="-175" dirty="0">
                <a:solidFill>
                  <a:srgbClr val="003300"/>
                </a:solidFill>
                <a:latin typeface="Trebuchet MS"/>
                <a:cs typeface="Trebuchet MS"/>
              </a:rPr>
              <a:t>ecosystem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100" dirty="0">
                <a:solidFill>
                  <a:srgbClr val="297C52"/>
                </a:solidFill>
                <a:latin typeface="Courier New"/>
                <a:cs typeface="Courier New"/>
              </a:rPr>
              <a:t>o</a:t>
            </a:r>
            <a:r>
              <a:rPr sz="2100" spc="-969" dirty="0">
                <a:solidFill>
                  <a:srgbClr val="297C52"/>
                </a:solidFill>
                <a:latin typeface="Courier New"/>
                <a:cs typeface="Courier New"/>
              </a:rPr>
              <a:t> </a:t>
            </a:r>
            <a:r>
              <a:rPr sz="2100" spc="-140" dirty="0">
                <a:solidFill>
                  <a:srgbClr val="003300"/>
                </a:solidFill>
                <a:latin typeface="Arial"/>
                <a:cs typeface="Arial"/>
              </a:rPr>
              <a:t>Grassland </a:t>
            </a:r>
            <a:r>
              <a:rPr sz="2100" spc="-125" dirty="0">
                <a:solidFill>
                  <a:srgbClr val="003300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100" dirty="0">
                <a:solidFill>
                  <a:srgbClr val="297C52"/>
                </a:solidFill>
                <a:latin typeface="Courier New"/>
                <a:cs typeface="Courier New"/>
              </a:rPr>
              <a:t>o</a:t>
            </a:r>
            <a:r>
              <a:rPr sz="2100" spc="-1025" dirty="0">
                <a:solidFill>
                  <a:srgbClr val="297C52"/>
                </a:solidFill>
                <a:latin typeface="Courier New"/>
                <a:cs typeface="Courier New"/>
              </a:rPr>
              <a:t> </a:t>
            </a:r>
            <a:r>
              <a:rPr sz="2100" spc="-95" dirty="0">
                <a:solidFill>
                  <a:srgbClr val="003300"/>
                </a:solidFill>
                <a:latin typeface="Arial"/>
                <a:cs typeface="Arial"/>
              </a:rPr>
              <a:t>Desert </a:t>
            </a:r>
            <a:r>
              <a:rPr sz="2100" spc="-130" dirty="0">
                <a:solidFill>
                  <a:srgbClr val="003300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100" dirty="0">
                <a:solidFill>
                  <a:srgbClr val="297C52"/>
                </a:solidFill>
                <a:latin typeface="Courier New"/>
                <a:cs typeface="Courier New"/>
              </a:rPr>
              <a:t>o</a:t>
            </a:r>
            <a:r>
              <a:rPr sz="2100" spc="-994" dirty="0">
                <a:solidFill>
                  <a:srgbClr val="297C52"/>
                </a:solidFill>
                <a:latin typeface="Courier New"/>
                <a:cs typeface="Courier New"/>
              </a:rPr>
              <a:t> </a:t>
            </a:r>
            <a:r>
              <a:rPr sz="2100" spc="-114" dirty="0">
                <a:solidFill>
                  <a:srgbClr val="003300"/>
                </a:solidFill>
                <a:latin typeface="Arial"/>
                <a:cs typeface="Arial"/>
              </a:rPr>
              <a:t>Forest </a:t>
            </a:r>
            <a:r>
              <a:rPr sz="2100" spc="-125" dirty="0">
                <a:solidFill>
                  <a:srgbClr val="003300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2800" b="1" spc="-155" dirty="0">
                <a:solidFill>
                  <a:srgbClr val="003300"/>
                </a:solidFill>
                <a:latin typeface="Trebuchet MS"/>
                <a:cs typeface="Trebuchet MS"/>
              </a:rPr>
              <a:t>Aquatic</a:t>
            </a:r>
            <a:r>
              <a:rPr sz="2800" b="1" spc="-195" dirty="0">
                <a:solidFill>
                  <a:srgbClr val="003300"/>
                </a:solidFill>
                <a:latin typeface="Trebuchet MS"/>
                <a:cs typeface="Trebuchet MS"/>
              </a:rPr>
              <a:t> </a:t>
            </a:r>
            <a:r>
              <a:rPr sz="2800" b="1" spc="-175" dirty="0">
                <a:solidFill>
                  <a:srgbClr val="003300"/>
                </a:solidFill>
                <a:latin typeface="Trebuchet MS"/>
                <a:cs typeface="Trebuchet MS"/>
              </a:rPr>
              <a:t>ecosystem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100" dirty="0">
                <a:solidFill>
                  <a:srgbClr val="297C52"/>
                </a:solidFill>
                <a:latin typeface="Courier New"/>
                <a:cs typeface="Courier New"/>
              </a:rPr>
              <a:t>o</a:t>
            </a:r>
            <a:r>
              <a:rPr sz="2100" spc="-985" dirty="0">
                <a:solidFill>
                  <a:srgbClr val="297C52"/>
                </a:solidFill>
                <a:latin typeface="Courier New"/>
                <a:cs typeface="Courier New"/>
              </a:rPr>
              <a:t> </a:t>
            </a:r>
            <a:r>
              <a:rPr sz="2100" spc="-145" dirty="0">
                <a:solidFill>
                  <a:srgbClr val="003300"/>
                </a:solidFill>
                <a:latin typeface="Arial"/>
                <a:cs typeface="Arial"/>
              </a:rPr>
              <a:t>Pond </a:t>
            </a:r>
            <a:r>
              <a:rPr sz="2100" spc="-125" dirty="0">
                <a:solidFill>
                  <a:srgbClr val="003300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100" dirty="0">
                <a:solidFill>
                  <a:srgbClr val="297C52"/>
                </a:solidFill>
                <a:latin typeface="Courier New"/>
                <a:cs typeface="Courier New"/>
              </a:rPr>
              <a:t>o</a:t>
            </a:r>
            <a:r>
              <a:rPr sz="2100" spc="-969" dirty="0">
                <a:solidFill>
                  <a:srgbClr val="297C52"/>
                </a:solidFill>
                <a:latin typeface="Courier New"/>
                <a:cs typeface="Courier New"/>
              </a:rPr>
              <a:t> </a:t>
            </a:r>
            <a:r>
              <a:rPr sz="2100" spc="-155" dirty="0">
                <a:solidFill>
                  <a:srgbClr val="003300"/>
                </a:solidFill>
                <a:latin typeface="Arial"/>
                <a:cs typeface="Arial"/>
              </a:rPr>
              <a:t>Ocean </a:t>
            </a:r>
            <a:r>
              <a:rPr sz="2100" spc="-130" dirty="0">
                <a:solidFill>
                  <a:srgbClr val="003300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23361" y="610616"/>
            <a:ext cx="2672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Forest</a:t>
            </a:r>
            <a:r>
              <a:rPr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Ecosystem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3540" y="1157238"/>
            <a:ext cx="7787640" cy="516826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590"/>
              </a:spcBef>
            </a:pP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Abiotic</a:t>
            </a:r>
            <a:r>
              <a:rPr sz="2400" b="1" spc="-1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 marL="12700" marR="2644140">
              <a:lnSpc>
                <a:spcPct val="100000"/>
              </a:lnSpc>
              <a:spcBef>
                <a:spcPts val="440"/>
              </a:spcBef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Inorganic and 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organic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substances found in the  soil, climatic factors, e.g., temperature,  </a:t>
            </a:r>
            <a:r>
              <a:rPr sz="2200" spc="-20" dirty="0">
                <a:solidFill>
                  <a:srgbClr val="003300"/>
                </a:solidFill>
                <a:latin typeface="Times New Roman"/>
                <a:cs typeface="Times New Roman"/>
              </a:rPr>
              <a:t>humidity,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rainfall, and</a:t>
            </a:r>
            <a:r>
              <a:rPr sz="2200" spc="3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light.</a:t>
            </a:r>
            <a:endParaRPr sz="22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Biotic</a:t>
            </a:r>
            <a:r>
              <a:rPr sz="2400" b="1" spc="-3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940"/>
              </a:spcBef>
            </a:pPr>
            <a:r>
              <a:rPr sz="2200" b="1" spc="-10" dirty="0">
                <a:solidFill>
                  <a:srgbClr val="003300"/>
                </a:solidFill>
                <a:latin typeface="Times New Roman"/>
                <a:cs typeface="Times New Roman"/>
              </a:rPr>
              <a:t>Producers</a:t>
            </a:r>
            <a:endParaRPr sz="22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2100" spc="-5" dirty="0">
                <a:solidFill>
                  <a:srgbClr val="003300"/>
                </a:solidFill>
                <a:latin typeface="Times New Roman"/>
                <a:cs typeface="Times New Roman"/>
              </a:rPr>
              <a:t>Different </a:t>
            </a: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kinds of trees depending upon the</a:t>
            </a:r>
            <a:r>
              <a:rPr sz="2100" spc="-7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3300"/>
                </a:solidFill>
                <a:latin typeface="Times New Roman"/>
                <a:cs typeface="Times New Roman"/>
              </a:rPr>
              <a:t>climate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Consumers</a:t>
            </a:r>
            <a:endParaRPr sz="22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2100" spc="-5" dirty="0">
                <a:solidFill>
                  <a:srgbClr val="003300"/>
                </a:solidFill>
                <a:latin typeface="Times New Roman"/>
                <a:cs typeface="Times New Roman"/>
              </a:rPr>
              <a:t>Different </a:t>
            </a: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kinds of </a:t>
            </a:r>
            <a:r>
              <a:rPr sz="2100" spc="-20" dirty="0">
                <a:solidFill>
                  <a:srgbClr val="003300"/>
                </a:solidFill>
                <a:latin typeface="Times New Roman"/>
                <a:cs typeface="Times New Roman"/>
              </a:rPr>
              <a:t>primary, </a:t>
            </a:r>
            <a:r>
              <a:rPr sz="2100" spc="-15" dirty="0">
                <a:solidFill>
                  <a:srgbClr val="003300"/>
                </a:solidFill>
                <a:latin typeface="Times New Roman"/>
                <a:cs typeface="Times New Roman"/>
              </a:rPr>
              <a:t>secondary, </a:t>
            </a: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and tertiary </a:t>
            </a:r>
            <a:r>
              <a:rPr sz="2100" spc="-5" dirty="0">
                <a:solidFill>
                  <a:srgbClr val="003300"/>
                </a:solidFill>
                <a:latin typeface="Times New Roman"/>
                <a:cs typeface="Times New Roman"/>
              </a:rPr>
              <a:t>consumers, </a:t>
            </a: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e.g.,</a:t>
            </a:r>
            <a:r>
              <a:rPr sz="2100" spc="5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003300"/>
                </a:solidFill>
                <a:latin typeface="Times New Roman"/>
                <a:cs typeface="Times New Roman"/>
              </a:rPr>
              <a:t>deer,</a:t>
            </a:r>
            <a:endParaRPr sz="21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elephant, </a:t>
            </a:r>
            <a:r>
              <a:rPr sz="2100" spc="-5" dirty="0">
                <a:solidFill>
                  <a:srgbClr val="003300"/>
                </a:solidFill>
                <a:latin typeface="Times New Roman"/>
                <a:cs typeface="Times New Roman"/>
              </a:rPr>
              <a:t>moles, </a:t>
            </a: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snakes, lizards, lion, and</a:t>
            </a:r>
            <a:r>
              <a:rPr sz="2100" spc="-4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tiger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22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Decomposers</a:t>
            </a:r>
            <a:endParaRPr sz="22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3300"/>
                </a:solidFill>
                <a:latin typeface="Times New Roman"/>
                <a:cs typeface="Times New Roman"/>
              </a:rPr>
              <a:t>These </a:t>
            </a: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are various kinds of bacteria and</a:t>
            </a:r>
            <a:r>
              <a:rPr sz="2100" spc="-3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3300"/>
                </a:solidFill>
                <a:latin typeface="Times New Roman"/>
                <a:cs typeface="Times New Roman"/>
              </a:rPr>
              <a:t>fungi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03265" y="1024636"/>
            <a:ext cx="3220618" cy="302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4276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DFF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739" y="868425"/>
            <a:ext cx="4319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solidFill>
                  <a:srgbClr val="455F51"/>
                </a:solidFill>
              </a:rPr>
              <a:t>Grassland</a:t>
            </a:r>
            <a:r>
              <a:rPr sz="4000" spc="-265" dirty="0">
                <a:solidFill>
                  <a:srgbClr val="455F51"/>
                </a:solidFill>
              </a:rPr>
              <a:t> </a:t>
            </a:r>
            <a:r>
              <a:rPr sz="4000" spc="-240" dirty="0">
                <a:solidFill>
                  <a:srgbClr val="455F51"/>
                </a:solidFill>
              </a:rPr>
              <a:t>ecosystem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503936" y="2066925"/>
            <a:ext cx="8034655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2400" spc="-60" dirty="0">
                <a:solidFill>
                  <a:srgbClr val="003300"/>
                </a:solidFill>
                <a:latin typeface="Arial"/>
                <a:cs typeface="Arial"/>
              </a:rPr>
              <a:t>All</a:t>
            </a:r>
            <a:r>
              <a:rPr sz="2400" spc="-1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003300"/>
                </a:solidFill>
                <a:latin typeface="Arial"/>
                <a:cs typeface="Arial"/>
              </a:rPr>
              <a:t>grasslands</a:t>
            </a:r>
            <a:r>
              <a:rPr sz="2400" spc="-1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world</a:t>
            </a:r>
            <a:r>
              <a:rPr sz="2400" spc="-1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003300"/>
                </a:solidFill>
                <a:latin typeface="Arial"/>
                <a:cs typeface="Arial"/>
              </a:rPr>
              <a:t>are</a:t>
            </a:r>
            <a:r>
              <a:rPr sz="2400" spc="-1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003300"/>
                </a:solidFill>
                <a:latin typeface="Arial"/>
                <a:cs typeface="Arial"/>
              </a:rPr>
              <a:t>categorize</a:t>
            </a:r>
            <a:r>
              <a:rPr sz="2400" spc="-1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Arial"/>
                <a:cs typeface="Arial"/>
              </a:rPr>
              <a:t>into</a:t>
            </a:r>
            <a:r>
              <a:rPr sz="2400" spc="-1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following</a:t>
            </a:r>
            <a:r>
              <a:rPr sz="2400" spc="-1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two  </a:t>
            </a:r>
            <a:r>
              <a:rPr sz="2400" spc="-85" dirty="0">
                <a:solidFill>
                  <a:srgbClr val="003300"/>
                </a:solidFill>
                <a:latin typeface="Arial"/>
                <a:cs typeface="Arial"/>
              </a:rPr>
              <a:t>types: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97C52"/>
              </a:buClr>
              <a:buFont typeface="Georgia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204470" marR="144780" indent="-191770">
              <a:lnSpc>
                <a:spcPct val="100000"/>
              </a:lnSpc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2400" u="sng" spc="-125" dirty="0">
                <a:solidFill>
                  <a:srgbClr val="003300"/>
                </a:solidFill>
                <a:latin typeface="Arial"/>
                <a:cs typeface="Arial"/>
              </a:rPr>
              <a:t>Tropical </a:t>
            </a:r>
            <a:r>
              <a:rPr sz="2400" u="sng" spc="-145" dirty="0">
                <a:solidFill>
                  <a:srgbClr val="003300"/>
                </a:solidFill>
                <a:latin typeface="Arial"/>
                <a:cs typeface="Arial"/>
              </a:rPr>
              <a:t>grasslands- </a:t>
            </a:r>
            <a:r>
              <a:rPr sz="2400" spc="-114" dirty="0">
                <a:solidFill>
                  <a:srgbClr val="003300"/>
                </a:solidFill>
                <a:latin typeface="Arial"/>
                <a:cs typeface="Arial"/>
              </a:rPr>
              <a:t>closets </a:t>
            </a:r>
            <a:r>
              <a:rPr sz="2400" spc="20" dirty="0">
                <a:solidFill>
                  <a:srgbClr val="003300"/>
                </a:solidFill>
                <a:latin typeface="Arial"/>
                <a:cs typeface="Arial"/>
              </a:rPr>
              <a:t>to </a:t>
            </a:r>
            <a:r>
              <a:rPr sz="2400" spc="-60" dirty="0">
                <a:solidFill>
                  <a:srgbClr val="003300"/>
                </a:solidFill>
                <a:latin typeface="Arial"/>
                <a:cs typeface="Arial"/>
              </a:rPr>
              <a:t>equator </a:t>
            </a:r>
            <a:r>
              <a:rPr sz="2400" spc="-114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400" spc="-110" dirty="0">
                <a:solidFill>
                  <a:srgbClr val="003300"/>
                </a:solidFill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003300"/>
                </a:solidFill>
                <a:latin typeface="Arial"/>
                <a:cs typeface="Arial"/>
              </a:rPr>
              <a:t>hot</a:t>
            </a:r>
            <a:r>
              <a:rPr sz="2400" spc="-3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03300"/>
                </a:solidFill>
                <a:latin typeface="Arial"/>
                <a:cs typeface="Arial"/>
              </a:rPr>
              <a:t>throughout  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003300"/>
                </a:solidFill>
                <a:latin typeface="Arial"/>
                <a:cs typeface="Arial"/>
              </a:rPr>
              <a:t>year.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97C52"/>
              </a:buClr>
              <a:buFont typeface="Georgia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204470" marR="14604" indent="-191770">
              <a:lnSpc>
                <a:spcPct val="100000"/>
              </a:lnSpc>
              <a:spcBef>
                <a:spcPts val="5"/>
              </a:spcBef>
              <a:buClr>
                <a:srgbClr val="297C52"/>
              </a:buClr>
              <a:buFont typeface="Georgia"/>
              <a:buChar char="•"/>
              <a:tabLst>
                <a:tab pos="205104" algn="l"/>
              </a:tabLst>
            </a:pPr>
            <a:r>
              <a:rPr sz="2400" u="sng" spc="-135" dirty="0">
                <a:solidFill>
                  <a:srgbClr val="003300"/>
                </a:solidFill>
                <a:latin typeface="Arial"/>
                <a:cs typeface="Arial"/>
              </a:rPr>
              <a:t>Temperate </a:t>
            </a:r>
            <a:r>
              <a:rPr sz="2400" u="sng" spc="-150" dirty="0">
                <a:solidFill>
                  <a:srgbClr val="003300"/>
                </a:solidFill>
                <a:latin typeface="Arial"/>
                <a:cs typeface="Arial"/>
              </a:rPr>
              <a:t>grasslands </a:t>
            </a:r>
            <a:r>
              <a:rPr sz="2400" spc="-65" dirty="0">
                <a:solidFill>
                  <a:srgbClr val="003300"/>
                </a:solidFill>
                <a:latin typeface="Arial"/>
                <a:cs typeface="Arial"/>
              </a:rPr>
              <a:t>- </a:t>
            </a:r>
            <a:r>
              <a:rPr sz="2400" spc="-25" dirty="0">
                <a:solidFill>
                  <a:srgbClr val="003300"/>
                </a:solidFill>
                <a:latin typeface="Arial"/>
                <a:cs typeface="Arial"/>
              </a:rPr>
              <a:t>farther from 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spc="-48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03300"/>
                </a:solidFill>
                <a:latin typeface="Arial"/>
                <a:cs typeface="Arial"/>
              </a:rPr>
              <a:t>equator </a:t>
            </a:r>
            <a:r>
              <a:rPr sz="2400" spc="-114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400" spc="-150" dirty="0">
                <a:solidFill>
                  <a:srgbClr val="003300"/>
                </a:solidFill>
                <a:latin typeface="Arial"/>
                <a:cs typeface="Arial"/>
              </a:rPr>
              <a:t>have </a:t>
            </a:r>
            <a:r>
              <a:rPr sz="2400" spc="-25" dirty="0">
                <a:solidFill>
                  <a:srgbClr val="003300"/>
                </a:solidFill>
                <a:latin typeface="Arial"/>
                <a:cs typeface="Arial"/>
              </a:rPr>
              <a:t>both  </a:t>
            </a:r>
            <a:r>
              <a:rPr sz="2400" spc="-10" dirty="0">
                <a:solidFill>
                  <a:srgbClr val="003300"/>
                </a:solidFill>
                <a:latin typeface="Arial"/>
                <a:cs typeface="Arial"/>
              </a:rPr>
              <a:t>hot </a:t>
            </a:r>
            <a:r>
              <a:rPr sz="2400" spc="-135" dirty="0">
                <a:solidFill>
                  <a:srgbClr val="003300"/>
                </a:solidFill>
                <a:latin typeface="Arial"/>
                <a:cs typeface="Arial"/>
              </a:rPr>
              <a:t>summers </a:t>
            </a:r>
            <a:r>
              <a:rPr sz="2400" spc="-114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400" spc="-125" dirty="0">
                <a:solidFill>
                  <a:srgbClr val="003300"/>
                </a:solidFill>
                <a:latin typeface="Arial"/>
                <a:cs typeface="Arial"/>
              </a:rPr>
              <a:t>harsh</a:t>
            </a:r>
            <a:r>
              <a:rPr sz="2400" spc="-28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03300"/>
                </a:solidFill>
                <a:latin typeface="Arial"/>
                <a:cs typeface="Arial"/>
              </a:rPr>
              <a:t>winters.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97148" y="577037"/>
            <a:ext cx="3272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Grassland</a:t>
            </a:r>
            <a:r>
              <a:rPr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Ecosystem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7340" y="1102563"/>
            <a:ext cx="6706870" cy="5371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00"/>
                </a:solidFill>
                <a:latin typeface="Times New Roman"/>
                <a:cs typeface="Times New Roman"/>
              </a:rPr>
              <a:t>Abiotic</a:t>
            </a:r>
            <a:r>
              <a:rPr sz="2400" b="1" spc="-1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Inorganic elements (C, H, O, N, </a:t>
            </a:r>
            <a:r>
              <a:rPr sz="2200" spc="-125" dirty="0">
                <a:solidFill>
                  <a:srgbClr val="003300"/>
                </a:solidFill>
                <a:latin typeface="Times New Roman"/>
                <a:cs typeface="Times New Roman"/>
              </a:rPr>
              <a:t>P, </a:t>
            </a:r>
            <a:r>
              <a:rPr sz="2200" dirty="0">
                <a:solidFill>
                  <a:srgbClr val="003300"/>
                </a:solidFill>
                <a:latin typeface="Times New Roman"/>
                <a:cs typeface="Times New Roman"/>
              </a:rPr>
              <a:t>S),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climatic components,  temperature, rainfall, light,</a:t>
            </a:r>
            <a:r>
              <a:rPr sz="2200" spc="5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Biotic</a:t>
            </a:r>
            <a:r>
              <a:rPr sz="2400" b="1" spc="-2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Producers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Mainly grasses with a few scattered</a:t>
            </a:r>
            <a:r>
              <a:rPr sz="2200" spc="2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trees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003300"/>
                </a:solidFill>
                <a:latin typeface="Times New Roman"/>
                <a:cs typeface="Times New Roman"/>
              </a:rPr>
              <a:t>Consumers</a:t>
            </a:r>
            <a:endParaRPr sz="2300">
              <a:latin typeface="Times New Roman"/>
              <a:cs typeface="Times New Roman"/>
            </a:endParaRPr>
          </a:p>
          <a:p>
            <a:pPr marL="12700" marR="2148205">
              <a:lnSpc>
                <a:spcPct val="100000"/>
              </a:lnSpc>
              <a:spcBef>
                <a:spcPts val="5"/>
              </a:spcBef>
              <a:tabLst>
                <a:tab pos="2936240" algn="l"/>
              </a:tabLst>
            </a:pPr>
            <a:r>
              <a:rPr sz="2200" spc="-25" dirty="0">
                <a:solidFill>
                  <a:srgbClr val="003300"/>
                </a:solidFill>
                <a:latin typeface="Times New Roman"/>
                <a:cs typeface="Times New Roman"/>
              </a:rPr>
              <a:t>Deer,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rabbit, 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giraffe,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etc., are herbivores,  while wolf,</a:t>
            </a:r>
            <a:r>
              <a:rPr sz="2200" spc="2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leopard,</a:t>
            </a:r>
            <a:r>
              <a:rPr sz="2200" spc="1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etc.,	are</a:t>
            </a:r>
            <a:r>
              <a:rPr sz="2200" spc="-2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carnivores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003300"/>
                </a:solidFill>
                <a:latin typeface="Times New Roman"/>
                <a:cs typeface="Times New Roman"/>
              </a:rPr>
              <a:t>Decomposers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Mainly bacteria and</a:t>
            </a:r>
            <a:r>
              <a:rPr sz="220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fungi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84876" y="4093464"/>
            <a:ext cx="3061716" cy="250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2100" y="2186939"/>
            <a:ext cx="3287267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98775" y="478281"/>
            <a:ext cx="2698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Desert</a:t>
            </a:r>
            <a:r>
              <a:rPr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Ecosystem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3540" y="1289236"/>
            <a:ext cx="7183120" cy="48418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40"/>
              </a:spcBef>
            </a:pP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Abiotic Components</a:t>
            </a:r>
            <a:endParaRPr sz="2400" dirty="0">
              <a:latin typeface="Times New Roman"/>
              <a:cs typeface="Times New Roman"/>
            </a:endParaRPr>
          </a:p>
          <a:p>
            <a:pPr marL="88900" marR="3113405">
              <a:lnSpc>
                <a:spcPct val="100000"/>
              </a:lnSpc>
              <a:spcBef>
                <a:spcPts val="765"/>
              </a:spcBef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Low rainfall, high temperature, and  sandy soil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Biotic</a:t>
            </a:r>
            <a:r>
              <a:rPr sz="2400" b="1" spc="-2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Components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3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Producers</a:t>
            </a:r>
            <a:endParaRPr sz="23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Predominantly thorny shrubs, cactus, </a:t>
            </a:r>
            <a:r>
              <a:rPr sz="2200" dirty="0">
                <a:solidFill>
                  <a:srgbClr val="003300"/>
                </a:solidFill>
                <a:latin typeface="Times New Roman"/>
                <a:cs typeface="Times New Roman"/>
              </a:rPr>
              <a:t>opuntia,</a:t>
            </a:r>
            <a:r>
              <a:rPr sz="2200" spc="3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300" b="1" dirty="0">
                <a:solidFill>
                  <a:srgbClr val="003300"/>
                </a:solidFill>
                <a:latin typeface="Times New Roman"/>
                <a:cs typeface="Times New Roman"/>
              </a:rPr>
              <a:t>Consumers</a:t>
            </a:r>
            <a:endParaRPr sz="2300" dirty="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Different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insects, lizards, reptiles, nocturnal rodents, birds,</a:t>
            </a:r>
            <a:r>
              <a:rPr sz="2200" spc="114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300" b="1" dirty="0">
                <a:solidFill>
                  <a:srgbClr val="003300"/>
                </a:solidFill>
                <a:latin typeface="Times New Roman"/>
                <a:cs typeface="Times New Roman"/>
              </a:rPr>
              <a:t>Decomposers</a:t>
            </a:r>
            <a:endParaRPr sz="23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200" spc="-40" dirty="0">
                <a:solidFill>
                  <a:srgbClr val="003300"/>
                </a:solidFill>
                <a:latin typeface="Times New Roman"/>
                <a:cs typeface="Times New Roman"/>
              </a:rPr>
              <a:t>Various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bacteria and</a:t>
            </a:r>
            <a:r>
              <a:rPr sz="2200" spc="4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fungi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8800" y="1066800"/>
            <a:ext cx="3136392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70429" y="593598"/>
            <a:ext cx="2503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Pond</a:t>
            </a:r>
            <a:r>
              <a:rPr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Ecosystem</a:t>
            </a:r>
          </a:p>
        </p:txBody>
      </p:sp>
      <p:sp>
        <p:nvSpPr>
          <p:cNvPr id="12" name="object 12"/>
          <p:cNvSpPr/>
          <p:nvPr/>
        </p:nvSpPr>
        <p:spPr>
          <a:xfrm>
            <a:off x="5258371" y="0"/>
            <a:ext cx="2905569" cy="253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7784" y="1295146"/>
            <a:ext cx="2735478" cy="2343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3540" y="1215715"/>
            <a:ext cx="7282180" cy="55352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Abiotic Components</a:t>
            </a:r>
            <a:endParaRPr sz="2400">
              <a:latin typeface="Times New Roman"/>
              <a:cs typeface="Times New Roman"/>
            </a:endParaRPr>
          </a:p>
          <a:p>
            <a:pPr marL="12700" marR="2035810">
              <a:lnSpc>
                <a:spcPct val="100000"/>
              </a:lnSpc>
              <a:spcBef>
                <a:spcPts val="409"/>
              </a:spcBef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It </a:t>
            </a:r>
            <a:r>
              <a:rPr sz="2200" dirty="0">
                <a:solidFill>
                  <a:srgbClr val="003300"/>
                </a:solidFill>
                <a:latin typeface="Times New Roman"/>
                <a:cs typeface="Times New Roman"/>
              </a:rPr>
              <a:t>includes 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organic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and inorganic substances,  atmospheric gases dissolved in </a:t>
            </a:r>
            <a:r>
              <a:rPr sz="2200" spc="-20" dirty="0">
                <a:solidFill>
                  <a:srgbClr val="003300"/>
                </a:solidFill>
                <a:latin typeface="Times New Roman"/>
                <a:cs typeface="Times New Roman"/>
              </a:rPr>
              <a:t>water,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minerals  found in dissolved state,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Biotic</a:t>
            </a:r>
            <a:r>
              <a:rPr sz="2400" b="1" spc="-3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00" b="1" spc="-10" dirty="0">
                <a:solidFill>
                  <a:srgbClr val="003300"/>
                </a:solidFill>
                <a:latin typeface="Times New Roman"/>
                <a:cs typeface="Times New Roman"/>
              </a:rPr>
              <a:t>Producers</a:t>
            </a:r>
            <a:endParaRPr sz="2200">
              <a:latin typeface="Times New Roman"/>
              <a:cs typeface="Times New Roman"/>
            </a:endParaRPr>
          </a:p>
          <a:p>
            <a:pPr marL="12700" marR="1865630">
              <a:lnSpc>
                <a:spcPct val="100000"/>
              </a:lnSpc>
              <a:tabLst>
                <a:tab pos="3754120" algn="l"/>
              </a:tabLst>
            </a:pP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Submerged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floating and 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emergent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aquatic plants  For example,</a:t>
            </a:r>
            <a:r>
              <a:rPr sz="2200" spc="5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nelumbo,</a:t>
            </a:r>
            <a:r>
              <a:rPr sz="2200" spc="1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3300"/>
                </a:solidFill>
                <a:latin typeface="Times New Roman"/>
                <a:cs typeface="Times New Roman"/>
              </a:rPr>
              <a:t>hydrilla,	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chara,</a:t>
            </a:r>
            <a:r>
              <a:rPr sz="2200" spc="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Consumers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May be </a:t>
            </a:r>
            <a:r>
              <a:rPr sz="2200" spc="-20" dirty="0">
                <a:solidFill>
                  <a:srgbClr val="003300"/>
                </a:solidFill>
                <a:latin typeface="Times New Roman"/>
                <a:cs typeface="Times New Roman"/>
              </a:rPr>
              <a:t>primary, </a:t>
            </a:r>
            <a:r>
              <a:rPr sz="2200" spc="-15" dirty="0">
                <a:solidFill>
                  <a:srgbClr val="003300"/>
                </a:solidFill>
                <a:latin typeface="Times New Roman"/>
                <a:cs typeface="Times New Roman"/>
              </a:rPr>
              <a:t>secondary,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or </a:t>
            </a:r>
            <a:r>
              <a:rPr sz="2200" spc="-20" dirty="0">
                <a:solidFill>
                  <a:srgbClr val="003300"/>
                </a:solidFill>
                <a:latin typeface="Times New Roman"/>
                <a:cs typeface="Times New Roman"/>
              </a:rPr>
              <a:t>tertiary,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e.g., 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small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fishes, beetles,  mollusca, crustaceans,</a:t>
            </a:r>
            <a:r>
              <a:rPr sz="2200" spc="2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Decomposers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Chiefly bacteria, actinomycetes, fungi,</a:t>
            </a:r>
            <a:r>
              <a:rPr sz="2200" spc="3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78067" y="3227832"/>
            <a:ext cx="2285999" cy="1591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81122" y="385953"/>
            <a:ext cx="2679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Ocean</a:t>
            </a:r>
            <a:r>
              <a:rPr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Ecosystem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6963" y="993445"/>
            <a:ext cx="7319009" cy="563181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Abiotic Components</a:t>
            </a:r>
            <a:endParaRPr sz="2400">
              <a:latin typeface="Times New Roman"/>
              <a:cs typeface="Times New Roman"/>
            </a:endParaRPr>
          </a:p>
          <a:p>
            <a:pPr marL="20320" marR="2056764">
              <a:lnSpc>
                <a:spcPct val="100000"/>
              </a:lnSpc>
              <a:spcBef>
                <a:spcPts val="985"/>
              </a:spcBef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It </a:t>
            </a:r>
            <a:r>
              <a:rPr sz="2200" dirty="0">
                <a:solidFill>
                  <a:srgbClr val="003300"/>
                </a:solidFill>
                <a:latin typeface="Times New Roman"/>
                <a:cs typeface="Times New Roman"/>
              </a:rPr>
              <a:t>includes 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organic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and inorganic substances,  atmospheric gases dissolved in </a:t>
            </a:r>
            <a:r>
              <a:rPr sz="2200" spc="-20" dirty="0">
                <a:solidFill>
                  <a:srgbClr val="003300"/>
                </a:solidFill>
                <a:latin typeface="Times New Roman"/>
                <a:cs typeface="Times New Roman"/>
              </a:rPr>
              <a:t>water,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minerals  </a:t>
            </a:r>
            <a:r>
              <a:rPr sz="2200" dirty="0">
                <a:solidFill>
                  <a:srgbClr val="003300"/>
                </a:solidFill>
                <a:latin typeface="Times New Roman"/>
                <a:cs typeface="Times New Roman"/>
              </a:rPr>
              <a:t>found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in dissolved state,</a:t>
            </a:r>
            <a:r>
              <a:rPr sz="2200" spc="-1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1230"/>
              </a:spcBef>
            </a:pP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Biotic</a:t>
            </a:r>
            <a:r>
              <a:rPr sz="2400" b="1" spc="-3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770"/>
              </a:spcBef>
            </a:pPr>
            <a:r>
              <a:rPr sz="2200" b="1" spc="-10" dirty="0">
                <a:solidFill>
                  <a:srgbClr val="003300"/>
                </a:solidFill>
                <a:latin typeface="Times New Roman"/>
                <a:cs typeface="Times New Roman"/>
              </a:rPr>
              <a:t>Producers</a:t>
            </a:r>
            <a:endParaRPr sz="2200">
              <a:latin typeface="Times New Roman"/>
              <a:cs typeface="Times New Roman"/>
            </a:endParaRPr>
          </a:p>
          <a:p>
            <a:pPr marL="48895" marR="1865630">
              <a:lnSpc>
                <a:spcPct val="100000"/>
              </a:lnSpc>
              <a:tabLst>
                <a:tab pos="3790950" algn="l"/>
              </a:tabLst>
            </a:pP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Submerged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floating and 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emergent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aquatic plants  For example,</a:t>
            </a:r>
            <a:r>
              <a:rPr sz="2200" spc="5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nelumbo,</a:t>
            </a:r>
            <a:r>
              <a:rPr sz="2200" spc="1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3300"/>
                </a:solidFill>
                <a:latin typeface="Times New Roman"/>
                <a:cs typeface="Times New Roman"/>
              </a:rPr>
              <a:t>hydrilla,	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chara,</a:t>
            </a:r>
            <a:r>
              <a:rPr sz="2200" spc="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Consumers</a:t>
            </a:r>
            <a:endParaRPr sz="2200">
              <a:latin typeface="Times New Roman"/>
              <a:cs typeface="Times New Roman"/>
            </a:endParaRPr>
          </a:p>
          <a:p>
            <a:pPr marL="48895" marR="5080">
              <a:lnSpc>
                <a:spcPct val="100000"/>
              </a:lnSpc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May be </a:t>
            </a:r>
            <a:r>
              <a:rPr sz="2200" spc="-20" dirty="0">
                <a:solidFill>
                  <a:srgbClr val="003300"/>
                </a:solidFill>
                <a:latin typeface="Times New Roman"/>
                <a:cs typeface="Times New Roman"/>
              </a:rPr>
              <a:t>primary, </a:t>
            </a:r>
            <a:r>
              <a:rPr sz="2200" spc="-15" dirty="0">
                <a:solidFill>
                  <a:srgbClr val="003300"/>
                </a:solidFill>
                <a:latin typeface="Times New Roman"/>
                <a:cs typeface="Times New Roman"/>
              </a:rPr>
              <a:t>secondary,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or </a:t>
            </a:r>
            <a:r>
              <a:rPr sz="2200" spc="-20" dirty="0">
                <a:solidFill>
                  <a:srgbClr val="003300"/>
                </a:solidFill>
                <a:latin typeface="Times New Roman"/>
                <a:cs typeface="Times New Roman"/>
              </a:rPr>
              <a:t>tertiary,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e.g., </a:t>
            </a:r>
            <a:r>
              <a:rPr sz="2200" spc="-10" dirty="0">
                <a:solidFill>
                  <a:srgbClr val="003300"/>
                </a:solidFill>
                <a:latin typeface="Times New Roman"/>
                <a:cs typeface="Times New Roman"/>
              </a:rPr>
              <a:t>small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fishes, beetles,  mollusca, crustaceans,</a:t>
            </a:r>
            <a:r>
              <a:rPr sz="2200" spc="2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Decomposers</a:t>
            </a:r>
            <a:endParaRPr sz="22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Chiefly bacteria, actinomycetes, fungi,</a:t>
            </a:r>
            <a:r>
              <a:rPr sz="2200" spc="3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330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98464" y="2348483"/>
            <a:ext cx="2532888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7758" y="343471"/>
            <a:ext cx="2932036" cy="2452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800" y="483870"/>
            <a:ext cx="59931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/>
              <a:t>Levels </a:t>
            </a:r>
            <a:r>
              <a:rPr sz="4400" spc="20" dirty="0"/>
              <a:t>of</a:t>
            </a:r>
            <a:r>
              <a:rPr sz="4400" spc="-520" dirty="0"/>
              <a:t> </a:t>
            </a:r>
            <a:r>
              <a:rPr sz="4400" spc="-55" dirty="0"/>
              <a:t>Organization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623059"/>
            <a:ext cx="7956550" cy="23545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1403350" indent="-342900">
              <a:lnSpc>
                <a:spcPts val="3810"/>
              </a:lnSpc>
              <a:spcBef>
                <a:spcPts val="250"/>
              </a:spcBef>
              <a:buChar char="•"/>
              <a:tabLst>
                <a:tab pos="355600" algn="l"/>
              </a:tabLst>
            </a:pPr>
            <a:r>
              <a:rPr sz="3200" spc="-229" dirty="0">
                <a:solidFill>
                  <a:srgbClr val="262675"/>
                </a:solidFill>
                <a:latin typeface="Verdana"/>
                <a:cs typeface="Verdana"/>
              </a:rPr>
              <a:t>To</a:t>
            </a:r>
            <a:r>
              <a:rPr sz="3200" spc="-250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215" dirty="0">
                <a:solidFill>
                  <a:srgbClr val="262675"/>
                </a:solidFill>
                <a:latin typeface="Verdana"/>
                <a:cs typeface="Verdana"/>
              </a:rPr>
              <a:t>add</a:t>
            </a:r>
            <a:r>
              <a:rPr sz="3200" spc="-23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15" dirty="0">
                <a:solidFill>
                  <a:srgbClr val="262675"/>
                </a:solidFill>
                <a:latin typeface="Verdana"/>
                <a:cs typeface="Verdana"/>
              </a:rPr>
              <a:t>to</a:t>
            </a:r>
            <a:r>
              <a:rPr sz="3200" spc="-23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114" dirty="0">
                <a:solidFill>
                  <a:srgbClr val="262675"/>
                </a:solidFill>
                <a:latin typeface="Verdana"/>
                <a:cs typeface="Verdana"/>
              </a:rPr>
              <a:t>our</a:t>
            </a:r>
            <a:r>
              <a:rPr sz="3200" spc="-24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275" dirty="0">
                <a:solidFill>
                  <a:srgbClr val="262675"/>
                </a:solidFill>
                <a:latin typeface="Verdana"/>
                <a:cs typeface="Verdana"/>
              </a:rPr>
              <a:t>list</a:t>
            </a:r>
            <a:r>
              <a:rPr sz="3200" spc="-240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262675"/>
                </a:solidFill>
                <a:latin typeface="Verdana"/>
                <a:cs typeface="Verdana"/>
              </a:rPr>
              <a:t>of</a:t>
            </a:r>
            <a:r>
              <a:rPr sz="3200" spc="-245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262675"/>
                </a:solidFill>
                <a:latin typeface="Verdana"/>
                <a:cs typeface="Verdana"/>
              </a:rPr>
              <a:t>the</a:t>
            </a:r>
            <a:r>
              <a:rPr sz="3200" spc="-240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-114" dirty="0">
                <a:solidFill>
                  <a:srgbClr val="262675"/>
                </a:solidFill>
                <a:latin typeface="Verdana"/>
                <a:cs typeface="Verdana"/>
              </a:rPr>
              <a:t>levels</a:t>
            </a:r>
            <a:r>
              <a:rPr sz="3200" spc="-240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262675"/>
                </a:solidFill>
                <a:latin typeface="Verdana"/>
                <a:cs typeface="Verdana"/>
              </a:rPr>
              <a:t>of  </a:t>
            </a:r>
            <a:r>
              <a:rPr sz="3200" spc="-90" dirty="0">
                <a:solidFill>
                  <a:srgbClr val="262675"/>
                </a:solidFill>
                <a:latin typeface="Verdana"/>
                <a:cs typeface="Verdana"/>
              </a:rPr>
              <a:t>organization:</a:t>
            </a:r>
            <a:endParaRPr sz="3200">
              <a:latin typeface="Verdana"/>
              <a:cs typeface="Verdana"/>
            </a:endParaRPr>
          </a:p>
          <a:p>
            <a:pPr marL="469265">
              <a:lnSpc>
                <a:spcPts val="3345"/>
              </a:lnSpc>
              <a:spcBef>
                <a:spcPts val="560"/>
              </a:spcBef>
            </a:pPr>
            <a:r>
              <a:rPr sz="2800" spc="-385" dirty="0">
                <a:solidFill>
                  <a:srgbClr val="262675"/>
                </a:solidFill>
                <a:latin typeface="Verdana"/>
                <a:cs typeface="Verdana"/>
              </a:rPr>
              <a:t>– </a:t>
            </a:r>
            <a:r>
              <a:rPr sz="2800" spc="-70" dirty="0">
                <a:solidFill>
                  <a:srgbClr val="262675"/>
                </a:solidFill>
                <a:latin typeface="Verdana"/>
                <a:cs typeface="Verdana"/>
              </a:rPr>
              <a:t>Cells </a:t>
            </a:r>
            <a:r>
              <a:rPr sz="2800" dirty="0">
                <a:solidFill>
                  <a:srgbClr val="262675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262675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262675"/>
                </a:solidFill>
                <a:latin typeface="Verdana"/>
                <a:cs typeface="Verdana"/>
              </a:rPr>
              <a:t>Tissues</a:t>
            </a:r>
            <a:r>
              <a:rPr sz="2800" spc="-229" dirty="0">
                <a:solidFill>
                  <a:srgbClr val="262675"/>
                </a:solidFill>
                <a:latin typeface="Wingdings"/>
                <a:cs typeface="Wingdings"/>
              </a:rPr>
              <a:t></a:t>
            </a:r>
            <a:r>
              <a:rPr sz="2800" spc="-229" dirty="0">
                <a:solidFill>
                  <a:srgbClr val="262675"/>
                </a:solidFill>
                <a:latin typeface="Times New Roman"/>
                <a:cs typeface="Times New Roman"/>
              </a:rPr>
              <a:t>  </a:t>
            </a:r>
            <a:r>
              <a:rPr sz="2800" spc="-35" dirty="0">
                <a:solidFill>
                  <a:srgbClr val="262675"/>
                </a:solidFill>
                <a:latin typeface="Verdana"/>
                <a:cs typeface="Verdana"/>
              </a:rPr>
              <a:t>Organs </a:t>
            </a:r>
            <a:r>
              <a:rPr sz="2800" dirty="0">
                <a:solidFill>
                  <a:srgbClr val="262675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262675"/>
                </a:solidFill>
                <a:latin typeface="Times New Roman"/>
                <a:cs typeface="Times New Roman"/>
              </a:rPr>
              <a:t> </a:t>
            </a:r>
            <a:r>
              <a:rPr sz="2800" spc="30" dirty="0">
                <a:solidFill>
                  <a:srgbClr val="262675"/>
                </a:solidFill>
                <a:latin typeface="Verdana"/>
                <a:cs typeface="Verdana"/>
              </a:rPr>
              <a:t>Organ</a:t>
            </a:r>
            <a:r>
              <a:rPr sz="2800" spc="-500" dirty="0">
                <a:solidFill>
                  <a:srgbClr val="262675"/>
                </a:solidFill>
                <a:latin typeface="Verdana"/>
                <a:cs typeface="Verdana"/>
              </a:rPr>
              <a:t> </a:t>
            </a:r>
            <a:r>
              <a:rPr sz="2800" spc="-225" dirty="0">
                <a:solidFill>
                  <a:srgbClr val="262675"/>
                </a:solidFill>
                <a:latin typeface="Verdana"/>
                <a:cs typeface="Verdana"/>
              </a:rPr>
              <a:t>Systems</a:t>
            </a:r>
            <a:endParaRPr sz="2800">
              <a:latin typeface="Verdana"/>
              <a:cs typeface="Verdana"/>
            </a:endParaRPr>
          </a:p>
          <a:p>
            <a:pPr marL="755015">
              <a:lnSpc>
                <a:spcPts val="3325"/>
              </a:lnSpc>
            </a:pPr>
            <a:r>
              <a:rPr sz="2800" dirty="0">
                <a:solidFill>
                  <a:srgbClr val="262675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262675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262675"/>
                </a:solidFill>
                <a:latin typeface="Verdana"/>
                <a:cs typeface="Verdana"/>
              </a:rPr>
              <a:t>Organisms </a:t>
            </a:r>
            <a:r>
              <a:rPr sz="2800" dirty="0">
                <a:solidFill>
                  <a:srgbClr val="262675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26267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62675"/>
                </a:solidFill>
                <a:latin typeface="Verdana"/>
                <a:cs typeface="Verdana"/>
              </a:rPr>
              <a:t>Population </a:t>
            </a:r>
            <a:r>
              <a:rPr sz="2800" dirty="0">
                <a:solidFill>
                  <a:srgbClr val="262675"/>
                </a:solidFill>
                <a:latin typeface="Wingdings"/>
                <a:cs typeface="Wingdings"/>
              </a:rPr>
              <a:t></a:t>
            </a:r>
            <a:r>
              <a:rPr sz="2800" spc="-305" dirty="0">
                <a:solidFill>
                  <a:srgbClr val="262675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62675"/>
                </a:solidFill>
                <a:latin typeface="Verdana"/>
                <a:cs typeface="Verdana"/>
              </a:rPr>
              <a:t>Community</a:t>
            </a:r>
            <a:endParaRPr sz="2800">
              <a:latin typeface="Verdana"/>
              <a:cs typeface="Verdana"/>
            </a:endParaRPr>
          </a:p>
          <a:p>
            <a:pPr marL="755015">
              <a:lnSpc>
                <a:spcPts val="3340"/>
              </a:lnSpc>
            </a:pPr>
            <a:r>
              <a:rPr sz="2800" dirty="0">
                <a:solidFill>
                  <a:srgbClr val="262675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262675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262675"/>
                </a:solidFill>
                <a:latin typeface="Verdana"/>
                <a:cs typeface="Verdana"/>
              </a:rPr>
              <a:t>Ecosystem </a:t>
            </a:r>
            <a:r>
              <a:rPr sz="2800" dirty="0">
                <a:solidFill>
                  <a:srgbClr val="262675"/>
                </a:solidFill>
                <a:latin typeface="Wingdings"/>
                <a:cs typeface="Wingdings"/>
              </a:rPr>
              <a:t></a:t>
            </a:r>
            <a:r>
              <a:rPr sz="2800" spc="-85" dirty="0">
                <a:solidFill>
                  <a:srgbClr val="262675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262675"/>
                </a:solidFill>
                <a:latin typeface="Verdana"/>
                <a:cs typeface="Verdana"/>
              </a:rPr>
              <a:t>Biosphere</a:t>
            </a:r>
            <a:endParaRPr sz="2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71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" y="457200"/>
            <a:ext cx="889580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5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0400000">
            <a:off x="2344320" y="4254844"/>
            <a:ext cx="2848447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9"/>
              </a:lnSpc>
            </a:pPr>
            <a:r>
              <a:rPr lang="en-US" sz="5400" b="1" spc="-145" dirty="0" smtClean="0">
                <a:latin typeface="Arial"/>
                <a:cs typeface="Arial"/>
              </a:rPr>
              <a:t>THANKS</a:t>
            </a:r>
            <a:endParaRPr sz="8000" baseline="208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09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8" y="5606035"/>
            <a:ext cx="53949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6756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5048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5048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8395" y="5606035"/>
            <a:ext cx="539496" cy="394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3932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3322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332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8708" y="5606035"/>
            <a:ext cx="751331" cy="394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4" y="5645658"/>
            <a:ext cx="626745" cy="355600"/>
          </a:xfrm>
          <a:custGeom>
            <a:avLst/>
            <a:gdLst/>
            <a:ahLst/>
            <a:cxnLst/>
            <a:rect l="l" t="t" r="r" b="b"/>
            <a:pathLst>
              <a:path w="626745" h="355600">
                <a:moveTo>
                  <a:pt x="421004" y="0"/>
                </a:moveTo>
                <a:lnTo>
                  <a:pt x="0" y="0"/>
                </a:lnTo>
                <a:lnTo>
                  <a:pt x="205294" y="355091"/>
                </a:lnTo>
                <a:lnTo>
                  <a:pt x="626321" y="355091"/>
                </a:lnTo>
                <a:lnTo>
                  <a:pt x="422782" y="1777"/>
                </a:lnTo>
                <a:lnTo>
                  <a:pt x="421004" y="0"/>
                </a:lnTo>
                <a:close/>
              </a:path>
            </a:pathLst>
          </a:custGeom>
          <a:solidFill>
            <a:srgbClr val="F53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1793" y="5606035"/>
            <a:ext cx="751331" cy="394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7389" y="5645658"/>
            <a:ext cx="626745" cy="355600"/>
          </a:xfrm>
          <a:custGeom>
            <a:avLst/>
            <a:gdLst/>
            <a:ahLst/>
            <a:cxnLst/>
            <a:rect l="l" t="t" r="r" b="b"/>
            <a:pathLst>
              <a:path w="626745" h="355600">
                <a:moveTo>
                  <a:pt x="626299" y="0"/>
                </a:moveTo>
                <a:lnTo>
                  <a:pt x="205294" y="0"/>
                </a:lnTo>
                <a:lnTo>
                  <a:pt x="0" y="355091"/>
                </a:lnTo>
                <a:lnTo>
                  <a:pt x="421035" y="355091"/>
                </a:lnTo>
                <a:lnTo>
                  <a:pt x="626299" y="1777"/>
                </a:lnTo>
                <a:lnTo>
                  <a:pt x="626299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3941" y="5607556"/>
            <a:ext cx="480059" cy="393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9554" y="5647195"/>
            <a:ext cx="408940" cy="353695"/>
          </a:xfrm>
          <a:custGeom>
            <a:avLst/>
            <a:gdLst/>
            <a:ahLst/>
            <a:cxnLst/>
            <a:rect l="l" t="t" r="r" b="b"/>
            <a:pathLst>
              <a:path w="408940" h="353695">
                <a:moveTo>
                  <a:pt x="205022" y="0"/>
                </a:moveTo>
                <a:lnTo>
                  <a:pt x="0" y="353555"/>
                </a:lnTo>
                <a:lnTo>
                  <a:pt x="408319" y="353555"/>
                </a:lnTo>
                <a:lnTo>
                  <a:pt x="205022" y="0"/>
                </a:lnTo>
                <a:close/>
              </a:path>
            </a:pathLst>
          </a:custGeom>
          <a:solidFill>
            <a:srgbClr val="E26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3004" y="5606035"/>
            <a:ext cx="539496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2441" y="5645658"/>
            <a:ext cx="421005" cy="355600"/>
          </a:xfrm>
          <a:custGeom>
            <a:avLst/>
            <a:gdLst/>
            <a:ahLst/>
            <a:cxnLst/>
            <a:rect l="l" t="t" r="r" b="b"/>
            <a:pathLst>
              <a:path w="421004" h="355600">
                <a:moveTo>
                  <a:pt x="420624" y="0"/>
                </a:moveTo>
                <a:lnTo>
                  <a:pt x="0" y="0"/>
                </a:lnTo>
                <a:lnTo>
                  <a:pt x="203322" y="355091"/>
                </a:lnTo>
                <a:lnTo>
                  <a:pt x="215575" y="355091"/>
                </a:lnTo>
                <a:lnTo>
                  <a:pt x="420624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1168" y="5606035"/>
            <a:ext cx="53949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6756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5048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5048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9331" y="5241797"/>
            <a:ext cx="542544" cy="481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8768" y="5281434"/>
            <a:ext cx="424180" cy="364490"/>
          </a:xfrm>
          <a:custGeom>
            <a:avLst/>
            <a:gdLst/>
            <a:ahLst/>
            <a:cxnLst/>
            <a:rect l="l" t="t" r="r" b="b"/>
            <a:pathLst>
              <a:path w="424179" h="364489">
                <a:moveTo>
                  <a:pt x="211835" y="0"/>
                </a:moveTo>
                <a:lnTo>
                  <a:pt x="0" y="364210"/>
                </a:lnTo>
                <a:lnTo>
                  <a:pt x="423672" y="364210"/>
                </a:lnTo>
                <a:lnTo>
                  <a:pt x="211835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21168" y="5241797"/>
            <a:ext cx="539496" cy="481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0605" y="5281434"/>
            <a:ext cx="421005" cy="364490"/>
          </a:xfrm>
          <a:custGeom>
            <a:avLst/>
            <a:gdLst/>
            <a:ahLst/>
            <a:cxnLst/>
            <a:rect l="l" t="t" r="r" b="b"/>
            <a:pathLst>
              <a:path w="421004" h="364489">
                <a:moveTo>
                  <a:pt x="420624" y="0"/>
                </a:moveTo>
                <a:lnTo>
                  <a:pt x="0" y="0"/>
                </a:lnTo>
                <a:lnTo>
                  <a:pt x="211200" y="364210"/>
                </a:lnTo>
                <a:lnTo>
                  <a:pt x="420624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0232" y="5241797"/>
            <a:ext cx="749807" cy="481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9668" y="5281434"/>
            <a:ext cx="631190" cy="364490"/>
          </a:xfrm>
          <a:custGeom>
            <a:avLst/>
            <a:gdLst/>
            <a:ahLst/>
            <a:cxnLst/>
            <a:rect l="l" t="t" r="r" b="b"/>
            <a:pathLst>
              <a:path w="631190" h="364489">
                <a:moveTo>
                  <a:pt x="630935" y="0"/>
                </a:moveTo>
                <a:lnTo>
                  <a:pt x="209676" y="0"/>
                </a:lnTo>
                <a:lnTo>
                  <a:pt x="0" y="364210"/>
                </a:lnTo>
                <a:lnTo>
                  <a:pt x="421258" y="364210"/>
                </a:lnTo>
                <a:lnTo>
                  <a:pt x="630935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3076" y="5369814"/>
            <a:ext cx="240792" cy="224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82511" y="5409450"/>
            <a:ext cx="121920" cy="106680"/>
          </a:xfrm>
          <a:custGeom>
            <a:avLst/>
            <a:gdLst/>
            <a:ahLst/>
            <a:cxnLst/>
            <a:rect l="l" t="t" r="r" b="b"/>
            <a:pathLst>
              <a:path w="121920" h="106679">
                <a:moveTo>
                  <a:pt x="61213" y="0"/>
                </a:moveTo>
                <a:lnTo>
                  <a:pt x="0" y="106667"/>
                </a:lnTo>
                <a:lnTo>
                  <a:pt x="121919" y="106667"/>
                </a:lnTo>
                <a:lnTo>
                  <a:pt x="61213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6247" y="5241797"/>
            <a:ext cx="541020" cy="481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15684" y="5281434"/>
            <a:ext cx="422275" cy="364490"/>
          </a:xfrm>
          <a:custGeom>
            <a:avLst/>
            <a:gdLst/>
            <a:ahLst/>
            <a:cxnLst/>
            <a:rect l="l" t="t" r="r" b="b"/>
            <a:pathLst>
              <a:path w="422275" h="364489">
                <a:moveTo>
                  <a:pt x="422148" y="0"/>
                </a:moveTo>
                <a:lnTo>
                  <a:pt x="0" y="0"/>
                </a:lnTo>
                <a:lnTo>
                  <a:pt x="209931" y="364210"/>
                </a:lnTo>
                <a:lnTo>
                  <a:pt x="422148" y="0"/>
                </a:lnTo>
                <a:close/>
              </a:path>
            </a:pathLst>
          </a:custGeom>
          <a:solidFill>
            <a:srgbClr val="1DC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3941" y="4877562"/>
            <a:ext cx="480059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23377" y="4917198"/>
            <a:ext cx="421005" cy="728980"/>
          </a:xfrm>
          <a:custGeom>
            <a:avLst/>
            <a:gdLst/>
            <a:ahLst/>
            <a:cxnLst/>
            <a:rect l="l" t="t" r="r" b="b"/>
            <a:pathLst>
              <a:path w="421004" h="728979">
                <a:moveTo>
                  <a:pt x="211200" y="0"/>
                </a:moveTo>
                <a:lnTo>
                  <a:pt x="0" y="364236"/>
                </a:lnTo>
                <a:lnTo>
                  <a:pt x="211200" y="728446"/>
                </a:lnTo>
                <a:lnTo>
                  <a:pt x="420624" y="364236"/>
                </a:lnTo>
                <a:lnTo>
                  <a:pt x="211200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41793" y="5241797"/>
            <a:ext cx="751331" cy="481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1228" y="5281434"/>
            <a:ext cx="632460" cy="364490"/>
          </a:xfrm>
          <a:custGeom>
            <a:avLst/>
            <a:gdLst/>
            <a:ahLst/>
            <a:cxnLst/>
            <a:rect l="l" t="t" r="r" b="b"/>
            <a:pathLst>
              <a:path w="632459" h="364489">
                <a:moveTo>
                  <a:pt x="421004" y="0"/>
                </a:moveTo>
                <a:lnTo>
                  <a:pt x="0" y="0"/>
                </a:lnTo>
                <a:lnTo>
                  <a:pt x="211454" y="364210"/>
                </a:lnTo>
                <a:lnTo>
                  <a:pt x="632460" y="364210"/>
                </a:lnTo>
                <a:lnTo>
                  <a:pt x="421004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3004" y="5241797"/>
            <a:ext cx="539496" cy="4815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92441" y="5281434"/>
            <a:ext cx="421005" cy="364490"/>
          </a:xfrm>
          <a:custGeom>
            <a:avLst/>
            <a:gdLst/>
            <a:ahLst/>
            <a:cxnLst/>
            <a:rect l="l" t="t" r="r" b="b"/>
            <a:pathLst>
              <a:path w="421004" h="364489">
                <a:moveTo>
                  <a:pt x="209423" y="0"/>
                </a:moveTo>
                <a:lnTo>
                  <a:pt x="0" y="364210"/>
                </a:lnTo>
                <a:lnTo>
                  <a:pt x="420624" y="364210"/>
                </a:lnTo>
                <a:lnTo>
                  <a:pt x="209423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3004" y="5606035"/>
            <a:ext cx="539496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92441" y="5645658"/>
            <a:ext cx="421005" cy="355600"/>
          </a:xfrm>
          <a:custGeom>
            <a:avLst/>
            <a:gdLst/>
            <a:ahLst/>
            <a:cxnLst/>
            <a:rect l="l" t="t" r="r" b="b"/>
            <a:pathLst>
              <a:path w="421004" h="355600">
                <a:moveTo>
                  <a:pt x="420624" y="0"/>
                </a:moveTo>
                <a:lnTo>
                  <a:pt x="0" y="0"/>
                </a:lnTo>
                <a:lnTo>
                  <a:pt x="203322" y="355091"/>
                </a:lnTo>
                <a:lnTo>
                  <a:pt x="215575" y="355091"/>
                </a:lnTo>
                <a:lnTo>
                  <a:pt x="420624" y="0"/>
                </a:lnTo>
                <a:close/>
              </a:path>
            </a:pathLst>
          </a:custGeom>
          <a:solidFill>
            <a:srgbClr val="FF8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09332" y="4877562"/>
            <a:ext cx="751331" cy="845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8768" y="4917198"/>
            <a:ext cx="632460" cy="728980"/>
          </a:xfrm>
          <a:custGeom>
            <a:avLst/>
            <a:gdLst/>
            <a:ahLst/>
            <a:cxnLst/>
            <a:rect l="l" t="t" r="r" b="b"/>
            <a:pathLst>
              <a:path w="632459" h="728979">
                <a:moveTo>
                  <a:pt x="422782" y="0"/>
                </a:moveTo>
                <a:lnTo>
                  <a:pt x="0" y="728446"/>
                </a:lnTo>
                <a:lnTo>
                  <a:pt x="422782" y="728446"/>
                </a:lnTo>
                <a:lnTo>
                  <a:pt x="632459" y="364236"/>
                </a:lnTo>
                <a:lnTo>
                  <a:pt x="422782" y="0"/>
                </a:lnTo>
                <a:close/>
              </a:path>
            </a:pathLst>
          </a:custGeom>
          <a:solidFill>
            <a:srgbClr val="F53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109" y="857251"/>
            <a:ext cx="0" cy="1061085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0"/>
                </a:moveTo>
                <a:lnTo>
                  <a:pt x="0" y="1060830"/>
                </a:lnTo>
              </a:path>
            </a:pathLst>
          </a:custGeom>
          <a:ln w="28956">
            <a:solidFill>
              <a:srgbClr val="00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0540" y="970026"/>
            <a:ext cx="6893052" cy="902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0540" y="1457705"/>
            <a:ext cx="4843272" cy="902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0519" y="1076783"/>
            <a:ext cx="627253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b="1" dirty="0">
                <a:solidFill>
                  <a:srgbClr val="008690"/>
                </a:solidFill>
                <a:latin typeface="Arial"/>
                <a:cs typeface="Arial"/>
              </a:rPr>
              <a:t>Ecology is </a:t>
            </a:r>
            <a:r>
              <a:rPr sz="3200" b="1" spc="-5" dirty="0">
                <a:solidFill>
                  <a:srgbClr val="008690"/>
                </a:solidFill>
                <a:latin typeface="Arial"/>
                <a:cs typeface="Arial"/>
              </a:rPr>
              <a:t>divided mainly </a:t>
            </a:r>
            <a:r>
              <a:rPr sz="3200" b="1" dirty="0">
                <a:solidFill>
                  <a:srgbClr val="008690"/>
                </a:solidFill>
                <a:latin typeface="Arial"/>
                <a:cs typeface="Arial"/>
              </a:rPr>
              <a:t>in</a:t>
            </a:r>
            <a:r>
              <a:rPr sz="3200" b="1" spc="-110" dirty="0">
                <a:solidFill>
                  <a:srgbClr val="00869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690"/>
                </a:solidFill>
                <a:latin typeface="Arial"/>
                <a:cs typeface="Arial"/>
              </a:rPr>
              <a:t>two  </a:t>
            </a:r>
            <a:r>
              <a:rPr sz="3200" b="1" spc="-5" dirty="0">
                <a:solidFill>
                  <a:srgbClr val="008690"/>
                </a:solidFill>
                <a:latin typeface="Arial"/>
                <a:cs typeface="Arial"/>
              </a:rPr>
              <a:t>branches, </a:t>
            </a:r>
            <a:r>
              <a:rPr sz="3200" b="1" dirty="0">
                <a:solidFill>
                  <a:srgbClr val="008690"/>
                </a:solidFill>
                <a:latin typeface="Arial"/>
                <a:cs typeface="Arial"/>
              </a:rPr>
              <a:t>which</a:t>
            </a:r>
            <a:r>
              <a:rPr sz="3200" b="1" spc="-65" dirty="0">
                <a:solidFill>
                  <a:srgbClr val="00869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8690"/>
                </a:solidFill>
                <a:latin typeface="Arial"/>
                <a:cs typeface="Arial"/>
              </a:rPr>
              <a:t>are…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17576" y="2324861"/>
            <a:ext cx="3771900" cy="12313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750519" y="2473960"/>
            <a:ext cx="3069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solidFill>
                  <a:srgbClr val="F5340A"/>
                </a:solidFill>
              </a:rPr>
              <a:t>Autecolo</a:t>
            </a:r>
            <a:r>
              <a:rPr sz="4400" spc="-15" dirty="0">
                <a:solidFill>
                  <a:srgbClr val="F5340A"/>
                </a:solidFill>
              </a:rPr>
              <a:t>g</a:t>
            </a:r>
            <a:r>
              <a:rPr sz="4400" dirty="0">
                <a:solidFill>
                  <a:srgbClr val="F5340A"/>
                </a:solidFill>
              </a:rPr>
              <a:t>y</a:t>
            </a:r>
            <a:endParaRPr sz="4400"/>
          </a:p>
        </p:txBody>
      </p:sp>
      <p:sp>
        <p:nvSpPr>
          <p:cNvPr id="50" name="object 50"/>
          <p:cNvSpPr/>
          <p:nvPr/>
        </p:nvSpPr>
        <p:spPr>
          <a:xfrm>
            <a:off x="4482084" y="4010405"/>
            <a:ext cx="3866388" cy="12313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30880" y="2562606"/>
            <a:ext cx="2438399" cy="26548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965828" y="2896184"/>
            <a:ext cx="4015104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35"/>
              </a:lnSpc>
              <a:spcBef>
                <a:spcPts val="100"/>
              </a:spcBef>
            </a:pPr>
            <a:r>
              <a:rPr sz="9600" b="1" dirty="0">
                <a:solidFill>
                  <a:srgbClr val="0C2D39"/>
                </a:solidFill>
                <a:latin typeface="Arial"/>
                <a:cs typeface="Arial"/>
              </a:rPr>
              <a:t>&amp;</a:t>
            </a:r>
            <a:endParaRPr sz="9600">
              <a:latin typeface="Arial"/>
              <a:cs typeface="Arial"/>
            </a:endParaRPr>
          </a:p>
          <a:p>
            <a:pPr marL="862330">
              <a:lnSpc>
                <a:spcPts val="4495"/>
              </a:lnSpc>
            </a:pPr>
            <a:r>
              <a:rPr sz="4400" b="1" dirty="0">
                <a:solidFill>
                  <a:srgbClr val="E2641D"/>
                </a:solidFill>
                <a:latin typeface="Arial"/>
                <a:cs typeface="Arial"/>
              </a:rPr>
              <a:t>Synecology</a:t>
            </a:r>
            <a:endParaRPr sz="4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9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8" y="5606035"/>
            <a:ext cx="53949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6756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5048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5048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8395" y="5606035"/>
            <a:ext cx="539496" cy="394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3932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3322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332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8708" y="5606035"/>
            <a:ext cx="751331" cy="394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4" y="5645658"/>
            <a:ext cx="626745" cy="355600"/>
          </a:xfrm>
          <a:custGeom>
            <a:avLst/>
            <a:gdLst/>
            <a:ahLst/>
            <a:cxnLst/>
            <a:rect l="l" t="t" r="r" b="b"/>
            <a:pathLst>
              <a:path w="626745" h="355600">
                <a:moveTo>
                  <a:pt x="421004" y="0"/>
                </a:moveTo>
                <a:lnTo>
                  <a:pt x="0" y="0"/>
                </a:lnTo>
                <a:lnTo>
                  <a:pt x="205294" y="355091"/>
                </a:lnTo>
                <a:lnTo>
                  <a:pt x="626321" y="355091"/>
                </a:lnTo>
                <a:lnTo>
                  <a:pt x="422782" y="1777"/>
                </a:lnTo>
                <a:lnTo>
                  <a:pt x="421004" y="0"/>
                </a:lnTo>
                <a:close/>
              </a:path>
            </a:pathLst>
          </a:custGeom>
          <a:solidFill>
            <a:srgbClr val="F53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1793" y="5606035"/>
            <a:ext cx="751331" cy="394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7389" y="5645658"/>
            <a:ext cx="626745" cy="355600"/>
          </a:xfrm>
          <a:custGeom>
            <a:avLst/>
            <a:gdLst/>
            <a:ahLst/>
            <a:cxnLst/>
            <a:rect l="l" t="t" r="r" b="b"/>
            <a:pathLst>
              <a:path w="626745" h="355600">
                <a:moveTo>
                  <a:pt x="626299" y="0"/>
                </a:moveTo>
                <a:lnTo>
                  <a:pt x="205294" y="0"/>
                </a:lnTo>
                <a:lnTo>
                  <a:pt x="0" y="355091"/>
                </a:lnTo>
                <a:lnTo>
                  <a:pt x="421035" y="355091"/>
                </a:lnTo>
                <a:lnTo>
                  <a:pt x="626299" y="1777"/>
                </a:lnTo>
                <a:lnTo>
                  <a:pt x="626299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3941" y="5607556"/>
            <a:ext cx="480059" cy="393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9554" y="5647195"/>
            <a:ext cx="408940" cy="353695"/>
          </a:xfrm>
          <a:custGeom>
            <a:avLst/>
            <a:gdLst/>
            <a:ahLst/>
            <a:cxnLst/>
            <a:rect l="l" t="t" r="r" b="b"/>
            <a:pathLst>
              <a:path w="408940" h="353695">
                <a:moveTo>
                  <a:pt x="205022" y="0"/>
                </a:moveTo>
                <a:lnTo>
                  <a:pt x="0" y="353555"/>
                </a:lnTo>
                <a:lnTo>
                  <a:pt x="408319" y="353555"/>
                </a:lnTo>
                <a:lnTo>
                  <a:pt x="205022" y="0"/>
                </a:lnTo>
                <a:close/>
              </a:path>
            </a:pathLst>
          </a:custGeom>
          <a:solidFill>
            <a:srgbClr val="E26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3004" y="5606035"/>
            <a:ext cx="539496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2441" y="5645658"/>
            <a:ext cx="421005" cy="355600"/>
          </a:xfrm>
          <a:custGeom>
            <a:avLst/>
            <a:gdLst/>
            <a:ahLst/>
            <a:cxnLst/>
            <a:rect l="l" t="t" r="r" b="b"/>
            <a:pathLst>
              <a:path w="421004" h="355600">
                <a:moveTo>
                  <a:pt x="420624" y="0"/>
                </a:moveTo>
                <a:lnTo>
                  <a:pt x="0" y="0"/>
                </a:lnTo>
                <a:lnTo>
                  <a:pt x="203322" y="355091"/>
                </a:lnTo>
                <a:lnTo>
                  <a:pt x="215575" y="355091"/>
                </a:lnTo>
                <a:lnTo>
                  <a:pt x="420624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1168" y="5606035"/>
            <a:ext cx="53949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6756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5048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5048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9331" y="5241797"/>
            <a:ext cx="542544" cy="481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8768" y="5281434"/>
            <a:ext cx="424180" cy="364490"/>
          </a:xfrm>
          <a:custGeom>
            <a:avLst/>
            <a:gdLst/>
            <a:ahLst/>
            <a:cxnLst/>
            <a:rect l="l" t="t" r="r" b="b"/>
            <a:pathLst>
              <a:path w="424179" h="364489">
                <a:moveTo>
                  <a:pt x="211835" y="0"/>
                </a:moveTo>
                <a:lnTo>
                  <a:pt x="0" y="364210"/>
                </a:lnTo>
                <a:lnTo>
                  <a:pt x="423672" y="364210"/>
                </a:lnTo>
                <a:lnTo>
                  <a:pt x="211835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21168" y="5241797"/>
            <a:ext cx="539496" cy="481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0605" y="5281434"/>
            <a:ext cx="421005" cy="364490"/>
          </a:xfrm>
          <a:custGeom>
            <a:avLst/>
            <a:gdLst/>
            <a:ahLst/>
            <a:cxnLst/>
            <a:rect l="l" t="t" r="r" b="b"/>
            <a:pathLst>
              <a:path w="421004" h="364489">
                <a:moveTo>
                  <a:pt x="420624" y="0"/>
                </a:moveTo>
                <a:lnTo>
                  <a:pt x="0" y="0"/>
                </a:lnTo>
                <a:lnTo>
                  <a:pt x="211200" y="364210"/>
                </a:lnTo>
                <a:lnTo>
                  <a:pt x="420624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0232" y="5241797"/>
            <a:ext cx="749807" cy="481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9668" y="5281434"/>
            <a:ext cx="631190" cy="364490"/>
          </a:xfrm>
          <a:custGeom>
            <a:avLst/>
            <a:gdLst/>
            <a:ahLst/>
            <a:cxnLst/>
            <a:rect l="l" t="t" r="r" b="b"/>
            <a:pathLst>
              <a:path w="631190" h="364489">
                <a:moveTo>
                  <a:pt x="630935" y="0"/>
                </a:moveTo>
                <a:lnTo>
                  <a:pt x="209676" y="0"/>
                </a:lnTo>
                <a:lnTo>
                  <a:pt x="0" y="364210"/>
                </a:lnTo>
                <a:lnTo>
                  <a:pt x="421258" y="364210"/>
                </a:lnTo>
                <a:lnTo>
                  <a:pt x="630935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3076" y="5369814"/>
            <a:ext cx="240792" cy="224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82511" y="5409450"/>
            <a:ext cx="121920" cy="106680"/>
          </a:xfrm>
          <a:custGeom>
            <a:avLst/>
            <a:gdLst/>
            <a:ahLst/>
            <a:cxnLst/>
            <a:rect l="l" t="t" r="r" b="b"/>
            <a:pathLst>
              <a:path w="121920" h="106679">
                <a:moveTo>
                  <a:pt x="61213" y="0"/>
                </a:moveTo>
                <a:lnTo>
                  <a:pt x="0" y="106667"/>
                </a:lnTo>
                <a:lnTo>
                  <a:pt x="121919" y="106667"/>
                </a:lnTo>
                <a:lnTo>
                  <a:pt x="61213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6247" y="5241797"/>
            <a:ext cx="541020" cy="481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15684" y="5281434"/>
            <a:ext cx="422275" cy="364490"/>
          </a:xfrm>
          <a:custGeom>
            <a:avLst/>
            <a:gdLst/>
            <a:ahLst/>
            <a:cxnLst/>
            <a:rect l="l" t="t" r="r" b="b"/>
            <a:pathLst>
              <a:path w="422275" h="364489">
                <a:moveTo>
                  <a:pt x="422148" y="0"/>
                </a:moveTo>
                <a:lnTo>
                  <a:pt x="0" y="0"/>
                </a:lnTo>
                <a:lnTo>
                  <a:pt x="209931" y="364210"/>
                </a:lnTo>
                <a:lnTo>
                  <a:pt x="422148" y="0"/>
                </a:lnTo>
                <a:close/>
              </a:path>
            </a:pathLst>
          </a:custGeom>
          <a:solidFill>
            <a:srgbClr val="1DC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3941" y="4877562"/>
            <a:ext cx="480059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23377" y="4917198"/>
            <a:ext cx="421005" cy="728980"/>
          </a:xfrm>
          <a:custGeom>
            <a:avLst/>
            <a:gdLst/>
            <a:ahLst/>
            <a:cxnLst/>
            <a:rect l="l" t="t" r="r" b="b"/>
            <a:pathLst>
              <a:path w="421004" h="728979">
                <a:moveTo>
                  <a:pt x="211200" y="0"/>
                </a:moveTo>
                <a:lnTo>
                  <a:pt x="0" y="364236"/>
                </a:lnTo>
                <a:lnTo>
                  <a:pt x="211200" y="728446"/>
                </a:lnTo>
                <a:lnTo>
                  <a:pt x="420624" y="364236"/>
                </a:lnTo>
                <a:lnTo>
                  <a:pt x="211200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41793" y="5241797"/>
            <a:ext cx="751331" cy="481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1228" y="5281434"/>
            <a:ext cx="632460" cy="364490"/>
          </a:xfrm>
          <a:custGeom>
            <a:avLst/>
            <a:gdLst/>
            <a:ahLst/>
            <a:cxnLst/>
            <a:rect l="l" t="t" r="r" b="b"/>
            <a:pathLst>
              <a:path w="632459" h="364489">
                <a:moveTo>
                  <a:pt x="421004" y="0"/>
                </a:moveTo>
                <a:lnTo>
                  <a:pt x="0" y="0"/>
                </a:lnTo>
                <a:lnTo>
                  <a:pt x="211454" y="364210"/>
                </a:lnTo>
                <a:lnTo>
                  <a:pt x="632460" y="364210"/>
                </a:lnTo>
                <a:lnTo>
                  <a:pt x="421004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3004" y="5241797"/>
            <a:ext cx="539496" cy="4815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92441" y="5281434"/>
            <a:ext cx="421005" cy="364490"/>
          </a:xfrm>
          <a:custGeom>
            <a:avLst/>
            <a:gdLst/>
            <a:ahLst/>
            <a:cxnLst/>
            <a:rect l="l" t="t" r="r" b="b"/>
            <a:pathLst>
              <a:path w="421004" h="364489">
                <a:moveTo>
                  <a:pt x="209423" y="0"/>
                </a:moveTo>
                <a:lnTo>
                  <a:pt x="0" y="364210"/>
                </a:lnTo>
                <a:lnTo>
                  <a:pt x="420624" y="364210"/>
                </a:lnTo>
                <a:lnTo>
                  <a:pt x="209423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3004" y="5606035"/>
            <a:ext cx="539496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92441" y="5645658"/>
            <a:ext cx="421005" cy="355600"/>
          </a:xfrm>
          <a:custGeom>
            <a:avLst/>
            <a:gdLst/>
            <a:ahLst/>
            <a:cxnLst/>
            <a:rect l="l" t="t" r="r" b="b"/>
            <a:pathLst>
              <a:path w="421004" h="355600">
                <a:moveTo>
                  <a:pt x="420624" y="0"/>
                </a:moveTo>
                <a:lnTo>
                  <a:pt x="0" y="0"/>
                </a:lnTo>
                <a:lnTo>
                  <a:pt x="203322" y="355091"/>
                </a:lnTo>
                <a:lnTo>
                  <a:pt x="215575" y="355091"/>
                </a:lnTo>
                <a:lnTo>
                  <a:pt x="420624" y="0"/>
                </a:lnTo>
                <a:close/>
              </a:path>
            </a:pathLst>
          </a:custGeom>
          <a:solidFill>
            <a:srgbClr val="FF8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09332" y="4877562"/>
            <a:ext cx="751331" cy="845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8768" y="4917198"/>
            <a:ext cx="632460" cy="728980"/>
          </a:xfrm>
          <a:custGeom>
            <a:avLst/>
            <a:gdLst/>
            <a:ahLst/>
            <a:cxnLst/>
            <a:rect l="l" t="t" r="r" b="b"/>
            <a:pathLst>
              <a:path w="632459" h="728979">
                <a:moveTo>
                  <a:pt x="422782" y="0"/>
                </a:moveTo>
                <a:lnTo>
                  <a:pt x="0" y="728446"/>
                </a:lnTo>
                <a:lnTo>
                  <a:pt x="422782" y="728446"/>
                </a:lnTo>
                <a:lnTo>
                  <a:pt x="632459" y="364236"/>
                </a:lnTo>
                <a:lnTo>
                  <a:pt x="422782" y="0"/>
                </a:lnTo>
                <a:close/>
              </a:path>
            </a:pathLst>
          </a:custGeom>
          <a:solidFill>
            <a:srgbClr val="F53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109" y="857251"/>
            <a:ext cx="0" cy="1061085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0"/>
                </a:moveTo>
                <a:lnTo>
                  <a:pt x="0" y="1060830"/>
                </a:lnTo>
              </a:path>
            </a:pathLst>
          </a:custGeom>
          <a:ln w="28956">
            <a:solidFill>
              <a:srgbClr val="00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699618" y="1302004"/>
            <a:ext cx="5004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710" dirty="0">
                <a:solidFill>
                  <a:srgbClr val="008690"/>
                </a:solidFill>
                <a:latin typeface="Verdana"/>
                <a:cs typeface="Verdana"/>
              </a:rPr>
              <a:t>Autecology </a:t>
            </a:r>
            <a:r>
              <a:rPr sz="3200" spc="-819" dirty="0">
                <a:solidFill>
                  <a:srgbClr val="008690"/>
                </a:solidFill>
                <a:latin typeface="Verdana"/>
                <a:cs typeface="Verdana"/>
              </a:rPr>
              <a:t>(Community</a:t>
            </a:r>
            <a:r>
              <a:rPr sz="3200" spc="-640" dirty="0">
                <a:solidFill>
                  <a:srgbClr val="008690"/>
                </a:solidFill>
                <a:latin typeface="Verdana"/>
                <a:cs typeface="Verdana"/>
              </a:rPr>
              <a:t> </a:t>
            </a:r>
            <a:r>
              <a:rPr sz="3200" spc="-665" dirty="0">
                <a:solidFill>
                  <a:srgbClr val="008690"/>
                </a:solidFill>
                <a:latin typeface="Verdana"/>
                <a:cs typeface="Verdana"/>
              </a:rPr>
              <a:t>Ecology):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1905" y="1894332"/>
            <a:ext cx="3638550" cy="0"/>
          </a:xfrm>
          <a:custGeom>
            <a:avLst/>
            <a:gdLst/>
            <a:ahLst/>
            <a:cxnLst/>
            <a:rect l="l" t="t" r="r" b="b"/>
            <a:pathLst>
              <a:path w="3638550">
                <a:moveTo>
                  <a:pt x="0" y="0"/>
                </a:moveTo>
                <a:lnTo>
                  <a:pt x="3638296" y="0"/>
                </a:lnTo>
              </a:path>
            </a:pathLst>
          </a:custGeom>
          <a:ln w="1981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925572" y="2298446"/>
            <a:ext cx="993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dies</a:t>
            </a:r>
            <a:endParaRPr sz="2400">
              <a:latin typeface="Arial"/>
              <a:cs typeface="Arial"/>
            </a:endParaRPr>
          </a:p>
          <a:p>
            <a:pPr marL="490855"/>
            <a:r>
              <a:rPr sz="2400" spc="-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62373" y="2298446"/>
            <a:ext cx="722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such  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9580" y="2298447"/>
            <a:ext cx="199008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655445" algn="l"/>
              </a:tabLst>
            </a:pPr>
            <a:r>
              <a:rPr sz="2400" b="1" spc="-5" dirty="0">
                <a:latin typeface="Arial"/>
                <a:cs typeface="Arial"/>
              </a:rPr>
              <a:t>Autecology  </a:t>
            </a:r>
            <a:r>
              <a:rPr sz="2400" spc="-5" dirty="0">
                <a:latin typeface="Arial"/>
                <a:cs typeface="Arial"/>
              </a:rPr>
              <a:t>characteri</a:t>
            </a:r>
            <a:r>
              <a:rPr sz="2400" dirty="0">
                <a:latin typeface="Arial"/>
                <a:cs typeface="Arial"/>
              </a:rPr>
              <a:t>stics  organisms	</a:t>
            </a:r>
            <a:r>
              <a:rPr sz="2400" spc="-5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47492" y="3029662"/>
            <a:ext cx="1938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9414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tation	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9579" y="3395980"/>
            <a:ext cx="4133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temperature, humidity, salinity  and </a:t>
            </a:r>
            <a:r>
              <a:rPr sz="2400" dirty="0">
                <a:latin typeface="Arial"/>
                <a:cs typeface="Arial"/>
              </a:rPr>
              <a:t>other environmental  factors.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259324" y="1828038"/>
            <a:ext cx="3707891" cy="3395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54396" y="2023110"/>
            <a:ext cx="3119628" cy="2807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6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8" y="5606035"/>
            <a:ext cx="53949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6756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5048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5048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8395" y="5606035"/>
            <a:ext cx="539496" cy="394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3932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3322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332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8708" y="5606035"/>
            <a:ext cx="751331" cy="394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4" y="5645658"/>
            <a:ext cx="626745" cy="355600"/>
          </a:xfrm>
          <a:custGeom>
            <a:avLst/>
            <a:gdLst/>
            <a:ahLst/>
            <a:cxnLst/>
            <a:rect l="l" t="t" r="r" b="b"/>
            <a:pathLst>
              <a:path w="626745" h="355600">
                <a:moveTo>
                  <a:pt x="421004" y="0"/>
                </a:moveTo>
                <a:lnTo>
                  <a:pt x="0" y="0"/>
                </a:lnTo>
                <a:lnTo>
                  <a:pt x="205294" y="355091"/>
                </a:lnTo>
                <a:lnTo>
                  <a:pt x="626321" y="355091"/>
                </a:lnTo>
                <a:lnTo>
                  <a:pt x="422782" y="1777"/>
                </a:lnTo>
                <a:lnTo>
                  <a:pt x="421004" y="0"/>
                </a:lnTo>
                <a:close/>
              </a:path>
            </a:pathLst>
          </a:custGeom>
          <a:solidFill>
            <a:srgbClr val="F53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1793" y="5606035"/>
            <a:ext cx="751331" cy="394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7389" y="5645658"/>
            <a:ext cx="626745" cy="355600"/>
          </a:xfrm>
          <a:custGeom>
            <a:avLst/>
            <a:gdLst/>
            <a:ahLst/>
            <a:cxnLst/>
            <a:rect l="l" t="t" r="r" b="b"/>
            <a:pathLst>
              <a:path w="626745" h="355600">
                <a:moveTo>
                  <a:pt x="626299" y="0"/>
                </a:moveTo>
                <a:lnTo>
                  <a:pt x="205294" y="0"/>
                </a:lnTo>
                <a:lnTo>
                  <a:pt x="0" y="355091"/>
                </a:lnTo>
                <a:lnTo>
                  <a:pt x="421035" y="355091"/>
                </a:lnTo>
                <a:lnTo>
                  <a:pt x="626299" y="1777"/>
                </a:lnTo>
                <a:lnTo>
                  <a:pt x="626299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3941" y="5607556"/>
            <a:ext cx="480059" cy="393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9554" y="5647195"/>
            <a:ext cx="408940" cy="353695"/>
          </a:xfrm>
          <a:custGeom>
            <a:avLst/>
            <a:gdLst/>
            <a:ahLst/>
            <a:cxnLst/>
            <a:rect l="l" t="t" r="r" b="b"/>
            <a:pathLst>
              <a:path w="408940" h="353695">
                <a:moveTo>
                  <a:pt x="205022" y="0"/>
                </a:moveTo>
                <a:lnTo>
                  <a:pt x="0" y="353555"/>
                </a:lnTo>
                <a:lnTo>
                  <a:pt x="408319" y="353555"/>
                </a:lnTo>
                <a:lnTo>
                  <a:pt x="205022" y="0"/>
                </a:lnTo>
                <a:close/>
              </a:path>
            </a:pathLst>
          </a:custGeom>
          <a:solidFill>
            <a:srgbClr val="E26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3004" y="5606035"/>
            <a:ext cx="539496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2441" y="5645658"/>
            <a:ext cx="421005" cy="355600"/>
          </a:xfrm>
          <a:custGeom>
            <a:avLst/>
            <a:gdLst/>
            <a:ahLst/>
            <a:cxnLst/>
            <a:rect l="l" t="t" r="r" b="b"/>
            <a:pathLst>
              <a:path w="421004" h="355600">
                <a:moveTo>
                  <a:pt x="420624" y="0"/>
                </a:moveTo>
                <a:lnTo>
                  <a:pt x="0" y="0"/>
                </a:lnTo>
                <a:lnTo>
                  <a:pt x="203322" y="355091"/>
                </a:lnTo>
                <a:lnTo>
                  <a:pt x="215575" y="355091"/>
                </a:lnTo>
                <a:lnTo>
                  <a:pt x="420624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1168" y="5606035"/>
            <a:ext cx="53949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6756" y="5645658"/>
            <a:ext cx="408940" cy="355600"/>
          </a:xfrm>
          <a:custGeom>
            <a:avLst/>
            <a:gdLst/>
            <a:ahLst/>
            <a:cxnLst/>
            <a:rect l="l" t="t" r="r" b="b"/>
            <a:pathLst>
              <a:path w="408940" h="355600">
                <a:moveTo>
                  <a:pt x="205048" y="0"/>
                </a:moveTo>
                <a:lnTo>
                  <a:pt x="0" y="355091"/>
                </a:lnTo>
                <a:lnTo>
                  <a:pt x="408370" y="355091"/>
                </a:lnTo>
                <a:lnTo>
                  <a:pt x="205048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9331" y="5241797"/>
            <a:ext cx="542544" cy="481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8768" y="5281434"/>
            <a:ext cx="424180" cy="364490"/>
          </a:xfrm>
          <a:custGeom>
            <a:avLst/>
            <a:gdLst/>
            <a:ahLst/>
            <a:cxnLst/>
            <a:rect l="l" t="t" r="r" b="b"/>
            <a:pathLst>
              <a:path w="424179" h="364489">
                <a:moveTo>
                  <a:pt x="211835" y="0"/>
                </a:moveTo>
                <a:lnTo>
                  <a:pt x="0" y="364210"/>
                </a:lnTo>
                <a:lnTo>
                  <a:pt x="423672" y="364210"/>
                </a:lnTo>
                <a:lnTo>
                  <a:pt x="211835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21168" y="5241797"/>
            <a:ext cx="539496" cy="481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0605" y="5281434"/>
            <a:ext cx="421005" cy="364490"/>
          </a:xfrm>
          <a:custGeom>
            <a:avLst/>
            <a:gdLst/>
            <a:ahLst/>
            <a:cxnLst/>
            <a:rect l="l" t="t" r="r" b="b"/>
            <a:pathLst>
              <a:path w="421004" h="364489">
                <a:moveTo>
                  <a:pt x="420624" y="0"/>
                </a:moveTo>
                <a:lnTo>
                  <a:pt x="0" y="0"/>
                </a:lnTo>
                <a:lnTo>
                  <a:pt x="211200" y="364210"/>
                </a:lnTo>
                <a:lnTo>
                  <a:pt x="420624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7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0232" y="5241797"/>
            <a:ext cx="749807" cy="481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9668" y="5281434"/>
            <a:ext cx="631190" cy="364490"/>
          </a:xfrm>
          <a:custGeom>
            <a:avLst/>
            <a:gdLst/>
            <a:ahLst/>
            <a:cxnLst/>
            <a:rect l="l" t="t" r="r" b="b"/>
            <a:pathLst>
              <a:path w="631190" h="364489">
                <a:moveTo>
                  <a:pt x="630935" y="0"/>
                </a:moveTo>
                <a:lnTo>
                  <a:pt x="209676" y="0"/>
                </a:lnTo>
                <a:lnTo>
                  <a:pt x="0" y="364210"/>
                </a:lnTo>
                <a:lnTo>
                  <a:pt x="421258" y="364210"/>
                </a:lnTo>
                <a:lnTo>
                  <a:pt x="630935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3076" y="5369814"/>
            <a:ext cx="240792" cy="224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82511" y="5409450"/>
            <a:ext cx="121920" cy="106680"/>
          </a:xfrm>
          <a:custGeom>
            <a:avLst/>
            <a:gdLst/>
            <a:ahLst/>
            <a:cxnLst/>
            <a:rect l="l" t="t" r="r" b="b"/>
            <a:pathLst>
              <a:path w="121920" h="106679">
                <a:moveTo>
                  <a:pt x="61213" y="0"/>
                </a:moveTo>
                <a:lnTo>
                  <a:pt x="0" y="106667"/>
                </a:lnTo>
                <a:lnTo>
                  <a:pt x="121919" y="106667"/>
                </a:lnTo>
                <a:lnTo>
                  <a:pt x="61213" y="0"/>
                </a:lnTo>
                <a:close/>
              </a:path>
            </a:pathLst>
          </a:custGeom>
          <a:solidFill>
            <a:srgbClr val="008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6247" y="5241797"/>
            <a:ext cx="541020" cy="481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15684" y="5281434"/>
            <a:ext cx="422275" cy="364490"/>
          </a:xfrm>
          <a:custGeom>
            <a:avLst/>
            <a:gdLst/>
            <a:ahLst/>
            <a:cxnLst/>
            <a:rect l="l" t="t" r="r" b="b"/>
            <a:pathLst>
              <a:path w="422275" h="364489">
                <a:moveTo>
                  <a:pt x="422148" y="0"/>
                </a:moveTo>
                <a:lnTo>
                  <a:pt x="0" y="0"/>
                </a:lnTo>
                <a:lnTo>
                  <a:pt x="209931" y="364210"/>
                </a:lnTo>
                <a:lnTo>
                  <a:pt x="422148" y="0"/>
                </a:lnTo>
                <a:close/>
              </a:path>
            </a:pathLst>
          </a:custGeom>
          <a:solidFill>
            <a:srgbClr val="1DC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3941" y="4877562"/>
            <a:ext cx="480059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23377" y="4917198"/>
            <a:ext cx="421005" cy="728980"/>
          </a:xfrm>
          <a:custGeom>
            <a:avLst/>
            <a:gdLst/>
            <a:ahLst/>
            <a:cxnLst/>
            <a:rect l="l" t="t" r="r" b="b"/>
            <a:pathLst>
              <a:path w="421004" h="728979">
                <a:moveTo>
                  <a:pt x="211200" y="0"/>
                </a:moveTo>
                <a:lnTo>
                  <a:pt x="0" y="364236"/>
                </a:lnTo>
                <a:lnTo>
                  <a:pt x="211200" y="728446"/>
                </a:lnTo>
                <a:lnTo>
                  <a:pt x="420624" y="364236"/>
                </a:lnTo>
                <a:lnTo>
                  <a:pt x="211200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41793" y="5241797"/>
            <a:ext cx="751331" cy="481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1228" y="5281434"/>
            <a:ext cx="632460" cy="364490"/>
          </a:xfrm>
          <a:custGeom>
            <a:avLst/>
            <a:gdLst/>
            <a:ahLst/>
            <a:cxnLst/>
            <a:rect l="l" t="t" r="r" b="b"/>
            <a:pathLst>
              <a:path w="632459" h="364489">
                <a:moveTo>
                  <a:pt x="421004" y="0"/>
                </a:moveTo>
                <a:lnTo>
                  <a:pt x="0" y="0"/>
                </a:lnTo>
                <a:lnTo>
                  <a:pt x="211454" y="364210"/>
                </a:lnTo>
                <a:lnTo>
                  <a:pt x="632460" y="364210"/>
                </a:lnTo>
                <a:lnTo>
                  <a:pt x="421004" y="0"/>
                </a:lnTo>
                <a:close/>
              </a:path>
            </a:pathLst>
          </a:custGeom>
          <a:solidFill>
            <a:srgbClr val="0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3004" y="5241797"/>
            <a:ext cx="539496" cy="4815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92441" y="5281434"/>
            <a:ext cx="421005" cy="364490"/>
          </a:xfrm>
          <a:custGeom>
            <a:avLst/>
            <a:gdLst/>
            <a:ahLst/>
            <a:cxnLst/>
            <a:rect l="l" t="t" r="r" b="b"/>
            <a:pathLst>
              <a:path w="421004" h="364489">
                <a:moveTo>
                  <a:pt x="209423" y="0"/>
                </a:moveTo>
                <a:lnTo>
                  <a:pt x="0" y="364210"/>
                </a:lnTo>
                <a:lnTo>
                  <a:pt x="420624" y="364210"/>
                </a:lnTo>
                <a:lnTo>
                  <a:pt x="209423" y="0"/>
                </a:lnTo>
                <a:close/>
              </a:path>
            </a:pathLst>
          </a:custGeom>
          <a:solidFill>
            <a:srgbClr val="0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3004" y="5606035"/>
            <a:ext cx="539496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92441" y="5645658"/>
            <a:ext cx="421005" cy="355600"/>
          </a:xfrm>
          <a:custGeom>
            <a:avLst/>
            <a:gdLst/>
            <a:ahLst/>
            <a:cxnLst/>
            <a:rect l="l" t="t" r="r" b="b"/>
            <a:pathLst>
              <a:path w="421004" h="355600">
                <a:moveTo>
                  <a:pt x="420624" y="0"/>
                </a:moveTo>
                <a:lnTo>
                  <a:pt x="0" y="0"/>
                </a:lnTo>
                <a:lnTo>
                  <a:pt x="203322" y="355091"/>
                </a:lnTo>
                <a:lnTo>
                  <a:pt x="215575" y="355091"/>
                </a:lnTo>
                <a:lnTo>
                  <a:pt x="420624" y="0"/>
                </a:lnTo>
                <a:close/>
              </a:path>
            </a:pathLst>
          </a:custGeom>
          <a:solidFill>
            <a:srgbClr val="FF8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09331" y="5606035"/>
            <a:ext cx="542544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68768" y="5645658"/>
            <a:ext cx="424180" cy="355600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423672" y="0"/>
                </a:moveTo>
                <a:lnTo>
                  <a:pt x="0" y="0"/>
                </a:lnTo>
                <a:lnTo>
                  <a:pt x="205664" y="355091"/>
                </a:lnTo>
                <a:lnTo>
                  <a:pt x="218007" y="355091"/>
                </a:lnTo>
                <a:lnTo>
                  <a:pt x="423672" y="0"/>
                </a:lnTo>
                <a:close/>
              </a:path>
            </a:pathLst>
          </a:custGeom>
          <a:solidFill>
            <a:srgbClr val="FF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09332" y="4877562"/>
            <a:ext cx="751331" cy="845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8768" y="4917198"/>
            <a:ext cx="632460" cy="728980"/>
          </a:xfrm>
          <a:custGeom>
            <a:avLst/>
            <a:gdLst/>
            <a:ahLst/>
            <a:cxnLst/>
            <a:rect l="l" t="t" r="r" b="b"/>
            <a:pathLst>
              <a:path w="632459" h="728979">
                <a:moveTo>
                  <a:pt x="422782" y="0"/>
                </a:moveTo>
                <a:lnTo>
                  <a:pt x="0" y="728446"/>
                </a:lnTo>
                <a:lnTo>
                  <a:pt x="422782" y="728446"/>
                </a:lnTo>
                <a:lnTo>
                  <a:pt x="632459" y="364236"/>
                </a:lnTo>
                <a:lnTo>
                  <a:pt x="422782" y="0"/>
                </a:lnTo>
                <a:close/>
              </a:path>
            </a:pathLst>
          </a:custGeom>
          <a:solidFill>
            <a:srgbClr val="F53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109" y="857251"/>
            <a:ext cx="0" cy="1061085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0"/>
                </a:moveTo>
                <a:lnTo>
                  <a:pt x="0" y="1060830"/>
                </a:lnTo>
              </a:path>
            </a:pathLst>
          </a:custGeom>
          <a:ln w="28956">
            <a:solidFill>
              <a:srgbClr val="00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699618" y="1302004"/>
            <a:ext cx="49523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720" dirty="0">
                <a:solidFill>
                  <a:srgbClr val="008690"/>
                </a:solidFill>
                <a:latin typeface="Verdana"/>
                <a:cs typeface="Verdana"/>
              </a:rPr>
              <a:t>Synecology </a:t>
            </a:r>
            <a:r>
              <a:rPr sz="3200" spc="-705" dirty="0">
                <a:solidFill>
                  <a:srgbClr val="008690"/>
                </a:solidFill>
                <a:latin typeface="Verdana"/>
                <a:cs typeface="Verdana"/>
              </a:rPr>
              <a:t>(Population</a:t>
            </a:r>
            <a:r>
              <a:rPr sz="3200" spc="-625" dirty="0">
                <a:solidFill>
                  <a:srgbClr val="008690"/>
                </a:solidFill>
                <a:latin typeface="Verdana"/>
                <a:cs typeface="Verdana"/>
              </a:rPr>
              <a:t> </a:t>
            </a:r>
            <a:r>
              <a:rPr sz="3200" spc="-665" dirty="0">
                <a:solidFill>
                  <a:srgbClr val="008690"/>
                </a:solidFill>
                <a:latin typeface="Verdana"/>
                <a:cs typeface="Verdana"/>
              </a:rPr>
              <a:t>Ecology):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1905" y="1894332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>
                <a:moveTo>
                  <a:pt x="0" y="0"/>
                </a:moveTo>
                <a:lnTo>
                  <a:pt x="4508500" y="0"/>
                </a:lnTo>
              </a:path>
            </a:pathLst>
          </a:custGeom>
          <a:ln w="1981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28041" y="2179523"/>
            <a:ext cx="477329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28625" algn="l"/>
                <a:tab pos="1402715" algn="l"/>
                <a:tab pos="2192020" algn="l"/>
                <a:tab pos="2861310" algn="l"/>
                <a:tab pos="3836670" algn="l"/>
                <a:tab pos="4336415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	with	the	study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5"/>
              </a:spcBef>
              <a:tabLst>
                <a:tab pos="1238250" algn="l"/>
                <a:tab pos="1684655" algn="l"/>
                <a:tab pos="2874645" algn="l"/>
                <a:tab pos="4251325" algn="l"/>
              </a:tabLst>
            </a:pPr>
            <a:r>
              <a:rPr sz="2400" spc="-5" dirty="0">
                <a:latin typeface="Arial"/>
                <a:cs typeface="Arial"/>
              </a:rPr>
              <a:t>manner	o</a:t>
            </a:r>
            <a:r>
              <a:rPr sz="2400" dirty="0">
                <a:latin typeface="Arial"/>
                <a:cs typeface="Arial"/>
              </a:rPr>
              <a:t>f	growth,	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ucture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66315" y="2911730"/>
            <a:ext cx="2935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  <a:tabLst>
                <a:tab pos="749300" algn="l"/>
                <a:tab pos="2656205" algn="l"/>
              </a:tabLst>
            </a:pP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lation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R="5715" algn="r"/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69363" y="3277185"/>
            <a:ext cx="21602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28115" algn="l"/>
                <a:tab pos="192849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tually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649605"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75557" y="3643502"/>
            <a:ext cx="1125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8041" y="2911730"/>
            <a:ext cx="17367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regulation  </a:t>
            </a:r>
            <a:r>
              <a:rPr sz="2400" dirty="0">
                <a:latin typeface="Arial"/>
                <a:cs typeface="Arial"/>
              </a:rPr>
              <a:t>organisms.  relationship  </a:t>
            </a:r>
            <a:r>
              <a:rPr sz="2400" spc="-5" dirty="0">
                <a:latin typeface="Arial"/>
                <a:cs typeface="Arial"/>
              </a:rPr>
              <a:t>commun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85059" y="4009263"/>
            <a:ext cx="231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048510" algn="l"/>
              </a:tabLst>
            </a:pPr>
            <a:r>
              <a:rPr sz="2400" spc="-5" dirty="0">
                <a:latin typeface="Arial"/>
                <a:cs typeface="Arial"/>
              </a:rPr>
              <a:t>(group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8041" y="4374719"/>
            <a:ext cx="4552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populations)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environment.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562601" y="2277617"/>
            <a:ext cx="3445763" cy="21656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2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90315" y="638683"/>
            <a:ext cx="1623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3540" y="1167129"/>
            <a:ext cx="8516620" cy="405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939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An </a:t>
            </a:r>
            <a:r>
              <a:rPr sz="2200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ecosystem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is a natural unit consisting of all plants, animals, and </a:t>
            </a:r>
            <a:r>
              <a:rPr sz="2200" dirty="0">
                <a:solidFill>
                  <a:srgbClr val="00B050"/>
                </a:solidFill>
                <a:latin typeface="Times New Roman"/>
                <a:cs typeface="Times New Roman"/>
              </a:rPr>
              <a:t>micro-  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organisms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in 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an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area functioning </a:t>
            </a:r>
            <a:r>
              <a:rPr sz="2200" dirty="0">
                <a:solidFill>
                  <a:srgbClr val="00B050"/>
                </a:solidFill>
                <a:latin typeface="Times New Roman"/>
                <a:cs typeface="Times New Roman"/>
              </a:rPr>
              <a:t>together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with 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all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00B050"/>
                </a:solidFill>
                <a:latin typeface="Times New Roman"/>
                <a:cs typeface="Times New Roman"/>
              </a:rPr>
              <a:t>non-living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physical  factors of </a:t>
            </a:r>
            <a:r>
              <a:rPr sz="2200" dirty="0">
                <a:solidFill>
                  <a:srgbClr val="00B050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environment.</a:t>
            </a:r>
            <a:endParaRPr sz="22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64"/>
              </a:spcBef>
            </a:pP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According to British ecologist Arthur </a:t>
            </a:r>
            <a:r>
              <a:rPr sz="2200" spc="-25" dirty="0">
                <a:solidFill>
                  <a:srgbClr val="34463C"/>
                </a:solidFill>
                <a:latin typeface="Times New Roman"/>
                <a:cs typeface="Times New Roman"/>
              </a:rPr>
              <a:t>Tansley </a:t>
            </a:r>
            <a:r>
              <a:rPr sz="2200" spc="-5" dirty="0">
                <a:solidFill>
                  <a:srgbClr val="34463C"/>
                </a:solidFill>
                <a:latin typeface="Times New Roman"/>
                <a:cs typeface="Times New Roman"/>
              </a:rPr>
              <a:t>(1935),</a:t>
            </a:r>
            <a:r>
              <a:rPr sz="2200" u="sng" spc="-5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200" u="sng" spc="-10" dirty="0">
                <a:solidFill>
                  <a:srgbClr val="0070C0"/>
                </a:solidFill>
                <a:latin typeface="Times New Roman"/>
                <a:cs typeface="Times New Roman"/>
              </a:rPr>
              <a:t>an </a:t>
            </a:r>
            <a:r>
              <a:rPr sz="2200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ecosystem is a  system that arises from the integration of all living and </a:t>
            </a:r>
            <a:r>
              <a:rPr sz="2200" u="sng" dirty="0">
                <a:solidFill>
                  <a:srgbClr val="0070C0"/>
                </a:solidFill>
                <a:latin typeface="Times New Roman"/>
                <a:cs typeface="Times New Roman"/>
              </a:rPr>
              <a:t>non-living </a:t>
            </a:r>
            <a:r>
              <a:rPr sz="2200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factors of  the</a:t>
            </a:r>
            <a:r>
              <a:rPr sz="2200" u="sng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200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environment.</a:t>
            </a:r>
            <a:endParaRPr sz="2200" u="sng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66675" algn="just">
              <a:lnSpc>
                <a:spcPct val="100000"/>
              </a:lnSpc>
              <a:spcBef>
                <a:spcPts val="5"/>
              </a:spcBef>
            </a:pPr>
            <a:r>
              <a:rPr sz="2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An ecosystem is a self-sustained community of </a:t>
            </a:r>
            <a:r>
              <a:rPr sz="2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plants </a:t>
            </a:r>
            <a:r>
              <a:rPr sz="2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and animals  existing in its own environment. </a:t>
            </a:r>
            <a:endParaRPr lang="en-US" sz="2200" b="1" i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66675" algn="just">
              <a:lnSpc>
                <a:spcPct val="100000"/>
              </a:lnSpc>
              <a:spcBef>
                <a:spcPts val="5"/>
              </a:spcBef>
            </a:pPr>
            <a:r>
              <a:rPr sz="22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Desert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, Forest, Ocean, Grasslands, Mountains,  etc. are all</a:t>
            </a:r>
            <a:r>
              <a:rPr sz="22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ecosystems.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7A0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10049</TotalTime>
  <Words>1944</Words>
  <Application>Microsoft Office PowerPoint</Application>
  <PresentationFormat>On-screen Show (4:3)</PresentationFormat>
  <Paragraphs>318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Bahnschrift</vt:lpstr>
      <vt:lpstr>Calibri</vt:lpstr>
      <vt:lpstr>Courier New</vt:lpstr>
      <vt:lpstr>Georgia</vt:lpstr>
      <vt:lpstr>Times New Roman</vt:lpstr>
      <vt:lpstr>Trebuchet MS</vt:lpstr>
      <vt:lpstr>Verdana</vt:lpstr>
      <vt:lpstr>Wingdings</vt:lpstr>
      <vt:lpstr>Office Theme</vt:lpstr>
      <vt:lpstr>PowerPoint Presentation</vt:lpstr>
      <vt:lpstr>What is Ecology</vt:lpstr>
      <vt:lpstr>PowerPoint Presentation</vt:lpstr>
      <vt:lpstr>Basic Concept of  Ecology</vt:lpstr>
      <vt:lpstr>Levels of Organization</vt:lpstr>
      <vt:lpstr>Autecology</vt:lpstr>
      <vt:lpstr>Autecology (Community Ecology):</vt:lpstr>
      <vt:lpstr>Synecology (Population Ecology):</vt:lpstr>
      <vt:lpstr>Ecosystem</vt:lpstr>
      <vt:lpstr>What is an ecosystem?</vt:lpstr>
      <vt:lpstr>However……..</vt:lpstr>
      <vt:lpstr>PowerPoint Presentation</vt:lpstr>
      <vt:lpstr>Classification of Ecosystem</vt:lpstr>
      <vt:lpstr>Kinds of Ecosystems</vt:lpstr>
      <vt:lpstr>Natural Ecosystems</vt:lpstr>
      <vt:lpstr>Natural Vs Artificial Ecosystems</vt:lpstr>
      <vt:lpstr>Structure of an Ecosystem</vt:lpstr>
      <vt:lpstr>Structure of an Ecosystem</vt:lpstr>
      <vt:lpstr>Biotic Components of Ecosystems</vt:lpstr>
      <vt:lpstr>PowerPoint Presentation</vt:lpstr>
      <vt:lpstr>Abiotic Components of an Ecosystem</vt:lpstr>
      <vt:lpstr>Energy Flow in Ecosystems</vt:lpstr>
      <vt:lpstr>Energy Flow in Ecosystems</vt:lpstr>
      <vt:lpstr>Energy flow in Ecosystem:</vt:lpstr>
      <vt:lpstr>Ecological Pyramid</vt:lpstr>
      <vt:lpstr>ECOLOGICAL PYRAMIDS</vt:lpstr>
      <vt:lpstr>Pyramid of Number</vt:lpstr>
      <vt:lpstr>Pyramid  of  Numbers</vt:lpstr>
      <vt:lpstr>PowerPoint Presentation</vt:lpstr>
      <vt:lpstr>Evaluating pyramid of numbers</vt:lpstr>
      <vt:lpstr>Pyramid of biomass</vt:lpstr>
      <vt:lpstr>PowerPoint Presentation</vt:lpstr>
      <vt:lpstr>Ecological Pyramids</vt:lpstr>
      <vt:lpstr>Evaluating pyramid of biomass</vt:lpstr>
      <vt:lpstr>Pyramid of Energy</vt:lpstr>
      <vt:lpstr>Energy Pyramid</vt:lpstr>
      <vt:lpstr>Ecological Pyramids</vt:lpstr>
      <vt:lpstr>Evaluating pyramid of productivity</vt:lpstr>
      <vt:lpstr>IMPORTANCE OF ECOLOGICAL  PYRAMIDS</vt:lpstr>
      <vt:lpstr>LIMITATIONS OF ECOLOGICAL  PYRAMIDS</vt:lpstr>
      <vt:lpstr>Disturbances in ecosystem</vt:lpstr>
      <vt:lpstr>A build- up of DDT concentration</vt:lpstr>
      <vt:lpstr>Study of some common ecosystems</vt:lpstr>
      <vt:lpstr>Forest Ecosystem</vt:lpstr>
      <vt:lpstr>Grassland ecosystem</vt:lpstr>
      <vt:lpstr>Grassland Ecosystem</vt:lpstr>
      <vt:lpstr>Desert Ecosystem</vt:lpstr>
      <vt:lpstr>Pond Ecosystem</vt:lpstr>
      <vt:lpstr>Ocean Ecosystem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Training Presentation</dc:title>
  <dc:creator>Work</dc:creator>
  <cp:lastModifiedBy>Dr. Saiqa</cp:lastModifiedBy>
  <cp:revision>25</cp:revision>
  <dcterms:created xsi:type="dcterms:W3CDTF">2019-10-16T19:15:30Z</dcterms:created>
  <dcterms:modified xsi:type="dcterms:W3CDTF">2019-10-23T18:57:02Z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2019-10-16T00:00:00Z</vt:filetime>
  </property>
</Properties>
</file>