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1" r:id="rId6"/>
    <p:sldId id="284" r:id="rId7"/>
    <p:sldId id="285" r:id="rId8"/>
    <p:sldId id="269" r:id="rId9"/>
    <p:sldId id="272" r:id="rId10"/>
    <p:sldId id="273" r:id="rId11"/>
    <p:sldId id="274" r:id="rId12"/>
    <p:sldId id="275" r:id="rId13"/>
    <p:sldId id="276" r:id="rId14"/>
    <p:sldId id="277" r:id="rId15"/>
    <p:sldId id="278" r:id="rId16"/>
    <p:sldId id="279" r:id="rId17"/>
    <p:sldId id="280" r:id="rId18"/>
    <p:sldId id="281" r:id="rId19"/>
    <p:sldId id="282" r:id="rId20"/>
    <p:sldId id="286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E4A660-E74F-438B-AA96-A3E75184553A}" type="datetimeFigureOut">
              <a:rPr lang="en-US" smtClean="0"/>
              <a:t>9/11/2018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62203D-1ABA-441B-A6BD-296BC68919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5026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62203D-1ABA-441B-A6BD-296BC689197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7027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9/11/2018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9/11/2018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9/11/2018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9/11/2018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9/11/2018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9/11/2018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9/11/2018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Bioremediation" TargetMode="External"/><Relationship Id="rId2" Type="http://schemas.openxmlformats.org/officeDocument/2006/relationships/hyperlink" Target="http://en.wikipedia.org/wiki/Pollutant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en.wikipedia.org/wiki/Hydrocarbon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Contaminant" TargetMode="External"/><Relationship Id="rId2" Type="http://schemas.openxmlformats.org/officeDocument/2006/relationships/hyperlink" Target="http://en.wikipedia.org/wiki/Microbial_biodegradation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en.wikipedia.org/wiki/Natural_environment" TargetMode="External"/><Relationship Id="rId4" Type="http://schemas.openxmlformats.org/officeDocument/2006/relationships/hyperlink" Target="http://en.wikipedia.org/wiki/Pollutant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sz="6000" dirty="0" smtClean="0"/>
              <a:t>Genetic manipulation strategies in environmental biotechnology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22860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8001000" cy="6016752"/>
          </a:xfrm>
        </p:spPr>
        <p:txBody>
          <a:bodyPr/>
          <a:lstStyle/>
          <a:p>
            <a:pPr algn="just"/>
            <a:r>
              <a:rPr lang="en-US" dirty="0"/>
              <a:t>In response to these concerns,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guidelines were established </a:t>
            </a:r>
            <a:r>
              <a:rPr lang="en-US" dirty="0"/>
              <a:t>to ensure safe working practices and levels of containment based on potential </a:t>
            </a:r>
            <a:r>
              <a:rPr lang="en-US" dirty="0" smtClean="0"/>
              <a:t>hazards. </a:t>
            </a:r>
            <a:r>
              <a:rPr lang="en-US" dirty="0"/>
              <a:t>However, with time and increased technical awareness, many of these regulations have been progressively relaxed with </a:t>
            </a:r>
            <a:r>
              <a:rPr lang="en-US" dirty="0" err="1"/>
              <a:t>recognised</a:t>
            </a:r>
            <a:r>
              <a:rPr lang="en-US" dirty="0"/>
              <a:t> low-risk systems. </a:t>
            </a:r>
            <a:endParaRPr lang="en-US" dirty="0" smtClean="0"/>
          </a:p>
          <a:p>
            <a:pPr algn="just"/>
            <a:r>
              <a:rPr lang="en-US" dirty="0" smtClean="0"/>
              <a:t>Many </a:t>
            </a:r>
            <a:r>
              <a:rPr lang="en-US" dirty="0"/>
              <a:t>important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medical products</a:t>
            </a:r>
            <a:r>
              <a:rPr lang="en-US" dirty="0"/>
              <a:t>, such as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insulin</a:t>
            </a:r>
            <a:r>
              <a:rPr lang="en-US" dirty="0"/>
              <a:t> and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human growth hormone </a:t>
            </a:r>
            <a:r>
              <a:rPr lang="en-US" dirty="0"/>
              <a:t>and some industrial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enzymes</a:t>
            </a:r>
            <a:r>
              <a:rPr lang="en-US" dirty="0"/>
              <a:t>, are manufactured in large-scale containment fermentation processes that involve speciﬁc genetically manipulated </a:t>
            </a:r>
            <a:r>
              <a:rPr lang="en-US" dirty="0" smtClean="0"/>
              <a:t>microorganisms.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327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3349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838200"/>
            <a:ext cx="7924800" cy="5635752"/>
          </a:xfrm>
        </p:spPr>
        <p:txBody>
          <a:bodyPr>
            <a:normAutofit/>
          </a:bodyPr>
          <a:lstStyle/>
          <a:p>
            <a:pPr algn="just"/>
            <a:r>
              <a:rPr lang="en-US" dirty="0"/>
              <a:t>the manipulated organism was not subject to release and remained within the </a:t>
            </a:r>
            <a:r>
              <a:rPr lang="en-US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manufacturing site </a:t>
            </a:r>
            <a:r>
              <a:rPr lang="en-US" dirty="0"/>
              <a:t>to be correctly disposed of. </a:t>
            </a:r>
            <a:endParaRPr lang="en-US" dirty="0" smtClean="0"/>
          </a:p>
          <a:p>
            <a:pPr algn="just"/>
            <a:r>
              <a:rPr lang="en-US" dirty="0" smtClean="0"/>
              <a:t>However</a:t>
            </a:r>
            <a:r>
              <a:rPr lang="en-US" dirty="0"/>
              <a:t>, recombinant microorganisms are now being considered for </a:t>
            </a:r>
            <a:r>
              <a:rPr lang="en-US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deliberate release </a:t>
            </a:r>
            <a:r>
              <a:rPr lang="en-US" dirty="0"/>
              <a:t>into the environment where they cannot </a:t>
            </a:r>
            <a:r>
              <a:rPr lang="en-US" dirty="0" smtClean="0"/>
              <a:t>be contained, e.g. biological control, inoculants in agriculture, live vaccines, bioremediation, baker’s and brewer’s yeast.</a:t>
            </a:r>
          </a:p>
          <a:p>
            <a:pPr algn="just"/>
            <a:r>
              <a:rPr lang="en-US" dirty="0" smtClean="0"/>
              <a:t>In addition, we are now witnessing the moving out</a:t>
            </a:r>
            <a:r>
              <a:rPr lang="en-US" dirty="0"/>
              <a:t>, in increasing numbers, of recombinant plants from </a:t>
            </a:r>
            <a:r>
              <a:rPr lang="en-US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research laboratories </a:t>
            </a:r>
            <a:r>
              <a:rPr lang="en-US" dirty="0"/>
              <a:t>and the containment greenhouses and </a:t>
            </a:r>
            <a:r>
              <a:rPr lang="en-US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test-plots</a:t>
            </a:r>
            <a:r>
              <a:rPr lang="en-US" dirty="0"/>
              <a:t> to the ﬁelds and greenhouses of the farmer and large commercial horticulture grower.</a:t>
            </a:r>
          </a:p>
        </p:txBody>
      </p:sp>
    </p:spTree>
    <p:extLst>
      <p:ext uri="{BB962C8B-B14F-4D97-AF65-F5344CB8AC3E}">
        <p14:creationId xmlns:p14="http://schemas.microsoft.com/office/powerpoint/2010/main" val="131654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467600" cy="2587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533400"/>
            <a:ext cx="7772400" cy="5864352"/>
          </a:xfrm>
        </p:spPr>
        <p:txBody>
          <a:bodyPr>
            <a:normAutofit/>
          </a:bodyPr>
          <a:lstStyle/>
          <a:p>
            <a:pPr algn="just"/>
            <a:endParaRPr lang="en-US" dirty="0" smtClean="0"/>
          </a:p>
          <a:p>
            <a:pPr algn="just"/>
            <a:r>
              <a:rPr lang="en-US" dirty="0" smtClean="0"/>
              <a:t>Recombinant </a:t>
            </a:r>
            <a:r>
              <a:rPr lang="en-US" dirty="0"/>
              <a:t>DNA technology is now being extensively used to improve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speciﬁc characteristics </a:t>
            </a:r>
            <a:r>
              <a:rPr lang="en-US" dirty="0"/>
              <a:t>of plants used for commercial food production. </a:t>
            </a:r>
            <a:endParaRPr lang="en-US" dirty="0" smtClean="0"/>
          </a:p>
          <a:p>
            <a:pPr algn="just"/>
            <a:r>
              <a:rPr lang="en-US" dirty="0" smtClean="0"/>
              <a:t>Most </a:t>
            </a:r>
            <a:r>
              <a:rPr lang="en-US" dirty="0"/>
              <a:t>of these crops consequently must be grown on a large scale in the open </a:t>
            </a:r>
            <a:r>
              <a:rPr lang="en-US" dirty="0" smtClean="0"/>
              <a:t>environment to achieve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commercial success</a:t>
            </a:r>
            <a:r>
              <a:rPr lang="en-US" dirty="0" smtClean="0"/>
              <a:t>.</a:t>
            </a:r>
          </a:p>
          <a:p>
            <a:pPr algn="just"/>
            <a:r>
              <a:rPr lang="en-US" dirty="0"/>
              <a:t>The development of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transgenic crop varieties </a:t>
            </a:r>
            <a:r>
              <a:rPr lang="en-US" dirty="0"/>
              <a:t>is routinely monitored over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2–5 years </a:t>
            </a:r>
            <a:r>
              <a:rPr lang="en-US" dirty="0"/>
              <a:t>of ﬁeld trials to evaluate the performance of the new plants under </a:t>
            </a:r>
            <a:r>
              <a:rPr lang="en-US" dirty="0" smtClean="0"/>
              <a:t>ﬁeld conditions.</a:t>
            </a:r>
          </a:p>
          <a:p>
            <a:pPr algn="just"/>
            <a:r>
              <a:rPr lang="en-US" dirty="0" smtClean="0"/>
              <a:t>The tasks are normally conducted under strict conditions that </a:t>
            </a:r>
            <a:r>
              <a:rPr lang="en-US" dirty="0"/>
              <a:t>prevent the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movement of plants and pollen</a:t>
            </a:r>
            <a:r>
              <a:rPr lang="en-US" dirty="0"/>
              <a:t> from the test sites.</a:t>
            </a:r>
          </a:p>
        </p:txBody>
      </p:sp>
    </p:spTree>
    <p:extLst>
      <p:ext uri="{BB962C8B-B14F-4D97-AF65-F5344CB8AC3E}">
        <p14:creationId xmlns:p14="http://schemas.microsoft.com/office/powerpoint/2010/main" val="1636163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92162"/>
          </a:xfrm>
        </p:spPr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Genetic modiﬁcation and food uses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7848600" cy="5178552"/>
          </a:xfrm>
        </p:spPr>
        <p:txBody>
          <a:bodyPr/>
          <a:lstStyle/>
          <a:p>
            <a:pPr algn="just"/>
            <a:r>
              <a:rPr lang="en-US" dirty="0"/>
              <a:t>The application of genetic engineering to food production is intended to enhance the useful and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desirable characteristics </a:t>
            </a:r>
            <a:r>
              <a:rPr lang="en-US" dirty="0"/>
              <a:t>of the organisms and to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eliminate the undesirable</a:t>
            </a:r>
            <a:r>
              <a:rPr lang="en-US" dirty="0" smtClean="0"/>
              <a:t>.</a:t>
            </a:r>
          </a:p>
          <a:p>
            <a:pPr algn="just"/>
            <a:r>
              <a:rPr lang="en-US" dirty="0" smtClean="0"/>
              <a:t>Genetic </a:t>
            </a:r>
            <a:r>
              <a:rPr lang="en-US" dirty="0"/>
              <a:t>engineering is increasingly being applied to many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breeding programmes </a:t>
            </a:r>
            <a:r>
              <a:rPr lang="en-US" dirty="0"/>
              <a:t>to achieve the same aims as the traditional methods, but offering two main advantages:</a:t>
            </a:r>
          </a:p>
          <a:p>
            <a:r>
              <a:rPr lang="en-US" dirty="0"/>
              <a:t>(1) the introduction of genes can be controlled with greater prediction and precision than by previous methods. </a:t>
            </a:r>
            <a:endParaRPr lang="en-US" dirty="0" smtClean="0"/>
          </a:p>
          <a:p>
            <a:r>
              <a:rPr lang="en-US" dirty="0" smtClean="0"/>
              <a:t>(</a:t>
            </a:r>
            <a:r>
              <a:rPr lang="en-US" dirty="0"/>
              <a:t>2) the introduction of genes into unrelated species is not possible using traditional methods.</a:t>
            </a:r>
          </a:p>
        </p:txBody>
      </p:sp>
    </p:spTree>
    <p:extLst>
      <p:ext uri="{BB962C8B-B14F-4D97-AF65-F5344CB8AC3E}">
        <p14:creationId xmlns:p14="http://schemas.microsoft.com/office/powerpoint/2010/main" val="3887131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2587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685800"/>
            <a:ext cx="7848600" cy="5788152"/>
          </a:xfrm>
        </p:spPr>
        <p:txBody>
          <a:bodyPr/>
          <a:lstStyle/>
          <a:p>
            <a:pPr algn="just"/>
            <a:r>
              <a:rPr lang="en-US" dirty="0"/>
              <a:t>The overall aim of the food industry, with respect </a:t>
            </a:r>
            <a:r>
              <a:rPr lang="en-US" dirty="0" smtClean="0"/>
              <a:t>to genetic engineering, will be: </a:t>
            </a:r>
          </a:p>
          <a:p>
            <a:pPr algn="just"/>
            <a:r>
              <a:rPr lang="en-US" dirty="0" smtClean="0"/>
              <a:t>to improve the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quantity</a:t>
            </a:r>
            <a:r>
              <a:rPr lang="en-US" dirty="0" smtClean="0"/>
              <a:t> and increase the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quality</a:t>
            </a:r>
            <a:r>
              <a:rPr lang="en-US" dirty="0" smtClean="0"/>
              <a:t> </a:t>
            </a:r>
            <a:r>
              <a:rPr lang="en-US" dirty="0"/>
              <a:t>and properties of existing food productions, </a:t>
            </a:r>
            <a:endParaRPr lang="en-US" dirty="0" smtClean="0"/>
          </a:p>
          <a:p>
            <a:pPr algn="just"/>
            <a:r>
              <a:rPr lang="en-US" dirty="0" smtClean="0"/>
              <a:t>to </a:t>
            </a:r>
            <a:r>
              <a:rPr lang="en-US" dirty="0"/>
              <a:t>produce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new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products</a:t>
            </a:r>
            <a:r>
              <a:rPr lang="en-US" dirty="0" smtClean="0"/>
              <a:t>.</a:t>
            </a:r>
          </a:p>
          <a:p>
            <a:pPr algn="just"/>
            <a:endParaRPr lang="en-US" dirty="0"/>
          </a:p>
          <a:p>
            <a:pPr algn="just"/>
            <a:r>
              <a:rPr lang="en-US" dirty="0"/>
              <a:t>Several examples like the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amylose-free potato </a:t>
            </a:r>
            <a:r>
              <a:rPr lang="en-US" dirty="0"/>
              <a:t>and the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indigo-producing bacterium </a:t>
            </a:r>
            <a:r>
              <a:rPr lang="en-US" dirty="0"/>
              <a:t>also involve the use of organisms genetically modified by recombinant DNA technology.</a:t>
            </a:r>
          </a:p>
          <a:p>
            <a:pPr algn="just"/>
            <a:endParaRPr lang="en-US" dirty="0" smtClean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1881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825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533400"/>
            <a:ext cx="8229600" cy="609600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M</a:t>
            </a:r>
            <a:r>
              <a:rPr lang="en-US" dirty="0" smtClean="0"/>
              <a:t>any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beneﬁts</a:t>
            </a:r>
            <a:r>
              <a:rPr lang="en-US" dirty="0" smtClean="0"/>
              <a:t> that genetic engineering </a:t>
            </a:r>
            <a:r>
              <a:rPr lang="en-US" dirty="0"/>
              <a:t>might give the producer, including: </a:t>
            </a:r>
            <a:endParaRPr lang="en-US" dirty="0" smtClean="0"/>
          </a:p>
          <a:p>
            <a:r>
              <a:rPr lang="en-US" dirty="0" smtClean="0"/>
              <a:t>disease </a:t>
            </a:r>
            <a:r>
              <a:rPr lang="en-US" dirty="0"/>
              <a:t>and pest resistance, </a:t>
            </a:r>
            <a:endParaRPr lang="en-US" dirty="0" smtClean="0"/>
          </a:p>
          <a:p>
            <a:r>
              <a:rPr lang="en-US" dirty="0" smtClean="0"/>
              <a:t>weed </a:t>
            </a:r>
            <a:r>
              <a:rPr lang="en-US" dirty="0"/>
              <a:t>control, </a:t>
            </a:r>
            <a:endParaRPr lang="en-US" dirty="0" smtClean="0"/>
          </a:p>
          <a:p>
            <a:r>
              <a:rPr lang="en-US" dirty="0" smtClean="0"/>
              <a:t>animal </a:t>
            </a:r>
            <a:r>
              <a:rPr lang="en-US" dirty="0"/>
              <a:t>growth hormones, </a:t>
            </a:r>
            <a:endParaRPr lang="en-US" dirty="0" smtClean="0"/>
          </a:p>
          <a:p>
            <a:r>
              <a:rPr lang="en-US" dirty="0" smtClean="0"/>
              <a:t>improved </a:t>
            </a:r>
            <a:r>
              <a:rPr lang="en-US" dirty="0"/>
              <a:t>food microorganisms, </a:t>
            </a:r>
            <a:endParaRPr lang="en-US" dirty="0" smtClean="0"/>
          </a:p>
          <a:p>
            <a:r>
              <a:rPr lang="en-US" dirty="0" smtClean="0"/>
              <a:t>novel </a:t>
            </a:r>
            <a:r>
              <a:rPr lang="en-US" dirty="0"/>
              <a:t>products</a:t>
            </a:r>
            <a:r>
              <a:rPr lang="en-US" dirty="0" smtClean="0"/>
              <a:t>,</a:t>
            </a:r>
          </a:p>
          <a:p>
            <a:r>
              <a:rPr lang="en-US" dirty="0"/>
              <a:t>I</a:t>
            </a:r>
            <a:r>
              <a:rPr lang="en-US" dirty="0" smtClean="0"/>
              <a:t>mproved </a:t>
            </a:r>
            <a:r>
              <a:rPr lang="en-US" dirty="0"/>
              <a:t>keeping </a:t>
            </a:r>
            <a:r>
              <a:rPr lang="en-US" dirty="0" smtClean="0"/>
              <a:t>quality</a:t>
            </a:r>
          </a:p>
          <a:p>
            <a:r>
              <a:rPr lang="en-US" dirty="0"/>
              <a:t>I</a:t>
            </a:r>
            <a:r>
              <a:rPr lang="en-US" dirty="0" smtClean="0"/>
              <a:t>mproved products qualities.</a:t>
            </a:r>
          </a:p>
          <a:p>
            <a:pPr marL="0" indent="0">
              <a:buNone/>
            </a:pPr>
            <a:r>
              <a:rPr lang="en-US" dirty="0" smtClean="0"/>
              <a:t>In contrast, some would consider that there are many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potential risks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associated </a:t>
            </a:r>
            <a:r>
              <a:rPr lang="en-US" dirty="0"/>
              <a:t>with these new approaches, including: </a:t>
            </a:r>
            <a:endParaRPr lang="en-US" dirty="0" smtClean="0"/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unintentional </a:t>
            </a:r>
            <a:r>
              <a:rPr lang="en-US" dirty="0"/>
              <a:t>transfer of </a:t>
            </a:r>
            <a:r>
              <a:rPr lang="en-US" dirty="0" smtClean="0"/>
              <a:t>genes in to other crops, 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creations of herbicide-resistant weeds, 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increased monoculture,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the </a:t>
            </a:r>
            <a:r>
              <a:rPr lang="en-US" dirty="0"/>
              <a:t>undermining of traditional economies. 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Some </a:t>
            </a:r>
            <a:r>
              <a:rPr lang="en-US" dirty="0"/>
              <a:t>believe that it is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a technology out of control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41002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825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685800"/>
            <a:ext cx="7924800" cy="5788152"/>
          </a:xfrm>
        </p:spPr>
        <p:txBody>
          <a:bodyPr/>
          <a:lstStyle/>
          <a:p>
            <a:pPr algn="just"/>
            <a:endParaRPr lang="en-US" dirty="0" smtClean="0"/>
          </a:p>
          <a:p>
            <a:pPr algn="just"/>
            <a:r>
              <a:rPr lang="en-US" dirty="0" smtClean="0"/>
              <a:t>While </a:t>
            </a:r>
            <a:r>
              <a:rPr lang="en-US" dirty="0"/>
              <a:t>the public have readily accepted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medical products </a:t>
            </a:r>
            <a:r>
              <a:rPr lang="en-US" dirty="0"/>
              <a:t>produced from genetically modiﬁed organisms (GMOs</a:t>
            </a:r>
            <a:r>
              <a:rPr lang="en-US" dirty="0" smtClean="0"/>
              <a:t>).</a:t>
            </a:r>
          </a:p>
          <a:p>
            <a:r>
              <a:rPr lang="en-US" dirty="0"/>
              <a:t>The safety of the human food supply is based on the concept that there should be a reasonable certainty that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no harm </a:t>
            </a:r>
            <a:r>
              <a:rPr lang="en-US" dirty="0"/>
              <a:t>will result from its consumption. </a:t>
            </a:r>
            <a:endParaRPr lang="en-US" dirty="0" smtClean="0"/>
          </a:p>
          <a:p>
            <a:r>
              <a:rPr lang="en-US" dirty="0" smtClean="0"/>
              <a:t>Foods </a:t>
            </a:r>
            <a:r>
              <a:rPr lang="en-US" dirty="0"/>
              <a:t>or food ingredients derived from GMOs must be considered to </a:t>
            </a:r>
            <a:r>
              <a:rPr lang="en-US" dirty="0" smtClean="0"/>
              <a:t>be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safe.</a:t>
            </a:r>
          </a:p>
          <a:p>
            <a:pPr algn="just"/>
            <a:r>
              <a:rPr lang="en-US" dirty="0"/>
              <a:t>In many countries there are now specialist government-supported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committees </a:t>
            </a:r>
            <a:r>
              <a:rPr lang="en-US" dirty="0"/>
              <a:t>to check on the safety of GMOs in food production, which examine the technical details for their use or their </a:t>
            </a:r>
            <a:r>
              <a:rPr lang="en-US" dirty="0" smtClean="0"/>
              <a:t>products.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7918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2587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609600"/>
            <a:ext cx="7924800" cy="5864352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An early UK report (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by the Committee on the Ethics of Genetic Modiﬁcation and Food Use, 1993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) identiﬁed some of the main ethical concerns relating to the food use of certain transgenic organisms: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Transfer of human genes to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food animals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(e.g. transfer of human gene,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 protein involved in blood clotting, into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sheep; 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2) Transfer of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genes from animals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whose ﬂesh is forbidden for use as food by certain religious groups into animals which they normally eat (e.g. pig genes into sheep would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offend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Muslims);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3) Transfer of animal genes into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food plants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which may be of particular concern to some vegetarians (especially vegans);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4)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Use of organisms containing human genes as animal feed(e.g. yeast modiﬁed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to produce human proteins of pharmaceutical value and the spent yeast then used as animal feed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4998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063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8001000" cy="6016752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 recent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US Institute of Food Technologists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’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concluded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that use of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rDNA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biotechnology provide a number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of important beneﬁts to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society: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more abundant and economical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food supply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for the world;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continued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improvements in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nutritional quality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including foods of unique composition for populations whose diets lack essential nutrients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fresh fruit and vegetables with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improved shelf life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development of functional foods, vaccines and similar products, which may provide health and medical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beneﬁts;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Further improvements in production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agriculture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through more efﬁcient production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practices and increased yields; 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conversion of non-productive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toxic soils,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in developing countries, to productive arable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land;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More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environmentally friendly agricultural practices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through improved pesticides and pesticide-usage practices, less hazardous animal wastes and improved utilization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land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3922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68362"/>
          </a:xfrm>
        </p:spPr>
        <p:txBody>
          <a:bodyPr>
            <a:normAutofit/>
          </a:bodyPr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8229600" cy="5178552"/>
          </a:xfrm>
        </p:spPr>
        <p:txBody>
          <a:bodyPr>
            <a:normAutofit/>
          </a:bodyPr>
          <a:lstStyle/>
          <a:p>
            <a:pPr algn="just"/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New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rDNA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-biotechnology-derived foods and food products do not inherently present any more serious environmental concerns or unintended toxic properties than those already presented by conventional breeding practices. </a:t>
            </a:r>
          </a:p>
          <a:p>
            <a:pPr algn="just"/>
            <a:r>
              <a:rPr lang="en-US" sz="22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Appropriate </a:t>
            </a:r>
            <a:r>
              <a:rPr lang="en-US" sz="22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testing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by technology developers, producers and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processors, regulatory agencies and others should be continued for new foods and food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products derived from all technologies, including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rDNA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biotechnology. </a:t>
            </a:r>
          </a:p>
          <a:p>
            <a:pPr algn="just"/>
            <a:r>
              <a:rPr lang="en-US" sz="22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Programmes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should be developed to provide the beneﬁts of safe and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economical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rDNA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-biotechnology-derived food products worldwide, including less-developed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countries.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0883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92162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solidFill>
                  <a:schemeClr val="tx1"/>
                </a:solidFill>
              </a:rPr>
              <a:t>GENETIC MANIPULATION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295400"/>
            <a:ext cx="9144000" cy="5562600"/>
          </a:xfrm>
        </p:spPr>
        <p:txBody>
          <a:bodyPr>
            <a:noAutofit/>
          </a:bodyPr>
          <a:lstStyle/>
          <a:p>
            <a:pPr algn="just"/>
            <a:r>
              <a:rPr lang="en-US" sz="3000" dirty="0" smtClean="0"/>
              <a:t>Genetic engineering, recombinant DNA technology, genetic manipulation/modification (GM) and gene splicing are the terms that apply to the direct </a:t>
            </a:r>
            <a:r>
              <a:rPr lang="en-US" sz="3000" u="sng" dirty="0" smtClean="0"/>
              <a:t>manipulation</a:t>
            </a:r>
            <a:r>
              <a:rPr lang="en-US" sz="3000" dirty="0" smtClean="0"/>
              <a:t> of an organism’s </a:t>
            </a:r>
            <a:r>
              <a:rPr lang="en-US" sz="3000" u="sng" dirty="0" smtClean="0"/>
              <a:t>genes</a:t>
            </a:r>
            <a:r>
              <a:rPr lang="en-US" sz="3000" dirty="0" smtClean="0"/>
              <a:t>.</a:t>
            </a:r>
          </a:p>
          <a:p>
            <a:pPr algn="just"/>
            <a:r>
              <a:rPr lang="en-US" sz="3000" dirty="0" smtClean="0"/>
              <a:t>GE uses the techniques of molecular cloning and transformation to alter the </a:t>
            </a:r>
            <a:r>
              <a:rPr lang="en-US" sz="3000" dirty="0" smtClean="0">
                <a:solidFill>
                  <a:schemeClr val="accent1">
                    <a:lumMod val="75000"/>
                  </a:schemeClr>
                </a:solidFill>
              </a:rPr>
              <a:t>structure</a:t>
            </a:r>
            <a:r>
              <a:rPr lang="en-US" sz="3000" dirty="0" smtClean="0"/>
              <a:t> and </a:t>
            </a:r>
            <a:r>
              <a:rPr lang="en-US" sz="3000" dirty="0" smtClean="0">
                <a:solidFill>
                  <a:schemeClr val="accent1">
                    <a:lumMod val="75000"/>
                  </a:schemeClr>
                </a:solidFill>
              </a:rPr>
              <a:t>characteristics </a:t>
            </a:r>
            <a:r>
              <a:rPr lang="en-US" sz="3000" dirty="0" smtClean="0"/>
              <a:t>of genes directly.</a:t>
            </a:r>
          </a:p>
          <a:p>
            <a:pPr algn="just"/>
            <a:r>
              <a:rPr lang="en-US" sz="3000" dirty="0" smtClean="0"/>
              <a:t>GE aims at </a:t>
            </a:r>
            <a:r>
              <a:rPr lang="en-US" sz="3000" dirty="0" smtClean="0">
                <a:solidFill>
                  <a:schemeClr val="accent1">
                    <a:lumMod val="75000"/>
                  </a:schemeClr>
                </a:solidFill>
              </a:rPr>
              <a:t>isolating DNA </a:t>
            </a:r>
            <a:r>
              <a:rPr lang="en-US" sz="3000" dirty="0" smtClean="0"/>
              <a:t>fragments and </a:t>
            </a:r>
            <a:r>
              <a:rPr lang="en-US" sz="3000" dirty="0" smtClean="0">
                <a:solidFill>
                  <a:schemeClr val="accent1">
                    <a:lumMod val="75000"/>
                  </a:schemeClr>
                </a:solidFill>
              </a:rPr>
              <a:t>recombining</a:t>
            </a:r>
            <a:r>
              <a:rPr lang="en-US" sz="3000" dirty="0" smtClean="0"/>
              <a:t> them.</a:t>
            </a:r>
            <a:endParaRPr lang="en-US" sz="3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en-US" sz="4800" b="1" dirty="0" smtClean="0"/>
              <a:t>thanks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862310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u="sng" dirty="0" smtClean="0"/>
              <a:t>Current interest in </a:t>
            </a:r>
            <a:r>
              <a:rPr lang="en-US" sz="3600" b="1" u="sng" dirty="0" err="1" smtClean="0"/>
              <a:t>ge</a:t>
            </a:r>
            <a:r>
              <a:rPr lang="en-US" sz="3600" b="1" u="sng" dirty="0" smtClean="0"/>
              <a:t> is due to its varied applications.</a:t>
            </a:r>
            <a:endParaRPr lang="en-US" sz="36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371600"/>
            <a:ext cx="9144000" cy="5486400"/>
          </a:xfrm>
        </p:spPr>
        <p:txBody>
          <a:bodyPr>
            <a:noAutofit/>
          </a:bodyPr>
          <a:lstStyle/>
          <a:p>
            <a:pPr marL="457200" indent="-457200" algn="just">
              <a:buFont typeface="+mj-lt"/>
              <a:buAutoNum type="arabicPeriod"/>
            </a:pPr>
            <a:r>
              <a:rPr lang="en-US" sz="2800" dirty="0" smtClean="0"/>
              <a:t>Isolation of a 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</a:rPr>
              <a:t>particular gene</a:t>
            </a:r>
            <a:r>
              <a:rPr lang="en-US" sz="2800" dirty="0" smtClean="0"/>
              <a:t>, gene part or region of a genome.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sz="2800" dirty="0" smtClean="0"/>
              <a:t>Production of a particular RNA and 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</a:rPr>
              <a:t>protein</a:t>
            </a:r>
            <a:r>
              <a:rPr lang="en-US" sz="2800" dirty="0" smtClean="0"/>
              <a:t> molecules in quantities.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sz="2800" dirty="0" smtClean="0"/>
              <a:t>Improvement in the production of biochemicals and commercially important organic chemicals.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sz="2800" dirty="0" smtClean="0"/>
              <a:t>Production of varieties of 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</a:rPr>
              <a:t>plants</a:t>
            </a:r>
            <a:r>
              <a:rPr lang="en-US" sz="2800" dirty="0" smtClean="0"/>
              <a:t> having particular desirable characteristics.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sz="2800" dirty="0" smtClean="0"/>
              <a:t>Correction of genetic defects in higher organisms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sz="2800" dirty="0" smtClean="0"/>
              <a:t>Creation of organisms with economically important features. 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68362"/>
          </a:xfrm>
        </p:spPr>
        <p:txBody>
          <a:bodyPr>
            <a:normAutofit/>
          </a:bodyPr>
          <a:lstStyle/>
          <a:p>
            <a:r>
              <a:rPr lang="en-US" sz="4800" b="1" u="sng" dirty="0" smtClean="0"/>
              <a:t>STEPS IN GE</a:t>
            </a:r>
            <a:endParaRPr lang="en-US" sz="48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371600"/>
            <a:ext cx="7467600" cy="4873752"/>
          </a:xfrm>
        </p:spPr>
        <p:txBody>
          <a:bodyPr>
            <a:noAutofit/>
          </a:bodyPr>
          <a:lstStyle/>
          <a:p>
            <a:pPr algn="just"/>
            <a:r>
              <a:rPr lang="en-US" sz="3000" dirty="0" smtClean="0"/>
              <a:t>Five major steps are involved during GE process: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Isolation</a:t>
            </a:r>
            <a:r>
              <a:rPr lang="en-US" dirty="0" smtClean="0"/>
              <a:t> of the gene of interest.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Insertion</a:t>
            </a:r>
            <a:r>
              <a:rPr lang="en-US" dirty="0" smtClean="0"/>
              <a:t> of the gene into a vector.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Transfer </a:t>
            </a:r>
            <a:r>
              <a:rPr lang="en-US" dirty="0" smtClean="0"/>
              <a:t>of the vector to the organism to be modified.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Transformation </a:t>
            </a:r>
            <a:r>
              <a:rPr lang="en-US" dirty="0" smtClean="0"/>
              <a:t>of the cells of the organism.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Selection of the GMO </a:t>
            </a:r>
            <a:r>
              <a:rPr lang="en-US" dirty="0" smtClean="0"/>
              <a:t>from those that have not been successfully modified.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:\ENVIRONMENTAL BIOTECH\genetic_eng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u="sng" dirty="0" smtClean="0">
                <a:solidFill>
                  <a:schemeClr val="tx1"/>
                </a:solidFill>
              </a:rPr>
              <a:t>RECOMBINANTS</a:t>
            </a:r>
            <a:endParaRPr lang="en-US" sz="4800" b="1" u="sng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endParaRPr lang="en-US" sz="3200" dirty="0" smtClean="0"/>
          </a:p>
          <a:p>
            <a:pPr algn="just"/>
            <a:r>
              <a:rPr lang="en-US" sz="3200" dirty="0" smtClean="0"/>
              <a:t>Recombinant Bacteria</a:t>
            </a:r>
          </a:p>
          <a:p>
            <a:pPr algn="just"/>
            <a:r>
              <a:rPr lang="en-US" sz="3200" dirty="0" smtClean="0"/>
              <a:t>Recombinant Yeast</a:t>
            </a:r>
          </a:p>
          <a:p>
            <a:pPr algn="just"/>
            <a:r>
              <a:rPr lang="en-US" sz="3200" dirty="0" smtClean="0"/>
              <a:t>Recombinant Viruses</a:t>
            </a:r>
          </a:p>
          <a:p>
            <a:pPr algn="just"/>
            <a:r>
              <a:rPr lang="en-US" sz="3200" dirty="0" smtClean="0"/>
              <a:t>Transgenic Plants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5227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2587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381000"/>
            <a:ext cx="8153400" cy="6324600"/>
          </a:xfrm>
        </p:spPr>
        <p:txBody>
          <a:bodyPr>
            <a:normAutofit/>
          </a:bodyPr>
          <a:lstStyle/>
          <a:p>
            <a:pPr algn="just"/>
            <a:endParaRPr lang="en-US" sz="2600" dirty="0" smtClean="0"/>
          </a:p>
          <a:p>
            <a:pPr algn="just"/>
            <a:r>
              <a:rPr lang="en-US" sz="2600" dirty="0" smtClean="0"/>
              <a:t>Biotransformation of various </a:t>
            </a:r>
            <a:r>
              <a:rPr lang="en-US" sz="2600" dirty="0" smtClean="0">
                <a:hlinkClick r:id="rId2" tooltip="Pollutant"/>
              </a:rPr>
              <a:t>pollutants</a:t>
            </a:r>
            <a:r>
              <a:rPr lang="en-US" sz="2600" dirty="0" smtClean="0"/>
              <a:t> is a sustainable way to clean up contaminated environments.</a:t>
            </a:r>
            <a:r>
              <a:rPr lang="en-US" sz="2600" baseline="30000" dirty="0" smtClean="0"/>
              <a:t> </a:t>
            </a:r>
          </a:p>
          <a:p>
            <a:pPr algn="just"/>
            <a:r>
              <a:rPr lang="en-US" sz="2600" dirty="0" smtClean="0"/>
              <a:t>These </a:t>
            </a:r>
            <a:r>
              <a:rPr lang="en-US" sz="2600" dirty="0" smtClean="0">
                <a:hlinkClick r:id="rId3" tooltip="Bioremediation"/>
              </a:rPr>
              <a:t>bioremediation</a:t>
            </a:r>
            <a:r>
              <a:rPr lang="en-US" sz="2600" dirty="0" smtClean="0"/>
              <a:t> and </a:t>
            </a:r>
            <a:r>
              <a:rPr lang="en-US" sz="2600" u="sng" dirty="0" smtClean="0">
                <a:solidFill>
                  <a:schemeClr val="accent1">
                    <a:lumMod val="75000"/>
                  </a:schemeClr>
                </a:solidFill>
              </a:rPr>
              <a:t>biotransformation</a:t>
            </a:r>
            <a:r>
              <a:rPr lang="en-US" sz="2600" dirty="0" smtClean="0"/>
              <a:t> methods harness the naturally occurring, microbial catabolic diversity to degrade, transform or accumulate a huge range of compounds including </a:t>
            </a:r>
            <a:r>
              <a:rPr lang="en-US" sz="2600" dirty="0" smtClean="0">
                <a:hlinkClick r:id="rId4" tooltip="Hydrocarbon"/>
              </a:rPr>
              <a:t>hydrocarbons</a:t>
            </a:r>
            <a:r>
              <a:rPr lang="en-US" sz="2600" dirty="0" smtClean="0"/>
              <a:t> (e.g. oil, </a:t>
            </a:r>
          </a:p>
          <a:p>
            <a:pPr marL="0" indent="0" algn="just">
              <a:buNone/>
            </a:pPr>
            <a:r>
              <a:rPr lang="en-US" sz="2600" dirty="0" smtClean="0"/>
              <a:t>   polychlorinated  biphenyls (PCBs), </a:t>
            </a:r>
          </a:p>
          <a:p>
            <a:pPr marL="0" indent="0" algn="just">
              <a:buNone/>
            </a:pPr>
            <a:r>
              <a:rPr lang="en-US" sz="2600" dirty="0" smtClean="0"/>
              <a:t>   </a:t>
            </a:r>
            <a:r>
              <a:rPr lang="en-US" sz="2600" dirty="0" err="1" smtClean="0"/>
              <a:t>polyaromatic</a:t>
            </a:r>
            <a:r>
              <a:rPr lang="en-US" sz="2600" dirty="0" smtClean="0"/>
              <a:t> hydrocarbons(PAHs), </a:t>
            </a:r>
          </a:p>
          <a:p>
            <a:pPr marL="0" indent="0" algn="just">
              <a:buNone/>
            </a:pPr>
            <a:r>
              <a:rPr lang="en-US" sz="2600" dirty="0" smtClean="0"/>
              <a:t>    pharmaceutical substances, </a:t>
            </a:r>
          </a:p>
          <a:p>
            <a:pPr marL="0" indent="0" algn="just">
              <a:buNone/>
            </a:pPr>
            <a:r>
              <a:rPr lang="en-US" sz="2600" dirty="0"/>
              <a:t> </a:t>
            </a:r>
            <a:r>
              <a:rPr lang="en-US" sz="2600" dirty="0" smtClean="0"/>
              <a:t>    and metals. </a:t>
            </a:r>
          </a:p>
          <a:p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3833907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3349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762000"/>
            <a:ext cx="8153400" cy="5711952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US" sz="2800" dirty="0" smtClean="0"/>
              <a:t>Major methodological breakthroughs in recent years have enabled detailed genomic, </a:t>
            </a:r>
            <a:r>
              <a:rPr lang="en-US" sz="2800" dirty="0" err="1" smtClean="0"/>
              <a:t>metagenomic</a:t>
            </a:r>
            <a:r>
              <a:rPr lang="en-US" sz="2800" dirty="0" smtClean="0"/>
              <a:t>, proteomic, </a:t>
            </a:r>
            <a:r>
              <a:rPr lang="en-US" sz="2800" dirty="0" err="1" smtClean="0"/>
              <a:t>bioinformatic</a:t>
            </a:r>
            <a:r>
              <a:rPr lang="en-US" sz="2800" dirty="0" smtClean="0"/>
              <a:t> and other high-throughput analyses of environmentally relevant microorganisms providing unprecedented insights into biotransformation and </a:t>
            </a:r>
            <a:r>
              <a:rPr lang="en-US" sz="2800" dirty="0" err="1" smtClean="0">
                <a:hlinkClick r:id="rId2" tooltip="Microbial biodegradation"/>
              </a:rPr>
              <a:t>biodegradative</a:t>
            </a:r>
            <a:r>
              <a:rPr lang="en-US" sz="2800" dirty="0" smtClean="0"/>
              <a:t> pathways and the ability of organisms to adapt to changing environmental conditions.</a:t>
            </a:r>
          </a:p>
          <a:p>
            <a:pPr algn="just"/>
            <a:r>
              <a:rPr lang="en-US" sz="2800" dirty="0"/>
              <a:t>are producing vast amounts of information</a:t>
            </a:r>
            <a:r>
              <a:rPr lang="en-US" sz="3200" dirty="0" smtClean="0"/>
              <a:t>.</a:t>
            </a:r>
          </a:p>
          <a:p>
            <a:pPr algn="just"/>
            <a:r>
              <a:rPr lang="en-US" sz="2800" dirty="0"/>
              <a:t>Biological processes play a major role in the removal of </a:t>
            </a:r>
            <a:r>
              <a:rPr lang="en-US" sz="2800" dirty="0">
                <a:hlinkClick r:id="rId3" tooltip="Contaminant"/>
              </a:rPr>
              <a:t>contaminants</a:t>
            </a:r>
            <a:r>
              <a:rPr lang="en-US" sz="2800" dirty="0"/>
              <a:t> and </a:t>
            </a:r>
            <a:r>
              <a:rPr lang="en-US" sz="2800" dirty="0">
                <a:hlinkClick r:id="rId4" tooltip="Pollutant"/>
              </a:rPr>
              <a:t>pollutants</a:t>
            </a:r>
            <a:r>
              <a:rPr lang="en-US" sz="2800" dirty="0"/>
              <a:t> from the </a:t>
            </a:r>
            <a:r>
              <a:rPr lang="en-US" sz="2800" dirty="0">
                <a:hlinkClick r:id="rId5" tooltip="Natural environment"/>
              </a:rPr>
              <a:t>environment</a:t>
            </a:r>
            <a:r>
              <a:rPr lang="en-US" sz="2800" dirty="0"/>
              <a:t>.</a:t>
            </a:r>
          </a:p>
          <a:p>
            <a:pPr algn="just"/>
            <a:r>
              <a:rPr lang="en-US" sz="2800" dirty="0"/>
              <a:t>Some microorganisms possess an astonishing 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</a:rPr>
              <a:t>catabolic versatility </a:t>
            </a:r>
            <a:r>
              <a:rPr lang="en-US" sz="2800" dirty="0"/>
              <a:t>to degrade or transform such compounds.</a:t>
            </a:r>
          </a:p>
          <a:p>
            <a:pPr algn="just"/>
            <a:endParaRPr lang="en-US" sz="28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001000" cy="685800"/>
          </a:xfrm>
        </p:spPr>
        <p:txBody>
          <a:bodyPr>
            <a:noAutofit/>
          </a:bodyPr>
          <a:lstStyle/>
          <a:p>
            <a:r>
              <a:rPr lang="en-US" sz="2400" b="1" dirty="0" smtClean="0">
                <a:solidFill>
                  <a:schemeClr val="tx1"/>
                </a:solidFill>
              </a:rPr>
              <a:t>release of genetically manipulated organisms into the environment 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066800"/>
            <a:ext cx="8458200" cy="5562600"/>
          </a:xfrm>
        </p:spPr>
        <p:txBody>
          <a:bodyPr/>
          <a:lstStyle/>
          <a:p>
            <a:pPr algn="just"/>
            <a:r>
              <a:rPr lang="en-US" dirty="0"/>
              <a:t>In the 1970s, when </a:t>
            </a:r>
            <a:r>
              <a:rPr lang="en-US" dirty="0" smtClean="0"/>
              <a:t>GE </a:t>
            </a:r>
            <a:r>
              <a:rPr lang="en-US" dirty="0"/>
              <a:t>experiments with </a:t>
            </a:r>
            <a:r>
              <a:rPr lang="en-US" dirty="0" smtClean="0"/>
              <a:t>microorganisms were ﬁrst being developed, many molecular biologists believed that the process was unsafe and that manipulated microorganisms should be strictly contained and prevented from release  to the environment.</a:t>
            </a:r>
          </a:p>
          <a:p>
            <a:pPr algn="just"/>
            <a:r>
              <a:rPr lang="en-US" dirty="0" smtClean="0"/>
              <a:t>The fundamental fear was, and </a:t>
            </a:r>
            <a:r>
              <a:rPr lang="en-US" dirty="0"/>
              <a:t>with many still is, that genetically engineered microorganisms could escape from the laboratory into the environment with unpredictable and perhaps catastrophic consequences. </a:t>
            </a:r>
            <a:endParaRPr lang="en-US" dirty="0" smtClean="0"/>
          </a:p>
          <a:p>
            <a:pPr algn="just"/>
            <a:r>
              <a:rPr lang="en-US" dirty="0" smtClean="0"/>
              <a:t>It </a:t>
            </a:r>
            <a:r>
              <a:rPr lang="en-US" dirty="0"/>
              <a:t>was believed that such released microorganisms </a:t>
            </a:r>
            <a:r>
              <a:rPr lang="en-US" dirty="0" smtClean="0"/>
              <a:t>could ‘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upset</a:t>
            </a:r>
            <a:r>
              <a:rPr lang="en-US" dirty="0" smtClean="0"/>
              <a:t> the balance of nature’ or that ‘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foreign DNA</a:t>
            </a:r>
            <a:r>
              <a:rPr lang="en-US" dirty="0" smtClean="0"/>
              <a:t>’ in the new microorganism </a:t>
            </a:r>
            <a:r>
              <a:rPr lang="en-US" dirty="0"/>
              <a:t>could alter its metabolic activity in unpredictable and undesirable ways. </a:t>
            </a:r>
          </a:p>
        </p:txBody>
      </p:sp>
    </p:spTree>
    <p:extLst>
      <p:ext uri="{BB962C8B-B14F-4D97-AF65-F5344CB8AC3E}">
        <p14:creationId xmlns:p14="http://schemas.microsoft.com/office/powerpoint/2010/main" val="3406826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2318</TotalTime>
  <Words>1362</Words>
  <Application>Microsoft Office PowerPoint</Application>
  <PresentationFormat>On-screen Show (4:3)</PresentationFormat>
  <Paragraphs>101</Paragraphs>
  <Slides>20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Oriel</vt:lpstr>
      <vt:lpstr>Genetic manipulation strategies in environmental biotechnology </vt:lpstr>
      <vt:lpstr>GENETIC MANIPULATION</vt:lpstr>
      <vt:lpstr>Current interest in ge is due to its varied applications.</vt:lpstr>
      <vt:lpstr>STEPS IN GE</vt:lpstr>
      <vt:lpstr>PowerPoint Presentation</vt:lpstr>
      <vt:lpstr>RECOMBINANTS</vt:lpstr>
      <vt:lpstr>PowerPoint Presentation</vt:lpstr>
      <vt:lpstr>PowerPoint Presentation</vt:lpstr>
      <vt:lpstr>release of genetically manipulated organisms into the environment </vt:lpstr>
      <vt:lpstr>PowerPoint Presentation</vt:lpstr>
      <vt:lpstr>PowerPoint Presentation</vt:lpstr>
      <vt:lpstr>PowerPoint Presentation</vt:lpstr>
      <vt:lpstr>Genetic modiﬁcation and food uses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Conclusion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Genetic manipulation strategies in environmental biotechnology </dc:title>
  <dc:creator>RUKHAMA HAQ</dc:creator>
  <cp:lastModifiedBy>saiqa ilyas</cp:lastModifiedBy>
  <cp:revision>58</cp:revision>
  <dcterms:created xsi:type="dcterms:W3CDTF">2006-08-16T00:00:00Z</dcterms:created>
  <dcterms:modified xsi:type="dcterms:W3CDTF">2018-09-11T16:26:15Z</dcterms:modified>
</cp:coreProperties>
</file>