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59" r:id="rId6"/>
    <p:sldId id="304" r:id="rId7"/>
    <p:sldId id="305" r:id="rId8"/>
    <p:sldId id="306" r:id="rId9"/>
    <p:sldId id="307" r:id="rId10"/>
    <p:sldId id="284" r:id="rId11"/>
    <p:sldId id="285" r:id="rId12"/>
    <p:sldId id="286" r:id="rId13"/>
    <p:sldId id="287" r:id="rId14"/>
    <p:sldId id="308" r:id="rId15"/>
    <p:sldId id="261" r:id="rId16"/>
    <p:sldId id="264" r:id="rId17"/>
    <p:sldId id="265" r:id="rId18"/>
    <p:sldId id="309" r:id="rId19"/>
    <p:sldId id="288" r:id="rId20"/>
    <p:sldId id="292" r:id="rId21"/>
    <p:sldId id="293" r:id="rId22"/>
    <p:sldId id="294" r:id="rId23"/>
    <p:sldId id="301" r:id="rId24"/>
    <p:sldId id="298" r:id="rId25"/>
    <p:sldId id="299" r:id="rId26"/>
    <p:sldId id="300" r:id="rId27"/>
    <p:sldId id="290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uck_sca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te_compaction" TargetMode="External"/><Relationship Id="rId2" Type="http://schemas.openxmlformats.org/officeDocument/2006/relationships/hyperlink" Target="https://en.wikipedia.org/wiki/Compacto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Hong_Ko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ndfill_gas_utiliz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greenliving.lovetoknow.com/What_are_the_Main_Causes_of_Global_Warm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oxics.usgs.gov/highlights/landfill_leachat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arthquak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LANDFILLS </a:t>
            </a:r>
            <a:endParaRPr lang="en-US" sz="6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7723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Operations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Typically</a:t>
            </a:r>
            <a:r>
              <a:rPr lang="en-US" sz="2400" dirty="0"/>
              <a:t>, operators of well-run landfills for non-hazardous waste meet predefined specifications by applying techniques </a:t>
            </a:r>
            <a:r>
              <a:rPr lang="en-US" sz="2400" dirty="0" smtClean="0"/>
              <a:t>to:</a:t>
            </a:r>
          </a:p>
          <a:p>
            <a:pPr marL="0" indent="0" algn="just">
              <a:buNone/>
            </a:pPr>
            <a:r>
              <a:rPr lang="en-US" sz="3600" b="1" dirty="0" smtClean="0"/>
              <a:t>1.</a:t>
            </a:r>
            <a:r>
              <a:rPr lang="en-US" sz="3600" dirty="0" smtClean="0"/>
              <a:t> confine </a:t>
            </a:r>
            <a:r>
              <a:rPr lang="en-US" sz="3600" dirty="0"/>
              <a:t>waste to a</a:t>
            </a:r>
            <a:r>
              <a:rPr lang="en-US" sz="3600" dirty="0" smtClean="0"/>
              <a:t> small area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2.</a:t>
            </a:r>
            <a:r>
              <a:rPr lang="en-US" sz="3600" dirty="0" smtClean="0"/>
              <a:t> compact </a:t>
            </a:r>
            <a:r>
              <a:rPr lang="en-US" sz="3600" dirty="0"/>
              <a:t>waste to reduce volume</a:t>
            </a:r>
          </a:p>
          <a:p>
            <a:pPr marL="0" indent="0">
              <a:buNone/>
            </a:pPr>
            <a:r>
              <a:rPr lang="en-US" sz="3600" b="1" dirty="0" smtClean="0"/>
              <a:t>3. </a:t>
            </a:r>
            <a:r>
              <a:rPr lang="en-US" sz="3600" dirty="0" smtClean="0"/>
              <a:t>cover waste </a:t>
            </a:r>
            <a:r>
              <a:rPr lang="en-US" sz="3600" dirty="0"/>
              <a:t>with layers of </a:t>
            </a:r>
            <a:r>
              <a:rPr lang="en-US" sz="3600" dirty="0" smtClean="0"/>
              <a:t>soil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3000" b="1" u="sng" dirty="0" smtClean="0"/>
              <a:t>1.  Confine waste</a:t>
            </a:r>
            <a:r>
              <a:rPr lang="en-US" sz="3000" b="1" u="sng" dirty="0"/>
              <a:t> to as small an area </a:t>
            </a:r>
            <a:r>
              <a:rPr lang="en-US" sz="3000" b="1" u="sng" dirty="0" smtClean="0"/>
              <a:t>as possible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/>
              <a:t>During landfill </a:t>
            </a:r>
            <a:r>
              <a:rPr lang="en-US" sz="3600" dirty="0" smtClean="0"/>
              <a:t>operations, </a:t>
            </a:r>
            <a:r>
              <a:rPr lang="en-US" sz="3600" dirty="0"/>
              <a:t>a </a:t>
            </a:r>
            <a:r>
              <a:rPr lang="en-US" sz="3600" dirty="0">
                <a:hlinkClick r:id="rId2" tooltip="Truck scale"/>
              </a:rPr>
              <a:t>scale</a:t>
            </a:r>
            <a:r>
              <a:rPr lang="en-US" sz="3600" dirty="0"/>
              <a:t> or </a:t>
            </a:r>
            <a:r>
              <a:rPr lang="en-US" sz="3600" dirty="0">
                <a:hlinkClick r:id="rId2" tooltip="Truck scale"/>
              </a:rPr>
              <a:t>weighbridge</a:t>
            </a:r>
            <a:r>
              <a:rPr lang="en-US" sz="3600" dirty="0"/>
              <a:t> may weigh waste collection vehicles on arrival and personnel may inspect loads for wastes that do not accord with the landfill's waste-acceptance criteria. </a:t>
            </a:r>
            <a:endParaRPr lang="en-US" sz="36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Afterward</a:t>
            </a:r>
            <a:r>
              <a:rPr lang="en-US" sz="3600" dirty="0"/>
              <a:t>, the waste collection vehicles use the existing road network on their way to the tipping face or working front, where they unload their contents.</a:t>
            </a:r>
            <a:endParaRPr lang="en-US" sz="3400" dirty="0" smtClean="0"/>
          </a:p>
          <a:p>
            <a:pPr marL="0" indent="0" algn="just">
              <a:buNone/>
            </a:pP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000" b="1" u="sng" dirty="0"/>
              <a:t>2</a:t>
            </a:r>
            <a:r>
              <a:rPr lang="en-US" sz="4000" b="1" u="sng" dirty="0" smtClean="0"/>
              <a:t>.  Compact waste to reduce volume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sz="36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After </a:t>
            </a:r>
            <a:r>
              <a:rPr lang="en-US" sz="3600" dirty="0"/>
              <a:t>loads are deposited, </a:t>
            </a:r>
            <a:r>
              <a:rPr lang="en-US" sz="3600" dirty="0">
                <a:hlinkClick r:id="rId2" tooltip="Compactor"/>
              </a:rPr>
              <a:t>compactors</a:t>
            </a:r>
            <a:r>
              <a:rPr lang="en-US" sz="3600" dirty="0"/>
              <a:t> or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bulldozers</a:t>
            </a:r>
            <a:r>
              <a:rPr lang="en-US" sz="3600" dirty="0"/>
              <a:t> can spread and </a:t>
            </a:r>
            <a:r>
              <a:rPr lang="en-US" sz="3600" dirty="0">
                <a:hlinkClick r:id="rId3" tooltip="Waste compaction"/>
              </a:rPr>
              <a:t>compact the waste</a:t>
            </a:r>
            <a:r>
              <a:rPr lang="en-US" sz="3600" dirty="0"/>
              <a:t> on the working face. Before leaving the landfill boundaries, the waste collection vehicles may pass through a wheel-cleaning </a:t>
            </a:r>
            <a:r>
              <a:rPr lang="en-US" sz="3600" dirty="0" smtClean="0"/>
              <a:t>facility.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/>
              <a:t>Waste compaction is critical to extending the life of the landfill.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000" b="1" u="sng" dirty="0"/>
              <a:t>3</a:t>
            </a:r>
            <a:r>
              <a:rPr lang="en-US" sz="4000" b="1" u="sng" dirty="0" smtClean="0"/>
              <a:t>.  Covering of waste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sz="36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the </a:t>
            </a:r>
            <a:r>
              <a:rPr lang="en-US" sz="3600" dirty="0"/>
              <a:t>compacted waste is covered with </a:t>
            </a:r>
            <a:r>
              <a:rPr lang="en-US" sz="3600" u="sng" dirty="0">
                <a:solidFill>
                  <a:schemeClr val="accent6"/>
                </a:solidFill>
              </a:rPr>
              <a:t>soil</a:t>
            </a:r>
            <a:r>
              <a:rPr lang="en-US" sz="3600" dirty="0"/>
              <a:t> or alternative materials daily. Alternative waste-cover materials include </a:t>
            </a:r>
            <a:r>
              <a:rPr lang="en-US" sz="3600" dirty="0">
                <a:solidFill>
                  <a:schemeClr val="accent6"/>
                </a:solidFill>
              </a:rPr>
              <a:t>chipped wood </a:t>
            </a:r>
            <a:r>
              <a:rPr lang="en-US" sz="3600" dirty="0"/>
              <a:t>or other "</a:t>
            </a:r>
            <a:r>
              <a:rPr lang="en-US" sz="3600" dirty="0">
                <a:solidFill>
                  <a:schemeClr val="accent6"/>
                </a:solidFill>
              </a:rPr>
              <a:t>green waste</a:t>
            </a:r>
            <a:r>
              <a:rPr lang="en-US" sz="3600" dirty="0" smtClean="0"/>
              <a:t>".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The </a:t>
            </a:r>
            <a:r>
              <a:rPr lang="en-US" sz="3600" dirty="0"/>
              <a:t>space that is occupied daily by the compacted waste and the cover material is called a </a:t>
            </a:r>
            <a:r>
              <a:rPr lang="en-US" sz="3600" u="sng" dirty="0">
                <a:solidFill>
                  <a:schemeClr val="accent6"/>
                </a:solidFill>
              </a:rPr>
              <a:t>daily cell</a:t>
            </a:r>
            <a:r>
              <a:rPr lang="en-US" sz="3600" dirty="0"/>
              <a:t>.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Landfill, </a:t>
            </a:r>
            <a:r>
              <a:rPr lang="en-US" sz="2400" dirty="0">
                <a:hlinkClick r:id="rId2" tooltip="Hong Kong"/>
              </a:rPr>
              <a:t>Hong Kong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39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Why do we need landfills?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Around </a:t>
            </a:r>
            <a:r>
              <a:rPr lang="en-US" u="sng" dirty="0" smtClean="0">
                <a:solidFill>
                  <a:schemeClr val="accent6"/>
                </a:solidFill>
              </a:rPr>
              <a:t>300 million tonnes </a:t>
            </a:r>
            <a:r>
              <a:rPr lang="en-US" dirty="0" smtClean="0"/>
              <a:t>of waste are produced each year in a country all of which needs managing in a way that protects people and the environment.</a:t>
            </a:r>
          </a:p>
          <a:p>
            <a:pPr algn="just"/>
            <a:r>
              <a:rPr lang="en-US" dirty="0" smtClean="0"/>
              <a:t>Although some of this waste is </a:t>
            </a:r>
            <a:r>
              <a:rPr lang="en-US" dirty="0" smtClean="0">
                <a:solidFill>
                  <a:srgbClr val="00B050"/>
                </a:solidFill>
              </a:rPr>
              <a:t>reused or recycled</a:t>
            </a:r>
            <a:r>
              <a:rPr lang="en-US" dirty="0" smtClean="0"/>
              <a:t> and the percentage is rising all the time – some of it still needs to be disposed of.</a:t>
            </a:r>
          </a:p>
          <a:p>
            <a:pPr algn="just"/>
            <a:r>
              <a:rPr lang="en-US" dirty="0" smtClean="0"/>
              <a:t>As well as reuse and recycling there are other techniques and technologies being developed to reduce the amount of rubbish sent to landfill each year.</a:t>
            </a:r>
          </a:p>
          <a:p>
            <a:pPr algn="just"/>
            <a:r>
              <a:rPr lang="en-US" dirty="0" smtClean="0"/>
              <a:t>These include producing energy from waste by incineration or by anaerobic digestion.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Legislation &amp; landfill activity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Anyone who operates a landfill site must have an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environmental permit </a:t>
            </a:r>
            <a:r>
              <a:rPr lang="en-US" sz="2800" dirty="0" smtClean="0"/>
              <a:t>to do so. Landfill operators must now comply with the European Directive on the Landfill of Waste, the Environmental Permitting Regulations and some additional directives. </a:t>
            </a:r>
          </a:p>
          <a:p>
            <a:pPr algn="just"/>
            <a:r>
              <a:rPr lang="en-US" sz="2800" dirty="0" smtClean="0"/>
              <a:t>Regulations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standards </a:t>
            </a:r>
            <a:r>
              <a:rPr lang="en-US" sz="2800" dirty="0" smtClean="0"/>
              <a:t>for the location, design, monitoring and operation of landfills.</a:t>
            </a:r>
          </a:p>
          <a:p>
            <a:pPr algn="just"/>
            <a:r>
              <a:rPr lang="en-US" sz="2800" dirty="0" smtClean="0"/>
              <a:t>When it is time to close the site the operator has to agree with us how they are going to do this and agree a plan for its monitoring and management. This is known as </a:t>
            </a:r>
            <a:r>
              <a:rPr lang="en-US" sz="2800" u="sng" dirty="0" smtClean="0">
                <a:solidFill>
                  <a:schemeClr val="accent6"/>
                </a:solidFill>
              </a:rPr>
              <a:t>aftercare</a:t>
            </a:r>
            <a:r>
              <a:rPr lang="en-US" sz="2800" dirty="0" smtClean="0"/>
              <a:t>. The aftercare will continue until we are satisfied that there is no risk to the environment. </a:t>
            </a:r>
            <a:r>
              <a:rPr lang="en-US" sz="2800" dirty="0" smtClean="0">
                <a:solidFill>
                  <a:srgbClr val="00B050"/>
                </a:solidFill>
              </a:rPr>
              <a:t>Aftercare can last 100 years or more.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JOB of Environment Agency (EA)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When a landfill site is proposed, the local planning authority consults EA on a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 application</a:t>
            </a:r>
            <a:r>
              <a:rPr lang="en-US" sz="2200" dirty="0" smtClean="0"/>
              <a:t>. EA make sure any new landfill is in an area which has the least impact on the environment. </a:t>
            </a:r>
          </a:p>
          <a:p>
            <a:pPr algn="just"/>
            <a:r>
              <a:rPr lang="en-US" sz="2200" dirty="0" smtClean="0"/>
              <a:t>EA check the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proposal against our groundwater protection policy, </a:t>
            </a:r>
            <a:r>
              <a:rPr lang="en-US" sz="2200" dirty="0" smtClean="0"/>
              <a:t>among other things. The landfill operator must apply to us for his environmental permit to open and operate the landfill.</a:t>
            </a:r>
          </a:p>
          <a:p>
            <a:pPr algn="just"/>
            <a:r>
              <a:rPr lang="en-US" sz="2200" dirty="0" smtClean="0"/>
              <a:t>EA check that the operator has assessed the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risks </a:t>
            </a:r>
            <a:r>
              <a:rPr lang="en-US" sz="2200" dirty="0" smtClean="0"/>
              <a:t>and whether he can manage them. EA consult other bodies on the application, and advertise it to the public on website. EA decide whether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permit or refuse </a:t>
            </a:r>
            <a:r>
              <a:rPr lang="en-US" sz="2200" dirty="0" smtClean="0"/>
              <a:t>the application. EA will refuse if it does not meet with environmental, technical or legal requirements.</a:t>
            </a:r>
          </a:p>
          <a:p>
            <a:pPr algn="just"/>
            <a:r>
              <a:rPr lang="en-US" sz="2200" dirty="0" smtClean="0"/>
              <a:t>It is the operator’s responsibility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manage the site. </a:t>
            </a:r>
            <a:r>
              <a:rPr lang="en-US" sz="2200" dirty="0" smtClean="0"/>
              <a:t>When a site is up and running EA inspect it regularly to make sure it is operating within the conditions of the permit.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Are landfills safe?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</a:rPr>
              <a:t>Yes. </a:t>
            </a:r>
          </a:p>
          <a:p>
            <a:pPr algn="just"/>
            <a:r>
              <a:rPr lang="en-US" sz="3600" dirty="0" smtClean="0"/>
              <a:t>All landfill sites must operate without causing pollution of the environment or harm to human health. They are carefully managed to keep risks to a minimum.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4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Advantage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Landfills are often the </a:t>
            </a:r>
            <a:r>
              <a:rPr lang="en-US" sz="2400" u="sng" dirty="0">
                <a:solidFill>
                  <a:srgbClr val="92D050"/>
                </a:solidFill>
              </a:rPr>
              <a:t>most cost-efficient way </a:t>
            </a:r>
            <a:r>
              <a:rPr lang="en-US" sz="2400" dirty="0"/>
              <a:t>to dispose of waste, especially in countries like the United States with large open spaces. </a:t>
            </a:r>
            <a:endParaRPr lang="en-US" sz="2400" dirty="0" smtClean="0"/>
          </a:p>
          <a:p>
            <a:pPr algn="just"/>
            <a:r>
              <a:rPr lang="en-US" sz="2400" dirty="0" smtClean="0"/>
              <a:t>In </a:t>
            </a:r>
            <a:r>
              <a:rPr lang="en-US" sz="2400" dirty="0"/>
              <a:t>addition, landfill gas can be upgraded to natural gas—</a:t>
            </a:r>
            <a:r>
              <a:rPr lang="en-US" sz="2400" dirty="0">
                <a:hlinkClick r:id="rId2" tooltip="Landfill gas utilization"/>
              </a:rPr>
              <a:t>landfill gas utilization</a:t>
            </a:r>
            <a:r>
              <a:rPr lang="en-US" sz="2400" dirty="0"/>
              <a:t>—which is a potential revenue </a:t>
            </a:r>
            <a:r>
              <a:rPr lang="en-US" sz="2400" dirty="0" smtClean="0"/>
              <a:t>stream.</a:t>
            </a:r>
            <a:endParaRPr lang="en-US" sz="2400" baseline="30000" dirty="0"/>
          </a:p>
          <a:p>
            <a:pPr algn="just"/>
            <a:r>
              <a:rPr lang="en-US" sz="2400" dirty="0" smtClean="0"/>
              <a:t>Another </a:t>
            </a:r>
            <a:r>
              <a:rPr lang="en-US" sz="2400" dirty="0"/>
              <a:t>advantage is having a </a:t>
            </a:r>
            <a:r>
              <a:rPr lang="en-US" sz="2400" u="sng" dirty="0">
                <a:solidFill>
                  <a:srgbClr val="92D050"/>
                </a:solidFill>
              </a:rPr>
              <a:t>specific location for disposal </a:t>
            </a:r>
            <a:r>
              <a:rPr lang="en-US" sz="2400" dirty="0"/>
              <a:t>that can be monitored, where waste can be processed to remove all recyclable materials before tipping.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38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LANDFILLS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sz="3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400" dirty="0" smtClean="0"/>
              <a:t> “</a:t>
            </a:r>
            <a:r>
              <a:rPr lang="en-US" dirty="0" smtClean="0"/>
              <a:t>A landfill site (also known as a tip, dump, rubbish dump or dumping ground) is a site for the disposal of waste materials by burial”.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400" dirty="0" smtClean="0"/>
              <a:t>and is the </a:t>
            </a:r>
            <a:r>
              <a:rPr lang="en-US" sz="3400" u="sng" dirty="0" smtClean="0">
                <a:solidFill>
                  <a:schemeClr val="accent6"/>
                </a:solidFill>
              </a:rPr>
              <a:t>oldest</a:t>
            </a:r>
            <a:r>
              <a:rPr lang="en-US" sz="3400" dirty="0" smtClean="0"/>
              <a:t> form of waste treatment.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and 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 smtClean="0"/>
              <a:t>Landfills </a:t>
            </a:r>
            <a:r>
              <a:rPr lang="en-US" dirty="0"/>
              <a:t>will only become more of a public issue as time goes on</a:t>
            </a:r>
            <a:r>
              <a:rPr lang="en-US" dirty="0" smtClean="0"/>
              <a:t>.</a:t>
            </a:r>
          </a:p>
          <a:p>
            <a:r>
              <a:rPr lang="en-US" dirty="0"/>
              <a:t>The negative effects are most commonly placed into two distinct categories: </a:t>
            </a:r>
            <a:endParaRPr lang="en-US" dirty="0" smtClean="0"/>
          </a:p>
          <a:p>
            <a:r>
              <a:rPr lang="en-US" b="1" dirty="0" smtClean="0"/>
              <a:t>a). Atmospheric </a:t>
            </a:r>
            <a:r>
              <a:rPr lang="en-US" b="1" dirty="0"/>
              <a:t>effects </a:t>
            </a:r>
          </a:p>
          <a:p>
            <a:r>
              <a:rPr lang="en-US" b="1" dirty="0" smtClean="0"/>
              <a:t>B). Hydrological </a:t>
            </a:r>
            <a:r>
              <a:rPr lang="en-US" b="1" dirty="0"/>
              <a:t>effects. </a:t>
            </a:r>
            <a:endParaRPr lang="en-US" b="1" dirty="0" smtClean="0"/>
          </a:p>
          <a:p>
            <a:r>
              <a:rPr lang="en-US" dirty="0" smtClean="0"/>
              <a:t>While </a:t>
            </a:r>
            <a:r>
              <a:rPr lang="en-US" dirty="0"/>
              <a:t>these effects are both of equal importance,</a:t>
            </a:r>
          </a:p>
        </p:txBody>
      </p:sp>
    </p:spTree>
    <p:extLst>
      <p:ext uri="{BB962C8B-B14F-4D97-AF65-F5344CB8AC3E}">
        <p14:creationId xmlns:p14="http://schemas.microsoft.com/office/powerpoint/2010/main" val="5619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a). </a:t>
            </a:r>
            <a:r>
              <a:rPr lang="en-US" b="1" dirty="0" smtClean="0"/>
              <a:t>Atmospheric </a:t>
            </a:r>
            <a:r>
              <a:rPr lang="en-US" b="1" dirty="0"/>
              <a:t>effects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172200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M</a:t>
            </a:r>
            <a:r>
              <a:rPr lang="en-US" sz="2000" dirty="0" smtClean="0"/>
              <a:t>ethane </a:t>
            </a:r>
            <a:r>
              <a:rPr lang="en-US" sz="2000" dirty="0"/>
              <a:t>and carbon dioxide are the major gases produced and make up to 90 to 98% of landfill </a:t>
            </a:r>
            <a:r>
              <a:rPr lang="en-US" sz="2000" dirty="0" smtClean="0"/>
              <a:t>gas. Nitrogen</a:t>
            </a:r>
            <a:r>
              <a:rPr lang="en-US" sz="2000" dirty="0"/>
              <a:t>, oxygen, ammonia</a:t>
            </a:r>
            <a:r>
              <a:rPr lang="en-US" sz="2000"/>
              <a:t>, </a:t>
            </a:r>
            <a:r>
              <a:rPr lang="en-US" sz="2000" smtClean="0"/>
              <a:t>hydrogen sulfides</a:t>
            </a:r>
            <a:r>
              <a:rPr lang="en-US" sz="2000" dirty="0"/>
              <a:t>, hydrogen and various other gases are also produced in small volumes</a:t>
            </a:r>
            <a:r>
              <a:rPr lang="en-US" sz="2500" dirty="0" smtClean="0"/>
              <a:t>.</a:t>
            </a:r>
            <a:r>
              <a:rPr lang="en-US" sz="2500" dirty="0"/>
              <a:t> </a:t>
            </a:r>
            <a:endParaRPr lang="en-US" sz="2500" dirty="0" smtClean="0"/>
          </a:p>
          <a:p>
            <a:r>
              <a:rPr lang="en-US" sz="2000" dirty="0" smtClean="0"/>
              <a:t>According </a:t>
            </a:r>
            <a:r>
              <a:rPr lang="en-US" sz="2000" dirty="0"/>
              <a:t>to </a:t>
            </a:r>
            <a:r>
              <a:rPr lang="en-US" sz="2000" u="sng" dirty="0"/>
              <a:t>New York State's Department of </a:t>
            </a:r>
            <a:r>
              <a:rPr lang="en-US" sz="2000" u="sng" dirty="0" smtClean="0"/>
              <a:t>Health</a:t>
            </a:r>
            <a:r>
              <a:rPr lang="en-US" sz="2000" dirty="0" smtClean="0"/>
              <a:t>, these </a:t>
            </a:r>
            <a:r>
              <a:rPr lang="en-US" sz="2000" dirty="0"/>
              <a:t>are the following impact of the gases: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 smtClean="0">
                <a:solidFill>
                  <a:srgbClr val="FF0000"/>
                </a:solidFill>
              </a:rPr>
              <a:t>leach </a:t>
            </a:r>
            <a:r>
              <a:rPr lang="en-US" sz="2500" dirty="0">
                <a:solidFill>
                  <a:srgbClr val="FF0000"/>
                </a:solidFill>
              </a:rPr>
              <a:t>and ammonia </a:t>
            </a:r>
            <a:r>
              <a:rPr lang="en-US" sz="2500" dirty="0"/>
              <a:t>in landfills can produce toxic gases and odor that can significantly impact the quality of air in the vicinity of the landfill. </a:t>
            </a:r>
            <a:r>
              <a:rPr lang="en-US" sz="2500" dirty="0" smtClean="0"/>
              <a:t>HS </a:t>
            </a:r>
            <a:r>
              <a:rPr lang="en-US" sz="2500" dirty="0"/>
              <a:t>produced in landfills smells similar to rotten eggs. </a:t>
            </a:r>
          </a:p>
          <a:p>
            <a:r>
              <a:rPr lang="en-US" sz="2500" dirty="0"/>
              <a:t>Landfill gases do not </a:t>
            </a:r>
            <a:r>
              <a:rPr lang="en-US" sz="2500" dirty="0">
                <a:solidFill>
                  <a:srgbClr val="FF0000"/>
                </a:solidFill>
              </a:rPr>
              <a:t>remain on-site</a:t>
            </a:r>
            <a:r>
              <a:rPr lang="en-US" sz="2500" dirty="0"/>
              <a:t>. When released in the air, gases find their way into homes and other buildings through windows and doors, or through soil underground into basements </a:t>
            </a:r>
            <a:r>
              <a:rPr lang="en-US" sz="2500" dirty="0" smtClean="0"/>
              <a:t>etc. </a:t>
            </a:r>
            <a:endParaRPr lang="en-US" sz="2500" dirty="0"/>
          </a:p>
          <a:p>
            <a:r>
              <a:rPr lang="en-US" sz="2500" dirty="0" smtClean="0"/>
              <a:t>LFG </a:t>
            </a:r>
            <a:r>
              <a:rPr lang="en-US" sz="2500" dirty="0"/>
              <a:t>can also impact </a:t>
            </a:r>
            <a:r>
              <a:rPr lang="en-US" sz="2500" dirty="0">
                <a:solidFill>
                  <a:srgbClr val="FF0000"/>
                </a:solidFill>
              </a:rPr>
              <a:t>health causing problems </a:t>
            </a:r>
            <a:r>
              <a:rPr lang="en-US" sz="2500" dirty="0"/>
              <a:t>that can be acute or </a:t>
            </a:r>
            <a:r>
              <a:rPr lang="en-US" sz="2500" dirty="0" smtClean="0"/>
              <a:t>chronic.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310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Operator of landfill, New York</a:t>
            </a: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609600"/>
            <a:ext cx="8991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Climate Change </a:t>
            </a:r>
          </a:p>
          <a:p>
            <a:r>
              <a:rPr lang="en-US" dirty="0"/>
              <a:t>Methane and carbon dioxide produced in landfills are greenhouse gases leading to </a:t>
            </a:r>
            <a:r>
              <a:rPr lang="en-US" dirty="0">
                <a:hlinkClick r:id="rId2" tooltip="What Are the Main Causes of Global Warming?"/>
              </a:rPr>
              <a:t>global warming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Hydrological Effects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dirty="0" smtClean="0"/>
              <a:t>Landfills </a:t>
            </a:r>
            <a:r>
              <a:rPr lang="en-US" dirty="0"/>
              <a:t>also create a toxic soup of industrial and home-cleaning chemicals. People throw away everything from industrial solvents to household cleaners in landfills, and these chemicals accumulate and mix over time and cause water pollution</a:t>
            </a:r>
            <a:r>
              <a:rPr lang="en-US" dirty="0" smtClean="0"/>
              <a:t>.</a:t>
            </a:r>
          </a:p>
          <a:p>
            <a:r>
              <a:rPr lang="en-US" b="1" dirty="0"/>
              <a:t>Groundwater </a:t>
            </a:r>
            <a:r>
              <a:rPr lang="en-US" b="1" dirty="0" smtClean="0"/>
              <a:t>contamination</a:t>
            </a:r>
          </a:p>
          <a:p>
            <a:r>
              <a:rPr lang="en-US" b="1" dirty="0"/>
              <a:t>Surface water pollution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Groundwater contamination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Landfills are a major source of groundwater </a:t>
            </a:r>
            <a:r>
              <a:rPr lang="en-US" dirty="0" smtClean="0"/>
              <a:t>contamination.</a:t>
            </a:r>
          </a:p>
          <a:p>
            <a:r>
              <a:rPr lang="en-US" dirty="0">
                <a:hlinkClick r:id="rId2"/>
              </a:rPr>
              <a:t>U.S. Geological Survey's Toxic Substances Hydrology Program</a:t>
            </a:r>
            <a:r>
              <a:rPr lang="en-US" dirty="0"/>
              <a:t> reports leachates from landfills can have heavy metals like "</a:t>
            </a:r>
            <a:r>
              <a:rPr lang="en-US" dirty="0">
                <a:solidFill>
                  <a:srgbClr val="FF0000"/>
                </a:solidFill>
              </a:rPr>
              <a:t>lead, barium, chromium, cobalt, and nickel</a:t>
            </a:r>
            <a:r>
              <a:rPr lang="en-US" dirty="0"/>
              <a:t>," as well as organic compounds like "</a:t>
            </a:r>
            <a:r>
              <a:rPr lang="en-US" dirty="0" err="1">
                <a:solidFill>
                  <a:srgbClr val="FF0000"/>
                </a:solidFill>
              </a:rPr>
              <a:t>bisphenol</a:t>
            </a:r>
            <a:r>
              <a:rPr lang="en-US" dirty="0">
                <a:solidFill>
                  <a:srgbClr val="FF0000"/>
                </a:solidFill>
              </a:rPr>
              <a:t> A</a:t>
            </a:r>
            <a:r>
              <a:rPr lang="en-US" dirty="0"/>
              <a:t>, pharmaceuticals, pesticides, </a:t>
            </a:r>
            <a:r>
              <a:rPr lang="en-US" dirty="0" smtClean="0"/>
              <a:t>disinfectants“. </a:t>
            </a:r>
            <a:r>
              <a:rPr lang="en-US" dirty="0"/>
              <a:t>These can enter the soil and into the groundwater contaminating it.</a:t>
            </a:r>
          </a:p>
        </p:txBody>
      </p:sp>
    </p:spTree>
    <p:extLst>
      <p:ext uri="{BB962C8B-B14F-4D97-AF65-F5344CB8AC3E}">
        <p14:creationId xmlns:p14="http://schemas.microsoft.com/office/powerpoint/2010/main" val="9745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Surface water pollution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Leachates </a:t>
            </a:r>
            <a:r>
              <a:rPr lang="en-US" sz="1800" dirty="0"/>
              <a:t>from landfills have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polluted </a:t>
            </a:r>
            <a:r>
              <a:rPr lang="en-US" sz="1800" dirty="0"/>
              <a:t>rivers and other surface water sources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u="sng" dirty="0" smtClean="0">
                <a:solidFill>
                  <a:srgbClr val="FF0000"/>
                </a:solidFill>
              </a:rPr>
              <a:t>Ammonia</a:t>
            </a:r>
            <a:r>
              <a:rPr lang="en-US" sz="2400" dirty="0" smtClean="0"/>
              <a:t> </a:t>
            </a:r>
            <a:r>
              <a:rPr lang="en-US" sz="2400" dirty="0"/>
              <a:t>which is common in landfills converts to nitrogen and causes </a:t>
            </a:r>
            <a:r>
              <a:rPr lang="en-US" sz="2400" u="sng" dirty="0">
                <a:solidFill>
                  <a:srgbClr val="FF0000"/>
                </a:solidFill>
              </a:rPr>
              <a:t>eutrophication</a:t>
            </a:r>
            <a:r>
              <a:rPr lang="en-US" sz="2400" dirty="0"/>
              <a:t>, where algal growth increases and uses all the oxygen in water, killing other fish life. </a:t>
            </a:r>
            <a:endParaRPr lang="en-US" sz="2400" dirty="0" smtClean="0"/>
          </a:p>
          <a:p>
            <a:r>
              <a:rPr lang="en-US" sz="2400" dirty="0" smtClean="0"/>
              <a:t>Moreover</a:t>
            </a:r>
            <a:r>
              <a:rPr lang="en-US" sz="2400" dirty="0"/>
              <a:t>, toxins in leachates can kill </a:t>
            </a:r>
            <a:r>
              <a:rPr lang="en-US" sz="2400" u="sng" dirty="0">
                <a:solidFill>
                  <a:srgbClr val="FF0000"/>
                </a:solidFill>
              </a:rPr>
              <a:t>wild and domestic animals </a:t>
            </a:r>
            <a:r>
              <a:rPr lang="en-US" sz="2400" dirty="0"/>
              <a:t>that drink these waters.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people, they can cause </a:t>
            </a:r>
            <a:r>
              <a:rPr lang="en-US" sz="2400" dirty="0">
                <a:solidFill>
                  <a:srgbClr val="FF0000"/>
                </a:solidFill>
              </a:rPr>
              <a:t>skin rashes, nausea, stomach pains, headaches and fever</a:t>
            </a:r>
            <a:r>
              <a:rPr lang="en-US" sz="2400" dirty="0"/>
              <a:t>."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47" y="638032"/>
            <a:ext cx="4267199" cy="284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Solution?????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92D050"/>
                </a:solidFill>
              </a:rPr>
              <a:t>Alternatives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3886200"/>
            <a:ext cx="8610600" cy="205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There </a:t>
            </a:r>
            <a:r>
              <a:rPr lang="en-US" dirty="0"/>
              <a:t>are various alternatives to landfills, including </a:t>
            </a:r>
            <a:endParaRPr lang="en-US" dirty="0" smtClean="0"/>
          </a:p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ecycling </a:t>
            </a:r>
            <a:r>
              <a:rPr lang="en-US" dirty="0">
                <a:solidFill>
                  <a:srgbClr val="00B050"/>
                </a:solidFill>
              </a:rPr>
              <a:t>strategies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composting</a:t>
            </a:r>
            <a:r>
              <a:rPr lang="en-US" dirty="0">
                <a:solidFill>
                  <a:srgbClr val="00B050"/>
                </a:solidFill>
              </a:rPr>
              <a:t>,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Mining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T</a:t>
            </a:r>
            <a:r>
              <a:rPr lang="en-US" sz="7200" b="1" dirty="0" smtClean="0"/>
              <a:t>hanks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1039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400" dirty="0" smtClean="0"/>
              <a:t>Historically, landfills have been the most common methods of </a:t>
            </a:r>
            <a:r>
              <a:rPr lang="en-US" sz="3400" dirty="0" smtClean="0">
                <a:solidFill>
                  <a:schemeClr val="accent6"/>
                </a:solidFill>
              </a:rPr>
              <a:t>organized waste disposal</a:t>
            </a:r>
            <a:r>
              <a:rPr lang="en-US" sz="3400" dirty="0">
                <a:solidFill>
                  <a:schemeClr val="accent6"/>
                </a:solidFill>
              </a:rPr>
              <a:t> </a:t>
            </a:r>
            <a:r>
              <a:rPr lang="en-US" sz="3400" dirty="0" smtClean="0"/>
              <a:t>and remain so in many places around the world.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400" dirty="0" smtClean="0"/>
              <a:t>Some landfills are also used for </a:t>
            </a:r>
            <a:r>
              <a:rPr lang="en-US" sz="3400" dirty="0" smtClean="0">
                <a:solidFill>
                  <a:schemeClr val="accent6"/>
                </a:solidFill>
              </a:rPr>
              <a:t>waste management purposes</a:t>
            </a:r>
            <a:r>
              <a:rPr lang="en-US" sz="3400" dirty="0" smtClean="0"/>
              <a:t>, e.g., </a:t>
            </a:r>
          </a:p>
          <a:p>
            <a:pPr marL="0" indent="0" algn="just">
              <a:buNone/>
            </a:pPr>
            <a:r>
              <a:rPr lang="en-US" sz="3400" dirty="0"/>
              <a:t> </a:t>
            </a:r>
            <a:r>
              <a:rPr lang="en-US" sz="3400" dirty="0" smtClean="0"/>
              <a:t>  </a:t>
            </a:r>
            <a:r>
              <a:rPr lang="en-US" sz="2800" dirty="0" smtClean="0"/>
              <a:t>the temporary storage, </a:t>
            </a:r>
          </a:p>
          <a:p>
            <a:pPr mar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consolidation and transfer,</a:t>
            </a:r>
          </a:p>
          <a:p>
            <a:pPr mar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processing of waste material (sorting, treatment or recycling).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sz="3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400" dirty="0" smtClean="0"/>
              <a:t>A landfill also may refer to “</a:t>
            </a:r>
            <a:r>
              <a:rPr lang="en-US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ground that has been filled in with rocks instead of waste materials</a:t>
            </a:r>
            <a:r>
              <a:rPr lang="en-US" sz="3400" dirty="0" smtClean="0"/>
              <a:t>”, so that it can be used for a specific purpose, such as for building houses. Unless they are stabilized, these areas may experience severe shaking or liquefaction of the ground in a large </a:t>
            </a:r>
            <a:r>
              <a:rPr lang="en-US" sz="3400" dirty="0" smtClean="0">
                <a:hlinkClick r:id="rId2" tooltip="Earthquake"/>
              </a:rPr>
              <a:t>earthquake</a:t>
            </a:r>
            <a:r>
              <a:rPr lang="en-US" sz="3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ilytimes.com.pk/images/2012/02/27/20120227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4676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OPERATIONAL SITES FOR LANDFILLS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There are three kinds of operational landfill sites categorized by the types of waste they are authorized to take. These are:</a:t>
            </a:r>
          </a:p>
          <a:p>
            <a:pPr marL="514350" indent="-514350" algn="just">
              <a:buNone/>
            </a:pPr>
            <a:r>
              <a:rPr lang="en-US" sz="2800" b="1" u="sng" dirty="0" smtClean="0"/>
              <a:t>1. Inert wastes: </a:t>
            </a:r>
            <a:r>
              <a:rPr lang="en-US" sz="2800" dirty="0" smtClean="0"/>
              <a:t>These sites take only inert wastes such as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excavation wastes</a:t>
            </a:r>
            <a:r>
              <a:rPr lang="en-US" sz="2800" dirty="0" smtClean="0"/>
              <a:t>. They have a low impact on the environment. Inert wastes are unlikely to react with other wastes.</a:t>
            </a:r>
          </a:p>
          <a:p>
            <a:pPr marL="514350" indent="-514350" algn="just">
              <a:buNone/>
            </a:pPr>
            <a:r>
              <a:rPr lang="en-US" sz="2800" b="1" u="sng" dirty="0" smtClean="0"/>
              <a:t>2. Non-hazardous wastes: </a:t>
            </a:r>
            <a:r>
              <a:rPr lang="en-US" sz="2800" dirty="0" smtClean="0"/>
              <a:t>These sites take a mix of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inert waste and biodegradable wastes</a:t>
            </a:r>
            <a:r>
              <a:rPr lang="en-US" sz="2800" dirty="0" smtClean="0"/>
              <a:t>. They may also be allowed to make special provision for some hazardous waste such as asbestos.</a:t>
            </a:r>
          </a:p>
          <a:p>
            <a:pPr marL="514350" indent="-514350" algn="just">
              <a:buNone/>
            </a:pPr>
            <a:r>
              <a:rPr lang="en-US" sz="2800" b="1" u="sng" dirty="0" smtClean="0"/>
              <a:t>3. Hazardous wastes: </a:t>
            </a:r>
            <a:r>
              <a:rPr lang="en-US" sz="2800" dirty="0" smtClean="0"/>
              <a:t>These sites take hazardous wastes such as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contaminated soils and asbestos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2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i="1" dirty="0"/>
              <a:t>COMPOSITION OF A LANDFILL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are four critical elements in a secure landfill: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1). a </a:t>
            </a:r>
            <a:r>
              <a:rPr lang="en-US" dirty="0">
                <a:solidFill>
                  <a:srgbClr val="FF0000"/>
                </a:solidFill>
              </a:rPr>
              <a:t>bottom liner,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2). a </a:t>
            </a:r>
            <a:r>
              <a:rPr lang="en-US" dirty="0">
                <a:solidFill>
                  <a:srgbClr val="FF0000"/>
                </a:solidFill>
              </a:rPr>
              <a:t>leachate collection system,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3). a </a:t>
            </a:r>
            <a:r>
              <a:rPr lang="en-US" dirty="0">
                <a:solidFill>
                  <a:srgbClr val="FF0000"/>
                </a:solidFill>
              </a:rPr>
              <a:t>cover,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4). </a:t>
            </a:r>
            <a:r>
              <a:rPr lang="en-US" dirty="0">
                <a:solidFill>
                  <a:srgbClr val="FF0000"/>
                </a:solidFill>
              </a:rPr>
              <a:t>the natural </a:t>
            </a:r>
            <a:r>
              <a:rPr lang="en-US" dirty="0" err="1">
                <a:solidFill>
                  <a:srgbClr val="FF0000"/>
                </a:solidFill>
              </a:rPr>
              <a:t>hydrogeologic</a:t>
            </a:r>
            <a:r>
              <a:rPr lang="en-US" dirty="0">
                <a:solidFill>
                  <a:srgbClr val="FF0000"/>
                </a:solidFill>
              </a:rPr>
              <a:t> setting.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natural setting can be selected to minimize the possibility of wastes escaping to groundwater beneath a landfill.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three other elements must be engineered. Each of these elements is critical to success.</a:t>
            </a:r>
          </a:p>
        </p:txBody>
      </p:sp>
    </p:spTree>
    <p:extLst>
      <p:ext uri="{BB962C8B-B14F-4D97-AF65-F5344CB8AC3E}">
        <p14:creationId xmlns:p14="http://schemas.microsoft.com/office/powerpoint/2010/main" val="83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685800"/>
            <a:ext cx="9143999" cy="60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PROCESS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Most non-hazardous wastes gradually degrade in a landfill. As they do so they produce gas, which is known simply as </a:t>
            </a:r>
            <a:r>
              <a:rPr lang="en-US" sz="3600" dirty="0" smtClean="0">
                <a:solidFill>
                  <a:srgbClr val="FF0000"/>
                </a:solidFill>
              </a:rPr>
              <a:t>landfill gas</a:t>
            </a:r>
            <a:r>
              <a:rPr lang="en-US" sz="3600" dirty="0" smtClean="0"/>
              <a:t>. </a:t>
            </a:r>
          </a:p>
          <a:p>
            <a:pPr algn="just"/>
            <a:r>
              <a:rPr lang="en-US" sz="3600" dirty="0" smtClean="0"/>
              <a:t>As rainwater seeps through the landfill a liquid is formed known as </a:t>
            </a:r>
            <a:r>
              <a:rPr lang="en-US" sz="3600" dirty="0" smtClean="0">
                <a:solidFill>
                  <a:srgbClr val="FF0000"/>
                </a:solidFill>
              </a:rPr>
              <a:t>leachate</a:t>
            </a:r>
            <a:r>
              <a:rPr lang="en-US" sz="3600" dirty="0" smtClean="0"/>
              <a:t>. </a:t>
            </a:r>
          </a:p>
          <a:p>
            <a:pPr algn="just"/>
            <a:r>
              <a:rPr lang="en-US" sz="3600" dirty="0" smtClean="0"/>
              <a:t>Landfill gas and leachate must be safely extracted and treated.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24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1413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LANDFILLS </vt:lpstr>
      <vt:lpstr>LANDFILLS</vt:lpstr>
      <vt:lpstr>PowerPoint Presentation</vt:lpstr>
      <vt:lpstr>PowerPoint Presentation</vt:lpstr>
      <vt:lpstr>PowerPoint Presentation</vt:lpstr>
      <vt:lpstr>OPERATIONAL SITES FOR LANDFILLS</vt:lpstr>
      <vt:lpstr>COMPOSITION OF A LANDFILL</vt:lpstr>
      <vt:lpstr>PowerPoint Presentation</vt:lpstr>
      <vt:lpstr>PROCESS</vt:lpstr>
      <vt:lpstr>Operations</vt:lpstr>
      <vt:lpstr> 1.  Confine waste to as small an area as possible </vt:lpstr>
      <vt:lpstr>2.  Compact waste to reduce volume</vt:lpstr>
      <vt:lpstr>3.  Covering of waste</vt:lpstr>
      <vt:lpstr>Landfill, Hong Kong</vt:lpstr>
      <vt:lpstr>Why do we need landfills?</vt:lpstr>
      <vt:lpstr>Legislation &amp; landfill activity</vt:lpstr>
      <vt:lpstr>JOB of Environment Agency (EA)</vt:lpstr>
      <vt:lpstr>Are landfills safe?</vt:lpstr>
      <vt:lpstr>Advantage</vt:lpstr>
      <vt:lpstr>Social and environmental impact</vt:lpstr>
      <vt:lpstr>a). Atmospheric effects  </vt:lpstr>
      <vt:lpstr>Operator of landfill, New York</vt:lpstr>
      <vt:lpstr>PowerPoint Presentation</vt:lpstr>
      <vt:lpstr>Hydrological Effects  </vt:lpstr>
      <vt:lpstr>Groundwater contamination </vt:lpstr>
      <vt:lpstr>Surface water pollution </vt:lpstr>
      <vt:lpstr>Solution?????   Alternatives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RUKHAMA HAQ</dc:creator>
  <cp:lastModifiedBy>Dr. Saiqa</cp:lastModifiedBy>
  <cp:revision>103</cp:revision>
  <dcterms:created xsi:type="dcterms:W3CDTF">2006-08-16T00:00:00Z</dcterms:created>
  <dcterms:modified xsi:type="dcterms:W3CDTF">2019-10-10T07:58:18Z</dcterms:modified>
</cp:coreProperties>
</file>