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79" r:id="rId5"/>
    <p:sldId id="275" r:id="rId6"/>
    <p:sldId id="276" r:id="rId7"/>
    <p:sldId id="277" r:id="rId8"/>
    <p:sldId id="278" r:id="rId9"/>
    <p:sldId id="260" r:id="rId10"/>
    <p:sldId id="261" r:id="rId11"/>
    <p:sldId id="272" r:id="rId12"/>
    <p:sldId id="273" r:id="rId13"/>
    <p:sldId id="264" r:id="rId14"/>
    <p:sldId id="265" r:id="rId15"/>
    <p:sldId id="266" r:id="rId16"/>
    <p:sldId id="268" r:id="rId17"/>
    <p:sldId id="269" r:id="rId18"/>
    <p:sldId id="270" r:id="rId19"/>
    <p:sldId id="271" r:id="rId20"/>
    <p:sldId id="25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0C0B8C-69FA-4665-9DB0-996C49C02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7153" y="2534315"/>
            <a:ext cx="5518067" cy="1524329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chemeClr val="accent1"/>
                </a:solidFill>
              </a:rPr>
              <a:t>MEGA</a:t>
            </a:r>
            <a:endParaRPr lang="x-none" sz="9600" b="1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184269-8098-4E33-B700-9FD88B94C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0546" y="4099682"/>
            <a:ext cx="7684209" cy="2758318"/>
          </a:xfrm>
        </p:spPr>
        <p:txBody>
          <a:bodyPr>
            <a:normAutofit/>
          </a:bodyPr>
          <a:lstStyle/>
          <a:p>
            <a:pPr algn="ctr"/>
            <a:r>
              <a:rPr lang="en-US" sz="4500" b="1" dirty="0">
                <a:solidFill>
                  <a:schemeClr val="tx2"/>
                </a:solidFill>
              </a:rPr>
              <a:t>MOLECULAR EVOLUTIONARY GENETICS ANALYSIS</a:t>
            </a:r>
            <a:endParaRPr lang="en-US" sz="2800" b="1" dirty="0">
              <a:solidFill>
                <a:schemeClr val="tx2"/>
              </a:solidFill>
            </a:endParaRPr>
          </a:p>
          <a:p>
            <a:pPr algn="ctr"/>
            <a:endParaRPr lang="x-none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249105" y="2593727"/>
            <a:ext cx="3194107" cy="2390399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>
                <a:solidFill>
                  <a:schemeClr val="accent1"/>
                </a:solidFill>
              </a:rPr>
              <a:t> 7. </a:t>
            </a:r>
            <a:r>
              <a:rPr lang="en-US" sz="2000" dirty="0"/>
              <a:t>Go to alignment → click </a:t>
            </a:r>
            <a:r>
              <a:rPr lang="en-US" sz="2000" b="1" dirty="0"/>
              <a:t>align by muscle.</a:t>
            </a:r>
          </a:p>
          <a:p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63" y="1283785"/>
            <a:ext cx="6815137" cy="3831643"/>
          </a:xfrm>
        </p:spPr>
      </p:pic>
    </p:spTree>
    <p:extLst>
      <p:ext uri="{BB962C8B-B14F-4D97-AF65-F5344CB8AC3E}">
        <p14:creationId xmlns:p14="http://schemas.microsoft.com/office/powerpoint/2010/main" val="707101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133197" y="1416677"/>
            <a:ext cx="2664361" cy="5009882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In the popped up window the settings of the highlighted regions can be changed.</a:t>
            </a:r>
          </a:p>
          <a:p>
            <a:pPr algn="just"/>
            <a:r>
              <a:rPr lang="en-US" sz="2000" dirty="0">
                <a:solidFill>
                  <a:schemeClr val="accent1"/>
                </a:solidFill>
              </a:rPr>
              <a:t> 8. </a:t>
            </a:r>
            <a:r>
              <a:rPr lang="en-US" sz="2000" dirty="0"/>
              <a:t>Going with default settings click compute.</a:t>
            </a:r>
            <a:endParaRPr lang="en-US" sz="2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63" y="1283785"/>
            <a:ext cx="6815137" cy="3831643"/>
          </a:xfrm>
        </p:spPr>
      </p:pic>
    </p:spTree>
    <p:extLst>
      <p:ext uri="{BB962C8B-B14F-4D97-AF65-F5344CB8AC3E}">
        <p14:creationId xmlns:p14="http://schemas.microsoft.com/office/powerpoint/2010/main" val="3004830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120318" y="1429556"/>
            <a:ext cx="2664361" cy="5428445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The appearance of gaps represents completion of alignment.</a:t>
            </a:r>
          </a:p>
          <a:p>
            <a:pPr algn="just"/>
            <a:r>
              <a:rPr lang="en-US" sz="2000" dirty="0"/>
              <a:t>In alignment identical amino acid residues are marked by their names while The gaps appear in places in the proteins that do not have corresponding amino acid residues with other proteins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63" y="1283785"/>
            <a:ext cx="6815137" cy="3831643"/>
          </a:xfrm>
        </p:spPr>
      </p:pic>
    </p:spTree>
    <p:extLst>
      <p:ext uri="{BB962C8B-B14F-4D97-AF65-F5344CB8AC3E}">
        <p14:creationId xmlns:p14="http://schemas.microsoft.com/office/powerpoint/2010/main" val="3539174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094561" y="1416678"/>
            <a:ext cx="2664361" cy="5177307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000" dirty="0">
                <a:solidFill>
                  <a:schemeClr val="accent1"/>
                </a:solidFill>
              </a:rPr>
              <a:t>9. </a:t>
            </a:r>
            <a:r>
              <a:rPr lang="en-US" sz="2000" dirty="0"/>
              <a:t>after alignment click </a:t>
            </a:r>
            <a:r>
              <a:rPr lang="en-US" sz="2000" b="1" dirty="0"/>
              <a:t>data → export alignment → MEGA format → </a:t>
            </a:r>
            <a:r>
              <a:rPr lang="en-US" sz="2000" dirty="0"/>
              <a:t>name the file and save it in your desktop.</a:t>
            </a:r>
          </a:p>
          <a:p>
            <a:pPr algn="just"/>
            <a:r>
              <a:rPr lang="en-US" sz="2000" b="1" dirty="0">
                <a:solidFill>
                  <a:schemeClr val="accent1"/>
                </a:solidFill>
              </a:rPr>
              <a:t>10.  </a:t>
            </a:r>
            <a:r>
              <a:rPr lang="en-US" sz="2000" dirty="0"/>
              <a:t>Then go to the main window of MEGA and </a:t>
            </a:r>
            <a:r>
              <a:rPr lang="en-US" sz="2000" b="1" dirty="0"/>
              <a:t>click distance → compute pair wise distance → ok </a:t>
            </a:r>
            <a:r>
              <a:rPr lang="en-US" sz="2000" dirty="0"/>
              <a:t>→ keeping the default settings click compute.</a:t>
            </a:r>
          </a:p>
          <a:p>
            <a:pPr algn="just"/>
            <a:endParaRPr lang="en-US" sz="2000" dirty="0"/>
          </a:p>
          <a:p>
            <a:pPr algn="just"/>
            <a:endParaRPr lang="en-US" sz="2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63" y="1283785"/>
            <a:ext cx="6815137" cy="3831643"/>
          </a:xfrm>
        </p:spPr>
      </p:pic>
    </p:spTree>
    <p:extLst>
      <p:ext uri="{BB962C8B-B14F-4D97-AF65-F5344CB8AC3E}">
        <p14:creationId xmlns:p14="http://schemas.microsoft.com/office/powerpoint/2010/main" val="1603620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081681" y="2181604"/>
            <a:ext cx="2664361" cy="2386397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The smaller the calculated pair wise distance the closer the relationship between the protein of two organism.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63" y="1283785"/>
            <a:ext cx="6815137" cy="3831643"/>
          </a:xfrm>
        </p:spPr>
      </p:pic>
    </p:spTree>
    <p:extLst>
      <p:ext uri="{BB962C8B-B14F-4D97-AF65-F5344CB8AC3E}">
        <p14:creationId xmlns:p14="http://schemas.microsoft.com/office/powerpoint/2010/main" val="2259344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133197" y="1493951"/>
            <a:ext cx="2664361" cy="497124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2000" b="1" dirty="0">
                <a:solidFill>
                  <a:schemeClr val="accent1"/>
                </a:solidFill>
              </a:rPr>
              <a:t>11.  </a:t>
            </a:r>
            <a:r>
              <a:rPr lang="en-US" sz="2000" dirty="0"/>
              <a:t>go back to the main window of the MEGA click </a:t>
            </a:r>
            <a:r>
              <a:rPr lang="en-US" sz="2000" b="1" dirty="0"/>
              <a:t>phylogeny →  construct / test maximum likelihood tree → yes → keeping the default settings click OK → </a:t>
            </a:r>
            <a:r>
              <a:rPr lang="en-US" sz="2000" dirty="0"/>
              <a:t>a branched tree showing phylogenetic relationship between the hemoglobin protein of different organisms appear</a:t>
            </a:r>
          </a:p>
          <a:p>
            <a:pPr algn="just"/>
            <a:r>
              <a:rPr lang="en-US" sz="2000" dirty="0"/>
              <a:t>The closer the branching point the closer the relationship between organisms.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63" y="1283785"/>
            <a:ext cx="6815137" cy="3831643"/>
          </a:xfrm>
        </p:spPr>
      </p:pic>
    </p:spTree>
    <p:extLst>
      <p:ext uri="{BB962C8B-B14F-4D97-AF65-F5344CB8AC3E}">
        <p14:creationId xmlns:p14="http://schemas.microsoft.com/office/powerpoint/2010/main" val="1817119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068801" y="1519707"/>
            <a:ext cx="2664361" cy="477806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The shape of the ranching tree can e changed.</a:t>
            </a:r>
          </a:p>
          <a:p>
            <a:pPr algn="just"/>
            <a:r>
              <a:rPr lang="en-US" b="1" dirty="0">
                <a:solidFill>
                  <a:schemeClr val="accent1"/>
                </a:solidFill>
              </a:rPr>
              <a:t>12. </a:t>
            </a:r>
            <a:r>
              <a:rPr lang="en-US" dirty="0"/>
              <a:t>Click view </a:t>
            </a:r>
            <a:r>
              <a:rPr lang="en-US" b="1" dirty="0"/>
              <a:t>→ tree / branch style → traditional → straight.</a:t>
            </a:r>
          </a:p>
          <a:p>
            <a:pPr algn="just"/>
            <a:r>
              <a:rPr lang="en-US" dirty="0"/>
              <a:t>The newly appeared branching tree is similar to the previous branching tree but with straight lines connecting instead of rectangular lines.</a:t>
            </a:r>
          </a:p>
          <a:p>
            <a:pPr algn="just"/>
            <a:r>
              <a:rPr lang="en-US" dirty="0"/>
              <a:t>The closer the branching point the closer the relationship between the organism.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63" y="1283785"/>
            <a:ext cx="6815137" cy="3831643"/>
          </a:xfrm>
        </p:spPr>
      </p:pic>
    </p:spTree>
    <p:extLst>
      <p:ext uri="{BB962C8B-B14F-4D97-AF65-F5344CB8AC3E}">
        <p14:creationId xmlns:p14="http://schemas.microsoft.com/office/powerpoint/2010/main" val="2078448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094561" y="1532588"/>
            <a:ext cx="2664361" cy="4816699"/>
          </a:xfrm>
        </p:spPr>
        <p:txBody>
          <a:bodyPr/>
          <a:lstStyle/>
          <a:p>
            <a:pPr algn="just"/>
            <a:r>
              <a:rPr lang="en-US" dirty="0"/>
              <a:t>To observe the branching tree with curved lines</a:t>
            </a:r>
          </a:p>
          <a:p>
            <a:pPr algn="just"/>
            <a:r>
              <a:rPr lang="en-US" b="1" dirty="0">
                <a:solidFill>
                  <a:schemeClr val="accent1"/>
                </a:solidFill>
              </a:rPr>
              <a:t> 13. </a:t>
            </a:r>
            <a:r>
              <a:rPr lang="en-US" dirty="0"/>
              <a:t>Click view</a:t>
            </a:r>
            <a:r>
              <a:rPr lang="en-US" b="1" dirty="0"/>
              <a:t> → tree / branch style → traditional → curved.</a:t>
            </a:r>
          </a:p>
          <a:p>
            <a:pPr algn="just"/>
            <a:r>
              <a:rPr lang="en-US" dirty="0"/>
              <a:t>The closer the ranching point shows the closer the relationship of the organisms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63" y="1283785"/>
            <a:ext cx="6815137" cy="3831643"/>
          </a:xfrm>
        </p:spPr>
      </p:pic>
    </p:spTree>
    <p:extLst>
      <p:ext uri="{BB962C8B-B14F-4D97-AF65-F5344CB8AC3E}">
        <p14:creationId xmlns:p14="http://schemas.microsoft.com/office/powerpoint/2010/main" val="801113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094560" y="1506830"/>
            <a:ext cx="2664361" cy="5100033"/>
          </a:xfrm>
        </p:spPr>
        <p:txBody>
          <a:bodyPr/>
          <a:lstStyle/>
          <a:p>
            <a:pPr algn="just"/>
            <a:r>
              <a:rPr lang="en-US" dirty="0"/>
              <a:t>To view phylogenetic tree constructed with radiating connection ranches.</a:t>
            </a:r>
          </a:p>
          <a:p>
            <a:pPr algn="just"/>
            <a:r>
              <a:rPr lang="en-US" sz="2000" dirty="0">
                <a:solidFill>
                  <a:schemeClr val="accent1"/>
                </a:solidFill>
              </a:rPr>
              <a:t>14. </a:t>
            </a:r>
            <a:r>
              <a:rPr lang="en-US" dirty="0"/>
              <a:t>Click view </a:t>
            </a:r>
            <a:r>
              <a:rPr lang="en-US" b="1" dirty="0"/>
              <a:t>→ tree / branch style → radiation.</a:t>
            </a:r>
          </a:p>
          <a:p>
            <a:pPr algn="just"/>
            <a:r>
              <a:rPr lang="en-US" dirty="0"/>
              <a:t>The phylogenetic tree with radiating branches will appear  the closer the ranching junction the closer is the relationship between the organisms.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63" y="1283785"/>
            <a:ext cx="6815137" cy="3831643"/>
          </a:xfrm>
        </p:spPr>
      </p:pic>
    </p:spTree>
    <p:extLst>
      <p:ext uri="{BB962C8B-B14F-4D97-AF65-F5344CB8AC3E}">
        <p14:creationId xmlns:p14="http://schemas.microsoft.com/office/powerpoint/2010/main" val="3175103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146076" y="1357354"/>
            <a:ext cx="2664361" cy="465708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To view phylogenetic tree constructed with circular connection ranches.</a:t>
            </a:r>
          </a:p>
          <a:p>
            <a:pPr algn="just"/>
            <a:r>
              <a:rPr lang="en-US" b="1" dirty="0">
                <a:solidFill>
                  <a:schemeClr val="accent1"/>
                </a:solidFill>
              </a:rPr>
              <a:t> 15.</a:t>
            </a:r>
            <a:r>
              <a:rPr lang="en-US" dirty="0"/>
              <a:t>Click view → </a:t>
            </a:r>
            <a:r>
              <a:rPr lang="en-US" b="1" dirty="0"/>
              <a:t>tree / branch style → circle.</a:t>
            </a:r>
          </a:p>
          <a:p>
            <a:r>
              <a:rPr lang="en-US" dirty="0"/>
              <a:t>The phylogenetic tree with circular branches will appear  the closer the ranching junction the closer is the relationship between the organisms.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63" y="1283785"/>
            <a:ext cx="6815137" cy="3831643"/>
          </a:xfrm>
        </p:spPr>
      </p:pic>
    </p:spTree>
    <p:extLst>
      <p:ext uri="{BB962C8B-B14F-4D97-AF65-F5344CB8AC3E}">
        <p14:creationId xmlns:p14="http://schemas.microsoft.com/office/powerpoint/2010/main" val="2476369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18550-31BB-48E8-84A6-F84611E38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565" y="529924"/>
            <a:ext cx="7958331" cy="92797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</a:rPr>
              <a:t>INTRODUCTION</a:t>
            </a:r>
            <a:endParaRPr lang="x-none" sz="4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D890EF-2D1C-41DB-BFA5-B4419FF1B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435" y="993915"/>
            <a:ext cx="10098156" cy="572493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dirty="0">
                <a:solidFill>
                  <a:schemeClr val="accent1"/>
                </a:solidFill>
              </a:rPr>
              <a:t>MEGA </a:t>
            </a:r>
            <a:r>
              <a:rPr lang="en-US" b="1" dirty="0"/>
              <a:t>Molecular Evolutionary Genetics Analysis, </a:t>
            </a:r>
            <a:r>
              <a:rPr lang="en-US" dirty="0"/>
              <a:t>is a freely available software for conducting statistical analysis of molecular evolution and for constructing phylogenetic trees.</a:t>
            </a:r>
          </a:p>
          <a:p>
            <a:pPr algn="just"/>
            <a:r>
              <a:rPr lang="en-US" b="1" dirty="0">
                <a:solidFill>
                  <a:schemeClr val="accent1"/>
                </a:solidFill>
              </a:rPr>
              <a:t>MEGA </a:t>
            </a:r>
            <a:r>
              <a:rPr lang="en-US" dirty="0"/>
              <a:t>is used by biologists in a large number of laboratories for reconstructing the evolutionary histories of species and inferring the extent and nature of the selective forces shaping the evolution of gene and species.</a:t>
            </a:r>
          </a:p>
          <a:p>
            <a:r>
              <a:rPr lang="en-US" b="1" dirty="0">
                <a:solidFill>
                  <a:schemeClr val="accent1"/>
                </a:solidFill>
              </a:rPr>
              <a:t>MEGA </a:t>
            </a:r>
            <a:r>
              <a:rPr lang="en-US" dirty="0"/>
              <a:t>is an integrated tool for conducting:</a:t>
            </a:r>
          </a:p>
          <a:p>
            <a:r>
              <a:rPr lang="en-US" dirty="0"/>
              <a:t>Sequence alignment.</a:t>
            </a:r>
          </a:p>
          <a:p>
            <a:r>
              <a:rPr lang="en-US" dirty="0"/>
              <a:t>Inferring phylogenetic trees.</a:t>
            </a:r>
          </a:p>
          <a:p>
            <a:r>
              <a:rPr lang="en-US" dirty="0"/>
              <a:t>Estimating divergence times.</a:t>
            </a:r>
          </a:p>
          <a:p>
            <a:r>
              <a:rPr lang="en-US" dirty="0"/>
              <a:t>Estimating rates of molecular evolution. </a:t>
            </a:r>
          </a:p>
          <a:p>
            <a:r>
              <a:rPr lang="en-US" dirty="0"/>
              <a:t>Inferring ancestral sequences.</a:t>
            </a:r>
          </a:p>
          <a:p>
            <a:r>
              <a:rPr lang="en-US" dirty="0"/>
              <a:t>Testing evolutionary hypothesis.</a:t>
            </a:r>
          </a:p>
        </p:txBody>
      </p:sp>
    </p:spTree>
    <p:extLst>
      <p:ext uri="{BB962C8B-B14F-4D97-AF65-F5344CB8AC3E}">
        <p14:creationId xmlns:p14="http://schemas.microsoft.com/office/powerpoint/2010/main" val="3917913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FC53B9F-475D-4184-8DB5-235556B43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873" y="805819"/>
            <a:ext cx="7950984" cy="731435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dirty="0">
                <a:solidFill>
                  <a:schemeClr val="accent1"/>
                </a:solidFill>
              </a:rPr>
              <a:t>ADVANTAGES            DISADVANTAGES</a:t>
            </a:r>
            <a:endParaRPr lang="x-none" b="1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25022EA-D0F3-4539-B6C9-D1DBA9577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7740" y="1437861"/>
            <a:ext cx="4638261" cy="542013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>
                <a:solidFill>
                  <a:schemeClr val="accent1"/>
                </a:solidFill>
              </a:rPr>
              <a:t>MEGA </a:t>
            </a:r>
            <a:r>
              <a:rPr lang="en-US" dirty="0"/>
              <a:t>is an excellent easy to use starting point for a phylogenetic analysis </a:t>
            </a:r>
          </a:p>
          <a:p>
            <a:pPr algn="just"/>
            <a:r>
              <a:rPr lang="en-US" b="1" dirty="0">
                <a:solidFill>
                  <a:schemeClr val="accent1"/>
                </a:solidFill>
              </a:rPr>
              <a:t>MEGA </a:t>
            </a:r>
            <a:r>
              <a:rPr lang="en-US" dirty="0"/>
              <a:t>consumes less time to construct phylogenetic trees.</a:t>
            </a:r>
          </a:p>
          <a:p>
            <a:pPr algn="just"/>
            <a:r>
              <a:rPr lang="en-US" b="1" dirty="0">
                <a:solidFill>
                  <a:schemeClr val="accent1"/>
                </a:solidFill>
              </a:rPr>
              <a:t>MEGA </a:t>
            </a:r>
            <a:r>
              <a:rPr lang="en-US" dirty="0"/>
              <a:t>is a good software to calculate pairwise genetic distances from sequence data.</a:t>
            </a:r>
          </a:p>
          <a:p>
            <a:pPr algn="just"/>
            <a:r>
              <a:rPr lang="en-US" b="1" dirty="0">
                <a:solidFill>
                  <a:schemeClr val="accent1"/>
                </a:solidFill>
              </a:rPr>
              <a:t>MEGA </a:t>
            </a:r>
            <a:r>
              <a:rPr lang="en-US" dirty="0"/>
              <a:t>is also great for web based acquisition of sequence data (e.g. grabbing sequences from </a:t>
            </a:r>
            <a:r>
              <a:rPr lang="en-US" dirty="0" err="1"/>
              <a:t>GenBank</a:t>
            </a:r>
            <a:r>
              <a:rPr lang="en-US" dirty="0"/>
              <a:t>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907AF10-3992-4DA6-BD34-26FC25627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1775" y="1437861"/>
            <a:ext cx="4850295" cy="542013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>
                <a:solidFill>
                  <a:schemeClr val="accent1"/>
                </a:solidFill>
              </a:rPr>
              <a:t>MEGA </a:t>
            </a:r>
            <a:r>
              <a:rPr lang="en-US" dirty="0"/>
              <a:t>works like a black box i.e. only inputs and outputs can be viewed and there is no knowledge about the internal workings of the software.</a:t>
            </a:r>
          </a:p>
          <a:p>
            <a:pPr algn="just"/>
            <a:r>
              <a:rPr lang="en-US" dirty="0"/>
              <a:t>The previous versions of </a:t>
            </a:r>
            <a:r>
              <a:rPr lang="en-US" b="1" dirty="0">
                <a:solidFill>
                  <a:schemeClr val="accent1"/>
                </a:solidFill>
              </a:rPr>
              <a:t>MEGA </a:t>
            </a:r>
            <a:r>
              <a:rPr lang="en-US" dirty="0"/>
              <a:t>only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used command line interface instead of graphic user interface which can be difficult to operate for some users. But in the latest versions GUI has also been introduced.</a:t>
            </a:r>
          </a:p>
          <a:p>
            <a:pPr algn="just"/>
            <a:r>
              <a:rPr lang="en-US" b="1" dirty="0">
                <a:solidFill>
                  <a:schemeClr val="accent1"/>
                </a:solidFill>
              </a:rPr>
              <a:t>MEGA </a:t>
            </a:r>
            <a:r>
              <a:rPr lang="en-US" dirty="0"/>
              <a:t>can only  be used to build small phylogenetic trees but to construct large phylogenetic tees other software like </a:t>
            </a:r>
            <a:r>
              <a:rPr lang="en-US" dirty="0" err="1">
                <a:solidFill>
                  <a:schemeClr val="accent1"/>
                </a:solidFill>
              </a:rPr>
              <a:t>RAxML</a:t>
            </a:r>
            <a:r>
              <a:rPr lang="en-US" dirty="0">
                <a:solidFill>
                  <a:schemeClr val="accent1"/>
                </a:solidFill>
              </a:rPr>
              <a:t>, </a:t>
            </a:r>
            <a:r>
              <a:rPr lang="en-US" dirty="0" err="1">
                <a:solidFill>
                  <a:schemeClr val="accent1"/>
                </a:solidFill>
              </a:rPr>
              <a:t>MrBayes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and </a:t>
            </a:r>
            <a:r>
              <a:rPr lang="en-US" dirty="0" err="1">
                <a:solidFill>
                  <a:schemeClr val="accent1"/>
                </a:solidFill>
              </a:rPr>
              <a:t>FastTree</a:t>
            </a:r>
            <a:endParaRPr lang="x-none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01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3EA06B-404F-42DE-A67A-55536B939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993" y="739673"/>
            <a:ext cx="7958331" cy="1067291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</a:rPr>
              <a:t>HISTORY</a:t>
            </a:r>
            <a:endParaRPr lang="x-none" sz="4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F89131-20CA-4A92-99B6-8433AB288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948" y="1113185"/>
            <a:ext cx="9886123" cy="5433391"/>
          </a:xfrm>
        </p:spPr>
        <p:txBody>
          <a:bodyPr/>
          <a:lstStyle/>
          <a:p>
            <a:pPr algn="just"/>
            <a:r>
              <a:rPr lang="en-US" dirty="0"/>
              <a:t>The project for developing this software was initiated by the leadership of </a:t>
            </a:r>
            <a:r>
              <a:rPr lang="en-US" b="1" dirty="0"/>
              <a:t>Masatoshi </a:t>
            </a:r>
            <a:r>
              <a:rPr lang="en-US" b="1" dirty="0" err="1"/>
              <a:t>Nei</a:t>
            </a:r>
            <a:r>
              <a:rPr lang="en-US" b="1" dirty="0"/>
              <a:t> </a:t>
            </a:r>
            <a:r>
              <a:rPr lang="en-US" dirty="0"/>
              <a:t>in his laboratory at the </a:t>
            </a:r>
            <a:r>
              <a:rPr lang="en-US" b="1" dirty="0"/>
              <a:t>Pennsylvania State University </a:t>
            </a:r>
            <a:r>
              <a:rPr lang="en-US" dirty="0"/>
              <a:t>in collaboration with his graduate students</a:t>
            </a:r>
          </a:p>
          <a:p>
            <a:pPr algn="just"/>
            <a:r>
              <a:rPr lang="en-US" dirty="0"/>
              <a:t>There are total thirteen versions of </a:t>
            </a:r>
            <a:r>
              <a:rPr lang="en-US" b="1" dirty="0">
                <a:solidFill>
                  <a:schemeClr val="accent1"/>
                </a:solidFill>
              </a:rPr>
              <a:t>MEGA</a:t>
            </a:r>
            <a:r>
              <a:rPr lang="en-US" dirty="0"/>
              <a:t> software available on the internet. The latest version 10.0 (X) of this software was released in May, 2018.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53037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EBE69C-2284-4E6E-94D8-4338B0D1B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accent1"/>
                </a:solidFill>
              </a:rPr>
              <a:t>STEPS TO OPERATE MEGA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5F9A1B0-46BB-42A3-8777-780F1A845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1748" y="1600200"/>
            <a:ext cx="6768504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87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7EA73533-BD89-4875-8862-9EA969B26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59F1363-48BD-4A2D-B1B5-B48C31AA52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5" y="2105202"/>
            <a:ext cx="9360205" cy="47527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4A72671-0EA2-4860-A352-483330DC94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A1F5C0D-9218-46C3-8AF1-CCDFB0469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9641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DF8F345-29A0-445E-86A0-63EE71D97F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2043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E9ED330-7E35-4D3D-A69E-DF23956E7F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534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59C76D1F-89A9-4ECF-AFA3-83D95038A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4444" y="2052116"/>
            <a:ext cx="3319381" cy="3997828"/>
          </a:xfrm>
        </p:spPr>
        <p:txBody>
          <a:bodyPr>
            <a:normAutofit/>
          </a:bodyPr>
          <a:lstStyle/>
          <a:p>
            <a:pPr marL="6160" indent="0">
              <a:buNone/>
            </a:pPr>
            <a:r>
              <a:rPr lang="en-US" dirty="0">
                <a:solidFill>
                  <a:schemeClr val="accent1"/>
                </a:solidFill>
              </a:rPr>
              <a:t>2. </a:t>
            </a:r>
            <a:r>
              <a:rPr lang="en-US" dirty="0"/>
              <a:t>First click align, click build alignment.</a:t>
            </a:r>
          </a:p>
        </p:txBody>
      </p:sp>
      <p:pic>
        <p:nvPicPr>
          <p:cNvPr id="5" name="Content Placeholder 4" descr="A screenshot of a video game&#10;&#10;Description automatically generated">
            <a:extLst>
              <a:ext uri="{FF2B5EF4-FFF2-40B4-BE49-F238E27FC236}">
                <a16:creationId xmlns:a16="http://schemas.microsoft.com/office/drawing/2014/main" xmlns="" id="{833A3038-062D-47DD-BE09-82AB462ACA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6624"/>
          <a:stretch/>
        </p:blipFill>
        <p:spPr>
          <a:xfrm>
            <a:off x="4866015" y="1364974"/>
            <a:ext cx="6852373" cy="49514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632E7E1-06DC-47BE-8E2D-8D7E496E8E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82587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5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E17C4B00-B375-48BC-9182-3457568D71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90B800A-17B7-46E2-AD50-58827583F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5" y="2105202"/>
            <a:ext cx="9360205" cy="47527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D897257-FA27-4F4C-A3C5-DE06AFE20A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A941FBE-BFB0-43D8-8C96-59BD72E1E7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9641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88DA97C-91FB-44F0-B9EE-11700425B5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2043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1B73409-9EE8-4057-9C9E-9ABE08D9DC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534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AA7084EE-0391-4AB3-BBDC-D3A9A90CA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804" y="2052116"/>
            <a:ext cx="3800523" cy="3997828"/>
          </a:xfrm>
        </p:spPr>
        <p:txBody>
          <a:bodyPr>
            <a:normAutofit/>
          </a:bodyPr>
          <a:lstStyle/>
          <a:p>
            <a:pPr marL="6160" indent="0">
              <a:buNone/>
            </a:pPr>
            <a:r>
              <a:rPr lang="en-US" dirty="0">
                <a:solidFill>
                  <a:schemeClr val="accent1"/>
                </a:solidFill>
              </a:rPr>
              <a:t>3.  </a:t>
            </a:r>
            <a:r>
              <a:rPr lang="en-US" dirty="0"/>
              <a:t>Click build a new alignment, click ok.</a:t>
            </a:r>
            <a:endParaRPr lang="en-US" sz="2400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C6BF42C-4656-45E7-BFDC-E76CCB5176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537" r="21195" b="-1"/>
          <a:stretch/>
        </p:blipFill>
        <p:spPr>
          <a:xfrm>
            <a:off x="5624885" y="1577010"/>
            <a:ext cx="6394839" cy="4950401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E5DA58C-1FDF-403D-84A1-CE73BD343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87667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40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2328A160-00E1-483F-A12F-5A1353D189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25602EE-EE7A-4FE5-B271-540E48223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5" y="2105202"/>
            <a:ext cx="9360205" cy="47527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8478736-F7A7-43E4-B140-8C007D9739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13A1418-4A8F-48E2-9406-861E6989EA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9641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BC4DFA2-9E72-4F56-8ED9-634D78B99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2043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8EEED76-F9B0-45D0-9F5A-4CBE5582A6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534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E1228DC7-6530-49B8-A804-AFB093826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805" y="2052116"/>
            <a:ext cx="3296064" cy="3997828"/>
          </a:xfrm>
        </p:spPr>
        <p:txBody>
          <a:bodyPr>
            <a:normAutofit/>
          </a:bodyPr>
          <a:lstStyle/>
          <a:p>
            <a:pPr marL="6160" indent="0">
              <a:buNone/>
            </a:pPr>
            <a:r>
              <a:rPr lang="en-US" dirty="0">
                <a:solidFill>
                  <a:schemeClr val="accent1"/>
                </a:solidFill>
              </a:rPr>
              <a:t>4.  </a:t>
            </a:r>
            <a:r>
              <a:rPr lang="en-US" dirty="0"/>
              <a:t>They asked do you build DNA or protein sequence alignment. </a:t>
            </a:r>
          </a:p>
        </p:txBody>
      </p:sp>
      <p:pic>
        <p:nvPicPr>
          <p:cNvPr id="5" name="Content Placeholder 4" descr="A screenshot of a video game&#10;&#10;Description automatically generated">
            <a:extLst>
              <a:ext uri="{FF2B5EF4-FFF2-40B4-BE49-F238E27FC236}">
                <a16:creationId xmlns:a16="http://schemas.microsoft.com/office/drawing/2014/main" xmlns="" id="{20914F47-6216-4890-8C1E-C8F909F3BC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1869" y="1519312"/>
            <a:ext cx="6515832" cy="4881489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F18FC4F-5A59-4102-8A7B-E6FF129F71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87667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57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BAE659D6-F2D7-4631-904B-5219EDEEE0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CE472FB-5259-48F7-B10C-DE074EEA29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5" y="2105202"/>
            <a:ext cx="9360205" cy="47527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D8CF195-D394-4D6C-9286-875AA1E615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F4AE0C0-6324-4801-BA00-25D693DA83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9641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EECC475-8B3B-41EE-906D-7EFA12B48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2043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4360626-F3B0-40AC-A439-F31C91ACB1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534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58C6CCA6-1186-48EA-96D6-DC3A6E72C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806" y="2052116"/>
            <a:ext cx="2658877" cy="3997828"/>
          </a:xfrm>
        </p:spPr>
        <p:txBody>
          <a:bodyPr>
            <a:normAutofit/>
          </a:bodyPr>
          <a:lstStyle/>
          <a:p>
            <a:pPr marL="6160" indent="0">
              <a:buNone/>
            </a:pPr>
            <a:r>
              <a:rPr lang="en-US" dirty="0">
                <a:solidFill>
                  <a:schemeClr val="accent1"/>
                </a:solidFill>
              </a:rPr>
              <a:t>5. </a:t>
            </a:r>
            <a:r>
              <a:rPr lang="en-US" dirty="0"/>
              <a:t>New page open.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FB15164C-8582-4B79-B081-92A010421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4683" y="1619867"/>
            <a:ext cx="7027435" cy="4752797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48ACDD1-8E35-47F8-BD67-59FD2D1AFE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87667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89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017432" y="1563416"/>
            <a:ext cx="2704563" cy="5069204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the phylogenetic tree of the hemoglobin of different organisms ware created using </a:t>
            </a:r>
            <a:r>
              <a:rPr lang="en-US" sz="2000" b="1" dirty="0">
                <a:solidFill>
                  <a:schemeClr val="accent1"/>
                </a:solidFill>
              </a:rPr>
              <a:t>MEGA.</a:t>
            </a:r>
          </a:p>
          <a:p>
            <a:pPr algn="just"/>
            <a:r>
              <a:rPr lang="en-US" sz="2000" dirty="0">
                <a:solidFill>
                  <a:schemeClr val="accent1"/>
                </a:solidFill>
              </a:rPr>
              <a:t>6.</a:t>
            </a:r>
            <a:r>
              <a:rPr lang="en-US" sz="2000" dirty="0"/>
              <a:t> Copy the amino acid sequence of hemoglobin of different organisms from internet and paste on OMEGA</a:t>
            </a:r>
            <a:r>
              <a:rPr lang="en-US" sz="2000" b="1" dirty="0"/>
              <a:t> </a:t>
            </a:r>
            <a:r>
              <a:rPr lang="en-US" sz="2000" dirty="0"/>
              <a:t>by pressing </a:t>
            </a:r>
            <a:r>
              <a:rPr lang="en-US" sz="2000" dirty="0" err="1"/>
              <a:t>Ctrl+V</a:t>
            </a:r>
            <a:r>
              <a:rPr lang="en-US" sz="2000" dirty="0"/>
              <a:t>.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63" y="1283785"/>
            <a:ext cx="6815137" cy="3831643"/>
          </a:xfrm>
        </p:spPr>
      </p:pic>
    </p:spTree>
    <p:extLst>
      <p:ext uri="{BB962C8B-B14F-4D97-AF65-F5344CB8AC3E}">
        <p14:creationId xmlns:p14="http://schemas.microsoft.com/office/powerpoint/2010/main" val="626800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767</Words>
  <Application>Microsoft Office PowerPoint</Application>
  <PresentationFormat>Custom</PresentationFormat>
  <Paragraphs>53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Apex</vt:lpstr>
      <vt:lpstr>MEGA</vt:lpstr>
      <vt:lpstr>INTRODUCTION</vt:lpstr>
      <vt:lpstr>HISTORY</vt:lpstr>
      <vt:lpstr>STEPS TO OPERATE MEGA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ADVANTAGES            DISADVANTAGES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MEGA</dc:title>
  <dc:creator>KHADIJA RASHID</dc:creator>
  <cp:lastModifiedBy>rasheeda imran</cp:lastModifiedBy>
  <cp:revision>4</cp:revision>
  <dcterms:created xsi:type="dcterms:W3CDTF">2019-10-18T13:57:57Z</dcterms:created>
  <dcterms:modified xsi:type="dcterms:W3CDTF">2020-09-21T03:38:40Z</dcterms:modified>
</cp:coreProperties>
</file>