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notesMasterIdLst>
    <p:notesMasterId r:id="rId22"/>
  </p:notesMasterIdLst>
  <p:sldIdLst>
    <p:sldId id="277" r:id="rId2"/>
    <p:sldId id="286" r:id="rId3"/>
    <p:sldId id="287" r:id="rId4"/>
    <p:sldId id="288" r:id="rId5"/>
    <p:sldId id="289" r:id="rId6"/>
    <p:sldId id="306" r:id="rId7"/>
    <p:sldId id="290" r:id="rId8"/>
    <p:sldId id="299" r:id="rId9"/>
    <p:sldId id="294" r:id="rId10"/>
    <p:sldId id="291" r:id="rId11"/>
    <p:sldId id="295" r:id="rId12"/>
    <p:sldId id="296" r:id="rId13"/>
    <p:sldId id="269" r:id="rId14"/>
    <p:sldId id="298" r:id="rId15"/>
    <p:sldId id="300" r:id="rId16"/>
    <p:sldId id="303" r:id="rId17"/>
    <p:sldId id="304" r:id="rId18"/>
    <p:sldId id="307" r:id="rId19"/>
    <p:sldId id="302" r:id="rId20"/>
    <p:sldId id="30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B20A7-C903-4240-8790-FF598C000FAE}" type="datetimeFigureOut">
              <a:rPr lang="en-US" smtClean="0"/>
              <a:t>9/26/2019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634ECE-9F34-4C79-84AF-9F1D99DF0A9B}" type="slidenum">
              <a:rPr lang="en-US" smtClean="0"/>
              <a:t>‹#›</a:t>
            </a:fld>
            <a:endParaRPr lang="en-US"/>
          </a:p>
        </p:txBody>
      </p:sp>
    </p:spTree>
    <p:extLst>
      <p:ext uri="{BB962C8B-B14F-4D97-AF65-F5344CB8AC3E}">
        <p14:creationId xmlns:p14="http://schemas.microsoft.com/office/powerpoint/2010/main" val="193958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501D8E-CFDB-4A63-9865-58528B2E2DA7}" type="datetimeFigureOut">
              <a:rPr lang="en-GB" smtClean="0"/>
              <a:pPr/>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1054442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501D8E-CFDB-4A63-9865-58528B2E2DA7}" type="datetimeFigureOut">
              <a:rPr lang="en-GB" smtClean="0"/>
              <a:pPr/>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120379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501D8E-CFDB-4A63-9865-58528B2E2DA7}" type="datetimeFigureOut">
              <a:rPr lang="en-GB" smtClean="0"/>
              <a:pPr/>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F80639-E78D-48BA-9274-F9F44BCD8419}" type="slidenum">
              <a:rPr lang="en-GB" smtClean="0"/>
              <a:pPr/>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1540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501D8E-CFDB-4A63-9865-58528B2E2DA7}" type="datetimeFigureOut">
              <a:rPr lang="en-GB" smtClean="0"/>
              <a:pPr/>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35554160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501D8E-CFDB-4A63-9865-58528B2E2DA7}" type="datetimeFigureOut">
              <a:rPr lang="en-GB" smtClean="0"/>
              <a:pPr/>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F80639-E78D-48BA-9274-F9F44BCD8419}" type="slidenum">
              <a:rPr lang="en-GB" smtClean="0"/>
              <a:pPr/>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6800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501D8E-CFDB-4A63-9865-58528B2E2DA7}" type="datetimeFigureOut">
              <a:rPr lang="en-GB" smtClean="0"/>
              <a:pPr/>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3853216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501D8E-CFDB-4A63-9865-58528B2E2DA7}" type="datetimeFigureOut">
              <a:rPr lang="en-GB" smtClean="0"/>
              <a:pPr/>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3973784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501D8E-CFDB-4A63-9865-58528B2E2DA7}" type="datetimeFigureOut">
              <a:rPr lang="en-GB" smtClean="0"/>
              <a:pPr/>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3597422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501D8E-CFDB-4A63-9865-58528B2E2DA7}" type="datetimeFigureOut">
              <a:rPr lang="en-GB" smtClean="0"/>
              <a:pPr/>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2475179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501D8E-CFDB-4A63-9865-58528B2E2DA7}" type="datetimeFigureOut">
              <a:rPr lang="en-GB" smtClean="0"/>
              <a:pPr/>
              <a:t>26/09/2019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419613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501D8E-CFDB-4A63-9865-58528B2E2DA7}" type="datetimeFigureOut">
              <a:rPr lang="en-GB" smtClean="0"/>
              <a:pPr/>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2975236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501D8E-CFDB-4A63-9865-58528B2E2DA7}" type="datetimeFigureOut">
              <a:rPr lang="en-GB" smtClean="0"/>
              <a:pPr/>
              <a:t>26/09/2019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3464880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501D8E-CFDB-4A63-9865-58528B2E2DA7}" type="datetimeFigureOut">
              <a:rPr lang="en-GB" smtClean="0"/>
              <a:pPr/>
              <a:t>26/09/2019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2761593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501D8E-CFDB-4A63-9865-58528B2E2DA7}" type="datetimeFigureOut">
              <a:rPr lang="en-GB" smtClean="0"/>
              <a:pPr/>
              <a:t>26/09/2019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2122364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501D8E-CFDB-4A63-9865-58528B2E2DA7}" type="datetimeFigureOut">
              <a:rPr lang="en-GB" smtClean="0"/>
              <a:pPr/>
              <a:t>26/09/2019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1394785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501D8E-CFDB-4A63-9865-58528B2E2DA7}" type="datetimeFigureOut">
              <a:rPr lang="en-GB" smtClean="0"/>
              <a:pPr/>
              <a:t>26/09/2019</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111256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501D8E-CFDB-4A63-9865-58528B2E2DA7}" type="datetimeFigureOut">
              <a:rPr lang="en-GB" smtClean="0"/>
              <a:pPr/>
              <a:t>26/09/2019</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FF80639-E78D-48BA-9274-F9F44BCD8419}" type="slidenum">
              <a:rPr lang="en-GB" smtClean="0"/>
              <a:pPr/>
              <a:t>‹#›</a:t>
            </a:fld>
            <a:endParaRPr lang="en-GB"/>
          </a:p>
        </p:txBody>
      </p:sp>
    </p:spTree>
    <p:extLst>
      <p:ext uri="{BB962C8B-B14F-4D97-AF65-F5344CB8AC3E}">
        <p14:creationId xmlns:p14="http://schemas.microsoft.com/office/powerpoint/2010/main" val="986123278"/>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54" r:id="rId13"/>
    <p:sldLayoutId id="2147483855" r:id="rId14"/>
    <p:sldLayoutId id="2147483856" r:id="rId15"/>
    <p:sldLayoutId id="214748385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490" y="1556792"/>
            <a:ext cx="6243194" cy="4032448"/>
          </a:xfrm>
        </p:spPr>
        <p:txBody>
          <a:bodyPr>
            <a:normAutofit/>
          </a:bodyPr>
          <a:lstStyle/>
          <a:p>
            <a:pPr algn="ctr"/>
            <a:r>
              <a:rPr lang="en-US" sz="4400" b="1" dirty="0" smtClean="0"/>
              <a:t> </a:t>
            </a:r>
            <a:r>
              <a:rPr lang="en-US" sz="4400" dirty="0">
                <a:solidFill>
                  <a:schemeClr val="tx1"/>
                </a:solidFill>
              </a:rPr>
              <a:t>I</a:t>
            </a:r>
            <a:r>
              <a:rPr lang="en-US" sz="4400" dirty="0" smtClean="0">
                <a:solidFill>
                  <a:schemeClr val="tx1"/>
                </a:solidFill>
              </a:rPr>
              <a:t>nternational </a:t>
            </a:r>
            <a:r>
              <a:rPr lang="en-US" sz="4400" dirty="0">
                <a:solidFill>
                  <a:schemeClr val="tx1"/>
                </a:solidFill>
              </a:rPr>
              <a:t>rules and </a:t>
            </a:r>
            <a:r>
              <a:rPr lang="en-US" sz="4400" dirty="0" smtClean="0">
                <a:solidFill>
                  <a:schemeClr val="tx1"/>
                </a:solidFill>
              </a:rPr>
              <a:t>   regulations </a:t>
            </a:r>
            <a:r>
              <a:rPr lang="en-US" sz="4400" dirty="0">
                <a:solidFill>
                  <a:schemeClr val="tx1"/>
                </a:solidFill>
              </a:rPr>
              <a:t>for biosafety and </a:t>
            </a:r>
            <a:r>
              <a:rPr lang="en-US" sz="4400" dirty="0" smtClean="0">
                <a:solidFill>
                  <a:schemeClr val="tx1"/>
                </a:solidFill>
              </a:rPr>
              <a:t>GMOs</a:t>
            </a:r>
            <a:r>
              <a:rPr lang="en-US" sz="4400" b="1" dirty="0" smtClean="0">
                <a:solidFill>
                  <a:schemeClr val="tx1"/>
                </a:solidFill>
              </a:rPr>
              <a:t> </a:t>
            </a:r>
            <a:r>
              <a:rPr lang="en-US" dirty="0" smtClean="0"/>
              <a:t/>
            </a:r>
            <a:br>
              <a:rPr lang="en-US" dirty="0" smtClean="0"/>
            </a:br>
            <a:endParaRPr lang="en-US" dirty="0"/>
          </a:p>
        </p:txBody>
      </p:sp>
      <p:sp>
        <p:nvSpPr>
          <p:cNvPr id="5" name="Content Placeholder 4"/>
          <p:cNvSpPr>
            <a:spLocks noGrp="1"/>
          </p:cNvSpPr>
          <p:nvPr>
            <p:ph idx="1"/>
          </p:nvPr>
        </p:nvSpPr>
        <p:spPr>
          <a:xfrm>
            <a:off x="633062" y="5589240"/>
            <a:ext cx="6391622" cy="803747"/>
          </a:xfrm>
        </p:spPr>
        <p:txBody>
          <a:bodyPr>
            <a:normAutofit/>
          </a:bodyPr>
          <a:lstStyle/>
          <a:p>
            <a:pPr marL="0" indent="0">
              <a:buNone/>
            </a:pPr>
            <a:r>
              <a:rPr lang="en-US" dirty="0" smtClean="0"/>
              <a:t> </a:t>
            </a:r>
            <a:endParaRPr lang="en-US" sz="2400" dirty="0"/>
          </a:p>
        </p:txBody>
      </p:sp>
    </p:spTree>
    <p:extLst>
      <p:ext uri="{BB962C8B-B14F-4D97-AF65-F5344CB8AC3E}">
        <p14:creationId xmlns:p14="http://schemas.microsoft.com/office/powerpoint/2010/main" val="3293509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31168"/>
          </a:xfrm>
        </p:spPr>
        <p:txBody>
          <a:bodyPr>
            <a:normAutofit/>
          </a:bodyPr>
          <a:lstStyle/>
          <a:p>
            <a:r>
              <a:rPr lang="en-US" dirty="0" smtClean="0"/>
              <a:t>International </a:t>
            </a:r>
            <a:r>
              <a:rPr lang="en-US" dirty="0"/>
              <a:t>agreements </a:t>
            </a:r>
          </a:p>
        </p:txBody>
      </p:sp>
      <p:sp>
        <p:nvSpPr>
          <p:cNvPr id="3" name="Content Placeholder 2"/>
          <p:cNvSpPr>
            <a:spLocks noGrp="1"/>
          </p:cNvSpPr>
          <p:nvPr>
            <p:ph idx="1"/>
          </p:nvPr>
        </p:nvSpPr>
        <p:spPr>
          <a:xfrm>
            <a:off x="395536" y="1484784"/>
            <a:ext cx="6840760" cy="5112568"/>
          </a:xfrm>
        </p:spPr>
        <p:txBody>
          <a:bodyPr>
            <a:noAutofit/>
          </a:bodyPr>
          <a:lstStyle/>
          <a:p>
            <a:r>
              <a:rPr lang="en-US" sz="2400" b="1" dirty="0" smtClean="0"/>
              <a:t>Convention </a:t>
            </a:r>
            <a:r>
              <a:rPr lang="en-US" sz="2400" b="1" dirty="0"/>
              <a:t>on Biological Diversity (CBD) </a:t>
            </a:r>
            <a:endParaRPr lang="en-US" sz="2400" b="1" dirty="0" smtClean="0"/>
          </a:p>
          <a:p>
            <a:pPr marL="0" indent="0">
              <a:buNone/>
            </a:pPr>
            <a:r>
              <a:rPr lang="en-US" sz="2400" dirty="0"/>
              <a:t> </a:t>
            </a:r>
            <a:r>
              <a:rPr lang="en-US" sz="2400" dirty="0" smtClean="0"/>
              <a:t>One </a:t>
            </a:r>
            <a:r>
              <a:rPr lang="en-US" sz="2400" dirty="0"/>
              <a:t>of the major international instruments relevant to biosecurity is the Convention on Biological Diversity (1992) and its Cartagena Protocol on Biosafety (2000). </a:t>
            </a:r>
            <a:r>
              <a:rPr lang="en-US" sz="2400" dirty="0" smtClean="0"/>
              <a:t>The </a:t>
            </a:r>
            <a:r>
              <a:rPr lang="en-US" sz="2400" dirty="0"/>
              <a:t>Convention </a:t>
            </a:r>
            <a:r>
              <a:rPr lang="en-US" sz="2400" dirty="0" smtClean="0"/>
              <a:t>has three objectives; </a:t>
            </a:r>
          </a:p>
          <a:p>
            <a:pPr>
              <a:buAutoNum type="arabicParenR"/>
            </a:pPr>
            <a:r>
              <a:rPr lang="en-US" sz="2400" dirty="0" smtClean="0"/>
              <a:t>conservation </a:t>
            </a:r>
            <a:r>
              <a:rPr lang="en-US" sz="2400" dirty="0"/>
              <a:t>of biological diversity, </a:t>
            </a:r>
            <a:endParaRPr lang="en-US" sz="2400" dirty="0" smtClean="0"/>
          </a:p>
          <a:p>
            <a:pPr>
              <a:buAutoNum type="arabicParenR"/>
            </a:pPr>
            <a:r>
              <a:rPr lang="en-US" sz="2400" dirty="0" smtClean="0"/>
              <a:t>the </a:t>
            </a:r>
            <a:r>
              <a:rPr lang="en-US" sz="2400" dirty="0"/>
              <a:t>sustainable use of its components </a:t>
            </a:r>
            <a:endParaRPr lang="en-US" sz="2400" dirty="0" smtClean="0"/>
          </a:p>
          <a:p>
            <a:pPr>
              <a:buAutoNum type="arabicParenR"/>
            </a:pPr>
            <a:r>
              <a:rPr lang="en-US" sz="2400" dirty="0" smtClean="0"/>
              <a:t>the </a:t>
            </a:r>
            <a:r>
              <a:rPr lang="en-US" sz="2400" dirty="0"/>
              <a:t>fair and equitable sharing of the benefits arising out of the utilization </a:t>
            </a:r>
            <a:r>
              <a:rPr lang="en-US" sz="2400" dirty="0" smtClean="0"/>
              <a:t>of genetic resources.</a:t>
            </a:r>
            <a:endParaRPr lang="en-US" sz="2400" dirty="0"/>
          </a:p>
        </p:txBody>
      </p:sp>
    </p:spTree>
    <p:extLst>
      <p:ext uri="{BB962C8B-B14F-4D97-AF65-F5344CB8AC3E}">
        <p14:creationId xmlns:p14="http://schemas.microsoft.com/office/powerpoint/2010/main" val="2664084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09599" y="260648"/>
            <a:ext cx="6347713" cy="348952"/>
          </a:xfrm>
        </p:spPr>
        <p:txBody>
          <a:bodyPr>
            <a:normAutofit fontScale="90000"/>
          </a:bodyPr>
          <a:lstStyle/>
          <a:p>
            <a:endParaRPr lang="en-US" dirty="0"/>
          </a:p>
        </p:txBody>
      </p:sp>
      <p:sp>
        <p:nvSpPr>
          <p:cNvPr id="3" name="Content Placeholder 2"/>
          <p:cNvSpPr>
            <a:spLocks noGrp="1"/>
          </p:cNvSpPr>
          <p:nvPr>
            <p:ph idx="1"/>
          </p:nvPr>
        </p:nvSpPr>
        <p:spPr>
          <a:xfrm>
            <a:off x="609599" y="836712"/>
            <a:ext cx="6347714" cy="5472608"/>
          </a:xfrm>
        </p:spPr>
        <p:txBody>
          <a:bodyPr>
            <a:noAutofit/>
          </a:bodyPr>
          <a:lstStyle/>
          <a:p>
            <a:endParaRPr lang="en-US" sz="2100" dirty="0" smtClean="0"/>
          </a:p>
          <a:p>
            <a:r>
              <a:rPr lang="en-US" sz="2100" dirty="0" smtClean="0"/>
              <a:t>Pakistan signed the convention on 5</a:t>
            </a:r>
            <a:r>
              <a:rPr lang="en-US" sz="2100" baseline="30000" dirty="0" smtClean="0"/>
              <a:t>th</a:t>
            </a:r>
            <a:r>
              <a:rPr lang="en-US" sz="2100" dirty="0" smtClean="0"/>
              <a:t> </a:t>
            </a:r>
            <a:r>
              <a:rPr lang="en-US" sz="2100" dirty="0"/>
              <a:t>J</a:t>
            </a:r>
            <a:r>
              <a:rPr lang="en-US" sz="2100" dirty="0" smtClean="0"/>
              <a:t>une 1992 and became the party to the convention.</a:t>
            </a:r>
          </a:p>
          <a:p>
            <a:r>
              <a:rPr lang="en-US" sz="2100" dirty="0" smtClean="0"/>
              <a:t>The agreement covers all ecosystems, species, and genetic resources.</a:t>
            </a:r>
          </a:p>
          <a:p>
            <a:r>
              <a:rPr lang="en-US" sz="2100" dirty="0" smtClean="0"/>
              <a:t>It links traditional conservation efforts to the economic goal of using biological resources.</a:t>
            </a:r>
          </a:p>
          <a:p>
            <a:r>
              <a:rPr lang="en-US" sz="2100" dirty="0" smtClean="0"/>
              <a:t>It sets principles for the fair and equitable sharing of the benefits arising from use of genetic resources</a:t>
            </a:r>
          </a:p>
          <a:p>
            <a:r>
              <a:rPr lang="en-US" sz="2100" dirty="0" smtClean="0"/>
              <a:t>It also covers rapidly expanding field of biotechnology through its Cartagena Protocol on Biosafety, addressing technology development and transfer, benefit sharing and biosafety issues. </a:t>
            </a:r>
            <a:endParaRPr lang="en-US" sz="2100" dirty="0"/>
          </a:p>
        </p:txBody>
      </p:sp>
    </p:spTree>
    <p:extLst>
      <p:ext uri="{BB962C8B-B14F-4D97-AF65-F5344CB8AC3E}">
        <p14:creationId xmlns:p14="http://schemas.microsoft.com/office/powerpoint/2010/main" val="1598448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451248"/>
          </a:xfrm>
        </p:spPr>
        <p:txBody>
          <a:bodyPr>
            <a:normAutofit/>
          </a:bodyPr>
          <a:lstStyle/>
          <a:p>
            <a:r>
              <a:rPr lang="en-US" dirty="0"/>
              <a:t>Cartagena Protocol on </a:t>
            </a:r>
            <a:r>
              <a:rPr lang="en-US" dirty="0" smtClean="0"/>
              <a:t>Biosafety</a:t>
            </a:r>
            <a:endParaRPr lang="en-US" dirty="0"/>
          </a:p>
        </p:txBody>
      </p:sp>
      <p:sp>
        <p:nvSpPr>
          <p:cNvPr id="3" name="Content Placeholder 2"/>
          <p:cNvSpPr>
            <a:spLocks noGrp="1"/>
          </p:cNvSpPr>
          <p:nvPr>
            <p:ph idx="1"/>
          </p:nvPr>
        </p:nvSpPr>
        <p:spPr>
          <a:xfrm>
            <a:off x="609599" y="1772816"/>
            <a:ext cx="6347714" cy="4608512"/>
          </a:xfrm>
        </p:spPr>
        <p:txBody>
          <a:bodyPr>
            <a:normAutofit/>
          </a:bodyPr>
          <a:lstStyle/>
          <a:p>
            <a:r>
              <a:rPr lang="en-US" dirty="0" smtClean="0"/>
              <a:t>The Protocol </a:t>
            </a:r>
            <a:r>
              <a:rPr lang="en-US" dirty="0"/>
              <a:t>was adopted in 2000 and entered into force by September, 2003</a:t>
            </a:r>
            <a:r>
              <a:rPr lang="en-US" dirty="0" smtClean="0"/>
              <a:t>.</a:t>
            </a:r>
          </a:p>
          <a:p>
            <a:r>
              <a:rPr lang="en-US" dirty="0" smtClean="0"/>
              <a:t> </a:t>
            </a:r>
            <a:r>
              <a:rPr lang="en-US" dirty="0"/>
              <a:t>It is the </a:t>
            </a:r>
            <a:r>
              <a:rPr lang="en-US" u="sng" dirty="0"/>
              <a:t>first global legally binding</a:t>
            </a:r>
            <a:r>
              <a:rPr lang="en-US" dirty="0"/>
              <a:t> instrument focusing on </a:t>
            </a:r>
            <a:r>
              <a:rPr lang="en-US" dirty="0" smtClean="0"/>
              <a:t>LMOs. </a:t>
            </a:r>
          </a:p>
          <a:p>
            <a:r>
              <a:rPr lang="en-US" dirty="0" smtClean="0"/>
              <a:t>The </a:t>
            </a:r>
            <a:r>
              <a:rPr lang="en-US" dirty="0"/>
              <a:t>purpose of the Protocol is to ensure adequate levels of protection in the field of safe transfer, handling and use of LMOs resulting from modern biotechnology that may have adverse effects on the conservation and sustainable use of biodiversity or pose a risk to human </a:t>
            </a:r>
            <a:r>
              <a:rPr lang="en-US" dirty="0" smtClean="0"/>
              <a:t>health. </a:t>
            </a:r>
          </a:p>
          <a:p>
            <a:r>
              <a:rPr lang="en-US" dirty="0" smtClean="0"/>
              <a:t>The </a:t>
            </a:r>
            <a:r>
              <a:rPr lang="en-US" dirty="0"/>
              <a:t>Protocol is applicable to all LMOs apart from those that are pharmaceuticals for humans that are addressed by other international </a:t>
            </a:r>
            <a:r>
              <a:rPr lang="en-US" dirty="0" smtClean="0"/>
              <a:t>agreements.</a:t>
            </a:r>
            <a:endParaRPr lang="en-US" dirty="0"/>
          </a:p>
        </p:txBody>
      </p:sp>
    </p:spTree>
    <p:extLst>
      <p:ext uri="{BB962C8B-B14F-4D97-AF65-F5344CB8AC3E}">
        <p14:creationId xmlns:p14="http://schemas.microsoft.com/office/powerpoint/2010/main" val="1668995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827584" y="548680"/>
            <a:ext cx="5972175" cy="5772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9" y="609600"/>
            <a:ext cx="6633784" cy="1320800"/>
          </a:xfrm>
        </p:spPr>
        <p:txBody>
          <a:bodyPr>
            <a:normAutofit/>
          </a:bodyPr>
          <a:lstStyle/>
          <a:p>
            <a:r>
              <a:rPr lang="en-US" dirty="0" smtClean="0"/>
              <a:t>GMOs Fate in Pakistan and Role of Ministry of Environment</a:t>
            </a:r>
            <a:endParaRPr lang="en-US" dirty="0"/>
          </a:p>
        </p:txBody>
      </p:sp>
      <p:sp>
        <p:nvSpPr>
          <p:cNvPr id="3" name="Content Placeholder 2"/>
          <p:cNvSpPr>
            <a:spLocks noGrp="1"/>
          </p:cNvSpPr>
          <p:nvPr>
            <p:ph idx="1"/>
          </p:nvPr>
        </p:nvSpPr>
        <p:spPr>
          <a:xfrm>
            <a:off x="755575" y="1196752"/>
            <a:ext cx="6201737" cy="4844611"/>
          </a:xfrm>
        </p:spPr>
        <p:txBody>
          <a:bodyPr>
            <a:normAutofit fontScale="77500" lnSpcReduction="20000"/>
          </a:bodyPr>
          <a:lstStyle/>
          <a:p>
            <a:endParaRPr lang="en-US" sz="2000" dirty="0" smtClean="0"/>
          </a:p>
          <a:p>
            <a:endParaRPr lang="en-US" sz="2000" dirty="0" smtClean="0"/>
          </a:p>
          <a:p>
            <a:pPr>
              <a:lnSpc>
                <a:spcPct val="170000"/>
              </a:lnSpc>
            </a:pPr>
            <a:r>
              <a:rPr lang="en-US" sz="2800" dirty="0" smtClean="0"/>
              <a:t>After notification of Biosafety Rules 2005, National Biosafety guidelines 2005 were developed which establishes </a:t>
            </a:r>
            <a:r>
              <a:rPr lang="en-US" sz="2800" dirty="0" smtClean="0">
                <a:solidFill>
                  <a:srgbClr val="FF0000"/>
                </a:solidFill>
              </a:rPr>
              <a:t>proper procedures </a:t>
            </a:r>
            <a:r>
              <a:rPr lang="en-US" sz="2800" dirty="0" smtClean="0"/>
              <a:t>and forms to carry out GMOs related activities (manufacture, storage, sale, purchase, import, export, field trial and commercial release of GMOs) under safety limits.</a:t>
            </a:r>
            <a:endParaRPr lang="en-US" sz="2800" dirty="0"/>
          </a:p>
        </p:txBody>
      </p:sp>
    </p:spTree>
    <p:extLst>
      <p:ext uri="{BB962C8B-B14F-4D97-AF65-F5344CB8AC3E}">
        <p14:creationId xmlns:p14="http://schemas.microsoft.com/office/powerpoint/2010/main" val="1210375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23529" y="260648"/>
            <a:ext cx="6633784" cy="348952"/>
          </a:xfrm>
        </p:spPr>
        <p:txBody>
          <a:bodyPr>
            <a:normAutofit fontScale="90000"/>
          </a:bodyPr>
          <a:lstStyle/>
          <a:p>
            <a:endParaRPr lang="en-US" dirty="0"/>
          </a:p>
        </p:txBody>
      </p:sp>
      <p:sp>
        <p:nvSpPr>
          <p:cNvPr id="3" name="Content Placeholder 2"/>
          <p:cNvSpPr>
            <a:spLocks noGrp="1"/>
          </p:cNvSpPr>
          <p:nvPr>
            <p:ph idx="1"/>
          </p:nvPr>
        </p:nvSpPr>
        <p:spPr>
          <a:xfrm>
            <a:off x="323529" y="609600"/>
            <a:ext cx="6633783" cy="5431763"/>
          </a:xfrm>
        </p:spPr>
        <p:txBody>
          <a:bodyPr>
            <a:normAutofit/>
          </a:bodyPr>
          <a:lstStyle/>
          <a:p>
            <a:endParaRPr lang="en-US" sz="2000" dirty="0" smtClean="0"/>
          </a:p>
          <a:p>
            <a:endParaRPr lang="en-US" sz="2000" dirty="0"/>
          </a:p>
          <a:p>
            <a:r>
              <a:rPr lang="en-US" sz="2000" dirty="0"/>
              <a:t>The implementation of bio-safety practices in genetic engineering and biotechnological work will be supervised </a:t>
            </a:r>
            <a:r>
              <a:rPr lang="en-US" sz="2000" dirty="0" smtClean="0"/>
              <a:t>by </a:t>
            </a:r>
          </a:p>
          <a:p>
            <a:endParaRPr lang="en-US" sz="2000" dirty="0"/>
          </a:p>
          <a:p>
            <a:pPr marL="0" indent="0">
              <a:buNone/>
            </a:pPr>
            <a:r>
              <a:rPr lang="en-US" sz="2000" dirty="0" smtClean="0"/>
              <a:t> </a:t>
            </a:r>
            <a:r>
              <a:rPr lang="en-US" sz="2000" dirty="0" smtClean="0"/>
              <a:t>1)  </a:t>
            </a:r>
            <a:r>
              <a:rPr lang="en-US" sz="2000" dirty="0"/>
              <a:t>Institutional biosafety Committee (IBC)</a:t>
            </a:r>
          </a:p>
          <a:p>
            <a:pPr marL="0" indent="0">
              <a:buNone/>
            </a:pPr>
            <a:r>
              <a:rPr lang="en-US" sz="2000" dirty="0" smtClean="0"/>
              <a:t> </a:t>
            </a:r>
            <a:r>
              <a:rPr lang="en-US" sz="2000" dirty="0" smtClean="0"/>
              <a:t>2)  </a:t>
            </a:r>
            <a:r>
              <a:rPr lang="en-US" sz="2000" dirty="0" smtClean="0"/>
              <a:t>Technical Advisory Committee (TAC</a:t>
            </a:r>
            <a:r>
              <a:rPr lang="en-US" sz="2000" dirty="0" smtClean="0"/>
              <a:t>)</a:t>
            </a:r>
          </a:p>
          <a:p>
            <a:pPr marL="0" indent="0">
              <a:buNone/>
            </a:pPr>
            <a:r>
              <a:rPr lang="en-US" sz="2000" dirty="0" smtClean="0"/>
              <a:t>  3) National </a:t>
            </a:r>
            <a:r>
              <a:rPr lang="en-US" sz="2000" dirty="0"/>
              <a:t>Biosafety Committee (NBC)</a:t>
            </a:r>
          </a:p>
          <a:p>
            <a:pPr marL="0" indent="0">
              <a:buNone/>
            </a:pPr>
            <a:endParaRPr lang="en-US" sz="2000" dirty="0" smtClean="0"/>
          </a:p>
          <a:p>
            <a:pPr marL="0" indent="0">
              <a:buNone/>
            </a:pPr>
            <a:r>
              <a:rPr lang="en-US" sz="2000" dirty="0" smtClean="0"/>
              <a:t> </a:t>
            </a:r>
            <a:endParaRPr lang="en-US" sz="2000" dirty="0"/>
          </a:p>
        </p:txBody>
      </p:sp>
    </p:spTree>
    <p:extLst>
      <p:ext uri="{BB962C8B-B14F-4D97-AF65-F5344CB8AC3E}">
        <p14:creationId xmlns:p14="http://schemas.microsoft.com/office/powerpoint/2010/main" val="41650299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371128"/>
          </a:xfrm>
        </p:spPr>
        <p:txBody>
          <a:bodyPr>
            <a:normAutofit fontScale="90000"/>
          </a:bodyPr>
          <a:lstStyle/>
          <a:p>
            <a:endParaRPr lang="en-US" dirty="0"/>
          </a:p>
        </p:txBody>
      </p:sp>
      <p:sp>
        <p:nvSpPr>
          <p:cNvPr id="3" name="Content Placeholder 2"/>
          <p:cNvSpPr>
            <a:spLocks noGrp="1"/>
          </p:cNvSpPr>
          <p:nvPr>
            <p:ph idx="1"/>
          </p:nvPr>
        </p:nvSpPr>
        <p:spPr>
          <a:xfrm>
            <a:off x="609598" y="1124744"/>
            <a:ext cx="6626697" cy="4916619"/>
          </a:xfrm>
        </p:spPr>
        <p:txBody>
          <a:bodyPr>
            <a:normAutofit/>
          </a:bodyPr>
          <a:lstStyle/>
          <a:p>
            <a:pPr>
              <a:lnSpc>
                <a:spcPct val="150000"/>
              </a:lnSpc>
            </a:pPr>
            <a:r>
              <a:rPr lang="en-US" sz="2400" b="1" dirty="0"/>
              <a:t>1</a:t>
            </a:r>
            <a:r>
              <a:rPr lang="en-US" sz="2400" b="1" dirty="0" smtClean="0"/>
              <a:t>)  </a:t>
            </a:r>
            <a:r>
              <a:rPr lang="en-US" sz="2400" b="1" dirty="0"/>
              <a:t>Institutional biosafety Committee (IBC)</a:t>
            </a:r>
          </a:p>
          <a:p>
            <a:pPr>
              <a:lnSpc>
                <a:spcPct val="150000"/>
              </a:lnSpc>
            </a:pPr>
            <a:endParaRPr lang="en-US" sz="2000" dirty="0" smtClean="0"/>
          </a:p>
          <a:p>
            <a:pPr>
              <a:lnSpc>
                <a:spcPct val="150000"/>
              </a:lnSpc>
            </a:pPr>
            <a:r>
              <a:rPr lang="en-US" sz="2000" dirty="0" smtClean="0"/>
              <a:t>All applications/request of any such activity related to GMOs will be submitted to the relevant </a:t>
            </a:r>
            <a:r>
              <a:rPr lang="en-US" sz="2000" dirty="0" smtClean="0">
                <a:solidFill>
                  <a:srgbClr val="FF0000"/>
                </a:solidFill>
              </a:rPr>
              <a:t>IBC</a:t>
            </a:r>
            <a:r>
              <a:rPr lang="en-US" sz="2000" dirty="0" smtClean="0"/>
              <a:t> which is monitoring, implementing and regulatory authority at baseline level</a:t>
            </a:r>
          </a:p>
        </p:txBody>
      </p:sp>
    </p:spTree>
    <p:extLst>
      <p:ext uri="{BB962C8B-B14F-4D97-AF65-F5344CB8AC3E}">
        <p14:creationId xmlns:p14="http://schemas.microsoft.com/office/powerpoint/2010/main" val="2716526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371128"/>
          </a:xfrm>
        </p:spPr>
        <p:txBody>
          <a:bodyPr>
            <a:normAutofit fontScale="90000"/>
          </a:bodyPr>
          <a:lstStyle/>
          <a:p>
            <a:endParaRPr lang="en-US" dirty="0"/>
          </a:p>
        </p:txBody>
      </p:sp>
      <p:sp>
        <p:nvSpPr>
          <p:cNvPr id="3" name="Content Placeholder 2"/>
          <p:cNvSpPr>
            <a:spLocks noGrp="1"/>
          </p:cNvSpPr>
          <p:nvPr>
            <p:ph idx="1"/>
          </p:nvPr>
        </p:nvSpPr>
        <p:spPr>
          <a:xfrm>
            <a:off x="609599" y="1124744"/>
            <a:ext cx="6347714" cy="4916619"/>
          </a:xfrm>
        </p:spPr>
        <p:txBody>
          <a:bodyPr>
            <a:normAutofit/>
          </a:bodyPr>
          <a:lstStyle/>
          <a:p>
            <a:pPr>
              <a:lnSpc>
                <a:spcPct val="150000"/>
              </a:lnSpc>
            </a:pPr>
            <a:r>
              <a:rPr lang="en-US" sz="2400" b="1" dirty="0"/>
              <a:t>2</a:t>
            </a:r>
            <a:r>
              <a:rPr lang="en-US" sz="2400" b="1" dirty="0" smtClean="0"/>
              <a:t>)  </a:t>
            </a:r>
            <a:r>
              <a:rPr lang="en-US" sz="2400" b="1" dirty="0"/>
              <a:t>Technical Advisory Committee (TAC</a:t>
            </a:r>
            <a:r>
              <a:rPr lang="en-US" sz="2400" b="1" dirty="0" smtClean="0"/>
              <a:t>)</a:t>
            </a:r>
          </a:p>
          <a:p>
            <a:pPr marL="0" indent="0">
              <a:lnSpc>
                <a:spcPct val="150000"/>
              </a:lnSpc>
              <a:buNone/>
            </a:pPr>
            <a:endParaRPr lang="en-US" sz="2000" dirty="0"/>
          </a:p>
          <a:p>
            <a:pPr>
              <a:lnSpc>
                <a:spcPct val="150000"/>
              </a:lnSpc>
            </a:pPr>
            <a:r>
              <a:rPr lang="en-US" sz="2000" dirty="0" smtClean="0"/>
              <a:t>Then these requests must be transferred to </a:t>
            </a:r>
            <a:r>
              <a:rPr lang="en-US" sz="2000" dirty="0" smtClean="0">
                <a:solidFill>
                  <a:srgbClr val="FF0000"/>
                </a:solidFill>
              </a:rPr>
              <a:t>TAC</a:t>
            </a:r>
            <a:r>
              <a:rPr lang="en-US" sz="2000" dirty="0" smtClean="0"/>
              <a:t> for assessment and on its recommendations, </a:t>
            </a:r>
            <a:r>
              <a:rPr lang="en-US" sz="2000" dirty="0" smtClean="0">
                <a:solidFill>
                  <a:srgbClr val="FF0000"/>
                </a:solidFill>
              </a:rPr>
              <a:t>NBC</a:t>
            </a:r>
            <a:r>
              <a:rPr lang="en-US" sz="2000" dirty="0" smtClean="0"/>
              <a:t> will take further necessary actions.</a:t>
            </a:r>
            <a:endParaRPr lang="en-US" sz="2000" dirty="0"/>
          </a:p>
        </p:txBody>
      </p:sp>
    </p:spTree>
    <p:extLst>
      <p:ext uri="{BB962C8B-B14F-4D97-AF65-F5344CB8AC3E}">
        <p14:creationId xmlns:p14="http://schemas.microsoft.com/office/powerpoint/2010/main" val="2716526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371128"/>
          </a:xfrm>
        </p:spPr>
        <p:txBody>
          <a:bodyPr>
            <a:normAutofit fontScale="90000"/>
          </a:bodyPr>
          <a:lstStyle/>
          <a:p>
            <a:endParaRPr lang="en-US" dirty="0"/>
          </a:p>
        </p:txBody>
      </p:sp>
      <p:sp>
        <p:nvSpPr>
          <p:cNvPr id="3" name="Content Placeholder 2"/>
          <p:cNvSpPr>
            <a:spLocks noGrp="1"/>
          </p:cNvSpPr>
          <p:nvPr>
            <p:ph idx="1"/>
          </p:nvPr>
        </p:nvSpPr>
        <p:spPr>
          <a:xfrm>
            <a:off x="609599" y="1124744"/>
            <a:ext cx="6347714" cy="4916619"/>
          </a:xfrm>
        </p:spPr>
        <p:txBody>
          <a:bodyPr>
            <a:normAutofit/>
          </a:bodyPr>
          <a:lstStyle/>
          <a:p>
            <a:pPr>
              <a:lnSpc>
                <a:spcPct val="150000"/>
              </a:lnSpc>
            </a:pPr>
            <a:r>
              <a:rPr lang="en-US" sz="2000" dirty="0"/>
              <a:t> </a:t>
            </a:r>
            <a:r>
              <a:rPr lang="en-US" sz="2400" b="1" dirty="0"/>
              <a:t>3</a:t>
            </a:r>
            <a:r>
              <a:rPr lang="en-US" sz="2400" b="1" dirty="0" smtClean="0"/>
              <a:t>)  </a:t>
            </a:r>
            <a:r>
              <a:rPr lang="en-US" sz="2400" b="1" dirty="0"/>
              <a:t>National Biosafety Committee (NBC)</a:t>
            </a:r>
          </a:p>
          <a:p>
            <a:pPr>
              <a:lnSpc>
                <a:spcPct val="150000"/>
              </a:lnSpc>
            </a:pPr>
            <a:endParaRPr lang="en-US" sz="2000" dirty="0" smtClean="0">
              <a:solidFill>
                <a:srgbClr val="FF0000"/>
              </a:solidFill>
            </a:endParaRPr>
          </a:p>
          <a:p>
            <a:pPr>
              <a:lnSpc>
                <a:spcPct val="150000"/>
              </a:lnSpc>
            </a:pPr>
            <a:r>
              <a:rPr lang="en-US" sz="2000" dirty="0" smtClean="0">
                <a:solidFill>
                  <a:srgbClr val="FF0000"/>
                </a:solidFill>
              </a:rPr>
              <a:t>NBC</a:t>
            </a:r>
            <a:r>
              <a:rPr lang="en-US" sz="2000" dirty="0" smtClean="0"/>
              <a:t> </a:t>
            </a:r>
            <a:r>
              <a:rPr lang="en-US" sz="2000" dirty="0"/>
              <a:t>is headed by </a:t>
            </a:r>
            <a:r>
              <a:rPr lang="en-US" sz="2000" dirty="0">
                <a:solidFill>
                  <a:srgbClr val="FF0000"/>
                </a:solidFill>
              </a:rPr>
              <a:t>Secretary Ministry of Environment</a:t>
            </a:r>
            <a:r>
              <a:rPr lang="en-US" sz="2000" dirty="0"/>
              <a:t>, is responsible to oversee all laboratory work, field trial, commercial release, import, export, sale and purchase of </a:t>
            </a:r>
            <a:r>
              <a:rPr lang="en-US" sz="2000" dirty="0" smtClean="0"/>
              <a:t>GMOs</a:t>
            </a:r>
            <a:endParaRPr lang="en-US" sz="2000" dirty="0"/>
          </a:p>
        </p:txBody>
      </p:sp>
    </p:spTree>
    <p:extLst>
      <p:ext uri="{BB962C8B-B14F-4D97-AF65-F5344CB8AC3E}">
        <p14:creationId xmlns:p14="http://schemas.microsoft.com/office/powerpoint/2010/main" val="18683236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“National Biosafety Centre”</a:t>
            </a:r>
            <a:endParaRPr lang="en-US" dirty="0"/>
          </a:p>
        </p:txBody>
      </p:sp>
      <p:sp>
        <p:nvSpPr>
          <p:cNvPr id="3" name="Content Placeholder 2"/>
          <p:cNvSpPr>
            <a:spLocks noGrp="1"/>
          </p:cNvSpPr>
          <p:nvPr>
            <p:ph idx="1"/>
          </p:nvPr>
        </p:nvSpPr>
        <p:spPr/>
        <p:txBody>
          <a:bodyPr>
            <a:normAutofit/>
          </a:bodyPr>
          <a:lstStyle/>
          <a:p>
            <a:pPr>
              <a:lnSpc>
                <a:spcPct val="150000"/>
              </a:lnSpc>
            </a:pPr>
            <a:r>
              <a:rPr lang="en-US" sz="2000" dirty="0" smtClean="0">
                <a:solidFill>
                  <a:srgbClr val="FF0000"/>
                </a:solidFill>
              </a:rPr>
              <a:t> by NBC</a:t>
            </a:r>
            <a:endParaRPr lang="en-US" sz="2000" dirty="0" smtClean="0">
              <a:solidFill>
                <a:srgbClr val="FF0000"/>
              </a:solidFill>
            </a:endParaRPr>
          </a:p>
          <a:p>
            <a:pPr>
              <a:lnSpc>
                <a:spcPct val="150000"/>
              </a:lnSpc>
            </a:pPr>
            <a:r>
              <a:rPr lang="en-US" sz="2000" dirty="0" smtClean="0"/>
              <a:t>Objective of this Centre is to provide safety against undesirable effects of the GMOs.</a:t>
            </a:r>
          </a:p>
          <a:p>
            <a:pPr>
              <a:lnSpc>
                <a:spcPct val="150000"/>
              </a:lnSpc>
            </a:pPr>
            <a:r>
              <a:rPr lang="en-US" sz="2000" dirty="0" smtClean="0"/>
              <a:t>For awareness raising </a:t>
            </a:r>
            <a:r>
              <a:rPr lang="en-US" sz="2000" dirty="0" err="1" smtClean="0"/>
              <a:t>abt</a:t>
            </a:r>
            <a:r>
              <a:rPr lang="en-US" sz="2000" dirty="0" smtClean="0"/>
              <a:t> GMOs and risk for human health and environment, public notices, workshops and seminars may be arranged country wide on federal as well as provincial levels</a:t>
            </a:r>
            <a:endParaRPr lang="en-US" sz="2000" dirty="0"/>
          </a:p>
        </p:txBody>
      </p:sp>
    </p:spTree>
    <p:extLst>
      <p:ext uri="{BB962C8B-B14F-4D97-AF65-F5344CB8AC3E}">
        <p14:creationId xmlns:p14="http://schemas.microsoft.com/office/powerpoint/2010/main" val="646639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096"/>
          </a:xfrm>
        </p:spPr>
        <p:txBody>
          <a:bodyPr>
            <a:normAutofit fontScale="90000"/>
          </a:bodyPr>
          <a:lstStyle/>
          <a:p>
            <a:endParaRPr lang="en-US" dirty="0"/>
          </a:p>
        </p:txBody>
      </p:sp>
      <p:sp>
        <p:nvSpPr>
          <p:cNvPr id="3" name="Content Placeholder 2"/>
          <p:cNvSpPr>
            <a:spLocks noGrp="1"/>
          </p:cNvSpPr>
          <p:nvPr>
            <p:ph idx="1"/>
          </p:nvPr>
        </p:nvSpPr>
        <p:spPr>
          <a:xfrm>
            <a:off x="251520" y="404664"/>
            <a:ext cx="6912768" cy="6048672"/>
          </a:xfrm>
        </p:spPr>
        <p:txBody>
          <a:bodyPr>
            <a:normAutofit/>
          </a:bodyPr>
          <a:lstStyle/>
          <a:p>
            <a:pPr algn="just">
              <a:buFont typeface="Arial" panose="020B0604020202020204" pitchFamily="34" charset="0"/>
              <a:buChar char="•"/>
            </a:pPr>
            <a:endParaRPr lang="en-US" sz="2000" dirty="0" smtClean="0">
              <a:solidFill>
                <a:srgbClr val="FF0000"/>
              </a:solidFill>
            </a:endParaRPr>
          </a:p>
          <a:p>
            <a:pPr algn="just">
              <a:buFont typeface="Arial" panose="020B0604020202020204" pitchFamily="34" charset="0"/>
              <a:buChar char="•"/>
            </a:pPr>
            <a:r>
              <a:rPr lang="en-US" sz="2000" dirty="0" smtClean="0">
                <a:solidFill>
                  <a:srgbClr val="FF0000"/>
                </a:solidFill>
              </a:rPr>
              <a:t>Modern </a:t>
            </a:r>
            <a:r>
              <a:rPr lang="en-US" sz="2000" dirty="0">
                <a:solidFill>
                  <a:srgbClr val="FF0000"/>
                </a:solidFill>
              </a:rPr>
              <a:t>Biotechnology </a:t>
            </a:r>
            <a:r>
              <a:rPr lang="en-US" sz="2000" dirty="0"/>
              <a:t>has led to the development of new products/processes which manifest distinct advantages for the </a:t>
            </a:r>
            <a:r>
              <a:rPr lang="en-US" sz="2000" dirty="0">
                <a:solidFill>
                  <a:srgbClr val="FF0000"/>
                </a:solidFill>
              </a:rPr>
              <a:t>prevention and treatment of diseases</a:t>
            </a:r>
            <a:r>
              <a:rPr lang="en-US" sz="2000" dirty="0"/>
              <a:t>, in the increased production of medically important compounds and improved vacancies.  </a:t>
            </a:r>
            <a:endParaRPr lang="en-US" sz="2000" dirty="0" smtClean="0"/>
          </a:p>
          <a:p>
            <a:pPr algn="just">
              <a:buFont typeface="Arial" panose="020B0604020202020204" pitchFamily="34" charset="0"/>
              <a:buChar char="•"/>
            </a:pPr>
            <a:r>
              <a:rPr lang="en-US" sz="2000" dirty="0" smtClean="0"/>
              <a:t>Recent </a:t>
            </a:r>
            <a:r>
              <a:rPr lang="en-US" sz="2000" dirty="0"/>
              <a:t>breakthroughs include microbial production of </a:t>
            </a:r>
            <a:r>
              <a:rPr lang="en-US" sz="2000" dirty="0">
                <a:solidFill>
                  <a:srgbClr val="FF0000"/>
                </a:solidFill>
              </a:rPr>
              <a:t>human insulin</a:t>
            </a:r>
            <a:r>
              <a:rPr lang="en-US" sz="2000" dirty="0"/>
              <a:t>, </a:t>
            </a:r>
            <a:r>
              <a:rPr lang="en-US" sz="2000" dirty="0">
                <a:solidFill>
                  <a:srgbClr val="FF0000"/>
                </a:solidFill>
              </a:rPr>
              <a:t>growth hormone</a:t>
            </a:r>
            <a:r>
              <a:rPr lang="en-US" sz="2000" dirty="0"/>
              <a:t>, </a:t>
            </a:r>
            <a:r>
              <a:rPr lang="en-US" sz="2000" dirty="0">
                <a:solidFill>
                  <a:srgbClr val="FF0000"/>
                </a:solidFill>
              </a:rPr>
              <a:t>interferon</a:t>
            </a:r>
            <a:r>
              <a:rPr lang="en-US" sz="2000" dirty="0"/>
              <a:t>, </a:t>
            </a:r>
            <a:r>
              <a:rPr lang="en-US" sz="2000" dirty="0" err="1"/>
              <a:t>urokinase</a:t>
            </a:r>
            <a:r>
              <a:rPr lang="en-US" sz="2000" dirty="0"/>
              <a:t> </a:t>
            </a:r>
            <a:r>
              <a:rPr lang="en-US" sz="2000" dirty="0" err="1" smtClean="0"/>
              <a:t>betaendorphin</a:t>
            </a:r>
            <a:r>
              <a:rPr lang="en-US" sz="2000" dirty="0" smtClean="0"/>
              <a:t> (clot-busting drug), </a:t>
            </a:r>
            <a:r>
              <a:rPr lang="en-US" sz="2000" dirty="0" err="1"/>
              <a:t>thymosin</a:t>
            </a:r>
            <a:r>
              <a:rPr lang="en-US" sz="2000" dirty="0"/>
              <a:t>, alpha-3 </a:t>
            </a:r>
            <a:r>
              <a:rPr lang="en-US" sz="2000" dirty="0" err="1" smtClean="0"/>
              <a:t>somatostatin</a:t>
            </a:r>
            <a:r>
              <a:rPr lang="en-US" sz="2000" dirty="0" smtClean="0"/>
              <a:t> (pancreas), </a:t>
            </a:r>
            <a:r>
              <a:rPr lang="en-US" sz="2000" dirty="0"/>
              <a:t>tissue plasminogen </a:t>
            </a:r>
            <a:r>
              <a:rPr lang="en-US" sz="2000" dirty="0" smtClean="0"/>
              <a:t>activator (heart and stroke).  </a:t>
            </a:r>
          </a:p>
          <a:p>
            <a:pPr algn="just">
              <a:buFont typeface="Arial" panose="020B0604020202020204" pitchFamily="34" charset="0"/>
              <a:buChar char="•"/>
            </a:pPr>
            <a:r>
              <a:rPr lang="en-US" sz="2000" dirty="0" smtClean="0"/>
              <a:t>The </a:t>
            </a:r>
            <a:r>
              <a:rPr lang="en-US" sz="2000" dirty="0"/>
              <a:t>list of biologically active compounds which can be made by </a:t>
            </a:r>
            <a:r>
              <a:rPr lang="en-US" sz="2000" dirty="0">
                <a:solidFill>
                  <a:srgbClr val="FF0000"/>
                </a:solidFill>
              </a:rPr>
              <a:t>Genetically Modified Organisms </a:t>
            </a:r>
            <a:r>
              <a:rPr lang="en-US" sz="2000" dirty="0"/>
              <a:t>(GMOs) is increasing every day and it is believed that in the next 15-20 years, we will be able to produce all biological proteins by Genetically Modified Organisms.</a:t>
            </a:r>
          </a:p>
        </p:txBody>
      </p:sp>
    </p:spTree>
    <p:extLst>
      <p:ext uri="{BB962C8B-B14F-4D97-AF65-F5344CB8AC3E}">
        <p14:creationId xmlns:p14="http://schemas.microsoft.com/office/powerpoint/2010/main" val="39784778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t>T</a:t>
            </a:r>
            <a:r>
              <a:rPr lang="en-US" sz="4800" b="1" dirty="0" smtClean="0"/>
              <a:t>hanks</a:t>
            </a:r>
            <a:endParaRPr lang="en-US" sz="4800" b="1"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412776"/>
            <a:ext cx="6903183" cy="417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2076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09599" y="116632"/>
            <a:ext cx="6347713" cy="492968"/>
          </a:xfrm>
        </p:spPr>
        <p:txBody>
          <a:bodyPr>
            <a:normAutofit fontScale="90000"/>
          </a:bodyPr>
          <a:lstStyle/>
          <a:p>
            <a:endParaRPr lang="en-US" dirty="0"/>
          </a:p>
        </p:txBody>
      </p:sp>
      <p:sp>
        <p:nvSpPr>
          <p:cNvPr id="3" name="Content Placeholder 2"/>
          <p:cNvSpPr>
            <a:spLocks noGrp="1"/>
          </p:cNvSpPr>
          <p:nvPr>
            <p:ph idx="1"/>
          </p:nvPr>
        </p:nvSpPr>
        <p:spPr>
          <a:xfrm>
            <a:off x="609599" y="692696"/>
            <a:ext cx="6347714" cy="5976664"/>
          </a:xfrm>
        </p:spPr>
        <p:txBody>
          <a:bodyPr>
            <a:normAutofit fontScale="92500" lnSpcReduction="10000"/>
          </a:bodyPr>
          <a:lstStyle/>
          <a:p>
            <a:pPr algn="just"/>
            <a:r>
              <a:rPr lang="en-US" dirty="0"/>
              <a:t> </a:t>
            </a:r>
            <a:r>
              <a:rPr lang="en-US" sz="2000" dirty="0"/>
              <a:t>Through the use of powerful gene cloning and molecular immunological techniques, vaccines against </a:t>
            </a:r>
            <a:r>
              <a:rPr lang="en-US" sz="2000" dirty="0">
                <a:solidFill>
                  <a:srgbClr val="FF0000"/>
                </a:solidFill>
              </a:rPr>
              <a:t>malaria and hepatitis B </a:t>
            </a:r>
            <a:r>
              <a:rPr lang="en-US" sz="2000" dirty="0"/>
              <a:t>have been prepared.  </a:t>
            </a:r>
            <a:endParaRPr lang="en-US" sz="2000" dirty="0" smtClean="0"/>
          </a:p>
          <a:p>
            <a:pPr algn="just"/>
            <a:r>
              <a:rPr lang="en-US" sz="2000" dirty="0" smtClean="0">
                <a:solidFill>
                  <a:srgbClr val="FF0000"/>
                </a:solidFill>
              </a:rPr>
              <a:t>Vaccines</a:t>
            </a:r>
            <a:r>
              <a:rPr lang="en-US" sz="2000" dirty="0" smtClean="0"/>
              <a:t> </a:t>
            </a:r>
            <a:r>
              <a:rPr lang="en-US" sz="2000" dirty="0"/>
              <a:t>for </a:t>
            </a:r>
            <a:r>
              <a:rPr lang="en-US" sz="2000" dirty="0" smtClean="0"/>
              <a:t>trypanosomes (sleeping sickness), </a:t>
            </a:r>
            <a:r>
              <a:rPr lang="en-US" sz="2000" dirty="0" err="1"/>
              <a:t>schistomyces</a:t>
            </a:r>
            <a:r>
              <a:rPr lang="en-US" sz="2000" dirty="0"/>
              <a:t>, and leprosy are in the final stages of preparation.  </a:t>
            </a:r>
            <a:endParaRPr lang="en-US" sz="2000" dirty="0" smtClean="0"/>
          </a:p>
          <a:p>
            <a:pPr algn="just"/>
            <a:r>
              <a:rPr lang="en-US" sz="2000" dirty="0" smtClean="0"/>
              <a:t>Monoclonal </a:t>
            </a:r>
            <a:r>
              <a:rPr lang="en-US" sz="2000" dirty="0"/>
              <a:t>antibodies are being used for diagnostic and therapeutic purposes and this has made possible early diagnosis and cure of </a:t>
            </a:r>
            <a:r>
              <a:rPr lang="en-US" sz="2000" dirty="0" smtClean="0"/>
              <a:t>many </a:t>
            </a:r>
            <a:r>
              <a:rPr lang="en-US" sz="2000" dirty="0"/>
              <a:t>diseases. </a:t>
            </a:r>
            <a:endParaRPr lang="en-US" sz="2000" dirty="0" smtClean="0"/>
          </a:p>
          <a:p>
            <a:pPr algn="just"/>
            <a:r>
              <a:rPr lang="en-US" sz="2000" dirty="0" smtClean="0">
                <a:solidFill>
                  <a:srgbClr val="FF0000"/>
                </a:solidFill>
              </a:rPr>
              <a:t>Prenatal </a:t>
            </a:r>
            <a:r>
              <a:rPr lang="en-US" sz="2000" dirty="0">
                <a:solidFill>
                  <a:srgbClr val="FF0000"/>
                </a:solidFill>
              </a:rPr>
              <a:t>diagnosis </a:t>
            </a:r>
            <a:r>
              <a:rPr lang="en-US" sz="2000" dirty="0"/>
              <a:t>has paved the way to bring down the incidence, of such genetic diseases as </a:t>
            </a:r>
            <a:r>
              <a:rPr lang="en-US" sz="2000" dirty="0" smtClean="0"/>
              <a:t>beta-thalassemia.</a:t>
            </a:r>
          </a:p>
          <a:p>
            <a:pPr algn="just"/>
            <a:r>
              <a:rPr lang="en-US" sz="2000" dirty="0" smtClean="0"/>
              <a:t>Since </a:t>
            </a:r>
            <a:r>
              <a:rPr lang="en-US" sz="2000" dirty="0">
                <a:solidFill>
                  <a:srgbClr val="FF0000"/>
                </a:solidFill>
              </a:rPr>
              <a:t>heredity</a:t>
            </a:r>
            <a:r>
              <a:rPr lang="en-US" sz="2000" dirty="0"/>
              <a:t> plays a part in virtually all diseases, including diabetes, cancer, cardiovascular disorders</a:t>
            </a:r>
            <a:r>
              <a:rPr lang="en-US" sz="2000" dirty="0" smtClean="0"/>
              <a:t>, </a:t>
            </a:r>
            <a:r>
              <a:rPr lang="en-US" sz="2000" dirty="0"/>
              <a:t>arthritis</a:t>
            </a:r>
            <a:r>
              <a:rPr lang="en-US" sz="2000" dirty="0" smtClean="0"/>
              <a:t>, </a:t>
            </a:r>
            <a:r>
              <a:rPr lang="en-US" sz="2000" dirty="0"/>
              <a:t>and a number of other disorders known to run in families, efforts are being made </a:t>
            </a:r>
            <a:r>
              <a:rPr lang="en-US" sz="2000" dirty="0">
                <a:solidFill>
                  <a:srgbClr val="FF0000"/>
                </a:solidFill>
              </a:rPr>
              <a:t>to sequence the causative genes </a:t>
            </a:r>
            <a:r>
              <a:rPr lang="en-US" sz="2000" dirty="0"/>
              <a:t>to use this information in prenatal diagnosis in order to reduce the incidence, if not, completely eliminate these diseases. </a:t>
            </a:r>
          </a:p>
        </p:txBody>
      </p:sp>
    </p:spTree>
    <p:extLst>
      <p:ext uri="{BB962C8B-B14F-4D97-AF65-F5344CB8AC3E}">
        <p14:creationId xmlns:p14="http://schemas.microsoft.com/office/powerpoint/2010/main" val="3016932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09599" y="116632"/>
            <a:ext cx="6347713" cy="492968"/>
          </a:xfrm>
        </p:spPr>
        <p:txBody>
          <a:bodyPr>
            <a:normAutofit fontScale="90000"/>
          </a:bodyPr>
          <a:lstStyle/>
          <a:p>
            <a:endParaRPr lang="en-US" dirty="0"/>
          </a:p>
        </p:txBody>
      </p:sp>
      <p:sp>
        <p:nvSpPr>
          <p:cNvPr id="3" name="Content Placeholder 2"/>
          <p:cNvSpPr>
            <a:spLocks noGrp="1"/>
          </p:cNvSpPr>
          <p:nvPr>
            <p:ph idx="1"/>
          </p:nvPr>
        </p:nvSpPr>
        <p:spPr>
          <a:xfrm>
            <a:off x="609599" y="764704"/>
            <a:ext cx="6347714" cy="5276659"/>
          </a:xfrm>
        </p:spPr>
        <p:txBody>
          <a:bodyPr>
            <a:noAutofit/>
          </a:bodyPr>
          <a:lstStyle/>
          <a:p>
            <a:pPr algn="just"/>
            <a:endParaRPr lang="en-US" sz="2000" b="1" dirty="0" smtClean="0"/>
          </a:p>
          <a:p>
            <a:pPr algn="just"/>
            <a:r>
              <a:rPr lang="en-US" sz="2000" b="1" dirty="0" smtClean="0"/>
              <a:t>In </a:t>
            </a:r>
            <a:r>
              <a:rPr lang="en-US" sz="2000" b="1" dirty="0"/>
              <a:t>the industrial sector</a:t>
            </a:r>
            <a:r>
              <a:rPr lang="en-US" sz="2000" dirty="0"/>
              <a:t>, modern biotechnology has paved the way for </a:t>
            </a:r>
            <a:endParaRPr lang="en-US" sz="2000" dirty="0" smtClean="0"/>
          </a:p>
          <a:p>
            <a:pPr marL="0" indent="0" algn="just">
              <a:buNone/>
            </a:pPr>
            <a:endParaRPr lang="en-US" sz="2000" dirty="0" smtClean="0"/>
          </a:p>
          <a:p>
            <a:pPr marL="0" indent="0" algn="just">
              <a:buNone/>
            </a:pPr>
            <a:r>
              <a:rPr lang="en-US" sz="2000" u="sng" dirty="0" smtClean="0"/>
              <a:t>bacterial </a:t>
            </a:r>
            <a:r>
              <a:rPr lang="en-US" sz="2000" u="sng" dirty="0"/>
              <a:t>desulphurization of coal and petroleum</a:t>
            </a:r>
            <a:r>
              <a:rPr lang="en-US" sz="2000" dirty="0"/>
              <a:t>; </a:t>
            </a:r>
            <a:endParaRPr lang="en-US" sz="2000" dirty="0" smtClean="0"/>
          </a:p>
          <a:p>
            <a:pPr marL="0" indent="0" algn="just">
              <a:buNone/>
            </a:pPr>
            <a:r>
              <a:rPr lang="en-US" sz="2000" u="sng" dirty="0" smtClean="0"/>
              <a:t>microbial </a:t>
            </a:r>
            <a:r>
              <a:rPr lang="en-US" sz="2000" u="sng" dirty="0"/>
              <a:t>production of fructose</a:t>
            </a:r>
            <a:r>
              <a:rPr lang="en-US" sz="2000" dirty="0"/>
              <a:t>, </a:t>
            </a:r>
            <a:endParaRPr lang="en-US" sz="2000" dirty="0" smtClean="0"/>
          </a:p>
          <a:p>
            <a:pPr marL="0" indent="0" algn="just">
              <a:buNone/>
            </a:pPr>
            <a:r>
              <a:rPr lang="en-US" sz="2000" u="sng" dirty="0" smtClean="0"/>
              <a:t>polypropylene </a:t>
            </a:r>
            <a:r>
              <a:rPr lang="en-US" sz="2000" u="sng" dirty="0"/>
              <a:t>glycol, olefins and </a:t>
            </a:r>
            <a:r>
              <a:rPr lang="en-US" sz="2000" u="sng" dirty="0" err="1"/>
              <a:t>parafins</a:t>
            </a:r>
            <a:r>
              <a:rPr lang="en-US" sz="2000" dirty="0" smtClean="0"/>
              <a:t>;</a:t>
            </a:r>
          </a:p>
          <a:p>
            <a:pPr marL="0" indent="0" algn="just">
              <a:buNone/>
            </a:pPr>
            <a:r>
              <a:rPr lang="en-US" sz="2000" dirty="0" smtClean="0"/>
              <a:t> </a:t>
            </a:r>
            <a:r>
              <a:rPr lang="en-US" sz="2000" u="sng" dirty="0"/>
              <a:t>enrichment of precious metals</a:t>
            </a:r>
            <a:r>
              <a:rPr lang="en-US" sz="2000" dirty="0" smtClean="0"/>
              <a:t>,</a:t>
            </a:r>
          </a:p>
          <a:p>
            <a:pPr marL="0" indent="0" algn="just">
              <a:buNone/>
            </a:pPr>
            <a:r>
              <a:rPr lang="en-US" sz="2000" u="sng" dirty="0" smtClean="0"/>
              <a:t> </a:t>
            </a:r>
            <a:r>
              <a:rPr lang="en-US" sz="2000" u="sng" dirty="0"/>
              <a:t>enhanced oil recovery</a:t>
            </a:r>
            <a:r>
              <a:rPr lang="en-US" sz="2000" dirty="0"/>
              <a:t>, </a:t>
            </a:r>
            <a:endParaRPr lang="en-US" sz="2000" dirty="0" smtClean="0"/>
          </a:p>
          <a:p>
            <a:pPr marL="0" indent="0" algn="just">
              <a:buNone/>
            </a:pPr>
            <a:r>
              <a:rPr lang="en-US" sz="2000" u="sng" dirty="0" smtClean="0"/>
              <a:t>clearing </a:t>
            </a:r>
            <a:r>
              <a:rPr lang="en-US" sz="2000" u="sng" dirty="0"/>
              <a:t>of oil spills, </a:t>
            </a:r>
            <a:endParaRPr lang="en-US" sz="2000" u="sng" dirty="0" smtClean="0"/>
          </a:p>
          <a:p>
            <a:pPr marL="0" indent="0" algn="just">
              <a:buNone/>
            </a:pPr>
            <a:r>
              <a:rPr lang="en-US" sz="2000" u="sng" dirty="0" smtClean="0"/>
              <a:t>sewage </a:t>
            </a:r>
            <a:r>
              <a:rPr lang="en-US" sz="2000" u="sng" dirty="0"/>
              <a:t>treatment and pollution control</a:t>
            </a:r>
            <a:r>
              <a:rPr lang="en-US" sz="2000" dirty="0"/>
              <a:t>.  </a:t>
            </a:r>
            <a:endParaRPr lang="en-US" sz="2000" dirty="0" smtClean="0"/>
          </a:p>
        </p:txBody>
      </p:sp>
    </p:spTree>
    <p:extLst>
      <p:ext uri="{BB962C8B-B14F-4D97-AF65-F5344CB8AC3E}">
        <p14:creationId xmlns:p14="http://schemas.microsoft.com/office/powerpoint/2010/main" val="3320776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09599" y="0"/>
            <a:ext cx="6347713" cy="332656"/>
          </a:xfrm>
        </p:spPr>
        <p:txBody>
          <a:bodyPr>
            <a:normAutofit fontScale="90000"/>
          </a:bodyPr>
          <a:lstStyle/>
          <a:p>
            <a:endParaRPr lang="en-US" dirty="0"/>
          </a:p>
        </p:txBody>
      </p:sp>
      <p:sp>
        <p:nvSpPr>
          <p:cNvPr id="3" name="Content Placeholder 2"/>
          <p:cNvSpPr>
            <a:spLocks noGrp="1"/>
          </p:cNvSpPr>
          <p:nvPr>
            <p:ph idx="1"/>
          </p:nvPr>
        </p:nvSpPr>
        <p:spPr>
          <a:xfrm>
            <a:off x="609599" y="548680"/>
            <a:ext cx="6347714" cy="6048672"/>
          </a:xfrm>
        </p:spPr>
        <p:txBody>
          <a:bodyPr>
            <a:normAutofit/>
          </a:bodyPr>
          <a:lstStyle/>
          <a:p>
            <a:pPr algn="just"/>
            <a:r>
              <a:rPr lang="en-US" sz="1900" dirty="0"/>
              <a:t>Traditional </a:t>
            </a:r>
            <a:r>
              <a:rPr lang="en-US" sz="1900" dirty="0">
                <a:solidFill>
                  <a:srgbClr val="FF0000"/>
                </a:solidFill>
              </a:rPr>
              <a:t>plant breeding techniques </a:t>
            </a:r>
            <a:r>
              <a:rPr lang="en-US" sz="1900" dirty="0"/>
              <a:t>are limited by sexual incompatibility barriers</a:t>
            </a:r>
            <a:r>
              <a:rPr lang="en-US" sz="1900" dirty="0" smtClean="0"/>
              <a:t>.</a:t>
            </a:r>
          </a:p>
          <a:p>
            <a:pPr algn="just"/>
            <a:r>
              <a:rPr lang="en-US" sz="1900" dirty="0" smtClean="0"/>
              <a:t>In </a:t>
            </a:r>
            <a:r>
              <a:rPr lang="en-US" sz="1900" dirty="0"/>
              <a:t>addition, valuable traits such as tolerance to specific herbicides and nitrogen fixation do not exist in </a:t>
            </a:r>
            <a:r>
              <a:rPr lang="en-US" sz="1900" dirty="0" smtClean="0"/>
              <a:t>plants. Biotechnological </a:t>
            </a:r>
            <a:r>
              <a:rPr lang="en-US" sz="1900" dirty="0"/>
              <a:t>methods allow to overcome the genetic incompatibility barriers. </a:t>
            </a:r>
            <a:endParaRPr lang="en-US" sz="1900" dirty="0" smtClean="0"/>
          </a:p>
          <a:p>
            <a:pPr algn="just"/>
            <a:r>
              <a:rPr lang="en-US" sz="1900" dirty="0" smtClean="0"/>
              <a:t> </a:t>
            </a:r>
            <a:r>
              <a:rPr lang="en-US" sz="1900" dirty="0"/>
              <a:t>Genes can be isolated from bacteria, viruses, fungi, plants or animals and made to express in easy and quick growing organisms</a:t>
            </a:r>
            <a:r>
              <a:rPr lang="en-US" sz="1900" dirty="0" smtClean="0"/>
              <a:t>. </a:t>
            </a:r>
            <a:r>
              <a:rPr lang="en-US" sz="1900" dirty="0"/>
              <a:t>Genetically Modified Organisms (transgenic plants, animals and microorganisms) have been produced and used commercially.  </a:t>
            </a:r>
            <a:endParaRPr lang="en-US" sz="1900" dirty="0" smtClean="0"/>
          </a:p>
          <a:p>
            <a:pPr algn="just"/>
            <a:r>
              <a:rPr lang="en-US" sz="1900" dirty="0" smtClean="0"/>
              <a:t>Globally </a:t>
            </a:r>
            <a:r>
              <a:rPr lang="en-US" sz="1900" dirty="0"/>
              <a:t>over 70 different commercially important species of plants have been modified to incorporate mainly seven transgenic </a:t>
            </a:r>
            <a:r>
              <a:rPr lang="en-US" sz="1900" dirty="0" smtClean="0"/>
              <a:t>traits.  </a:t>
            </a:r>
            <a:r>
              <a:rPr lang="en-US" sz="1900" dirty="0"/>
              <a:t>The important crops include maize, soybean, cotton, tomato, potato, </a:t>
            </a:r>
            <a:r>
              <a:rPr lang="en-US" sz="1900" dirty="0" err="1"/>
              <a:t>alphalpha</a:t>
            </a:r>
            <a:r>
              <a:rPr lang="en-US" sz="1900" dirty="0"/>
              <a:t>, </a:t>
            </a:r>
            <a:r>
              <a:rPr lang="en-US" sz="1900" dirty="0" smtClean="0"/>
              <a:t>petunia, mustard</a:t>
            </a:r>
            <a:r>
              <a:rPr lang="en-US" sz="1900" dirty="0"/>
              <a:t>, rice, wheat, beet, barley, chickpea (gram), cabbage and tobacco.</a:t>
            </a:r>
          </a:p>
        </p:txBody>
      </p:sp>
    </p:spTree>
    <p:extLst>
      <p:ext uri="{BB962C8B-B14F-4D97-AF65-F5344CB8AC3E}">
        <p14:creationId xmlns:p14="http://schemas.microsoft.com/office/powerpoint/2010/main" val="3393324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548680"/>
            <a:ext cx="6624736" cy="5263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087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019200"/>
          </a:xfrm>
        </p:spPr>
        <p:txBody>
          <a:bodyPr>
            <a:normAutofit/>
          </a:bodyPr>
          <a:lstStyle/>
          <a:p>
            <a:r>
              <a:rPr lang="en-US" sz="2800" dirty="0" smtClean="0">
                <a:solidFill>
                  <a:schemeClr val="tx1"/>
                </a:solidFill>
              </a:rPr>
              <a:t/>
            </a:r>
            <a:br>
              <a:rPr lang="en-US" sz="2800" dirty="0" smtClean="0">
                <a:solidFill>
                  <a:schemeClr val="tx1"/>
                </a:solidFill>
              </a:rPr>
            </a:br>
            <a:r>
              <a:rPr lang="en-US" sz="2800" dirty="0" smtClean="0">
                <a:solidFill>
                  <a:schemeClr val="tx1"/>
                </a:solidFill>
              </a:rPr>
              <a:t>Seven </a:t>
            </a:r>
            <a:r>
              <a:rPr lang="en-US" sz="2800" dirty="0">
                <a:solidFill>
                  <a:schemeClr val="tx1"/>
                </a:solidFill>
              </a:rPr>
              <a:t>transgenic traits</a:t>
            </a:r>
          </a:p>
        </p:txBody>
      </p:sp>
      <p:sp>
        <p:nvSpPr>
          <p:cNvPr id="3" name="Content Placeholder 2"/>
          <p:cNvSpPr>
            <a:spLocks noGrp="1"/>
          </p:cNvSpPr>
          <p:nvPr>
            <p:ph idx="1"/>
          </p:nvPr>
        </p:nvSpPr>
        <p:spPr>
          <a:xfrm>
            <a:off x="609599" y="1772816"/>
            <a:ext cx="6347714" cy="4268547"/>
          </a:xfrm>
        </p:spPr>
        <p:txBody>
          <a:bodyPr/>
          <a:lstStyle/>
          <a:p>
            <a:r>
              <a:rPr lang="en-US" dirty="0"/>
              <a:t>Herbicide tolerance </a:t>
            </a:r>
            <a:endParaRPr lang="en-US" dirty="0" smtClean="0"/>
          </a:p>
          <a:p>
            <a:r>
              <a:rPr lang="en-US" dirty="0" smtClean="0"/>
              <a:t>Insect </a:t>
            </a:r>
            <a:r>
              <a:rPr lang="en-US" dirty="0"/>
              <a:t>resistance </a:t>
            </a:r>
            <a:endParaRPr lang="en-US" dirty="0" smtClean="0"/>
          </a:p>
          <a:p>
            <a:r>
              <a:rPr lang="en-US" dirty="0" smtClean="0"/>
              <a:t>Viral </a:t>
            </a:r>
            <a:r>
              <a:rPr lang="en-US" dirty="0"/>
              <a:t>disease tolerance </a:t>
            </a:r>
          </a:p>
          <a:p>
            <a:r>
              <a:rPr lang="en-US" dirty="0" smtClean="0"/>
              <a:t>Fungal </a:t>
            </a:r>
            <a:r>
              <a:rPr lang="en-US" dirty="0"/>
              <a:t>disease tolerance </a:t>
            </a:r>
          </a:p>
          <a:p>
            <a:r>
              <a:rPr lang="en-US" dirty="0" smtClean="0"/>
              <a:t>Product </a:t>
            </a:r>
            <a:r>
              <a:rPr lang="en-US" dirty="0"/>
              <a:t>quality improvements </a:t>
            </a:r>
            <a:r>
              <a:rPr lang="en-US" dirty="0" smtClean="0"/>
              <a:t> </a:t>
            </a:r>
            <a:endParaRPr lang="en-US" dirty="0"/>
          </a:p>
          <a:p>
            <a:r>
              <a:rPr lang="en-US" dirty="0" smtClean="0"/>
              <a:t>Others </a:t>
            </a:r>
            <a:r>
              <a:rPr lang="en-US" dirty="0"/>
              <a:t>(production of metabolites/ chemicals,  improvement of nutritional traits, incorporation of  marker genes, stress resistance properties etc.)</a:t>
            </a:r>
          </a:p>
        </p:txBody>
      </p:sp>
    </p:spTree>
    <p:extLst>
      <p:ext uri="{BB962C8B-B14F-4D97-AF65-F5344CB8AC3E}">
        <p14:creationId xmlns:p14="http://schemas.microsoft.com/office/powerpoint/2010/main" val="904809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FOR CONCERN</a:t>
            </a:r>
            <a:endParaRPr lang="en-US" dirty="0"/>
          </a:p>
        </p:txBody>
      </p:sp>
      <p:sp>
        <p:nvSpPr>
          <p:cNvPr id="3" name="Content Placeholder 2"/>
          <p:cNvSpPr>
            <a:spLocks noGrp="1"/>
          </p:cNvSpPr>
          <p:nvPr>
            <p:ph idx="1"/>
          </p:nvPr>
        </p:nvSpPr>
        <p:spPr/>
        <p:txBody>
          <a:bodyPr/>
          <a:lstStyle/>
          <a:p>
            <a:endParaRPr lang="en-US" dirty="0" smtClean="0"/>
          </a:p>
          <a:p>
            <a:r>
              <a:rPr lang="en-US" dirty="0" smtClean="0"/>
              <a:t>ETHICAL ISSUES</a:t>
            </a:r>
          </a:p>
          <a:p>
            <a:r>
              <a:rPr lang="en-US" dirty="0" smtClean="0"/>
              <a:t>HUMAN HEALTH SAFETY</a:t>
            </a:r>
            <a:endParaRPr lang="en-US" dirty="0"/>
          </a:p>
          <a:p>
            <a:r>
              <a:rPr lang="en-US" dirty="0" smtClean="0"/>
              <a:t>LABELING</a:t>
            </a:r>
          </a:p>
          <a:p>
            <a:r>
              <a:rPr lang="en-US" dirty="0" smtClean="0"/>
              <a:t>DOMINATION OF FOOD PRODUCTION BY FEW COMPANIES</a:t>
            </a:r>
          </a:p>
          <a:p>
            <a:r>
              <a:rPr lang="en-US" dirty="0" smtClean="0"/>
              <a:t>LOSS OF FLORA AND FAUNA BIODIVERSITY</a:t>
            </a:r>
            <a:endParaRPr lang="en-US" dirty="0"/>
          </a:p>
        </p:txBody>
      </p:sp>
    </p:spTree>
    <p:extLst>
      <p:ext uri="{BB962C8B-B14F-4D97-AF65-F5344CB8AC3E}">
        <p14:creationId xmlns:p14="http://schemas.microsoft.com/office/powerpoint/2010/main" val="2089415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187"/>
            <a:ext cx="6347713" cy="1320800"/>
          </a:xfrm>
        </p:spPr>
        <p:txBody>
          <a:bodyPr/>
          <a:lstStyle/>
          <a:p>
            <a:r>
              <a:rPr lang="en-US" dirty="0"/>
              <a:t>NEED FOR BIOSAFETY GUIDELINES/REGULATIONS</a:t>
            </a:r>
          </a:p>
        </p:txBody>
      </p:sp>
      <p:sp>
        <p:nvSpPr>
          <p:cNvPr id="3" name="Content Placeholder 2"/>
          <p:cNvSpPr>
            <a:spLocks noGrp="1"/>
          </p:cNvSpPr>
          <p:nvPr>
            <p:ph idx="1"/>
          </p:nvPr>
        </p:nvSpPr>
        <p:spPr>
          <a:xfrm>
            <a:off x="609599" y="1556792"/>
            <a:ext cx="6347714" cy="4484571"/>
          </a:xfrm>
        </p:spPr>
        <p:txBody>
          <a:bodyPr>
            <a:noAutofit/>
          </a:bodyPr>
          <a:lstStyle/>
          <a:p>
            <a:pPr algn="just"/>
            <a:r>
              <a:rPr lang="en-US" sz="2400" dirty="0" smtClean="0"/>
              <a:t>The </a:t>
            </a:r>
            <a:r>
              <a:rPr lang="en-US" sz="2400" dirty="0"/>
              <a:t>use of transgenic organisms in the open </a:t>
            </a:r>
            <a:r>
              <a:rPr lang="en-US" sz="2400" dirty="0" smtClean="0"/>
              <a:t>environment </a:t>
            </a:r>
            <a:r>
              <a:rPr lang="en-US" sz="2400" dirty="0"/>
              <a:t>has raised the need to develop and adopt safety protocols during laboratory experimentation as well as during eventual use of Genetically Modified Organisms (GMOs) and the </a:t>
            </a:r>
            <a:r>
              <a:rPr lang="en-US" sz="2400" dirty="0" smtClean="0"/>
              <a:t>products.  </a:t>
            </a:r>
          </a:p>
          <a:p>
            <a:pPr algn="just"/>
            <a:r>
              <a:rPr lang="en-US" sz="2400" dirty="0" smtClean="0"/>
              <a:t>As </a:t>
            </a:r>
            <a:r>
              <a:rPr lang="en-US" sz="2400" dirty="0"/>
              <a:t>a rule, research on GMOs is carried out by competent researchers who are fully conscious of good laboratory practices and the acceptable safety of releasing the GMOs into the environment.  </a:t>
            </a:r>
            <a:endParaRPr lang="en-US" sz="2400" dirty="0" smtClean="0"/>
          </a:p>
        </p:txBody>
      </p:sp>
    </p:spTree>
    <p:extLst>
      <p:ext uri="{BB962C8B-B14F-4D97-AF65-F5344CB8AC3E}">
        <p14:creationId xmlns:p14="http://schemas.microsoft.com/office/powerpoint/2010/main" val="1430944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4144</TotalTime>
  <Words>1126</Words>
  <Application>Microsoft Office PowerPoint</Application>
  <PresentationFormat>On-screen Show (4:3)</PresentationFormat>
  <Paragraphs>86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Wingdings 3</vt:lpstr>
      <vt:lpstr>Facet</vt:lpstr>
      <vt:lpstr> International rules and    regulations for biosafety and GMOs  </vt:lpstr>
      <vt:lpstr>PowerPoint Presentation</vt:lpstr>
      <vt:lpstr>PowerPoint Presentation</vt:lpstr>
      <vt:lpstr>PowerPoint Presentation</vt:lpstr>
      <vt:lpstr>PowerPoint Presentation</vt:lpstr>
      <vt:lpstr>PowerPoint Presentation</vt:lpstr>
      <vt:lpstr> Seven transgenic traits</vt:lpstr>
      <vt:lpstr>REASON FOR CONCERN</vt:lpstr>
      <vt:lpstr>NEED FOR BIOSAFETY GUIDELINES/REGULATIONS</vt:lpstr>
      <vt:lpstr>International agreements </vt:lpstr>
      <vt:lpstr>PowerPoint Presentation</vt:lpstr>
      <vt:lpstr>Cartagena Protocol on Biosafety</vt:lpstr>
      <vt:lpstr>PowerPoint Presentation</vt:lpstr>
      <vt:lpstr>GMOs Fate in Pakistan and Role of Ministry of Environment</vt:lpstr>
      <vt:lpstr>PowerPoint Presentation</vt:lpstr>
      <vt:lpstr>PowerPoint Presentation</vt:lpstr>
      <vt:lpstr>PowerPoint Presentation</vt:lpstr>
      <vt:lpstr>PowerPoint Presentation</vt:lpstr>
      <vt:lpstr>Project “National Biosafety Centre”</vt:lpstr>
      <vt:lpstr>Thanks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Categories</dc:title>
  <dc:creator>Natasha Anwar</dc:creator>
  <cp:lastModifiedBy>Dr. Saiqa</cp:lastModifiedBy>
  <cp:revision>68</cp:revision>
  <dcterms:created xsi:type="dcterms:W3CDTF">2013-02-25T00:51:44Z</dcterms:created>
  <dcterms:modified xsi:type="dcterms:W3CDTF">2019-09-26T08:41:52Z</dcterms:modified>
</cp:coreProperties>
</file>