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79" r:id="rId3"/>
    <p:sldId id="259" r:id="rId4"/>
    <p:sldId id="258" r:id="rId5"/>
    <p:sldId id="280" r:id="rId6"/>
    <p:sldId id="278" r:id="rId7"/>
    <p:sldId id="293" r:id="rId8"/>
    <p:sldId id="294" r:id="rId9"/>
    <p:sldId id="261" r:id="rId10"/>
    <p:sldId id="290" r:id="rId11"/>
    <p:sldId id="284" r:id="rId12"/>
    <p:sldId id="289" r:id="rId13"/>
    <p:sldId id="263" r:id="rId14"/>
    <p:sldId id="291" r:id="rId15"/>
    <p:sldId id="275" r:id="rId16"/>
    <p:sldId id="276" r:id="rId17"/>
    <p:sldId id="264" r:id="rId18"/>
    <p:sldId id="267" r:id="rId19"/>
    <p:sldId id="268" r:id="rId20"/>
    <p:sldId id="269" r:id="rId21"/>
    <p:sldId id="270" r:id="rId22"/>
    <p:sldId id="273" r:id="rId23"/>
    <p:sldId id="287" r:id="rId24"/>
    <p:sldId id="288" r:id="rId25"/>
    <p:sldId id="286" r:id="rId26"/>
    <p:sldId id="285"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C93CE-0446-4962-9D94-73AA13B627B7}" type="datetimeFigureOut">
              <a:rPr lang="en-US" smtClean="0"/>
              <a:pPr/>
              <a:t>9/18/2019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84FA6-7B9E-4476-9F28-8B89DA02AD99}" type="slidenum">
              <a:rPr lang="en-US" smtClean="0"/>
              <a:pPr/>
              <a:t>‹#›</a:t>
            </a:fld>
            <a:endParaRPr lang="en-US"/>
          </a:p>
        </p:txBody>
      </p:sp>
    </p:spTree>
    <p:extLst>
      <p:ext uri="{BB962C8B-B14F-4D97-AF65-F5344CB8AC3E}">
        <p14:creationId xmlns:p14="http://schemas.microsoft.com/office/powerpoint/2010/main" val="135062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84FA6-7B9E-4476-9F28-8B89DA02AD99}" type="slidenum">
              <a:rPr lang="en-US" smtClean="0"/>
              <a:pPr/>
              <a:t>16</a:t>
            </a:fld>
            <a:endParaRPr lang="en-US"/>
          </a:p>
        </p:txBody>
      </p:sp>
    </p:spTree>
    <p:extLst>
      <p:ext uri="{BB962C8B-B14F-4D97-AF65-F5344CB8AC3E}">
        <p14:creationId xmlns:p14="http://schemas.microsoft.com/office/powerpoint/2010/main" val="322279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D8DEE8-7A87-4E01-8ADE-4C49CDD43F74}" type="datetime1">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78FA3-38AD-400D-A4D2-18E8EF129E5F}"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8BBF0-342D-409A-9C0A-B1B451E92883}" type="datetime1">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D52F2-9B11-4FC0-9217-7D20B3AC9849}" type="datetime1">
              <a:rPr lang="en-US" smtClean="0"/>
              <a:pPr/>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13737-8506-438E-ABC0-0BE7E06DCCA6}" type="datetime1">
              <a:rPr lang="en-US" smtClean="0"/>
              <a:pPr/>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D58AA-1C84-40C9-BFEE-631CCB17636C}" type="datetime1">
              <a:rPr lang="en-US" smtClean="0"/>
              <a:pPr/>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9/18/2019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EC43563C-D9B3-4432-B336-144C997D6215}" type="datetime1">
              <a:rPr lang="en-US" smtClean="0"/>
              <a:pPr/>
              <a:t>9/18/2019</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lgn="r"/>
            <a:fld id="{F7886C9C-DC18-4195-8FD5-A50AA931D419}" type="slidenum">
              <a:rPr lang="en-US" smtClean="0"/>
              <a:pPr algn="r"/>
              <a:t>‹#›</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09442" y="1828801"/>
            <a:ext cx="7117180" cy="1447799"/>
          </a:xfrm>
        </p:spPr>
        <p:txBody>
          <a:bodyPr/>
          <a:lstStyle/>
          <a:p>
            <a:r>
              <a:rPr lang="da-DK" sz="3600" dirty="0"/>
              <a:t>Ethical issues </a:t>
            </a:r>
            <a:r>
              <a:rPr lang="da-DK" sz="3600" dirty="0" smtClean="0"/>
              <a:t>in genetically </a:t>
            </a:r>
            <a:r>
              <a:rPr lang="da-DK" sz="3600" dirty="0"/>
              <a:t>modified organisms- food and crops</a:t>
            </a:r>
            <a:endParaRPr lang="en-US" sz="3600" dirty="0"/>
          </a:p>
        </p:txBody>
      </p:sp>
      <p:sp>
        <p:nvSpPr>
          <p:cNvPr id="2" name="Subtitle 1"/>
          <p:cNvSpPr>
            <a:spLocks noGrp="1"/>
          </p:cNvSpPr>
          <p:nvPr>
            <p:ph type="subTitle" idx="1"/>
          </p:nvPr>
        </p:nvSpPr>
        <p:spPr/>
        <p:txBody>
          <a:bodyPr>
            <a:noAutofit/>
          </a:bodyPr>
          <a:lstStyle/>
          <a:p>
            <a:pPr algn="r"/>
            <a:endParaRPr lang="en-US" sz="2800" dirty="0" smtClean="0">
              <a:solidFill>
                <a:schemeClr val="tx1"/>
              </a:solidFill>
            </a:endParaRPr>
          </a:p>
        </p:txBody>
      </p:sp>
      <p:sp>
        <p:nvSpPr>
          <p:cNvPr id="3" name="Date Placeholder 2"/>
          <p:cNvSpPr>
            <a:spLocks noGrp="1"/>
          </p:cNvSpPr>
          <p:nvPr>
            <p:ph type="dt" sz="half" idx="10"/>
          </p:nvPr>
        </p:nvSpPr>
        <p:spPr/>
        <p:txBody>
          <a:bodyPr/>
          <a:lstStyle/>
          <a:p>
            <a:fld id="{34D8DEE8-7A87-4E01-8ADE-4C49CDD43F74}" type="datetime1">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F7886C9C-DC18-4195-8FD5-A50AA931D419}" type="slidenum">
              <a:rPr lang="en-US" smtClean="0"/>
              <a:pPr algn="r"/>
              <a:t>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417" y="3872179"/>
            <a:ext cx="6216650" cy="2079631"/>
          </a:xfrm>
          <a:prstGeom prst="rect">
            <a:avLst/>
          </a:prstGeom>
        </p:spPr>
      </p:pic>
    </p:spTree>
    <p:extLst>
      <p:ext uri="{BB962C8B-B14F-4D97-AF65-F5344CB8AC3E}">
        <p14:creationId xmlns:p14="http://schemas.microsoft.com/office/powerpoint/2010/main" val="779672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Future…..</a:t>
            </a:r>
            <a:endParaRPr lang="en-US" dirty="0"/>
          </a:p>
        </p:txBody>
      </p:sp>
      <p:sp>
        <p:nvSpPr>
          <p:cNvPr id="3" name="Content Placeholder 2"/>
          <p:cNvSpPr>
            <a:spLocks noGrp="1"/>
          </p:cNvSpPr>
          <p:nvPr>
            <p:ph idx="1"/>
          </p:nvPr>
        </p:nvSpPr>
        <p:spPr>
          <a:xfrm>
            <a:off x="381000" y="1828800"/>
            <a:ext cx="8305800" cy="3124200"/>
          </a:xfrm>
        </p:spPr>
        <p:txBody>
          <a:bodyPr/>
          <a:lstStyle/>
          <a:p>
            <a:pPr algn="just">
              <a:lnSpc>
                <a:spcPct val="150000"/>
              </a:lnSpc>
            </a:pPr>
            <a:r>
              <a:rPr lang="en-US" dirty="0"/>
              <a:t>Scientists are also working on crops which they hope will be </a:t>
            </a:r>
            <a:r>
              <a:rPr lang="en-US" b="1" dirty="0"/>
              <a:t>useful for industry, </a:t>
            </a:r>
            <a:r>
              <a:rPr lang="en-US" dirty="0"/>
              <a:t>such as </a:t>
            </a:r>
            <a:endParaRPr lang="en-US" dirty="0" smtClean="0"/>
          </a:p>
          <a:p>
            <a:pPr algn="just">
              <a:lnSpc>
                <a:spcPct val="150000"/>
              </a:lnSpc>
            </a:pPr>
            <a:r>
              <a:rPr lang="en-US" dirty="0" smtClean="0"/>
              <a:t>plants </a:t>
            </a:r>
            <a:r>
              <a:rPr lang="en-US" dirty="0"/>
              <a:t>that produce </a:t>
            </a:r>
            <a:r>
              <a:rPr lang="en-US" b="1" dirty="0"/>
              <a:t>oil for the cosmetics industry, </a:t>
            </a:r>
            <a:endParaRPr lang="en-US" b="1" dirty="0" smtClean="0"/>
          </a:p>
          <a:p>
            <a:pPr algn="just">
              <a:lnSpc>
                <a:spcPct val="150000"/>
              </a:lnSpc>
            </a:pPr>
            <a:r>
              <a:rPr lang="en-US" dirty="0" smtClean="0"/>
              <a:t>crops </a:t>
            </a:r>
            <a:r>
              <a:rPr lang="en-US" dirty="0"/>
              <a:t>with </a:t>
            </a:r>
            <a:r>
              <a:rPr lang="en-US" b="1" dirty="0"/>
              <a:t>altered nutritional value, </a:t>
            </a:r>
            <a:endParaRPr lang="en-US" b="1" dirty="0" smtClean="0"/>
          </a:p>
          <a:p>
            <a:pPr algn="just">
              <a:lnSpc>
                <a:spcPct val="150000"/>
              </a:lnSpc>
            </a:pPr>
            <a:r>
              <a:rPr lang="en-US" dirty="0" smtClean="0"/>
              <a:t>crops </a:t>
            </a:r>
            <a:r>
              <a:rPr lang="en-US" dirty="0"/>
              <a:t>that produce </a:t>
            </a:r>
            <a:r>
              <a:rPr lang="en-US" b="1" dirty="0"/>
              <a:t>pharmaceutical drugs</a:t>
            </a:r>
            <a:r>
              <a:rPr lang="en-US" dirty="0"/>
              <a:t>. </a:t>
            </a:r>
          </a:p>
          <a:p>
            <a:pPr algn="just">
              <a:lnSpc>
                <a:spcPct val="150000"/>
              </a:lnSpc>
            </a:pP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10</a:t>
            </a:fld>
            <a:endParaRPr lang="en-US"/>
          </a:p>
        </p:txBody>
      </p:sp>
    </p:spTree>
    <p:extLst>
      <p:ext uri="{BB962C8B-B14F-4D97-AF65-F5344CB8AC3E}">
        <p14:creationId xmlns:p14="http://schemas.microsoft.com/office/powerpoint/2010/main" val="3347726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b="1" u="sng" dirty="0" smtClean="0">
                <a:ln>
                  <a:noFill/>
                </a:ln>
                <a:latin typeface="Times New Roman" pitchFamily="18" charset="0"/>
                <a:cs typeface="Times New Roman" pitchFamily="18" charset="0"/>
              </a:rPr>
              <a:t>GM crops required traits</a:t>
            </a:r>
          </a:p>
        </p:txBody>
      </p:sp>
      <p:sp>
        <p:nvSpPr>
          <p:cNvPr id="3" name="Content Placeholder 2"/>
          <p:cNvSpPr>
            <a:spLocks noGrp="1"/>
          </p:cNvSpPr>
          <p:nvPr>
            <p:ph idx="1"/>
          </p:nvPr>
        </p:nvSpPr>
        <p:spPr>
          <a:xfrm>
            <a:off x="1009443" y="1807361"/>
            <a:ext cx="7125112" cy="4441039"/>
          </a:xfrm>
        </p:spPr>
        <p:txBody>
          <a:bodyPr rtlCol="0">
            <a:normAutofit/>
          </a:bodyPr>
          <a:lstStyle/>
          <a:p>
            <a:pPr eaLnBrk="1" fontAlgn="auto" hangingPunct="1">
              <a:buFont typeface="Arial"/>
              <a:buChar char="•"/>
              <a:defRPr/>
            </a:pPr>
            <a:r>
              <a:rPr lang="en-US" sz="2000" b="1" dirty="0" smtClean="0">
                <a:latin typeface="Times New Roman" pitchFamily="18" charset="0"/>
                <a:cs typeface="Times New Roman" pitchFamily="18" charset="0"/>
              </a:rPr>
              <a:t>Pest resistance</a:t>
            </a:r>
          </a:p>
          <a:p>
            <a:pPr eaLnBrk="1" fontAlgn="auto" hangingPunct="1">
              <a:buFont typeface="Arial"/>
              <a:buChar char="•"/>
              <a:defRPr/>
            </a:pPr>
            <a:r>
              <a:rPr lang="en-US" sz="2000" b="1" dirty="0" smtClean="0">
                <a:latin typeface="Times New Roman" pitchFamily="18" charset="0"/>
                <a:cs typeface="Times New Roman" pitchFamily="18" charset="0"/>
              </a:rPr>
              <a:t>Herbicide resistance</a:t>
            </a:r>
          </a:p>
          <a:p>
            <a:pPr eaLnBrk="1" fontAlgn="auto" hangingPunct="1">
              <a:buFont typeface="Arial"/>
              <a:buChar char="•"/>
              <a:defRPr/>
            </a:pPr>
            <a:r>
              <a:rPr lang="en-US" sz="2000" b="1" dirty="0" smtClean="0">
                <a:latin typeface="Times New Roman" pitchFamily="18" charset="0"/>
                <a:cs typeface="Times New Roman" pitchFamily="18" charset="0"/>
              </a:rPr>
              <a:t>Disease resistance</a:t>
            </a:r>
          </a:p>
          <a:p>
            <a:pPr eaLnBrk="1" fontAlgn="auto" hangingPunct="1">
              <a:buFont typeface="Arial"/>
              <a:buChar char="•"/>
              <a:defRPr/>
            </a:pPr>
            <a:r>
              <a:rPr lang="en-US" sz="2000" b="1" dirty="0" smtClean="0">
                <a:latin typeface="Times New Roman" pitchFamily="18" charset="0"/>
                <a:cs typeface="Times New Roman" pitchFamily="18" charset="0"/>
              </a:rPr>
              <a:t>Enhanced the taste and quality</a:t>
            </a:r>
          </a:p>
          <a:p>
            <a:pPr eaLnBrk="1" fontAlgn="auto" hangingPunct="1">
              <a:buFont typeface="Arial"/>
              <a:buChar char="•"/>
              <a:defRPr/>
            </a:pPr>
            <a:r>
              <a:rPr lang="en-US" sz="2000" b="1" dirty="0" smtClean="0">
                <a:latin typeface="Times New Roman" pitchFamily="18" charset="0"/>
                <a:cs typeface="Times New Roman" pitchFamily="18" charset="0"/>
              </a:rPr>
              <a:t>Stress resistance</a:t>
            </a:r>
          </a:p>
          <a:p>
            <a:pPr eaLnBrk="1" fontAlgn="auto" hangingPunct="1">
              <a:buFont typeface="Arial"/>
              <a:buChar char="•"/>
              <a:defRPr/>
            </a:pPr>
            <a:r>
              <a:rPr lang="en-US" sz="2000" b="1" dirty="0" smtClean="0">
                <a:latin typeface="Times New Roman" pitchFamily="18" charset="0"/>
                <a:cs typeface="Times New Roman" pitchFamily="18" charset="0"/>
              </a:rPr>
              <a:t>Fruit ripening</a:t>
            </a:r>
          </a:p>
          <a:p>
            <a:pPr eaLnBrk="1" fontAlgn="auto" hangingPunct="1">
              <a:buFont typeface="Arial"/>
              <a:buChar char="•"/>
              <a:defRPr/>
            </a:pPr>
            <a:r>
              <a:rPr lang="en-US" sz="2000" b="1" dirty="0" smtClean="0">
                <a:latin typeface="Times New Roman" pitchFamily="18" charset="0"/>
                <a:cs typeface="Times New Roman" pitchFamily="18" charset="0"/>
              </a:rPr>
              <a:t>Enhancement of nutritional value</a:t>
            </a:r>
          </a:p>
          <a:p>
            <a:pPr eaLnBrk="1" fontAlgn="auto" hangingPunct="1">
              <a:buFont typeface="Arial"/>
              <a:buChar char="•"/>
              <a:defRPr/>
            </a:pPr>
            <a:r>
              <a:rPr lang="en-US" sz="2000" b="1" dirty="0" smtClean="0">
                <a:latin typeface="Times New Roman" pitchFamily="18" charset="0"/>
                <a:cs typeface="Times New Roman" pitchFamily="18" charset="0"/>
              </a:rPr>
              <a:t>Oil production</a:t>
            </a:r>
          </a:p>
          <a:p>
            <a:pPr eaLnBrk="1" fontAlgn="auto" hangingPunct="1">
              <a:buFont typeface="Arial"/>
              <a:buChar char="•"/>
              <a:defRPr/>
            </a:pPr>
            <a:r>
              <a:rPr lang="en-US" sz="2000" b="1" dirty="0" smtClean="0">
                <a:latin typeface="Times New Roman" pitchFamily="18" charset="0"/>
                <a:cs typeface="Times New Roman" pitchFamily="18" charset="0"/>
              </a:rPr>
              <a:t>Edible vaccine </a:t>
            </a:r>
          </a:p>
          <a:p>
            <a:pPr eaLnBrk="1" fontAlgn="auto" hangingPunct="1">
              <a:buFont typeface="Arial"/>
              <a:buChar char="•"/>
              <a:defRPr/>
            </a:pPr>
            <a:endParaRPr lang="en-US" dirty="0">
              <a:solidFill>
                <a:schemeClr val="tx1">
                  <a:lumMod val="85000"/>
                  <a:lumOff val="15000"/>
                </a:schemeClr>
              </a:solidFill>
            </a:endParaRPr>
          </a:p>
        </p:txBody>
      </p:sp>
    </p:spTree>
    <p:extLst>
      <p:ext uri="{BB962C8B-B14F-4D97-AF65-F5344CB8AC3E}">
        <p14:creationId xmlns:p14="http://schemas.microsoft.com/office/powerpoint/2010/main" val="3680403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772076"/>
          </a:xfrm>
        </p:spPr>
        <p:txBody>
          <a:bodyPr/>
          <a:lstStyle/>
          <a:p>
            <a:pPr algn="ctr"/>
            <a:r>
              <a:rPr lang="en-US" dirty="0" smtClean="0"/>
              <a:t>Benefits of </a:t>
            </a:r>
            <a:r>
              <a:rPr lang="en-US" dirty="0"/>
              <a:t>the </a:t>
            </a:r>
            <a:r>
              <a:rPr lang="en-US" dirty="0" smtClean="0"/>
              <a:t>GM products</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7" name="Footer Placeholder 4"/>
          <p:cNvSpPr>
            <a:spLocks noGrp="1"/>
          </p:cNvSpPr>
          <p:nvPr>
            <p:ph idx="1"/>
          </p:nvPr>
        </p:nvSpPr>
        <p:spPr>
          <a:xfrm>
            <a:off x="0" y="990600"/>
            <a:ext cx="8991600" cy="5867400"/>
          </a:xfrm>
        </p:spPr>
        <p:txBody>
          <a:bodyPr>
            <a:normAutofit fontScale="70000" lnSpcReduction="20000"/>
          </a:bodyPr>
          <a:lstStyle/>
          <a:p>
            <a:pPr marL="0" indent="0">
              <a:buNone/>
            </a:pPr>
            <a:endParaRPr lang="en-US" sz="1900" b="1" dirty="0" smtClean="0"/>
          </a:p>
          <a:p>
            <a:pPr marL="0" indent="0">
              <a:buNone/>
            </a:pPr>
            <a:endParaRPr lang="en-US" sz="1900" b="1" dirty="0" smtClean="0"/>
          </a:p>
          <a:p>
            <a:pPr marL="0" indent="0">
              <a:buNone/>
            </a:pPr>
            <a:r>
              <a:rPr lang="en-US" sz="1900" b="1" dirty="0" smtClean="0"/>
              <a:t>Crops</a:t>
            </a:r>
          </a:p>
          <a:p>
            <a:endParaRPr lang="en-US" dirty="0" smtClean="0"/>
          </a:p>
          <a:p>
            <a:r>
              <a:rPr lang="en-US" dirty="0" smtClean="0"/>
              <a:t>Enhanced taste and quality</a:t>
            </a:r>
          </a:p>
          <a:p>
            <a:r>
              <a:rPr lang="en-US" dirty="0" smtClean="0"/>
              <a:t>Reduced maturation time</a:t>
            </a:r>
          </a:p>
          <a:p>
            <a:r>
              <a:rPr lang="en-US" dirty="0" smtClean="0"/>
              <a:t>Improved resistance to disease, pests and herbicides</a:t>
            </a:r>
          </a:p>
          <a:p>
            <a:r>
              <a:rPr lang="en-US" dirty="0" smtClean="0"/>
              <a:t>Increased </a:t>
            </a:r>
            <a:r>
              <a:rPr lang="en-US" dirty="0"/>
              <a:t>nutrients, yields, quality and stress tolerance</a:t>
            </a:r>
          </a:p>
          <a:p>
            <a:r>
              <a:rPr lang="en-US" dirty="0" smtClean="0"/>
              <a:t>Food </a:t>
            </a:r>
            <a:r>
              <a:rPr lang="en-US" dirty="0"/>
              <a:t>with greater shelf life or food with medicinal benefits, such as</a:t>
            </a:r>
          </a:p>
          <a:p>
            <a:pPr marL="0" indent="0">
              <a:buNone/>
            </a:pPr>
            <a:r>
              <a:rPr lang="en-US" dirty="0" smtClean="0"/>
              <a:t>      edible </a:t>
            </a:r>
            <a:r>
              <a:rPr lang="en-US" dirty="0"/>
              <a:t>vaccines—for example, bananas with bacterial or rotavirus </a:t>
            </a:r>
            <a:r>
              <a:rPr lang="en-US" dirty="0" smtClean="0"/>
              <a:t>antigens</a:t>
            </a:r>
          </a:p>
          <a:p>
            <a:pPr marL="0" indent="0">
              <a:buNone/>
            </a:pPr>
            <a:r>
              <a:rPr lang="en-US" b="1" dirty="0" smtClean="0"/>
              <a:t>Animals</a:t>
            </a:r>
          </a:p>
          <a:p>
            <a:r>
              <a:rPr lang="en-US" dirty="0"/>
              <a:t>Increased resistance, </a:t>
            </a:r>
            <a:r>
              <a:rPr lang="en-US" dirty="0" smtClean="0"/>
              <a:t>productivity </a:t>
            </a:r>
            <a:r>
              <a:rPr lang="en-US" dirty="0"/>
              <a:t>and feed efficiency </a:t>
            </a:r>
          </a:p>
          <a:p>
            <a:r>
              <a:rPr lang="en-US" dirty="0"/>
              <a:t>Better yields of meat, eggs, and milk </a:t>
            </a:r>
          </a:p>
          <a:p>
            <a:r>
              <a:rPr lang="en-US" dirty="0"/>
              <a:t>Improved animal health and diagnostic methods </a:t>
            </a:r>
            <a:endParaRPr lang="en-US" dirty="0" smtClean="0"/>
          </a:p>
          <a:p>
            <a:r>
              <a:rPr lang="en-US" dirty="0">
                <a:ea typeface="Andale Sans UI"/>
                <a:cs typeface="Andale Sans UI"/>
              </a:rPr>
              <a:t>Remove genes that trigger </a:t>
            </a:r>
            <a:r>
              <a:rPr lang="en-US" dirty="0" smtClean="0">
                <a:ea typeface="Andale Sans UI"/>
                <a:cs typeface="Andale Sans UI"/>
              </a:rPr>
              <a:t>allergies</a:t>
            </a:r>
          </a:p>
          <a:p>
            <a:pPr marL="0" indent="0">
              <a:buNone/>
            </a:pPr>
            <a:r>
              <a:rPr lang="en-US" b="1" dirty="0" smtClean="0">
                <a:ea typeface="Andale Sans UI"/>
                <a:cs typeface="Andale Sans UI"/>
              </a:rPr>
              <a:t>Environment</a:t>
            </a:r>
          </a:p>
          <a:p>
            <a:r>
              <a:rPr lang="en-US" dirty="0" smtClean="0">
                <a:ea typeface="Andale Sans UI"/>
                <a:cs typeface="Andale Sans UI"/>
              </a:rPr>
              <a:t>Eco-Friendly bio herbicides and bio insecticides</a:t>
            </a:r>
          </a:p>
          <a:p>
            <a:r>
              <a:rPr lang="en-US" dirty="0" smtClean="0">
                <a:ea typeface="Andale Sans UI"/>
                <a:cs typeface="Andale Sans UI"/>
              </a:rPr>
              <a:t>Conservation of soil, water and energy</a:t>
            </a:r>
            <a:endParaRPr lang="en-US" dirty="0" smtClean="0"/>
          </a:p>
          <a:p>
            <a:pPr marL="0" indent="0">
              <a:buNone/>
            </a:pPr>
            <a:r>
              <a:rPr lang="en-US" b="1" dirty="0" smtClean="0"/>
              <a:t>Society</a:t>
            </a:r>
          </a:p>
          <a:p>
            <a:r>
              <a:rPr lang="en-US" dirty="0"/>
              <a:t>Increased food security for growing </a:t>
            </a:r>
            <a:r>
              <a:rPr lang="en-US" dirty="0" smtClean="0"/>
              <a:t>populations</a:t>
            </a:r>
          </a:p>
          <a:p>
            <a:r>
              <a:rPr lang="en-US" dirty="0" smtClean="0">
                <a:ea typeface="Andale Sans UI"/>
                <a:cs typeface="Andale Sans UI"/>
              </a:rPr>
              <a:t>Provides </a:t>
            </a:r>
            <a:r>
              <a:rPr lang="en-US" dirty="0">
                <a:ea typeface="Andale Sans UI"/>
                <a:cs typeface="Andale Sans UI"/>
              </a:rPr>
              <a:t>more food in less </a:t>
            </a:r>
            <a:r>
              <a:rPr lang="en-US" dirty="0" smtClean="0">
                <a:ea typeface="Andale Sans UI"/>
                <a:cs typeface="Andale Sans UI"/>
              </a:rPr>
              <a:t>land</a:t>
            </a:r>
            <a:endParaRPr lang="en-US" dirty="0">
              <a:ea typeface="Andale Sans UI"/>
              <a:cs typeface="Andale Sans UI"/>
            </a:endParaRPr>
          </a:p>
          <a:p>
            <a:pPr marL="0" indent="0">
              <a:buClr>
                <a:srgbClr val="FF0000"/>
              </a:buClr>
              <a:buSzPct val="45000"/>
              <a:buNone/>
            </a:pPr>
            <a:endParaRPr lang="en-US" dirty="0">
              <a:ea typeface="Andale Sans UI"/>
              <a:cs typeface="Andale Sans UI"/>
            </a:endParaRPr>
          </a:p>
          <a:p>
            <a:endParaRPr lang="en-US" dirty="0"/>
          </a:p>
          <a:p>
            <a:pPr marL="0" indent="0">
              <a:buNone/>
            </a:pPr>
            <a:endParaRPr lang="en-US" dirty="0" smtClean="0"/>
          </a:p>
          <a:p>
            <a:pPr marL="0" indent="0">
              <a:buNone/>
            </a:pPr>
            <a:endParaRPr lang="en-US" dirty="0"/>
          </a:p>
          <a:p>
            <a:endParaRPr lang="en-US" dirty="0"/>
          </a:p>
          <a:p>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352800"/>
            <a:ext cx="3124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43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1371599"/>
          </a:xfrm>
        </p:spPr>
        <p:txBody>
          <a:bodyPr/>
          <a:lstStyle/>
          <a:p>
            <a:r>
              <a:rPr lang="en-US" dirty="0"/>
              <a:t>Issues of </a:t>
            </a:r>
            <a:r>
              <a:rPr lang="en-US" dirty="0" smtClean="0"/>
              <a:t>concern (Human </a:t>
            </a:r>
            <a:r>
              <a:rPr lang="en-US" dirty="0"/>
              <a:t>health</a:t>
            </a:r>
            <a:br>
              <a:rPr lang="en-US" dirty="0"/>
            </a:br>
            <a:r>
              <a:rPr lang="en-US" dirty="0"/>
              <a:t>risks </a:t>
            </a:r>
            <a:r>
              <a:rPr lang="en-US" dirty="0" smtClean="0"/>
              <a:t>and environmental safety)</a:t>
            </a:r>
            <a:endParaRPr lang="en-US" dirty="0"/>
          </a:p>
        </p:txBody>
      </p:sp>
      <p:sp>
        <p:nvSpPr>
          <p:cNvPr id="3" name="Content Placeholder 2"/>
          <p:cNvSpPr>
            <a:spLocks noGrp="1"/>
          </p:cNvSpPr>
          <p:nvPr>
            <p:ph idx="1"/>
          </p:nvPr>
        </p:nvSpPr>
        <p:spPr>
          <a:xfrm>
            <a:off x="152400" y="1600200"/>
            <a:ext cx="8763000" cy="5105400"/>
          </a:xfrm>
        </p:spPr>
        <p:txBody>
          <a:bodyPr>
            <a:normAutofit/>
          </a:bodyPr>
          <a:lstStyle/>
          <a:p>
            <a:pPr algn="ctr"/>
            <a:r>
              <a:rPr lang="en-US" sz="2400" dirty="0"/>
              <a:t>GMO crops could potentially have negative effects on human health as well.  </a:t>
            </a:r>
          </a:p>
          <a:p>
            <a:pPr marL="0" indent="0">
              <a:buNone/>
            </a:pPr>
            <a:endParaRPr lang="en-US" b="1" dirty="0" smtClean="0"/>
          </a:p>
          <a:p>
            <a:pPr marL="0" indent="0">
              <a:buNone/>
            </a:pPr>
            <a:r>
              <a:rPr lang="en-US" b="1" dirty="0" smtClean="0"/>
              <a:t>Allergies</a:t>
            </a:r>
            <a:endParaRPr lang="en-US" b="1" dirty="0"/>
          </a:p>
          <a:p>
            <a:pPr marL="0" indent="0">
              <a:buNone/>
            </a:pPr>
            <a:r>
              <a:rPr lang="en-US" dirty="0" smtClean="0"/>
              <a:t>When </a:t>
            </a:r>
            <a:r>
              <a:rPr lang="en-US" dirty="0"/>
              <a:t>splicing genes between species, there are examples in which consumers have developed unexpected allergic reactions</a:t>
            </a:r>
            <a:r>
              <a:rPr lang="en-US" dirty="0" smtClean="0"/>
              <a:t>.</a:t>
            </a:r>
          </a:p>
          <a:p>
            <a:pPr marL="0" indent="0">
              <a:buNone/>
            </a:pPr>
            <a:r>
              <a:rPr lang="en-US" dirty="0" smtClean="0"/>
              <a:t>  </a:t>
            </a:r>
          </a:p>
          <a:p>
            <a:pPr marL="0" indent="0">
              <a:buNone/>
            </a:pPr>
            <a:r>
              <a:rPr lang="en-US" dirty="0" smtClean="0"/>
              <a:t>e.g. Researchers </a:t>
            </a:r>
            <a:r>
              <a:rPr lang="en-US" dirty="0"/>
              <a:t>used a gene from the </a:t>
            </a:r>
            <a:r>
              <a:rPr lang="en-US" b="1" dirty="0"/>
              <a:t>Brazil nut </a:t>
            </a:r>
            <a:r>
              <a:rPr lang="en-US" dirty="0"/>
              <a:t>to increase the production of </a:t>
            </a:r>
            <a:r>
              <a:rPr lang="en-US" b="1" dirty="0"/>
              <a:t>Methionine </a:t>
            </a:r>
            <a:r>
              <a:rPr lang="en-US" dirty="0"/>
              <a:t>in </a:t>
            </a:r>
            <a:r>
              <a:rPr lang="en-US" b="1" dirty="0"/>
              <a:t>soya beans</a:t>
            </a:r>
            <a:r>
              <a:rPr lang="en-US" dirty="0"/>
              <a:t>.  The insertion of this gene inadvertently caused allergic reactions to the soya bean in those with known nut allergies, but no previous allergy to the soya bean, according to the product </a:t>
            </a:r>
            <a:r>
              <a:rPr lang="en-US" dirty="0" smtClean="0"/>
              <a:t>developer</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13</a:t>
            </a:fld>
            <a:endParaRPr lang="en-US"/>
          </a:p>
        </p:txBody>
      </p:sp>
    </p:spTree>
    <p:extLst>
      <p:ext uri="{BB962C8B-B14F-4D97-AF65-F5344CB8AC3E}">
        <p14:creationId xmlns:p14="http://schemas.microsoft.com/office/powerpoint/2010/main" val="1877576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1371599"/>
          </a:xfrm>
        </p:spPr>
        <p:txBody>
          <a:bodyPr/>
          <a:lstStyle/>
          <a:p>
            <a:r>
              <a:rPr lang="en-US" dirty="0" err="1"/>
              <a:t>Cont</a:t>
            </a:r>
            <a:r>
              <a:rPr lang="en-US" dirty="0"/>
              <a:t>…..</a:t>
            </a:r>
          </a:p>
        </p:txBody>
      </p:sp>
      <p:sp>
        <p:nvSpPr>
          <p:cNvPr id="3" name="Content Placeholder 2"/>
          <p:cNvSpPr>
            <a:spLocks noGrp="1"/>
          </p:cNvSpPr>
          <p:nvPr>
            <p:ph idx="1"/>
          </p:nvPr>
        </p:nvSpPr>
        <p:spPr>
          <a:xfrm>
            <a:off x="152400" y="1600200"/>
            <a:ext cx="8763000" cy="5105400"/>
          </a:xfrm>
        </p:spPr>
        <p:txBody>
          <a:bodyPr>
            <a:normAutofit/>
          </a:bodyPr>
          <a:lstStyle/>
          <a:p>
            <a:pPr marL="0" indent="0">
              <a:buNone/>
            </a:pPr>
            <a:r>
              <a:rPr lang="en-US" sz="2000" b="1" dirty="0" smtClean="0"/>
              <a:t>Long-Term </a:t>
            </a:r>
            <a:r>
              <a:rPr lang="en-US" sz="2000" b="1" dirty="0"/>
              <a:t>Effects</a:t>
            </a:r>
          </a:p>
          <a:p>
            <a:pPr marL="0" indent="0">
              <a:buNone/>
            </a:pPr>
            <a:r>
              <a:rPr lang="en-US" sz="2000" dirty="0"/>
              <a:t>GMO technology has been available for such a short amount of time, there is relatively little research which has been conducted on the long-term effects on health.  The greatest danger lies not in the effects that we have studied, but in those which we cannot anticipate at this point.</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14</a:t>
            </a:fld>
            <a:endParaRPr lang="en-US"/>
          </a:p>
        </p:txBody>
      </p:sp>
    </p:spTree>
    <p:extLst>
      <p:ext uri="{BB962C8B-B14F-4D97-AF65-F5344CB8AC3E}">
        <p14:creationId xmlns:p14="http://schemas.microsoft.com/office/powerpoint/2010/main" val="2882684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5"/>
            <a:ext cx="5619958" cy="695876"/>
          </a:xfrm>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304800" y="1295401"/>
            <a:ext cx="8686799" cy="5486400"/>
          </a:xfrm>
        </p:spPr>
        <p:txBody>
          <a:bodyPr>
            <a:normAutofit/>
          </a:bodyPr>
          <a:lstStyle/>
          <a:p>
            <a:r>
              <a:rPr lang="en-US" b="1" dirty="0"/>
              <a:t>New </a:t>
            </a:r>
            <a:r>
              <a:rPr lang="en-US" b="1" dirty="0" smtClean="0"/>
              <a:t>Proteins</a:t>
            </a:r>
            <a:r>
              <a:rPr lang="en-US" dirty="0"/>
              <a:t> </a:t>
            </a:r>
          </a:p>
          <a:p>
            <a:pPr marL="0" indent="0">
              <a:buNone/>
            </a:pPr>
            <a:r>
              <a:rPr lang="en-US" dirty="0"/>
              <a:t>Proteins which have never been ingested before by humans are now part of the foods that people consume every day.  Their potential effects on the human body are as of yet unknown. </a:t>
            </a:r>
          </a:p>
          <a:p>
            <a:r>
              <a:rPr lang="en-US" dirty="0"/>
              <a:t> </a:t>
            </a:r>
            <a:r>
              <a:rPr lang="en-US" b="1" dirty="0"/>
              <a:t>Food </a:t>
            </a:r>
            <a:r>
              <a:rPr lang="en-US" b="1" dirty="0" smtClean="0"/>
              <a:t>Additives</a:t>
            </a:r>
            <a:endParaRPr lang="en-US" dirty="0"/>
          </a:p>
          <a:p>
            <a:pPr marL="0" indent="0">
              <a:buNone/>
            </a:pPr>
            <a:r>
              <a:rPr lang="en-US" dirty="0"/>
              <a:t>GMOs also present us with possibilities of introducing additional nutrients into foods, as well as antibiotics and vaccines.  This availability of technology can provide </a:t>
            </a:r>
            <a:r>
              <a:rPr lang="en-US" b="1" dirty="0"/>
              <a:t>nutrition </a:t>
            </a:r>
            <a:r>
              <a:rPr lang="en-US" dirty="0"/>
              <a:t>and </a:t>
            </a:r>
            <a:r>
              <a:rPr lang="en-US" b="1" dirty="0"/>
              <a:t>disease resistance </a:t>
            </a:r>
            <a:r>
              <a:rPr lang="en-US" dirty="0"/>
              <a:t>to those countries that don’t have the means to provide these otherwise.  The distribution of these foods is more feasible than mass inoculations for current diseases.   However, even these possibilities carry with them potential negative effects such as the creation of antibiotic and vaccine-resistant strains of </a:t>
            </a:r>
            <a:r>
              <a:rPr lang="en-US" dirty="0" smtClean="0"/>
              <a:t>diseases.</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15</a:t>
            </a:fld>
            <a:endParaRPr lang="en-US"/>
          </a:p>
        </p:txBody>
      </p:sp>
    </p:spTree>
    <p:extLst>
      <p:ext uri="{BB962C8B-B14F-4D97-AF65-F5344CB8AC3E}">
        <p14:creationId xmlns:p14="http://schemas.microsoft.com/office/powerpoint/2010/main" val="1472685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on the Environment</a:t>
            </a:r>
            <a:br>
              <a:rPr lang="en-US" b="1" dirty="0"/>
            </a:br>
            <a:r>
              <a:rPr lang="en-US" dirty="0"/>
              <a:t> </a:t>
            </a:r>
            <a:br>
              <a:rPr lang="en-US" dirty="0"/>
            </a:br>
            <a:endParaRPr lang="en-US" dirty="0"/>
          </a:p>
        </p:txBody>
      </p:sp>
      <p:sp>
        <p:nvSpPr>
          <p:cNvPr id="3" name="Content Placeholder 2"/>
          <p:cNvSpPr>
            <a:spLocks noGrp="1"/>
          </p:cNvSpPr>
          <p:nvPr>
            <p:ph idx="1"/>
          </p:nvPr>
        </p:nvSpPr>
        <p:spPr>
          <a:xfrm>
            <a:off x="76200" y="1219200"/>
            <a:ext cx="9067800" cy="5638800"/>
          </a:xfrm>
        </p:spPr>
        <p:txBody>
          <a:bodyPr>
            <a:normAutofit lnSpcReduction="10000"/>
          </a:bodyPr>
          <a:lstStyle/>
          <a:p>
            <a:pPr lvl="0"/>
            <a:endParaRPr lang="en-US" b="1" dirty="0" smtClean="0"/>
          </a:p>
          <a:p>
            <a:pPr marL="0" lvl="0" indent="0">
              <a:buNone/>
            </a:pPr>
            <a:r>
              <a:rPr lang="en-US" b="1" dirty="0" smtClean="0"/>
              <a:t>Herbicide </a:t>
            </a:r>
            <a:r>
              <a:rPr lang="en-US" b="1" dirty="0"/>
              <a:t>Use and Resistance</a:t>
            </a:r>
            <a:endParaRPr lang="en-US" dirty="0"/>
          </a:p>
          <a:p>
            <a:pPr marL="0" lvl="0" indent="0" algn="just">
              <a:lnSpc>
                <a:spcPct val="110000"/>
              </a:lnSpc>
              <a:buNone/>
            </a:pPr>
            <a:r>
              <a:rPr lang="en-US" dirty="0"/>
              <a:t>Effects on the environment are a particular concern with regard to GMO crops and food production.  One area of development involves adding the ability to produce pesticides and resistance to specific herbicides. </a:t>
            </a:r>
            <a:r>
              <a:rPr lang="en-US" dirty="0" smtClean="0"/>
              <a:t>which </a:t>
            </a:r>
            <a:r>
              <a:rPr lang="en-US" dirty="0"/>
              <a:t>will have a larger negative effect on the surrounding </a:t>
            </a:r>
            <a:r>
              <a:rPr lang="en-US" dirty="0" smtClean="0"/>
              <a:t>environment. Also </a:t>
            </a:r>
            <a:r>
              <a:rPr lang="en-US" dirty="0"/>
              <a:t>unintended hybrid strains of weeds and other plants can develop resistance to these herbicides through cross-pollination, thus negating the potential benefit of the herbicide.  </a:t>
            </a:r>
          </a:p>
          <a:p>
            <a:pPr marL="0" indent="0" algn="just">
              <a:buNone/>
            </a:pPr>
            <a:r>
              <a:rPr lang="en-US" b="1" dirty="0" smtClean="0"/>
              <a:t>Effects </a:t>
            </a:r>
            <a:r>
              <a:rPr lang="en-US" b="1" dirty="0"/>
              <a:t>on Untargeted Species</a:t>
            </a:r>
          </a:p>
          <a:p>
            <a:pPr marL="0" indent="0" algn="just">
              <a:buNone/>
            </a:pPr>
            <a:r>
              <a:rPr lang="en-US" dirty="0" err="1" smtClean="0"/>
              <a:t>Bt</a:t>
            </a:r>
            <a:r>
              <a:rPr lang="en-US" dirty="0" smtClean="0"/>
              <a:t> </a:t>
            </a:r>
            <a:r>
              <a:rPr lang="en-US" dirty="0"/>
              <a:t>corn, which produces its own pesticide, is also in use today.  Concerns have been raised regarding adverse effects </a:t>
            </a:r>
            <a:r>
              <a:rPr lang="en-US" dirty="0" smtClean="0"/>
              <a:t>on butterfly </a:t>
            </a:r>
            <a:r>
              <a:rPr lang="en-US" dirty="0"/>
              <a:t>populations, which are not the original target of the </a:t>
            </a:r>
            <a:r>
              <a:rPr lang="en-US" dirty="0" smtClean="0"/>
              <a:t>pesticide.  </a:t>
            </a:r>
            <a:r>
              <a:rPr lang="en-US" dirty="0"/>
              <a:t>Although the pesticide can protect crops against unwanted insects, they can also have unintentional effects on neutral or even beneficial </a:t>
            </a:r>
            <a:r>
              <a:rPr lang="en-US" dirty="0" smtClean="0"/>
              <a:t>species.</a:t>
            </a:r>
          </a:p>
          <a:p>
            <a:pPr marL="0" indent="0" algn="just">
              <a:buNone/>
            </a:pPr>
            <a:r>
              <a:rPr lang="en-US" b="1" dirty="0" smtClean="0"/>
              <a:t>Potential </a:t>
            </a:r>
            <a:r>
              <a:rPr lang="en-US" b="1" dirty="0"/>
              <a:t>impact on </a:t>
            </a:r>
            <a:r>
              <a:rPr lang="en-US" b="1" dirty="0" smtClean="0"/>
              <a:t>biodiversity</a:t>
            </a:r>
            <a:r>
              <a:rPr lang="en-US" dirty="0"/>
              <a:t>. </a:t>
            </a:r>
            <a:endParaRPr lang="en-US" dirty="0" smtClean="0"/>
          </a:p>
          <a:p>
            <a:pPr marL="0" indent="0" algn="just">
              <a:buNone/>
            </a:pPr>
            <a:r>
              <a:rPr lang="en-US" dirty="0" smtClean="0"/>
              <a:t> </a:t>
            </a:r>
            <a:r>
              <a:rPr lang="en-US" dirty="0"/>
              <a:t> </a:t>
            </a:r>
            <a:r>
              <a:rPr lang="en-US" dirty="0" smtClean="0"/>
              <a:t>                 loss </a:t>
            </a:r>
            <a:r>
              <a:rPr lang="en-US" dirty="0"/>
              <a:t>of flora and fauna biodiversity.</a:t>
            </a:r>
          </a:p>
          <a:p>
            <a:pPr marL="0" indent="0" algn="just">
              <a:buNone/>
            </a:pPr>
            <a:endParaRPr lang="en-US" dirty="0"/>
          </a:p>
          <a:p>
            <a:pPr marL="0" indent="0">
              <a:buNone/>
            </a:pPr>
            <a:endParaRPr lang="en-US" b="1" dirty="0"/>
          </a:p>
          <a:p>
            <a:pPr marL="0" indent="0">
              <a:buNone/>
            </a:pP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dirty="0"/>
          </a:p>
        </p:txBody>
      </p:sp>
      <p:sp>
        <p:nvSpPr>
          <p:cNvPr id="6" name="Slide Number Placeholder 5"/>
          <p:cNvSpPr>
            <a:spLocks noGrp="1"/>
          </p:cNvSpPr>
          <p:nvPr>
            <p:ph type="sldNum" sz="quarter" idx="12"/>
          </p:nvPr>
        </p:nvSpPr>
        <p:spPr/>
        <p:txBody>
          <a:bodyPr/>
          <a:lstStyle/>
          <a:p>
            <a:fld id="{F7886C9C-DC18-4195-8FD5-A50AA931D419}" type="slidenum">
              <a:rPr lang="en-US" smtClean="0"/>
              <a:pPr/>
              <a:t>16</a:t>
            </a:fld>
            <a:endParaRPr lang="en-US"/>
          </a:p>
        </p:txBody>
      </p:sp>
    </p:spTree>
    <p:extLst>
      <p:ext uri="{BB962C8B-B14F-4D97-AF65-F5344CB8AC3E}">
        <p14:creationId xmlns:p14="http://schemas.microsoft.com/office/powerpoint/2010/main" val="713012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concerns</a:t>
            </a:r>
            <a:br>
              <a:rPr lang="en-US" dirty="0"/>
            </a:br>
            <a:endParaRPr lang="en-US" dirty="0"/>
          </a:p>
        </p:txBody>
      </p:sp>
      <p:sp>
        <p:nvSpPr>
          <p:cNvPr id="3" name="Content Placeholder 2"/>
          <p:cNvSpPr>
            <a:spLocks noGrp="1"/>
          </p:cNvSpPr>
          <p:nvPr>
            <p:ph idx="1"/>
          </p:nvPr>
        </p:nvSpPr>
        <p:spPr/>
        <p:txBody>
          <a:bodyPr/>
          <a:lstStyle/>
          <a:p>
            <a:r>
              <a:rPr lang="en-US" dirty="0" smtClean="0"/>
              <a:t>Violation </a:t>
            </a:r>
            <a:r>
              <a:rPr lang="en-US" dirty="0"/>
              <a:t>of natural </a:t>
            </a:r>
            <a:r>
              <a:rPr lang="en-US" dirty="0" smtClean="0"/>
              <a:t>organisms’ intrinsic </a:t>
            </a:r>
            <a:r>
              <a:rPr lang="en-US" dirty="0"/>
              <a:t>values by mixing </a:t>
            </a:r>
            <a:r>
              <a:rPr lang="en-US" dirty="0" smtClean="0"/>
              <a:t>among species</a:t>
            </a:r>
          </a:p>
          <a:p>
            <a:r>
              <a:rPr lang="en-US" dirty="0"/>
              <a:t>Tampering with nature by mixing genes among species</a:t>
            </a:r>
            <a:endParaRPr lang="en-US" b="1" dirty="0"/>
          </a:p>
          <a:p>
            <a:r>
              <a:rPr lang="en-US" dirty="0"/>
              <a:t>Objections to consuming </a:t>
            </a:r>
            <a:r>
              <a:rPr lang="en-US" dirty="0" smtClean="0"/>
              <a:t>animal genes </a:t>
            </a:r>
            <a:r>
              <a:rPr lang="en-US" dirty="0"/>
              <a:t>in </a:t>
            </a:r>
            <a:r>
              <a:rPr lang="en-US" dirty="0" smtClean="0"/>
              <a:t>plants</a:t>
            </a:r>
          </a:p>
          <a:p>
            <a:r>
              <a:rPr lang="en-US" dirty="0">
                <a:cs typeface="Tahoma" pitchFamily="34" charset="0"/>
              </a:rPr>
              <a:t>Reduce Genetic Diversity</a:t>
            </a:r>
            <a:endParaRPr lang="en-US" dirty="0"/>
          </a:p>
          <a:p>
            <a:r>
              <a:rPr lang="en-US" dirty="0">
                <a:cs typeface="Tahoma" pitchFamily="34" charset="0"/>
              </a:rPr>
              <a:t>Violation of human rights</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17</a:t>
            </a:fld>
            <a:endParaRPr lang="en-US"/>
          </a:p>
        </p:txBody>
      </p:sp>
    </p:spTree>
    <p:extLst>
      <p:ext uri="{BB962C8B-B14F-4D97-AF65-F5344CB8AC3E}">
        <p14:creationId xmlns:p14="http://schemas.microsoft.com/office/powerpoint/2010/main" val="3924993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bany"/>
                <a:cs typeface="Tahoma" pitchFamily="34" charset="0"/>
              </a:rPr>
              <a:t>It is a violation of natural organisms intrinsic values</a:t>
            </a:r>
            <a:endParaRPr lang="en-US" dirty="0"/>
          </a:p>
        </p:txBody>
      </p:sp>
      <p:sp>
        <p:nvSpPr>
          <p:cNvPr id="3" name="Content Placeholder 2"/>
          <p:cNvSpPr>
            <a:spLocks noGrp="1"/>
          </p:cNvSpPr>
          <p:nvPr>
            <p:ph idx="1"/>
          </p:nvPr>
        </p:nvSpPr>
        <p:spPr>
          <a:xfrm>
            <a:off x="304800" y="1600201"/>
            <a:ext cx="4876799" cy="4419599"/>
          </a:xfrm>
        </p:spPr>
        <p:txBody>
          <a:bodyPr/>
          <a:lstStyle/>
          <a:p>
            <a:pPr>
              <a:buClr>
                <a:srgbClr val="FF0000"/>
              </a:buClr>
              <a:buSzPct val="45000"/>
              <a:buFont typeface="StarSymbol"/>
              <a:buChar char="●"/>
            </a:pPr>
            <a:r>
              <a:rPr lang="en-US" dirty="0">
                <a:ea typeface="Andale Sans UI"/>
                <a:cs typeface="Andale Sans UI"/>
              </a:rPr>
              <a:t>The food product will not be natural anymore.</a:t>
            </a:r>
          </a:p>
          <a:p>
            <a:pPr>
              <a:buClr>
                <a:srgbClr val="FF0000"/>
              </a:buClr>
              <a:buSzPct val="45000"/>
              <a:buFont typeface="StarSymbol"/>
              <a:buChar char="●"/>
            </a:pPr>
            <a:r>
              <a:rPr lang="en-US" dirty="0">
                <a:ea typeface="Andale Sans UI"/>
                <a:cs typeface="Andale Sans UI"/>
              </a:rPr>
              <a:t>The original food product may become extinct.</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86C9C-DC18-4195-8FD5-A50AA931D419}" type="slidenum">
              <a:rPr lang="en-US" smtClean="0"/>
              <a:pPr/>
              <a:t>18</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398588"/>
            <a:ext cx="3505200"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997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bany"/>
                <a:cs typeface="Tahoma" pitchFamily="34" charset="0"/>
              </a:rPr>
              <a:t>Tampering with Nature</a:t>
            </a:r>
            <a:endParaRPr lang="en-US" dirty="0"/>
          </a:p>
        </p:txBody>
      </p:sp>
      <p:sp>
        <p:nvSpPr>
          <p:cNvPr id="3" name="Content Placeholder 2"/>
          <p:cNvSpPr>
            <a:spLocks noGrp="1"/>
          </p:cNvSpPr>
          <p:nvPr>
            <p:ph idx="1"/>
          </p:nvPr>
        </p:nvSpPr>
        <p:spPr>
          <a:xfrm>
            <a:off x="381000" y="1828800"/>
            <a:ext cx="4648200" cy="4051437"/>
          </a:xfrm>
        </p:spPr>
        <p:txBody>
          <a:bodyPr/>
          <a:lstStyle/>
          <a:p>
            <a:pPr>
              <a:buClr>
                <a:srgbClr val="FF0000"/>
              </a:buClr>
              <a:buSzPct val="45000"/>
              <a:buFont typeface="StarSymbol"/>
              <a:buChar char="●"/>
            </a:pPr>
            <a:r>
              <a:rPr lang="en-US" dirty="0">
                <a:ea typeface="Andale Sans UI"/>
                <a:cs typeface="Andale Sans UI"/>
              </a:rPr>
              <a:t>Mixing Genes among species.</a:t>
            </a:r>
          </a:p>
          <a:p>
            <a:pPr>
              <a:buClr>
                <a:srgbClr val="FF0000"/>
              </a:buClr>
              <a:buSzPct val="45000"/>
              <a:buFont typeface="StarSymbol"/>
              <a:buChar char="●"/>
            </a:pPr>
            <a:r>
              <a:rPr lang="en-US" dirty="0">
                <a:ea typeface="Andale Sans UI"/>
                <a:cs typeface="Andale Sans UI"/>
              </a:rPr>
              <a:t>Creating something that was never meant to be.</a:t>
            </a:r>
          </a:p>
          <a:p>
            <a:pPr>
              <a:buClr>
                <a:srgbClr val="FF0000"/>
              </a:buClr>
              <a:buSzPct val="45000"/>
              <a:buFont typeface="StarSymbol"/>
              <a:buChar char="●"/>
            </a:pPr>
            <a:r>
              <a:rPr lang="en-US" dirty="0">
                <a:ea typeface="Andale Sans UI"/>
                <a:cs typeface="Andale Sans UI"/>
              </a:rPr>
              <a:t>Could negatively effect many different parts of nature.</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19</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447800"/>
            <a:ext cx="396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654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Genetically Modified Organisms</a:t>
            </a:r>
          </a:p>
        </p:txBody>
      </p:sp>
      <p:sp>
        <p:nvSpPr>
          <p:cNvPr id="3" name="Content Placeholder 2"/>
          <p:cNvSpPr>
            <a:spLocks noGrp="1"/>
          </p:cNvSpPr>
          <p:nvPr>
            <p:ph idx="1"/>
          </p:nvPr>
        </p:nvSpPr>
        <p:spPr>
          <a:xfrm>
            <a:off x="228600" y="1807361"/>
            <a:ext cx="8915400" cy="4593439"/>
          </a:xfrm>
        </p:spPr>
        <p:txBody>
          <a:bodyPr>
            <a:normAutofit/>
          </a:bodyPr>
          <a:lstStyle/>
          <a:p>
            <a:pPr marL="0" indent="0">
              <a:buNone/>
            </a:pPr>
            <a:r>
              <a:rPr lang="en-US" b="1" dirty="0" smtClean="0"/>
              <a:t>Definition</a:t>
            </a:r>
          </a:p>
          <a:p>
            <a:pPr marL="0" indent="0" algn="just">
              <a:lnSpc>
                <a:spcPct val="150000"/>
              </a:lnSpc>
              <a:buNone/>
            </a:pPr>
            <a:r>
              <a:rPr lang="en-US" dirty="0" smtClean="0"/>
              <a:t>Genetically </a:t>
            </a:r>
            <a:r>
              <a:rPr lang="en-US" dirty="0"/>
              <a:t>Modified Organisms, are the ones in </a:t>
            </a:r>
            <a:r>
              <a:rPr lang="en-US" dirty="0" smtClean="0"/>
              <a:t>which the </a:t>
            </a:r>
            <a:r>
              <a:rPr lang="en-US" dirty="0"/>
              <a:t>genetic material (DNA) has been altered in </a:t>
            </a:r>
            <a:r>
              <a:rPr lang="en-US" dirty="0" smtClean="0"/>
              <a:t>order </a:t>
            </a:r>
            <a:r>
              <a:rPr lang="en-US" dirty="0"/>
              <a:t>to get the required </a:t>
            </a:r>
            <a:r>
              <a:rPr lang="en-US" dirty="0" smtClean="0"/>
              <a:t>result. </a:t>
            </a:r>
          </a:p>
          <a:p>
            <a:pPr algn="just">
              <a:lnSpc>
                <a:spcPct val="150000"/>
              </a:lnSpc>
            </a:pPr>
            <a:r>
              <a:rPr lang="en-US" dirty="0"/>
              <a:t>T</a:t>
            </a:r>
            <a:r>
              <a:rPr lang="en-US" dirty="0" smtClean="0"/>
              <a:t>echnology ----- ‘gene </a:t>
            </a:r>
            <a:r>
              <a:rPr lang="en-US" dirty="0"/>
              <a:t>technology’, </a:t>
            </a:r>
            <a:r>
              <a:rPr lang="en-US" dirty="0" smtClean="0"/>
              <a:t>or</a:t>
            </a:r>
          </a:p>
          <a:p>
            <a:pPr marL="0" indent="0" algn="just">
              <a:lnSpc>
                <a:spcPct val="150000"/>
              </a:lnSpc>
              <a:buNone/>
            </a:pPr>
            <a:r>
              <a:rPr lang="en-US" dirty="0" smtClean="0"/>
              <a:t>                         ‘</a:t>
            </a:r>
            <a:r>
              <a:rPr lang="en-US" dirty="0"/>
              <a:t>recombinant DNA technology’ </a:t>
            </a:r>
            <a:r>
              <a:rPr lang="en-US" dirty="0" smtClean="0"/>
              <a:t>or </a:t>
            </a:r>
          </a:p>
          <a:p>
            <a:pPr marL="0" indent="0" algn="just">
              <a:lnSpc>
                <a:spcPct val="150000"/>
              </a:lnSpc>
              <a:buNone/>
            </a:pPr>
            <a:r>
              <a:rPr lang="en-US" dirty="0" smtClean="0"/>
              <a:t>                         ‘genetic </a:t>
            </a:r>
            <a:r>
              <a:rPr lang="en-US" dirty="0"/>
              <a:t>engineering</a:t>
            </a:r>
            <a:r>
              <a:rPr lang="en-US" dirty="0" smtClean="0"/>
              <a:t>’</a:t>
            </a:r>
          </a:p>
          <a:p>
            <a:pPr algn="just">
              <a:lnSpc>
                <a:spcPct val="150000"/>
              </a:lnSpc>
            </a:pPr>
            <a:r>
              <a:rPr lang="en-US" dirty="0" smtClean="0"/>
              <a:t>Resulting </a:t>
            </a:r>
            <a:r>
              <a:rPr lang="en-US" dirty="0"/>
              <a:t>organism </a:t>
            </a:r>
            <a:r>
              <a:rPr lang="en-US" dirty="0" smtClean="0"/>
              <a:t>------- </a:t>
            </a:r>
            <a:r>
              <a:rPr lang="en-US" dirty="0"/>
              <a:t>‘genetically </a:t>
            </a:r>
            <a:r>
              <a:rPr lang="en-US" dirty="0" smtClean="0"/>
              <a:t>modified, or genetically </a:t>
            </a:r>
            <a:r>
              <a:rPr lang="en-US" dirty="0"/>
              <a:t>engineered’ </a:t>
            </a:r>
            <a:r>
              <a:rPr lang="en-US" dirty="0" smtClean="0"/>
              <a:t>or ‘transgenic’ organisms. </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2</a:t>
            </a:fld>
            <a:endParaRPr lang="en-US"/>
          </a:p>
        </p:txBody>
      </p:sp>
    </p:spTree>
    <p:extLst>
      <p:ext uri="{BB962C8B-B14F-4D97-AF65-F5344CB8AC3E}">
        <p14:creationId xmlns:p14="http://schemas.microsoft.com/office/powerpoint/2010/main" val="2676550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bany"/>
                <a:cs typeface="Tahoma" pitchFamily="34" charset="0"/>
              </a:rPr>
              <a:t>Objections to consuming animal genes in food</a:t>
            </a:r>
            <a:endParaRPr lang="en-US" dirty="0"/>
          </a:p>
        </p:txBody>
      </p:sp>
      <p:sp>
        <p:nvSpPr>
          <p:cNvPr id="3" name="Content Placeholder 2"/>
          <p:cNvSpPr>
            <a:spLocks noGrp="1"/>
          </p:cNvSpPr>
          <p:nvPr>
            <p:ph idx="1"/>
          </p:nvPr>
        </p:nvSpPr>
        <p:spPr>
          <a:xfrm>
            <a:off x="152401" y="1807361"/>
            <a:ext cx="4952999" cy="4669639"/>
          </a:xfrm>
        </p:spPr>
        <p:txBody>
          <a:bodyPr/>
          <a:lstStyle/>
          <a:p>
            <a:pPr>
              <a:buClr>
                <a:srgbClr val="FF0000"/>
              </a:buClr>
              <a:buSzPct val="45000"/>
            </a:pPr>
            <a:r>
              <a:rPr lang="en-US" dirty="0">
                <a:ea typeface="Andale Sans UI"/>
                <a:cs typeface="Andale Sans UI"/>
              </a:rPr>
              <a:t>Vegetarians will eat animal genes against their will or with out them knowing.</a:t>
            </a:r>
          </a:p>
          <a:p>
            <a:pPr>
              <a:buClr>
                <a:srgbClr val="FF0000"/>
              </a:buClr>
              <a:buSzPct val="45000"/>
            </a:pPr>
            <a:r>
              <a:rPr lang="en-US" dirty="0">
                <a:ea typeface="Andale Sans UI"/>
                <a:cs typeface="Andale Sans UI"/>
              </a:rPr>
              <a:t>Different Religious groups may consume  something that is against their believes to eat.</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20</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398588"/>
            <a:ext cx="3886200" cy="492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94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bany"/>
                <a:cs typeface="Tahoma" pitchFamily="34" charset="0"/>
              </a:rPr>
              <a:t>Reduce Genetic Diversity</a:t>
            </a:r>
            <a:endParaRPr lang="en-US" dirty="0"/>
          </a:p>
        </p:txBody>
      </p:sp>
      <p:sp>
        <p:nvSpPr>
          <p:cNvPr id="3" name="Content Placeholder 2"/>
          <p:cNvSpPr>
            <a:spLocks noGrp="1"/>
          </p:cNvSpPr>
          <p:nvPr>
            <p:ph idx="1"/>
          </p:nvPr>
        </p:nvSpPr>
        <p:spPr>
          <a:xfrm>
            <a:off x="1" y="1807361"/>
            <a:ext cx="5029199" cy="4593439"/>
          </a:xfrm>
        </p:spPr>
        <p:txBody>
          <a:bodyPr/>
          <a:lstStyle/>
          <a:p>
            <a:pPr>
              <a:buClr>
                <a:srgbClr val="FF0000"/>
              </a:buClr>
              <a:buSzPct val="45000"/>
              <a:buFont typeface="StarSymbol"/>
              <a:buChar char="●"/>
            </a:pPr>
            <a:r>
              <a:rPr lang="en-US" dirty="0">
                <a:ea typeface="Andale Sans UI"/>
                <a:cs typeface="Andale Sans UI"/>
              </a:rPr>
              <a:t>Reduces the chances  for many things to survive because their nutritional importance can be re-created and put in to other foods.</a:t>
            </a:r>
          </a:p>
          <a:p>
            <a:pPr>
              <a:buClr>
                <a:srgbClr val="FF0000"/>
              </a:buClr>
              <a:buSzPct val="45000"/>
              <a:buFont typeface="StarSymbol"/>
              <a:buChar char="●"/>
            </a:pPr>
            <a:r>
              <a:rPr lang="en-US" dirty="0">
                <a:ea typeface="Andale Sans UI"/>
                <a:cs typeface="Andale Sans UI"/>
              </a:rPr>
              <a:t>Also GM food can breed with other species</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21</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524000"/>
            <a:ext cx="4038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123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bany"/>
                <a:cs typeface="Tahoma" pitchFamily="34" charset="0"/>
              </a:rPr>
              <a:t>Violation of human rights</a:t>
            </a:r>
            <a:endParaRPr lang="en-US" dirty="0"/>
          </a:p>
        </p:txBody>
      </p:sp>
      <p:sp>
        <p:nvSpPr>
          <p:cNvPr id="3" name="Content Placeholder 2"/>
          <p:cNvSpPr>
            <a:spLocks noGrp="1"/>
          </p:cNvSpPr>
          <p:nvPr>
            <p:ph idx="1"/>
          </p:nvPr>
        </p:nvSpPr>
        <p:spPr>
          <a:xfrm>
            <a:off x="381001" y="1807361"/>
            <a:ext cx="4572000" cy="4745839"/>
          </a:xfrm>
        </p:spPr>
        <p:txBody>
          <a:bodyPr/>
          <a:lstStyle/>
          <a:p>
            <a:pPr>
              <a:buClr>
                <a:srgbClr val="FF0000"/>
              </a:buClr>
              <a:buSzPct val="45000"/>
              <a:buFont typeface="StarSymbol"/>
              <a:buChar char="●"/>
            </a:pPr>
            <a:r>
              <a:rPr lang="en-US" dirty="0">
                <a:ea typeface="Andale Sans UI"/>
                <a:cs typeface="Andale Sans UI"/>
              </a:rPr>
              <a:t>Vaccinations could be placed in food</a:t>
            </a:r>
          </a:p>
          <a:p>
            <a:pPr>
              <a:buClr>
                <a:srgbClr val="FF0000"/>
              </a:buClr>
              <a:buSzPct val="45000"/>
              <a:buFont typeface="StarSymbol"/>
              <a:buChar char="●"/>
            </a:pPr>
            <a:r>
              <a:rPr lang="en-US" dirty="0">
                <a:ea typeface="Andale Sans UI"/>
                <a:cs typeface="Andale Sans UI"/>
              </a:rPr>
              <a:t>Pharmaceuticals could be placed </a:t>
            </a:r>
            <a:r>
              <a:rPr lang="en-US" dirty="0" smtClean="0">
                <a:ea typeface="Andale Sans UI"/>
                <a:cs typeface="Andale Sans UI"/>
              </a:rPr>
              <a:t>in food</a:t>
            </a:r>
            <a:endParaRPr lang="en-US" dirty="0">
              <a:ea typeface="Andale Sans UI"/>
              <a:cs typeface="Andale Sans UI"/>
            </a:endParaRPr>
          </a:p>
          <a:p>
            <a:pPr>
              <a:buClr>
                <a:srgbClr val="FF0000"/>
              </a:buClr>
              <a:buSzPct val="45000"/>
              <a:buFont typeface="StarSymbol"/>
              <a:buChar char="●"/>
            </a:pPr>
            <a:r>
              <a:rPr lang="en-US" dirty="0">
                <a:ea typeface="Andale Sans UI"/>
                <a:cs typeface="Andale Sans UI"/>
              </a:rPr>
              <a:t>Many people don't believe in those are healthy to be consumed.</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22</a:t>
            </a:fld>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9" y="1447800"/>
            <a:ext cx="358140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671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en-US" smtClean="0">
              <a:ln>
                <a:noFill/>
              </a:ln>
            </a:endParaRPr>
          </a:p>
        </p:txBody>
      </p:sp>
      <p:pic>
        <p:nvPicPr>
          <p:cNvPr id="327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609600"/>
            <a:ext cx="7659688" cy="5749925"/>
          </a:xfrm>
        </p:spPr>
      </p:pic>
    </p:spTree>
    <p:extLst>
      <p:ext uri="{BB962C8B-B14F-4D97-AF65-F5344CB8AC3E}">
        <p14:creationId xmlns:p14="http://schemas.microsoft.com/office/powerpoint/2010/main" val="2713724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smtClean="0">
              <a:ln>
                <a:noFill/>
              </a:ln>
            </a:endParaRPr>
          </a:p>
        </p:txBody>
      </p:sp>
      <p:pic>
        <p:nvPicPr>
          <p:cNvPr id="337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538163"/>
            <a:ext cx="7696200" cy="5778500"/>
          </a:xfrm>
        </p:spPr>
      </p:pic>
    </p:spTree>
    <p:extLst>
      <p:ext uri="{BB962C8B-B14F-4D97-AF65-F5344CB8AC3E}">
        <p14:creationId xmlns:p14="http://schemas.microsoft.com/office/powerpoint/2010/main" val="3478162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ln>
                <a:noFill/>
              </a:ln>
            </a:endParaRPr>
          </a:p>
        </p:txBody>
      </p:sp>
      <p:pic>
        <p:nvPicPr>
          <p:cNvPr id="348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609600"/>
            <a:ext cx="7467600" cy="5607050"/>
          </a:xfrm>
        </p:spPr>
      </p:pic>
    </p:spTree>
    <p:extLst>
      <p:ext uri="{BB962C8B-B14F-4D97-AF65-F5344CB8AC3E}">
        <p14:creationId xmlns:p14="http://schemas.microsoft.com/office/powerpoint/2010/main" val="28973719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smtClean="0">
              <a:ln>
                <a:noFill/>
              </a:ln>
            </a:endParaRPr>
          </a:p>
        </p:txBody>
      </p:sp>
      <p:pic>
        <p:nvPicPr>
          <p:cNvPr id="358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609600"/>
            <a:ext cx="7620000" cy="5702300"/>
          </a:xfrm>
        </p:spPr>
      </p:pic>
    </p:spTree>
    <p:extLst>
      <p:ext uri="{BB962C8B-B14F-4D97-AF65-F5344CB8AC3E}">
        <p14:creationId xmlns:p14="http://schemas.microsoft.com/office/powerpoint/2010/main" val="4046850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533400"/>
            <a:ext cx="7125113" cy="2133599"/>
          </a:xfrm>
        </p:spPr>
        <p:txBody>
          <a:bodyPr/>
          <a:lstStyle/>
          <a:p>
            <a:pPr algn="ctr"/>
            <a:r>
              <a:rPr lang="en-US" sz="3600" b="1" u="sng" dirty="0" smtClean="0">
                <a:solidFill>
                  <a:schemeClr val="accent6">
                    <a:lumMod val="75000"/>
                  </a:schemeClr>
                </a:solidFill>
              </a:rPr>
              <a:t>THANKS</a:t>
            </a:r>
            <a:endParaRPr lang="en-US" sz="3600" b="1" u="sng" dirty="0">
              <a:solidFill>
                <a:schemeClr val="accent6">
                  <a:lumMod val="75000"/>
                </a:schemeClr>
              </a:solidFill>
            </a:endParaRPr>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27</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669964" cy="518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103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engineering…..process</a:t>
            </a:r>
            <a:endParaRPr lang="en-US" dirty="0"/>
          </a:p>
        </p:txBody>
      </p:sp>
      <p:sp>
        <p:nvSpPr>
          <p:cNvPr id="3" name="Content Placeholder 2"/>
          <p:cNvSpPr>
            <a:spLocks noGrp="1"/>
          </p:cNvSpPr>
          <p:nvPr>
            <p:ph idx="1"/>
          </p:nvPr>
        </p:nvSpPr>
        <p:spPr>
          <a:xfrm>
            <a:off x="152400" y="1807361"/>
            <a:ext cx="8686799" cy="4898239"/>
          </a:xfrm>
        </p:spPr>
        <p:txBody>
          <a:bodyPr>
            <a:normAutofit fontScale="62500" lnSpcReduction="20000"/>
          </a:bodyPr>
          <a:lstStyle/>
          <a:p>
            <a:pPr marL="0" indent="0" algn="just">
              <a:lnSpc>
                <a:spcPct val="150000"/>
              </a:lnSpc>
              <a:buNone/>
            </a:pPr>
            <a:r>
              <a:rPr lang="en-US" sz="2600" dirty="0"/>
              <a:t>All living organisms, from viruses to human beings, are made up of cells, with a nucleus at the </a:t>
            </a:r>
            <a:r>
              <a:rPr lang="en-US" sz="2600" dirty="0" err="1"/>
              <a:t>centre</a:t>
            </a:r>
            <a:r>
              <a:rPr lang="en-US" sz="2600" dirty="0"/>
              <a:t>, which contains a unique set of instructions regarding their size, strength and other qualities. These instructions are found on a long molecule called </a:t>
            </a:r>
            <a:r>
              <a:rPr lang="en-US" sz="2600" b="1" dirty="0"/>
              <a:t>DNA</a:t>
            </a:r>
            <a:r>
              <a:rPr lang="en-US" sz="2600" dirty="0"/>
              <a:t> </a:t>
            </a:r>
            <a:r>
              <a:rPr lang="en-US" sz="2600" dirty="0" smtClean="0"/>
              <a:t>which </a:t>
            </a:r>
            <a:r>
              <a:rPr lang="en-US" sz="2600" dirty="0"/>
              <a:t>is divided into small sections called </a:t>
            </a:r>
            <a:r>
              <a:rPr lang="en-US" sz="2600" b="1" dirty="0"/>
              <a:t>genes</a:t>
            </a:r>
            <a:r>
              <a:rPr lang="en-US" sz="2600" dirty="0"/>
              <a:t>. It is the sequencing of genes on DNA that determines an organism’s characteristics. </a:t>
            </a:r>
          </a:p>
          <a:p>
            <a:pPr marL="0" indent="0" algn="just">
              <a:lnSpc>
                <a:spcPct val="150000"/>
              </a:lnSpc>
              <a:buNone/>
            </a:pPr>
            <a:r>
              <a:rPr lang="en-US" sz="2600" dirty="0"/>
              <a:t>The process of isolating gene(s) from the genome of one organism and inserting the same into the genome of another organism is known as </a:t>
            </a:r>
            <a:r>
              <a:rPr lang="en-US" sz="2600" b="1" dirty="0"/>
              <a:t>Genetic Engineering.</a:t>
            </a:r>
          </a:p>
          <a:p>
            <a:pPr marL="0" indent="0" algn="just">
              <a:lnSpc>
                <a:spcPct val="150000"/>
              </a:lnSpc>
              <a:buNone/>
            </a:pPr>
            <a:r>
              <a:rPr lang="en-US" sz="2600" dirty="0"/>
              <a:t> In nature, </a:t>
            </a:r>
            <a:r>
              <a:rPr lang="en-US" sz="2600" b="1" dirty="0"/>
              <a:t>exchange of genes </a:t>
            </a:r>
            <a:r>
              <a:rPr lang="en-US" sz="2600" dirty="0"/>
              <a:t>happens only between compatible or closely related species. However, the modern technique of genetic engineering facilitates the removal of group of genes from one species and insertion into another, there being no need for compatibility.</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3</a:t>
            </a:fld>
            <a:endParaRPr lang="en-US"/>
          </a:p>
        </p:txBody>
      </p:sp>
    </p:spTree>
    <p:extLst>
      <p:ext uri="{BB962C8B-B14F-4D97-AF65-F5344CB8AC3E}">
        <p14:creationId xmlns:p14="http://schemas.microsoft.com/office/powerpoint/2010/main" val="2113566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619676"/>
          </a:xfrm>
        </p:spPr>
        <p:txBody>
          <a:bodyPr/>
          <a:lstStyle/>
          <a:p>
            <a:r>
              <a:rPr lang="en-US" dirty="0" smtClean="0"/>
              <a:t>Method</a:t>
            </a:r>
            <a:endParaRPr lang="en-US" dirty="0"/>
          </a:p>
        </p:txBody>
      </p:sp>
      <p:sp>
        <p:nvSpPr>
          <p:cNvPr id="3" name="Content Placeholder 2"/>
          <p:cNvSpPr>
            <a:spLocks noGrp="1"/>
          </p:cNvSpPr>
          <p:nvPr>
            <p:ph idx="1"/>
          </p:nvPr>
        </p:nvSpPr>
        <p:spPr>
          <a:xfrm>
            <a:off x="228600" y="1447800"/>
            <a:ext cx="8762999" cy="4952999"/>
          </a:xfrm>
        </p:spPr>
        <p:txBody>
          <a:bodyPr>
            <a:noAutofit/>
          </a:bodyPr>
          <a:lstStyle/>
          <a:p>
            <a:pPr marL="0" indent="0" algn="just">
              <a:lnSpc>
                <a:spcPct val="150000"/>
              </a:lnSpc>
              <a:buNone/>
            </a:pPr>
            <a:r>
              <a:rPr lang="en-US" sz="1600" dirty="0"/>
              <a:t>The transfer process involves </a:t>
            </a:r>
            <a:r>
              <a:rPr lang="en-US" sz="1600" b="1" dirty="0"/>
              <a:t>shifting the desired </a:t>
            </a:r>
            <a:r>
              <a:rPr lang="en-US" sz="1600" b="1" dirty="0" smtClean="0"/>
              <a:t>gene from </a:t>
            </a:r>
            <a:r>
              <a:rPr lang="en-US" sz="1600" b="1" dirty="0"/>
              <a:t>the chromosome </a:t>
            </a:r>
            <a:r>
              <a:rPr lang="en-US" sz="1600" dirty="0"/>
              <a:t>of a particular plant or animal </a:t>
            </a:r>
            <a:r>
              <a:rPr lang="en-US" sz="1600" dirty="0" smtClean="0"/>
              <a:t>or any </a:t>
            </a:r>
            <a:r>
              <a:rPr lang="en-US" sz="1600" dirty="0"/>
              <a:t>other organism into a cell. This genetically </a:t>
            </a:r>
            <a:r>
              <a:rPr lang="en-US" sz="1600" dirty="0" smtClean="0"/>
              <a:t>modified cell </a:t>
            </a:r>
            <a:r>
              <a:rPr lang="en-US" sz="1600" dirty="0"/>
              <a:t>is then regenerated to produce a ‘genetically </a:t>
            </a:r>
            <a:r>
              <a:rPr lang="en-US" sz="1600" dirty="0" smtClean="0"/>
              <a:t>modified organism</a:t>
            </a:r>
            <a:r>
              <a:rPr lang="en-US" sz="1600" dirty="0"/>
              <a:t>’ (GMOs). The modified organism passes the </a:t>
            </a:r>
            <a:r>
              <a:rPr lang="en-US" sz="1600" dirty="0" smtClean="0"/>
              <a:t>new gene </a:t>
            </a:r>
            <a:r>
              <a:rPr lang="en-US" sz="1600" dirty="0"/>
              <a:t>onto its </a:t>
            </a:r>
            <a:r>
              <a:rPr lang="en-US" sz="1600" b="1" dirty="0"/>
              <a:t>progeny</a:t>
            </a:r>
            <a:r>
              <a:rPr lang="en-US" sz="1600" dirty="0"/>
              <a:t>. Such methods are now being </a:t>
            </a:r>
            <a:r>
              <a:rPr lang="en-US" sz="1600" dirty="0" smtClean="0"/>
              <a:t>used to </a:t>
            </a:r>
            <a:r>
              <a:rPr lang="en-US" sz="1600" dirty="0"/>
              <a:t>create GM plants, of desired quality, growth and </a:t>
            </a:r>
            <a:r>
              <a:rPr lang="en-US" sz="1600" dirty="0" smtClean="0"/>
              <a:t>strength. </a:t>
            </a:r>
          </a:p>
          <a:p>
            <a:pPr marL="0" indent="0" algn="just">
              <a:lnSpc>
                <a:spcPct val="150000"/>
              </a:lnSpc>
              <a:buNone/>
            </a:pPr>
            <a:r>
              <a:rPr lang="en-US" sz="1600" dirty="0" smtClean="0"/>
              <a:t>Basic </a:t>
            </a:r>
            <a:r>
              <a:rPr lang="en-US" sz="1600" dirty="0"/>
              <a:t>idea is to have plant varieties with high yield, </a:t>
            </a:r>
            <a:r>
              <a:rPr lang="en-US" sz="1600" dirty="0" smtClean="0"/>
              <a:t>pest disease </a:t>
            </a:r>
            <a:r>
              <a:rPr lang="en-US" sz="1600" dirty="0"/>
              <a:t>resistant, or other such qualities mainly for </a:t>
            </a:r>
            <a:r>
              <a:rPr lang="en-US" sz="1600" dirty="0" smtClean="0"/>
              <a:t>better marketability </a:t>
            </a:r>
            <a:r>
              <a:rPr lang="en-US" sz="1600" dirty="0"/>
              <a:t>and durability. </a:t>
            </a:r>
            <a:endParaRPr lang="en-US" sz="1600" dirty="0" smtClean="0"/>
          </a:p>
          <a:p>
            <a:pPr marL="0" indent="0" algn="just">
              <a:lnSpc>
                <a:spcPct val="150000"/>
              </a:lnSpc>
              <a:buNone/>
            </a:pPr>
            <a:r>
              <a:rPr lang="en-US" sz="1600" dirty="0" smtClean="0"/>
              <a:t>This </a:t>
            </a:r>
            <a:r>
              <a:rPr lang="en-US" sz="1600" dirty="0"/>
              <a:t>is different from </a:t>
            </a:r>
            <a:r>
              <a:rPr lang="en-US" sz="1600" dirty="0" smtClean="0"/>
              <a:t>the processes </a:t>
            </a:r>
            <a:r>
              <a:rPr lang="en-US" sz="1600" dirty="0"/>
              <a:t>of modifying crops/plants from their </a:t>
            </a:r>
            <a:r>
              <a:rPr lang="en-US" sz="1600" dirty="0" smtClean="0"/>
              <a:t>wild ancestors </a:t>
            </a:r>
            <a:r>
              <a:rPr lang="en-US" sz="1600" dirty="0"/>
              <a:t>through selective breeding or mutation </a:t>
            </a:r>
            <a:r>
              <a:rPr lang="en-US" sz="1600" dirty="0" smtClean="0"/>
              <a:t>breeding, which </a:t>
            </a:r>
            <a:r>
              <a:rPr lang="en-US" sz="1600" dirty="0"/>
              <a:t>have been </a:t>
            </a:r>
            <a:r>
              <a:rPr lang="en-US" sz="1600" dirty="0" err="1"/>
              <a:t>practised</a:t>
            </a:r>
            <a:r>
              <a:rPr lang="en-US" sz="1600" dirty="0"/>
              <a:t> by farmers as part of </a:t>
            </a:r>
            <a:r>
              <a:rPr lang="en-US" sz="1600" dirty="0" smtClean="0"/>
              <a:t>their regular farming.</a:t>
            </a:r>
            <a:endParaRPr lang="en-US" sz="1600"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4</a:t>
            </a:fld>
            <a:endParaRPr lang="en-US"/>
          </a:p>
        </p:txBody>
      </p:sp>
    </p:spTree>
    <p:extLst>
      <p:ext uri="{BB962C8B-B14F-4D97-AF65-F5344CB8AC3E}">
        <p14:creationId xmlns:p14="http://schemas.microsoft.com/office/powerpoint/2010/main" val="2282645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82313" cy="772076"/>
          </a:xfrm>
        </p:spPr>
        <p:txBody>
          <a:bodyPr/>
          <a:lstStyle/>
          <a:p>
            <a:r>
              <a:rPr lang="en-US" dirty="0" smtClean="0"/>
              <a:t>First GM crop/food history</a:t>
            </a:r>
            <a:endParaRPr lang="en-US" dirty="0"/>
          </a:p>
        </p:txBody>
      </p:sp>
      <p:sp>
        <p:nvSpPr>
          <p:cNvPr id="3" name="Content Placeholder 2"/>
          <p:cNvSpPr>
            <a:spLocks noGrp="1"/>
          </p:cNvSpPr>
          <p:nvPr>
            <p:ph idx="1"/>
          </p:nvPr>
        </p:nvSpPr>
        <p:spPr>
          <a:xfrm>
            <a:off x="12510" y="1678859"/>
            <a:ext cx="8991599" cy="5113610"/>
          </a:xfrm>
        </p:spPr>
        <p:txBody>
          <a:bodyPr>
            <a:normAutofit lnSpcReduction="10000"/>
          </a:bodyPr>
          <a:lstStyle/>
          <a:p>
            <a:pPr algn="just">
              <a:lnSpc>
                <a:spcPct val="150000"/>
              </a:lnSpc>
            </a:pPr>
            <a:r>
              <a:rPr lang="en-US" dirty="0"/>
              <a:t>The first commercially grown GM </a:t>
            </a:r>
            <a:r>
              <a:rPr lang="en-US" dirty="0" smtClean="0"/>
              <a:t>food was </a:t>
            </a:r>
          </a:p>
          <a:p>
            <a:pPr marL="0" indent="0" algn="just">
              <a:lnSpc>
                <a:spcPct val="150000"/>
              </a:lnSpc>
              <a:buNone/>
            </a:pPr>
            <a:r>
              <a:rPr lang="en-US" b="1" dirty="0" smtClean="0"/>
              <a:t>Tomato</a:t>
            </a:r>
            <a:r>
              <a:rPr lang="en-US" dirty="0" smtClean="0"/>
              <a:t> </a:t>
            </a:r>
            <a:r>
              <a:rPr lang="en-US" dirty="0"/>
              <a:t>(called </a:t>
            </a:r>
            <a:r>
              <a:rPr lang="en-US" b="1" dirty="0" err="1"/>
              <a:t>Flavr</a:t>
            </a:r>
            <a:r>
              <a:rPr lang="en-US" b="1" dirty="0"/>
              <a:t> </a:t>
            </a:r>
            <a:r>
              <a:rPr lang="en-US" b="1" dirty="0" err="1"/>
              <a:t>Savr</a:t>
            </a:r>
            <a:r>
              <a:rPr lang="en-US" dirty="0" smtClean="0"/>
              <a:t>), </a:t>
            </a:r>
            <a:r>
              <a:rPr lang="en-US" dirty="0"/>
              <a:t>by a Californian </a:t>
            </a:r>
            <a:endParaRPr lang="en-US" dirty="0" smtClean="0"/>
          </a:p>
          <a:p>
            <a:pPr marL="0" indent="0" algn="just">
              <a:lnSpc>
                <a:spcPct val="150000"/>
              </a:lnSpc>
              <a:buNone/>
            </a:pPr>
            <a:r>
              <a:rPr lang="en-US" dirty="0" smtClean="0"/>
              <a:t>company which </a:t>
            </a:r>
            <a:r>
              <a:rPr lang="en-US" dirty="0"/>
              <a:t>took the initiative to obtain </a:t>
            </a:r>
            <a:endParaRPr lang="en-US" dirty="0" smtClean="0"/>
          </a:p>
          <a:p>
            <a:pPr marL="0" indent="0" algn="just">
              <a:lnSpc>
                <a:spcPct val="150000"/>
              </a:lnSpc>
              <a:buNone/>
            </a:pPr>
            <a:r>
              <a:rPr lang="en-US" dirty="0" smtClean="0"/>
              <a:t>approval </a:t>
            </a:r>
            <a:r>
              <a:rPr lang="en-US" dirty="0"/>
              <a:t>for its release in </a:t>
            </a:r>
            <a:r>
              <a:rPr lang="en-US" b="1" dirty="0"/>
              <a:t>1994</a:t>
            </a:r>
            <a:r>
              <a:rPr lang="en-US" dirty="0"/>
              <a:t>. </a:t>
            </a:r>
            <a:endParaRPr lang="en-US" dirty="0" smtClean="0"/>
          </a:p>
          <a:p>
            <a:pPr algn="just">
              <a:lnSpc>
                <a:spcPct val="150000"/>
              </a:lnSpc>
            </a:pPr>
            <a:r>
              <a:rPr lang="en-US" dirty="0"/>
              <a:t>In </a:t>
            </a:r>
            <a:r>
              <a:rPr lang="en-US" b="1" dirty="0"/>
              <a:t>2006</a:t>
            </a:r>
            <a:r>
              <a:rPr lang="en-US" dirty="0"/>
              <a:t>, 252 million acres of transgenic crops were planted in 22 countries by 10.3 million farmers</a:t>
            </a:r>
            <a:r>
              <a:rPr lang="en-US" dirty="0" smtClean="0"/>
              <a:t>.</a:t>
            </a:r>
          </a:p>
          <a:p>
            <a:pPr marL="0" indent="0" algn="just">
              <a:lnSpc>
                <a:spcPct val="150000"/>
              </a:lnSpc>
              <a:buNone/>
            </a:pPr>
            <a:r>
              <a:rPr lang="en-US" dirty="0"/>
              <a:t> </a:t>
            </a:r>
            <a:r>
              <a:rPr lang="en-US" dirty="0" smtClean="0"/>
              <a:t>    e.g. </a:t>
            </a:r>
            <a:r>
              <a:rPr lang="en-US" dirty="0"/>
              <a:t>crops were </a:t>
            </a:r>
            <a:r>
              <a:rPr lang="en-US" b="1" dirty="0" smtClean="0"/>
              <a:t>soybeans</a:t>
            </a:r>
            <a:r>
              <a:rPr lang="en-US" b="1" dirty="0"/>
              <a:t>, corn, cotton, canola, and alfalfa. </a:t>
            </a:r>
            <a:endParaRPr lang="en-US" b="1" dirty="0" smtClean="0"/>
          </a:p>
          <a:p>
            <a:pPr algn="just">
              <a:lnSpc>
                <a:spcPct val="150000"/>
              </a:lnSpc>
            </a:pPr>
            <a:r>
              <a:rPr lang="en-US" dirty="0" smtClean="0"/>
              <a:t>Other </a:t>
            </a:r>
            <a:r>
              <a:rPr lang="en-US" dirty="0"/>
              <a:t>crops grown commercially or field-tested are a </a:t>
            </a:r>
            <a:endParaRPr lang="en-US" dirty="0" smtClean="0"/>
          </a:p>
          <a:p>
            <a:pPr marL="0" indent="0" algn="just">
              <a:lnSpc>
                <a:spcPct val="150000"/>
              </a:lnSpc>
              <a:buNone/>
            </a:pPr>
            <a:r>
              <a:rPr lang="en-US" dirty="0"/>
              <a:t> </a:t>
            </a:r>
            <a:r>
              <a:rPr lang="en-US" dirty="0" smtClean="0"/>
              <a:t>    sweet </a:t>
            </a:r>
            <a:r>
              <a:rPr lang="en-US" b="1" dirty="0"/>
              <a:t>potato</a:t>
            </a:r>
            <a:r>
              <a:rPr lang="en-US" dirty="0"/>
              <a:t> resistant </a:t>
            </a:r>
            <a:r>
              <a:rPr lang="en-US" dirty="0" smtClean="0"/>
              <a:t>to virus, </a:t>
            </a:r>
          </a:p>
          <a:p>
            <a:pPr marL="0" indent="0" algn="just">
              <a:lnSpc>
                <a:spcPct val="150000"/>
              </a:lnSpc>
              <a:buNone/>
            </a:pPr>
            <a:r>
              <a:rPr lang="en-US" dirty="0"/>
              <a:t> </a:t>
            </a:r>
            <a:r>
              <a:rPr lang="en-US" dirty="0" smtClean="0"/>
              <a:t>   </a:t>
            </a:r>
            <a:r>
              <a:rPr lang="en-US" b="1" dirty="0" smtClean="0"/>
              <a:t> rice </a:t>
            </a:r>
            <a:r>
              <a:rPr lang="en-US" dirty="0"/>
              <a:t>with increased iron and vitamins </a:t>
            </a:r>
          </a:p>
          <a:p>
            <a:pPr marL="0" indent="0" algn="just">
              <a:lnSpc>
                <a:spcPct val="150000"/>
              </a:lnSpc>
              <a:buNone/>
            </a:pPr>
            <a:endParaRPr lang="en-US" dirty="0" smtClean="0"/>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253" y="838200"/>
            <a:ext cx="3220379" cy="2376487"/>
          </a:xfrm>
          <a:prstGeom prst="rect">
            <a:avLst/>
          </a:prstGeom>
        </p:spPr>
      </p:pic>
    </p:spTree>
    <p:extLst>
      <p:ext uri="{BB962C8B-B14F-4D97-AF65-F5344CB8AC3E}">
        <p14:creationId xmlns:p14="http://schemas.microsoft.com/office/powerpoint/2010/main" val="3990337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304800" y="1371600"/>
            <a:ext cx="8610600" cy="4953000"/>
          </a:xfrm>
        </p:spPr>
        <p:txBody>
          <a:bodyPr>
            <a:normAutofit/>
          </a:bodyPr>
          <a:lstStyle/>
          <a:p>
            <a:pPr algn="just">
              <a:lnSpc>
                <a:spcPct val="150000"/>
              </a:lnSpc>
            </a:pPr>
            <a:r>
              <a:rPr lang="en-US" dirty="0" smtClean="0"/>
              <a:t>Bananas that </a:t>
            </a:r>
            <a:r>
              <a:rPr lang="en-US" dirty="0"/>
              <a:t>produce </a:t>
            </a:r>
            <a:r>
              <a:rPr lang="en-US" b="1" dirty="0"/>
              <a:t>human vaccines </a:t>
            </a:r>
            <a:r>
              <a:rPr lang="en-US" dirty="0"/>
              <a:t>against infectious diseases such as hepatitis </a:t>
            </a:r>
            <a:r>
              <a:rPr lang="en-US" dirty="0" smtClean="0"/>
              <a:t>B </a:t>
            </a:r>
          </a:p>
          <a:p>
            <a:pPr algn="just">
              <a:lnSpc>
                <a:spcPct val="150000"/>
              </a:lnSpc>
            </a:pPr>
            <a:r>
              <a:rPr lang="en-US" dirty="0" smtClean="0"/>
              <a:t>fish </a:t>
            </a:r>
            <a:r>
              <a:rPr lang="en-US" dirty="0"/>
              <a:t>that mature more </a:t>
            </a:r>
            <a:r>
              <a:rPr lang="en-US" dirty="0" smtClean="0"/>
              <a:t>quickly</a:t>
            </a:r>
          </a:p>
          <a:p>
            <a:pPr algn="just">
              <a:lnSpc>
                <a:spcPct val="150000"/>
              </a:lnSpc>
            </a:pPr>
            <a:r>
              <a:rPr lang="en-US" dirty="0" smtClean="0"/>
              <a:t>cows </a:t>
            </a:r>
            <a:r>
              <a:rPr lang="en-US" dirty="0"/>
              <a:t>that are resistant to bovine spongiform encephalopathy (mad cow </a:t>
            </a:r>
            <a:r>
              <a:rPr lang="en-US" dirty="0" smtClean="0"/>
              <a:t>disease</a:t>
            </a:r>
            <a:r>
              <a:rPr lang="en-US" dirty="0"/>
              <a:t>)</a:t>
            </a:r>
            <a:endParaRPr lang="en-US" dirty="0" smtClean="0"/>
          </a:p>
          <a:p>
            <a:pPr algn="just">
              <a:lnSpc>
                <a:spcPct val="150000"/>
              </a:lnSpc>
            </a:pPr>
            <a:r>
              <a:rPr lang="en-US" dirty="0" smtClean="0"/>
              <a:t>fruit </a:t>
            </a:r>
            <a:r>
              <a:rPr lang="en-US" dirty="0"/>
              <a:t>and nut trees that yield years earlier, </a:t>
            </a:r>
            <a:endParaRPr lang="en-US" dirty="0" smtClean="0"/>
          </a:p>
          <a:p>
            <a:pPr algn="just">
              <a:lnSpc>
                <a:spcPct val="150000"/>
              </a:lnSpc>
            </a:pPr>
            <a:endParaRPr lang="en-US" dirty="0" smtClean="0"/>
          </a:p>
          <a:p>
            <a:pPr marL="0" indent="0" algn="just">
              <a:lnSpc>
                <a:spcPct val="150000"/>
              </a:lnSpc>
              <a:buNone/>
            </a:pPr>
            <a:r>
              <a:rPr lang="en-US" dirty="0"/>
              <a:t>Thus genetically modified crops </a:t>
            </a:r>
            <a:r>
              <a:rPr lang="en-US" b="1" dirty="0"/>
              <a:t>enhance either their yield, or size</a:t>
            </a:r>
            <a:r>
              <a:rPr lang="en-US" b="1" dirty="0" smtClean="0"/>
              <a:t>, or </a:t>
            </a:r>
            <a:r>
              <a:rPr lang="en-US" b="1" dirty="0"/>
              <a:t>durability</a:t>
            </a:r>
            <a:r>
              <a:rPr lang="en-US" dirty="0"/>
              <a:t>, </a:t>
            </a:r>
            <a:r>
              <a:rPr lang="en-US" dirty="0" err="1"/>
              <a:t>etc</a:t>
            </a:r>
            <a:endParaRPr lang="en-US" dirty="0"/>
          </a:p>
          <a:p>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6</a:t>
            </a:fld>
            <a:endParaRPr lang="en-US"/>
          </a:p>
        </p:txBody>
      </p:sp>
    </p:spTree>
    <p:extLst>
      <p:ext uri="{BB962C8B-B14F-4D97-AF65-F5344CB8AC3E}">
        <p14:creationId xmlns:p14="http://schemas.microsoft.com/office/powerpoint/2010/main" val="3319422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example</a:t>
            </a:r>
            <a:endParaRPr lang="en-US" dirty="0"/>
          </a:p>
        </p:txBody>
      </p:sp>
      <p:sp>
        <p:nvSpPr>
          <p:cNvPr id="3" name="Content Placeholder 2"/>
          <p:cNvSpPr>
            <a:spLocks noGrp="1"/>
          </p:cNvSpPr>
          <p:nvPr>
            <p:ph idx="1"/>
          </p:nvPr>
        </p:nvSpPr>
        <p:spPr>
          <a:xfrm>
            <a:off x="1009443" y="1807361"/>
            <a:ext cx="7125112" cy="2231239"/>
          </a:xfrm>
        </p:spPr>
        <p:txBody>
          <a:bodyPr>
            <a:normAutofit/>
          </a:bodyPr>
          <a:lstStyle/>
          <a:p>
            <a:pPr marL="0" indent="0" algn="ctr">
              <a:buNone/>
            </a:pPr>
            <a:r>
              <a:rPr lang="en-US" sz="2000" b="1" dirty="0" smtClean="0"/>
              <a:t>       Production of human insulin</a:t>
            </a:r>
            <a:endParaRPr lang="en-US" sz="2000" b="1"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7</a:t>
            </a:fld>
            <a:endParaRPr lang="en-US"/>
          </a:p>
        </p:txBody>
      </p:sp>
    </p:spTree>
    <p:extLst>
      <p:ext uri="{BB962C8B-B14F-4D97-AF65-F5344CB8AC3E}">
        <p14:creationId xmlns:p14="http://schemas.microsoft.com/office/powerpoint/2010/main" val="2676278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ln>
                <a:noFill/>
              </a:ln>
            </a:endParaRPr>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7388" y="457200"/>
            <a:ext cx="7777162" cy="5838825"/>
          </a:xfrm>
        </p:spPr>
      </p:pic>
    </p:spTree>
    <p:extLst>
      <p:ext uri="{BB962C8B-B14F-4D97-AF65-F5344CB8AC3E}">
        <p14:creationId xmlns:p14="http://schemas.microsoft.com/office/powerpoint/2010/main" val="2170115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5724"/>
            <a:ext cx="7524955" cy="924475"/>
          </a:xfrm>
        </p:spPr>
        <p:txBody>
          <a:bodyPr/>
          <a:lstStyle/>
          <a:p>
            <a:r>
              <a:rPr lang="en-US" dirty="0" smtClean="0"/>
              <a:t>Objective </a:t>
            </a:r>
            <a:r>
              <a:rPr lang="en-US" dirty="0"/>
              <a:t>for developing GM plants</a:t>
            </a:r>
          </a:p>
        </p:txBody>
      </p:sp>
      <p:sp>
        <p:nvSpPr>
          <p:cNvPr id="3" name="Content Placeholder 2"/>
          <p:cNvSpPr>
            <a:spLocks noGrp="1"/>
          </p:cNvSpPr>
          <p:nvPr>
            <p:ph idx="1"/>
          </p:nvPr>
        </p:nvSpPr>
        <p:spPr>
          <a:xfrm>
            <a:off x="228600" y="1807361"/>
            <a:ext cx="8610600" cy="4822039"/>
          </a:xfrm>
        </p:spPr>
        <p:txBody>
          <a:bodyPr/>
          <a:lstStyle/>
          <a:p>
            <a:pPr marL="0" indent="0" algn="just">
              <a:lnSpc>
                <a:spcPct val="150000"/>
              </a:lnSpc>
              <a:buNone/>
            </a:pPr>
            <a:r>
              <a:rPr lang="en-US" dirty="0"/>
              <a:t>The initial objective for developing GM plants was </a:t>
            </a:r>
            <a:r>
              <a:rPr lang="en-US" dirty="0" smtClean="0"/>
              <a:t>to improve</a:t>
            </a:r>
            <a:r>
              <a:rPr lang="en-US" b="1" dirty="0" smtClean="0"/>
              <a:t> </a:t>
            </a:r>
            <a:r>
              <a:rPr lang="en-US" b="1" dirty="0"/>
              <a:t>crop protection. </a:t>
            </a:r>
            <a:r>
              <a:rPr lang="en-US" dirty="0"/>
              <a:t>The GM crops currently in </a:t>
            </a:r>
            <a:r>
              <a:rPr lang="en-US" dirty="0" smtClean="0"/>
              <a:t>the market </a:t>
            </a:r>
            <a:r>
              <a:rPr lang="en-US" dirty="0"/>
              <a:t>are mainly aimed at an increased level of </a:t>
            </a:r>
            <a:r>
              <a:rPr lang="en-US" dirty="0" smtClean="0"/>
              <a:t>crop protection </a:t>
            </a:r>
            <a:r>
              <a:rPr lang="en-US" dirty="0"/>
              <a:t>through the use of one of the three basic traits:</a:t>
            </a:r>
          </a:p>
          <a:p>
            <a:pPr algn="just">
              <a:lnSpc>
                <a:spcPct val="150000"/>
              </a:lnSpc>
            </a:pPr>
            <a:r>
              <a:rPr lang="en-US" b="1" dirty="0"/>
              <a:t>resistance to insect </a:t>
            </a:r>
            <a:r>
              <a:rPr lang="en-US" b="1" dirty="0" smtClean="0"/>
              <a:t>damage</a:t>
            </a:r>
          </a:p>
          <a:p>
            <a:pPr algn="just">
              <a:lnSpc>
                <a:spcPct val="150000"/>
              </a:lnSpc>
            </a:pPr>
            <a:r>
              <a:rPr lang="en-US" b="1" dirty="0" smtClean="0"/>
              <a:t>resistance </a:t>
            </a:r>
            <a:r>
              <a:rPr lang="en-US" b="1" dirty="0"/>
              <a:t>to viral </a:t>
            </a:r>
            <a:r>
              <a:rPr lang="en-US" b="1" dirty="0" smtClean="0"/>
              <a:t>infections</a:t>
            </a:r>
            <a:endParaRPr lang="en-US" b="1" dirty="0"/>
          </a:p>
          <a:p>
            <a:pPr algn="just">
              <a:lnSpc>
                <a:spcPct val="150000"/>
              </a:lnSpc>
            </a:pPr>
            <a:r>
              <a:rPr lang="en-US" b="1" dirty="0" smtClean="0"/>
              <a:t>tolerance </a:t>
            </a:r>
            <a:r>
              <a:rPr lang="en-US" b="1" dirty="0"/>
              <a:t>towards </a:t>
            </a:r>
            <a:r>
              <a:rPr lang="en-US" b="1" dirty="0" smtClean="0"/>
              <a:t>herbicides</a:t>
            </a:r>
          </a:p>
          <a:p>
            <a:pPr marL="0" indent="0" algn="just">
              <a:lnSpc>
                <a:spcPct val="150000"/>
              </a:lnSpc>
              <a:buNone/>
            </a:pPr>
            <a:r>
              <a:rPr lang="en-US" dirty="0" smtClean="0"/>
              <a:t>All </a:t>
            </a:r>
            <a:r>
              <a:rPr lang="en-US" dirty="0"/>
              <a:t>the genes used </a:t>
            </a:r>
            <a:r>
              <a:rPr lang="en-US" dirty="0" smtClean="0"/>
              <a:t>to modify </a:t>
            </a:r>
            <a:r>
              <a:rPr lang="en-US" dirty="0"/>
              <a:t>crops so far are derived from </a:t>
            </a:r>
            <a:r>
              <a:rPr lang="en-US" dirty="0" smtClean="0"/>
              <a:t>micro-organisms</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9/18/2019</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9</a:t>
            </a:fld>
            <a:endParaRPr lang="en-US"/>
          </a:p>
        </p:txBody>
      </p:sp>
    </p:spTree>
    <p:extLst>
      <p:ext uri="{BB962C8B-B14F-4D97-AF65-F5344CB8AC3E}">
        <p14:creationId xmlns:p14="http://schemas.microsoft.com/office/powerpoint/2010/main" val="4067456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4260</TotalTime>
  <Words>1296</Words>
  <Application>Microsoft Office PowerPoint</Application>
  <PresentationFormat>On-screen Show (4:3)</PresentationFormat>
  <Paragraphs>172</Paragraphs>
  <Slides>27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Albany</vt:lpstr>
      <vt:lpstr>Andale Sans UI</vt:lpstr>
      <vt:lpstr>Arial</vt:lpstr>
      <vt:lpstr>Calibri</vt:lpstr>
      <vt:lpstr>Courier New</vt:lpstr>
      <vt:lpstr>StarSymbol</vt:lpstr>
      <vt:lpstr>Tahoma</vt:lpstr>
      <vt:lpstr>Times New Roman</vt:lpstr>
      <vt:lpstr>Trebuchet MS</vt:lpstr>
      <vt:lpstr>Verdana</vt:lpstr>
      <vt:lpstr>Wingdings 2</vt:lpstr>
      <vt:lpstr>Summer</vt:lpstr>
      <vt:lpstr>Ethical issues in genetically modified organisms- food and crops</vt:lpstr>
      <vt:lpstr>Genetically Modified Organisms</vt:lpstr>
      <vt:lpstr>Genetic engineering…..process</vt:lpstr>
      <vt:lpstr>Method</vt:lpstr>
      <vt:lpstr>First GM crop/food history</vt:lpstr>
      <vt:lpstr>Cont…..</vt:lpstr>
      <vt:lpstr>Best example</vt:lpstr>
      <vt:lpstr>PowerPoint Presentation</vt:lpstr>
      <vt:lpstr>Objective for developing GM plants</vt:lpstr>
      <vt:lpstr>In Future…..</vt:lpstr>
      <vt:lpstr>GM crops required traits</vt:lpstr>
      <vt:lpstr>Benefits of the GM products</vt:lpstr>
      <vt:lpstr>Issues of concern (Human health risks and environmental safety)</vt:lpstr>
      <vt:lpstr>Cont…..</vt:lpstr>
      <vt:lpstr>Cont…..</vt:lpstr>
      <vt:lpstr>Effects on the Environment   </vt:lpstr>
      <vt:lpstr>Ethical concerns </vt:lpstr>
      <vt:lpstr>It is a violation of natural organisms intrinsic values</vt:lpstr>
      <vt:lpstr>Tampering with Nature</vt:lpstr>
      <vt:lpstr>Objections to consuming animal genes in food</vt:lpstr>
      <vt:lpstr>Reduce Genetic Diversity</vt:lpstr>
      <vt:lpstr>Violation of human rights</vt:lpstr>
      <vt:lpstr>PowerPoint Presentation</vt:lpstr>
      <vt:lpstr>PowerPoint Presentation</vt:lpstr>
      <vt:lpstr>PowerPoint Presentation</vt:lpstr>
      <vt:lpstr>PowerPoint Presentation</vt:lpstr>
      <vt:lpstr>THANKS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SHAHID</dc:creator>
  <cp:lastModifiedBy>Dr. Saiqa</cp:lastModifiedBy>
  <cp:revision>82</cp:revision>
  <dcterms:created xsi:type="dcterms:W3CDTF">2013-04-17T14:05:38Z</dcterms:created>
  <dcterms:modified xsi:type="dcterms:W3CDTF">2019-09-18T09:13:05Z</dcterms:modified>
</cp:coreProperties>
</file>