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3" r:id="rId1"/>
  </p:sldMasterIdLst>
  <p:notesMasterIdLst>
    <p:notesMasterId r:id="rId20"/>
  </p:notesMasterIdLst>
  <p:sldIdLst>
    <p:sldId id="302" r:id="rId2"/>
    <p:sldId id="303" r:id="rId3"/>
    <p:sldId id="290" r:id="rId4"/>
    <p:sldId id="300" r:id="rId5"/>
    <p:sldId id="295" r:id="rId6"/>
    <p:sldId id="291" r:id="rId7"/>
    <p:sldId id="304" r:id="rId8"/>
    <p:sldId id="293" r:id="rId9"/>
    <p:sldId id="305" r:id="rId10"/>
    <p:sldId id="288" r:id="rId11"/>
    <p:sldId id="296" r:id="rId12"/>
    <p:sldId id="297" r:id="rId13"/>
    <p:sldId id="298" r:id="rId14"/>
    <p:sldId id="294" r:id="rId15"/>
    <p:sldId id="306" r:id="rId16"/>
    <p:sldId id="289" r:id="rId17"/>
    <p:sldId id="299" r:id="rId18"/>
    <p:sldId id="30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7" autoAdjust="0"/>
  </p:normalViewPr>
  <p:slideViewPr>
    <p:cSldViewPr>
      <p:cViewPr>
        <p:scale>
          <a:sx n="73" d="100"/>
          <a:sy n="73" d="100"/>
        </p:scale>
        <p:origin x="-129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6B20A7-C903-4240-8790-FF598C000FAE}" type="datetimeFigureOut">
              <a:rPr lang="en-US" smtClean="0"/>
              <a:t>9/12/2018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634ECE-9F34-4C79-84AF-9F1D99DF0A9B}" type="slidenum">
              <a:rPr lang="en-US" smtClean="0"/>
              <a:t>‹#›</a:t>
            </a:fld>
            <a:endParaRPr lang="en-US"/>
          </a:p>
        </p:txBody>
      </p:sp>
    </p:spTree>
    <p:extLst>
      <p:ext uri="{BB962C8B-B14F-4D97-AF65-F5344CB8AC3E}">
        <p14:creationId xmlns:p14="http://schemas.microsoft.com/office/powerpoint/2010/main" val="193958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501D8E-CFDB-4A63-9865-58528B2E2DA7}" type="datetimeFigureOut">
              <a:rPr lang="en-GB" smtClean="0"/>
              <a:pPr/>
              <a:t>12/09/2018</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153136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501D8E-CFDB-4A63-9865-58528B2E2DA7}" type="datetimeFigureOut">
              <a:rPr lang="en-GB" smtClean="0"/>
              <a:pPr/>
              <a:t>12/09/2018</a:t>
            </a:fld>
            <a:endParaRPr lang="en-GB"/>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4018993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501D8E-CFDB-4A63-9865-58528B2E2DA7}" type="datetimeFigureOut">
              <a:rPr lang="en-GB" smtClean="0"/>
              <a:pPr/>
              <a:t>12/09/2018</a:t>
            </a:fld>
            <a:endParaRPr lang="en-GB"/>
          </a:p>
        </p:txBody>
      </p:sp>
      <p:sp>
        <p:nvSpPr>
          <p:cNvPr id="5" name="Footer Placeholder 4"/>
          <p:cNvSpPr>
            <a:spLocks noGrp="1"/>
          </p:cNvSpPr>
          <p:nvPr>
            <p:ph type="ftr" sz="quarter" idx="11"/>
          </p:nvPr>
        </p:nvSpPr>
        <p:spPr/>
        <p:txBody>
          <a:bodyPr/>
          <a:lstStyle/>
          <a:p>
            <a:endParaRPr lang="en-GB"/>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FF80639-E78D-48BA-9274-F9F44BCD8419}" type="slidenum">
              <a:rPr lang="en-GB" smtClean="0"/>
              <a:pPr/>
              <a:t>‹#›</a:t>
            </a:fld>
            <a:endParaRPr lang="en-GB"/>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36313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6501D8E-CFDB-4A63-9865-58528B2E2DA7}" type="datetimeFigureOut">
              <a:rPr lang="en-GB" smtClean="0"/>
              <a:pPr/>
              <a:t>12/09/2018</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452617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6501D8E-CFDB-4A63-9865-58528B2E2DA7}" type="datetimeFigureOut">
              <a:rPr lang="en-GB" smtClean="0"/>
              <a:pPr/>
              <a:t>12/09/2018</a:t>
            </a:fld>
            <a:endParaRPr lang="en-GB"/>
          </a:p>
        </p:txBody>
      </p:sp>
      <p:sp>
        <p:nvSpPr>
          <p:cNvPr id="6" name="Footer Placeholder 5"/>
          <p:cNvSpPr>
            <a:spLocks noGrp="1"/>
          </p:cNvSpPr>
          <p:nvPr>
            <p:ph type="ftr" sz="quarter" idx="11"/>
          </p:nvPr>
        </p:nvSpPr>
        <p:spPr/>
        <p:txBody>
          <a:bodyPr/>
          <a:lstStyle/>
          <a:p>
            <a:endParaRPr lang="en-GB"/>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FF80639-E78D-48BA-9274-F9F44BCD8419}" type="slidenum">
              <a:rPr lang="en-GB" smtClean="0"/>
              <a:pPr/>
              <a:t>‹#›</a:t>
            </a:fld>
            <a:endParaRPr lang="en-GB"/>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6488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6501D8E-CFDB-4A63-9865-58528B2E2DA7}" type="datetimeFigureOut">
              <a:rPr lang="en-GB" smtClean="0"/>
              <a:pPr/>
              <a:t>12/09/2018</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1170310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501D8E-CFDB-4A63-9865-58528B2E2DA7}" type="datetimeFigureOut">
              <a:rPr lang="en-GB" smtClean="0"/>
              <a:pPr/>
              <a:t>12/09/2018</a:t>
            </a:fld>
            <a:endParaRPr lang="en-GB"/>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3422407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501D8E-CFDB-4A63-9865-58528B2E2DA7}" type="datetimeFigureOut">
              <a:rPr lang="en-GB" smtClean="0"/>
              <a:pPr/>
              <a:t>12/09/2018</a:t>
            </a:fld>
            <a:endParaRPr lang="en-GB"/>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1611730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501D8E-CFDB-4A63-9865-58528B2E2DA7}" type="datetimeFigureOut">
              <a:rPr lang="en-GB" smtClean="0"/>
              <a:pPr/>
              <a:t>12/09/2018</a:t>
            </a:fld>
            <a:endParaRPr lang="en-GB"/>
          </a:p>
        </p:txBody>
      </p:sp>
      <p:sp>
        <p:nvSpPr>
          <p:cNvPr id="5" name="Footer Placeholder 4"/>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3799393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501D8E-CFDB-4A63-9865-58528B2E2DA7}" type="datetimeFigureOut">
              <a:rPr lang="en-GB" smtClean="0"/>
              <a:pPr/>
              <a:t>12/09/2018</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2347860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501D8E-CFDB-4A63-9865-58528B2E2DA7}" type="datetimeFigureOut">
              <a:rPr lang="en-GB" smtClean="0"/>
              <a:pPr/>
              <a:t>12/09/2018</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2180550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501D8E-CFDB-4A63-9865-58528B2E2DA7}" type="datetimeFigureOut">
              <a:rPr lang="en-GB" smtClean="0"/>
              <a:pPr/>
              <a:t>12/09/2018</a:t>
            </a:fld>
            <a:endParaRPr lang="en-GB"/>
          </a:p>
        </p:txBody>
      </p:sp>
      <p:sp>
        <p:nvSpPr>
          <p:cNvPr id="8" name="Footer Placeholder 7"/>
          <p:cNvSpPr>
            <a:spLocks noGrp="1"/>
          </p:cNvSpPr>
          <p:nvPr>
            <p:ph type="ftr" sz="quarter" idx="11"/>
          </p:nvPr>
        </p:nvSpPr>
        <p:spPr/>
        <p:txBody>
          <a:bodyPr/>
          <a:lstStyle/>
          <a:p>
            <a:endParaRPr lang="en-GB"/>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2378325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501D8E-CFDB-4A63-9865-58528B2E2DA7}" type="datetimeFigureOut">
              <a:rPr lang="en-GB" smtClean="0"/>
              <a:pPr/>
              <a:t>12/09/2018</a:t>
            </a:fld>
            <a:endParaRPr lang="en-GB"/>
          </a:p>
        </p:txBody>
      </p:sp>
      <p:sp>
        <p:nvSpPr>
          <p:cNvPr id="4" name="Footer Placeholder 3"/>
          <p:cNvSpPr>
            <a:spLocks noGrp="1"/>
          </p:cNvSpPr>
          <p:nvPr>
            <p:ph type="ftr" sz="quarter" idx="11"/>
          </p:nvPr>
        </p:nvSpPr>
        <p:spPr/>
        <p:txBody>
          <a:bodyPr/>
          <a:lstStyle/>
          <a:p>
            <a:endParaRPr lang="en-GB"/>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2360437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501D8E-CFDB-4A63-9865-58528B2E2DA7}" type="datetimeFigureOut">
              <a:rPr lang="en-GB" smtClean="0"/>
              <a:pPr/>
              <a:t>12/09/2018</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34960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501D8E-CFDB-4A63-9865-58528B2E2DA7}" type="datetimeFigureOut">
              <a:rPr lang="en-GB" smtClean="0"/>
              <a:pPr/>
              <a:t>12/09/2018</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1597140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501D8E-CFDB-4A63-9865-58528B2E2DA7}" type="datetimeFigureOut">
              <a:rPr lang="en-GB" smtClean="0"/>
              <a:pPr/>
              <a:t>12/09/2018</a:t>
            </a:fld>
            <a:endParaRPr lang="en-GB"/>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9FF80639-E78D-48BA-9274-F9F44BCD8419}" type="slidenum">
              <a:rPr lang="en-GB" smtClean="0"/>
              <a:pPr/>
              <a:t>‹#›</a:t>
            </a:fld>
            <a:endParaRPr lang="en-GB"/>
          </a:p>
        </p:txBody>
      </p:sp>
    </p:spTree>
    <p:extLst>
      <p:ext uri="{BB962C8B-B14F-4D97-AF65-F5344CB8AC3E}">
        <p14:creationId xmlns:p14="http://schemas.microsoft.com/office/powerpoint/2010/main" val="3740615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96501D8E-CFDB-4A63-9865-58528B2E2DA7}" type="datetimeFigureOut">
              <a:rPr lang="en-GB" smtClean="0"/>
              <a:pPr/>
              <a:t>12/09/2018</a:t>
            </a:fld>
            <a:endParaRPr lang="en-GB"/>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9FF80639-E78D-48BA-9274-F9F44BCD8419}" type="slidenum">
              <a:rPr lang="en-GB" smtClean="0"/>
              <a:pPr/>
              <a:t>‹#›</a:t>
            </a:fld>
            <a:endParaRPr lang="en-GB"/>
          </a:p>
        </p:txBody>
      </p:sp>
    </p:spTree>
    <p:extLst>
      <p:ext uri="{BB962C8B-B14F-4D97-AF65-F5344CB8AC3E}">
        <p14:creationId xmlns:p14="http://schemas.microsoft.com/office/powerpoint/2010/main" val="2102447741"/>
      </p:ext>
    </p:extLst>
  </p:cSld>
  <p:clrMap bg1="lt1" tx1="dk1" bg2="lt2" tx2="dk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 id="2147483945" r:id="rId12"/>
    <p:sldLayoutId id="2147483946" r:id="rId13"/>
    <p:sldLayoutId id="2147483947" r:id="rId14"/>
    <p:sldLayoutId id="2147483948" r:id="rId15"/>
    <p:sldLayoutId id="214748394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Autoclave" TargetMode="External"/><Relationship Id="rId2" Type="http://schemas.openxmlformats.org/officeDocument/2006/relationships/hyperlink" Target="https://en.wikipedia.org/wiki/BSL-4" TargetMode="External"/><Relationship Id="rId1" Type="http://schemas.openxmlformats.org/officeDocument/2006/relationships/slideLayout" Target="../slideLayouts/slideLayout2.xml"/><Relationship Id="rId4" Type="http://schemas.openxmlformats.org/officeDocument/2006/relationships/hyperlink" Target="https://en.wikipedia.org/wiki/Glove_bo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Laborator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Bacterium" TargetMode="External"/><Relationship Id="rId2" Type="http://schemas.openxmlformats.org/officeDocument/2006/relationships/hyperlink" Target="https://en.wikipedia.org/wiki/HEPA" TargetMode="External"/><Relationship Id="rId1" Type="http://schemas.openxmlformats.org/officeDocument/2006/relationships/slideLayout" Target="../slideLayouts/slideLayout2.xml"/><Relationship Id="rId5" Type="http://schemas.openxmlformats.org/officeDocument/2006/relationships/hyperlink" Target="https://en.wikipedia.org/wiki/Biocontainment" TargetMode="External"/><Relationship Id="rId4" Type="http://schemas.openxmlformats.org/officeDocument/2006/relationships/hyperlink" Target="https://en.wikipedia.org/wiki/Viru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500634"/>
          </a:xfrm>
        </p:spPr>
        <p:txBody>
          <a:bodyPr>
            <a:normAutofit fontScale="90000"/>
          </a:bodyPr>
          <a:lstStyle/>
          <a:p>
            <a:endParaRPr lang="en-US" dirty="0"/>
          </a:p>
        </p:txBody>
      </p:sp>
      <p:sp>
        <p:nvSpPr>
          <p:cNvPr id="3" name="Content Placeholder 2"/>
          <p:cNvSpPr>
            <a:spLocks noGrp="1"/>
          </p:cNvSpPr>
          <p:nvPr>
            <p:ph idx="1"/>
          </p:nvPr>
        </p:nvSpPr>
        <p:spPr>
          <a:xfrm>
            <a:off x="1942415" y="1196752"/>
            <a:ext cx="6591985" cy="4714470"/>
          </a:xfrm>
        </p:spPr>
        <p:txBody>
          <a:bodyPr>
            <a:normAutofit/>
          </a:bodyPr>
          <a:lstStyle/>
          <a:p>
            <a:pPr marL="0" indent="0" algn="ctr">
              <a:buNone/>
            </a:pPr>
            <a:endParaRPr lang="en-US" sz="5400" b="1" u="sng" dirty="0" smtClean="0"/>
          </a:p>
          <a:p>
            <a:pPr marL="0" indent="0" algn="ctr">
              <a:buNone/>
            </a:pPr>
            <a:r>
              <a:rPr lang="en-US" sz="5400" b="1" u="sng" dirty="0" smtClean="0"/>
              <a:t>Biosafety cabinets</a:t>
            </a:r>
          </a:p>
          <a:p>
            <a:pPr marL="0" indent="0" algn="ctr">
              <a:buNone/>
            </a:pPr>
            <a:endParaRPr lang="en-US" sz="5400" u="sng" dirty="0"/>
          </a:p>
        </p:txBody>
      </p:sp>
    </p:spTree>
    <p:extLst>
      <p:ext uri="{BB962C8B-B14F-4D97-AF65-F5344CB8AC3E}">
        <p14:creationId xmlns:p14="http://schemas.microsoft.com/office/powerpoint/2010/main" val="2611566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932682"/>
          </a:xfrm>
        </p:spPr>
        <p:txBody>
          <a:bodyPr/>
          <a:lstStyle/>
          <a:p>
            <a:r>
              <a:rPr lang="en-US" b="1" dirty="0">
                <a:latin typeface="Times New Roman" panose="02020603050405020304" pitchFamily="18" charset="0"/>
                <a:cs typeface="Times New Roman" panose="02020603050405020304" pitchFamily="18" charset="0"/>
              </a:rPr>
              <a:t>Biosafety cabinet Class </a:t>
            </a:r>
            <a:r>
              <a:rPr lang="en-US" b="1" dirty="0" smtClean="0">
                <a:latin typeface="Times New Roman" panose="02020603050405020304" pitchFamily="18" charset="0"/>
                <a:cs typeface="Times New Roman" panose="02020603050405020304" pitchFamily="18" charset="0"/>
              </a:rPr>
              <a:t>II</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7664" y="1844824"/>
            <a:ext cx="6591300" cy="3707606"/>
          </a:xfrm>
        </p:spPr>
      </p:pic>
    </p:spTree>
    <p:extLst>
      <p:ext uri="{BB962C8B-B14F-4D97-AF65-F5344CB8AC3E}">
        <p14:creationId xmlns:p14="http://schemas.microsoft.com/office/powerpoint/2010/main" val="1034485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BSC class II</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97229" y="1905000"/>
            <a:ext cx="5962207" cy="4476328"/>
          </a:xfrm>
        </p:spPr>
      </p:pic>
    </p:spTree>
    <p:extLst>
      <p:ext uri="{BB962C8B-B14F-4D97-AF65-F5344CB8AC3E}">
        <p14:creationId xmlns:p14="http://schemas.microsoft.com/office/powerpoint/2010/main" val="3923783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anose="02020603050405020304" pitchFamily="18" charset="0"/>
                <a:cs typeface="Times New Roman" panose="02020603050405020304" pitchFamily="18" charset="0"/>
              </a:rPr>
              <a:t>Class II- A1 type</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42415" y="1340768"/>
            <a:ext cx="6591985" cy="4570454"/>
          </a:xfrm>
        </p:spPr>
        <p:txBody>
          <a:bodyPr>
            <a:normAutofit fontScale="47500" lnSpcReduction="20000"/>
          </a:bodyPr>
          <a:lstStyle/>
          <a:p>
            <a:r>
              <a:rPr lang="en-US" sz="4400" dirty="0" smtClean="0">
                <a:latin typeface="Times New Roman" panose="02020603050405020304" pitchFamily="18" charset="0"/>
                <a:cs typeface="Times New Roman" panose="02020603050405020304" pitchFamily="18" charset="0"/>
              </a:rPr>
              <a:t>Internal fan- draws room air - 75 </a:t>
            </a:r>
            <a:r>
              <a:rPr lang="en-US" sz="4400" dirty="0" err="1" smtClean="0">
                <a:latin typeface="Times New Roman" panose="02020603050405020304" pitchFamily="18" charset="0"/>
                <a:cs typeface="Times New Roman" panose="02020603050405020304" pitchFamily="18" charset="0"/>
              </a:rPr>
              <a:t>ft</a:t>
            </a:r>
            <a:r>
              <a:rPr lang="en-US" sz="4400" dirty="0" smtClean="0">
                <a:latin typeface="Times New Roman" panose="02020603050405020304" pitchFamily="18" charset="0"/>
                <a:cs typeface="Times New Roman" panose="02020603050405020304" pitchFamily="18" charset="0"/>
              </a:rPr>
              <a:t>/m velocity</a:t>
            </a:r>
          </a:p>
          <a:p>
            <a:r>
              <a:rPr lang="en-US" sz="4400" dirty="0" smtClean="0">
                <a:latin typeface="Times New Roman" panose="02020603050405020304" pitchFamily="18" charset="0"/>
                <a:cs typeface="Times New Roman" panose="02020603050405020304" pitchFamily="18" charset="0"/>
              </a:rPr>
              <a:t>Air flows through HEPA filters</a:t>
            </a:r>
          </a:p>
          <a:p>
            <a:r>
              <a:rPr lang="en-US" sz="4400" dirty="0" smtClean="0">
                <a:latin typeface="Times New Roman" panose="02020603050405020304" pitchFamily="18" charset="0"/>
                <a:cs typeface="Times New Roman" panose="02020603050405020304" pitchFamily="18" charset="0"/>
              </a:rPr>
              <a:t>30 % of the air - exhaust HEPA filter</a:t>
            </a:r>
          </a:p>
          <a:p>
            <a:r>
              <a:rPr lang="en-US" sz="4400" dirty="0" smtClean="0">
                <a:latin typeface="Times New Roman" panose="02020603050405020304" pitchFamily="18" charset="0"/>
                <a:cs typeface="Times New Roman" panose="02020603050405020304" pitchFamily="18" charset="0"/>
              </a:rPr>
              <a:t>70 % of the air - recirculate through HEPA filter back into the work zone of the cabinet</a:t>
            </a:r>
          </a:p>
          <a:p>
            <a:r>
              <a:rPr lang="en-US" sz="4400" dirty="0" smtClean="0">
                <a:latin typeface="Times New Roman" panose="02020603050405020304" pitchFamily="18" charset="0"/>
                <a:cs typeface="Times New Roman" panose="02020603050405020304" pitchFamily="18" charset="0"/>
              </a:rPr>
              <a:t>Not to be used for working involving volatile toxic chemicals</a:t>
            </a:r>
          </a:p>
          <a:p>
            <a:r>
              <a:rPr lang="en-US" sz="4400" dirty="0" smtClean="0">
                <a:latin typeface="Times New Roman" panose="02020603050405020304" pitchFamily="18" charset="0"/>
                <a:cs typeface="Times New Roman" panose="02020603050405020304" pitchFamily="18" charset="0"/>
              </a:rPr>
              <a:t>Exhaust the air outside the building (through use of canopy hood)</a:t>
            </a:r>
          </a:p>
          <a:p>
            <a:pPr marL="0" indent="0">
              <a:buNone/>
            </a:pPr>
            <a:endParaRPr lang="en-US" sz="4400" dirty="0" smtClean="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Class II - A2</a:t>
            </a:r>
          </a:p>
          <a:p>
            <a:r>
              <a:rPr lang="en-US" sz="4400" dirty="0">
                <a:latin typeface="Times New Roman" panose="02020603050405020304" pitchFamily="18" charset="0"/>
                <a:cs typeface="Times New Roman" panose="02020603050405020304" pitchFamily="18" charset="0"/>
              </a:rPr>
              <a:t>Inflow air velocity </a:t>
            </a:r>
            <a:r>
              <a:rPr lang="en-US" sz="4400" dirty="0" smtClean="0">
                <a:latin typeface="Times New Roman" panose="02020603050405020304" pitchFamily="18" charset="0"/>
                <a:cs typeface="Times New Roman" panose="02020603050405020304" pitchFamily="18" charset="0"/>
              </a:rPr>
              <a:t>100 </a:t>
            </a:r>
            <a:r>
              <a:rPr lang="en-US" sz="4400" dirty="0" err="1" smtClean="0">
                <a:latin typeface="Times New Roman" panose="02020603050405020304" pitchFamily="18" charset="0"/>
                <a:cs typeface="Times New Roman" panose="02020603050405020304" pitchFamily="18" charset="0"/>
              </a:rPr>
              <a:t>ft</a:t>
            </a:r>
            <a:r>
              <a:rPr lang="en-US" sz="4400" dirty="0" smtClean="0">
                <a:latin typeface="Times New Roman" panose="02020603050405020304" pitchFamily="18" charset="0"/>
                <a:cs typeface="Times New Roman" panose="02020603050405020304" pitchFamily="18" charset="0"/>
              </a:rPr>
              <a:t>/m</a:t>
            </a:r>
          </a:p>
          <a:p>
            <a:r>
              <a:rPr lang="en-US" sz="4400" dirty="0" smtClean="0">
                <a:latin typeface="Times New Roman" panose="02020603050405020304" pitchFamily="18" charset="0"/>
                <a:cs typeface="Times New Roman" panose="02020603050405020304" pitchFamily="18" charset="0"/>
              </a:rPr>
              <a:t>Exhaust air is hard ducted </a:t>
            </a:r>
            <a:endParaRPr lang="en-US" sz="4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29539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anose="02020603050405020304" pitchFamily="18" charset="0"/>
                <a:cs typeface="Times New Roman" panose="02020603050405020304" pitchFamily="18" charset="0"/>
              </a:rPr>
              <a:t>Class II - B1</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942415" y="1484784"/>
            <a:ext cx="6950065" cy="5184576"/>
          </a:xfrm>
        </p:spPr>
        <p:txBody>
          <a:bodyPr>
            <a:normAutofit lnSpcReduction="10000"/>
          </a:bodyPr>
          <a:lstStyle/>
          <a:p>
            <a:r>
              <a:rPr lang="en-US" sz="2400" dirty="0" smtClean="0">
                <a:latin typeface="Times New Roman" panose="02020603050405020304" pitchFamily="18" charset="0"/>
                <a:cs typeface="Times New Roman" panose="02020603050405020304" pitchFamily="18" charset="0"/>
              </a:rPr>
              <a:t>For hazardous chemicals and carcinogens</a:t>
            </a:r>
          </a:p>
          <a:p>
            <a:r>
              <a:rPr lang="en-US" sz="2400" dirty="0" smtClean="0">
                <a:latin typeface="Times New Roman" panose="02020603050405020304" pitchFamily="18" charset="0"/>
                <a:cs typeface="Times New Roman" panose="02020603050405020304" pitchFamily="18" charset="0"/>
              </a:rPr>
              <a:t>HEPA filters</a:t>
            </a:r>
          </a:p>
          <a:p>
            <a:r>
              <a:rPr lang="en-US" sz="2400" dirty="0">
                <a:latin typeface="Times New Roman" panose="02020603050405020304" pitchFamily="18" charset="0"/>
                <a:cs typeface="Times New Roman" panose="02020603050405020304" pitchFamily="18" charset="0"/>
              </a:rPr>
              <a:t>Inflow air velocity </a:t>
            </a:r>
            <a:r>
              <a:rPr lang="en-US" sz="2400" dirty="0" smtClean="0">
                <a:latin typeface="Times New Roman" panose="02020603050405020304" pitchFamily="18" charset="0"/>
                <a:cs typeface="Times New Roman" panose="02020603050405020304" pitchFamily="18" charset="0"/>
              </a:rPr>
              <a:t>100 </a:t>
            </a:r>
            <a:r>
              <a:rPr lang="en-US" sz="2400" dirty="0" err="1" smtClean="0">
                <a:latin typeface="Times New Roman" panose="02020603050405020304" pitchFamily="18" charset="0"/>
                <a:cs typeface="Times New Roman" panose="02020603050405020304" pitchFamily="18" charset="0"/>
              </a:rPr>
              <a:t>ft</a:t>
            </a:r>
            <a:r>
              <a:rPr lang="en-US" sz="2400" dirty="0" smtClean="0">
                <a:latin typeface="Times New Roman" panose="02020603050405020304" pitchFamily="18" charset="0"/>
                <a:cs typeface="Times New Roman" panose="02020603050405020304" pitchFamily="18" charset="0"/>
              </a:rPr>
              <a:t>/m</a:t>
            </a:r>
          </a:p>
          <a:p>
            <a:r>
              <a:rPr lang="en-US" sz="2400" dirty="0">
                <a:latin typeface="Times New Roman" panose="02020603050405020304" pitchFamily="18" charset="0"/>
                <a:cs typeface="Times New Roman" panose="02020603050405020304" pitchFamily="18" charset="0"/>
              </a:rPr>
              <a:t>A</a:t>
            </a:r>
            <a:r>
              <a:rPr lang="en-US" sz="2400" dirty="0" smtClean="0">
                <a:latin typeface="Times New Roman" panose="02020603050405020304" pitchFamily="18" charset="0"/>
                <a:cs typeface="Times New Roman" panose="02020603050405020304" pitchFamily="18" charset="0"/>
              </a:rPr>
              <a:t>irflow -- </a:t>
            </a:r>
            <a:r>
              <a:rPr lang="en-US" sz="2400" dirty="0">
                <a:latin typeface="Times New Roman" panose="02020603050405020304" pitchFamily="18" charset="0"/>
                <a:cs typeface="Times New Roman" panose="02020603050405020304" pitchFamily="18" charset="0"/>
              </a:rPr>
              <a:t>60% of air is exhausted and only 40% is recirculated</a:t>
            </a: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Class II </a:t>
            </a:r>
            <a:r>
              <a:rPr lang="en-US" sz="2400" b="1" dirty="0" smtClean="0">
                <a:latin typeface="Times New Roman" panose="02020603050405020304" pitchFamily="18" charset="0"/>
                <a:cs typeface="Times New Roman" panose="02020603050405020304" pitchFamily="18" charset="0"/>
              </a:rPr>
              <a:t>- B2</a:t>
            </a:r>
          </a:p>
          <a:p>
            <a:r>
              <a:rPr lang="en-US" sz="2400" dirty="0">
                <a:latin typeface="Times New Roman" panose="02020603050405020304" pitchFamily="18" charset="0"/>
                <a:cs typeface="Times New Roman" panose="02020603050405020304" pitchFamily="18" charset="0"/>
              </a:rPr>
              <a:t>Inflow air velocity </a:t>
            </a:r>
            <a:r>
              <a:rPr lang="en-US" sz="2400" dirty="0" smtClean="0">
                <a:latin typeface="Times New Roman" panose="02020603050405020304" pitchFamily="18" charset="0"/>
                <a:cs typeface="Times New Roman" panose="02020603050405020304" pitchFamily="18" charset="0"/>
              </a:rPr>
              <a:t>100 </a:t>
            </a:r>
            <a:r>
              <a:rPr lang="en-US" sz="2400" dirty="0" err="1" smtClean="0">
                <a:latin typeface="Times New Roman" panose="02020603050405020304" pitchFamily="18" charset="0"/>
                <a:cs typeface="Times New Roman" panose="02020603050405020304" pitchFamily="18" charset="0"/>
              </a:rPr>
              <a:t>ft</a:t>
            </a:r>
            <a:r>
              <a:rPr lang="en-US" sz="2400" dirty="0" smtClean="0">
                <a:latin typeface="Times New Roman" panose="02020603050405020304" pitchFamily="18" charset="0"/>
                <a:cs typeface="Times New Roman" panose="02020603050405020304" pitchFamily="18" charset="0"/>
              </a:rPr>
              <a:t>/m</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Simultaneous </a:t>
            </a:r>
            <a:r>
              <a:rPr lang="en-US" sz="2400" dirty="0">
                <a:latin typeface="Times New Roman" panose="02020603050405020304" pitchFamily="18" charset="0"/>
                <a:cs typeface="Times New Roman" panose="02020603050405020304" pitchFamily="18" charset="0"/>
              </a:rPr>
              <a:t>biological and chemical containment</a:t>
            </a:r>
          </a:p>
          <a:p>
            <a:r>
              <a:rPr lang="en-US" sz="2400" dirty="0">
                <a:latin typeface="Times New Roman" panose="02020603050405020304" pitchFamily="18" charset="0"/>
                <a:cs typeface="Times New Roman" panose="02020603050405020304" pitchFamily="18" charset="0"/>
              </a:rPr>
              <a:t>Total exhaust cabinet</a:t>
            </a:r>
          </a:p>
          <a:p>
            <a:r>
              <a:rPr lang="en-US" sz="2400" dirty="0">
                <a:latin typeface="Times New Roman" panose="02020603050405020304" pitchFamily="18" charset="0"/>
                <a:cs typeface="Times New Roman" panose="02020603050405020304" pitchFamily="18" charset="0"/>
              </a:rPr>
              <a:t>No air recirculation</a:t>
            </a:r>
          </a:p>
          <a:p>
            <a:endParaRPr lang="en-US" dirty="0"/>
          </a:p>
          <a:p>
            <a:endParaRPr lang="en-US" dirty="0"/>
          </a:p>
        </p:txBody>
      </p:sp>
    </p:spTree>
    <p:extLst>
      <p:ext uri="{BB962C8B-B14F-4D97-AF65-F5344CB8AC3E}">
        <p14:creationId xmlns:p14="http://schemas.microsoft.com/office/powerpoint/2010/main" val="1418474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Biosafety cabinet Class </a:t>
            </a:r>
            <a:r>
              <a:rPr lang="en-US" b="1" dirty="0" smtClean="0">
                <a:latin typeface="Times New Roman" panose="02020603050405020304" pitchFamily="18" charset="0"/>
                <a:cs typeface="Times New Roman" panose="02020603050405020304" pitchFamily="18" charset="0"/>
              </a:rPr>
              <a:t>III</a:t>
            </a:r>
            <a:endParaRPr lang="en-US" dirty="0"/>
          </a:p>
        </p:txBody>
      </p:sp>
      <p:sp>
        <p:nvSpPr>
          <p:cNvPr id="3" name="Content Placeholder 2"/>
          <p:cNvSpPr>
            <a:spLocks noGrp="1"/>
          </p:cNvSpPr>
          <p:nvPr>
            <p:ph idx="1"/>
          </p:nvPr>
        </p:nvSpPr>
        <p:spPr>
          <a:xfrm>
            <a:off x="1187624" y="1268760"/>
            <a:ext cx="7704855" cy="5472608"/>
          </a:xfrm>
        </p:spPr>
        <p:txBody>
          <a:bodyPr>
            <a:normAutofit/>
          </a:bodyPr>
          <a:lstStyle/>
          <a:p>
            <a:r>
              <a:rPr lang="en-US" sz="2800" dirty="0">
                <a:latin typeface="Times New Roman" panose="02020603050405020304" pitchFamily="18" charset="0"/>
                <a:cs typeface="Times New Roman" panose="02020603050405020304" pitchFamily="18" charset="0"/>
              </a:rPr>
              <a:t>The Class III </a:t>
            </a:r>
            <a:r>
              <a:rPr lang="en-US" sz="2800" dirty="0" smtClean="0">
                <a:latin typeface="Times New Roman" panose="02020603050405020304" pitchFamily="18" charset="0"/>
                <a:cs typeface="Times New Roman" panose="02020603050405020304" pitchFamily="18" charset="0"/>
              </a:rPr>
              <a:t>cabinet </a:t>
            </a:r>
            <a:r>
              <a:rPr lang="en-US" sz="2800" dirty="0">
                <a:latin typeface="Times New Roman" panose="02020603050405020304" pitchFamily="18" charset="0"/>
                <a:cs typeface="Times New Roman" panose="02020603050405020304" pitchFamily="18" charset="0"/>
              </a:rPr>
              <a:t>is specifically designed for work with </a:t>
            </a:r>
            <a:r>
              <a:rPr lang="en-US" sz="2800" dirty="0" smtClean="0">
                <a:latin typeface="Times New Roman" panose="02020603050405020304" pitchFamily="18" charset="0"/>
                <a:cs typeface="Times New Roman" panose="02020603050405020304" pitchFamily="18" charset="0"/>
                <a:hlinkClick r:id="rId2" tooltip="BSL-4"/>
              </a:rPr>
              <a:t>BSL-4</a:t>
            </a:r>
            <a:r>
              <a:rPr lang="en-US" sz="2800" dirty="0" smtClean="0">
                <a:latin typeface="Times New Roman" panose="02020603050405020304" pitchFamily="18" charset="0"/>
                <a:cs typeface="Times New Roman" panose="02020603050405020304" pitchFamily="18" charset="0"/>
              </a:rPr>
              <a:t> pathogenic </a:t>
            </a:r>
            <a:r>
              <a:rPr lang="en-US" sz="2800" dirty="0">
                <a:latin typeface="Times New Roman" panose="02020603050405020304" pitchFamily="18" charset="0"/>
                <a:cs typeface="Times New Roman" panose="02020603050405020304" pitchFamily="18" charset="0"/>
              </a:rPr>
              <a:t>agents, providing maximum protection.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enclosure is gas-tight, and all materials enter and leave through a dunk tank or </a:t>
            </a:r>
            <a:r>
              <a:rPr lang="en-US" sz="2800" dirty="0">
                <a:solidFill>
                  <a:srgbClr val="FF0000"/>
                </a:solidFill>
                <a:latin typeface="Times New Roman" panose="02020603050405020304" pitchFamily="18" charset="0"/>
                <a:cs typeface="Times New Roman" panose="02020603050405020304" pitchFamily="18" charset="0"/>
              </a:rPr>
              <a:t>double-door </a:t>
            </a:r>
            <a:r>
              <a:rPr lang="en-US" sz="2800" dirty="0" smtClean="0">
                <a:latin typeface="Times New Roman" panose="02020603050405020304" pitchFamily="18" charset="0"/>
                <a:cs typeface="Times New Roman" panose="02020603050405020304" pitchFamily="18" charset="0"/>
                <a:hlinkClick r:id="rId3" tooltip="Autoclave"/>
              </a:rPr>
              <a:t>autoclave</a:t>
            </a:r>
            <a:r>
              <a:rPr lang="en-US" sz="2800" dirty="0" smtClean="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L</a:t>
            </a:r>
            <a:r>
              <a:rPr lang="en-US" sz="2800" dirty="0" smtClean="0">
                <a:latin typeface="Times New Roman" panose="02020603050405020304" pitchFamily="18" charset="0"/>
                <a:cs typeface="Times New Roman" panose="02020603050405020304" pitchFamily="18" charset="0"/>
              </a:rPr>
              <a:t>ong</a:t>
            </a:r>
            <a:r>
              <a:rPr lang="en-US" sz="2800" dirty="0">
                <a:latin typeface="Times New Roman" panose="02020603050405020304" pitchFamily="18" charset="0"/>
                <a:cs typeface="Times New Roman" panose="02020603050405020304" pitchFamily="18" charset="0"/>
              </a:rPr>
              <a:t>, heavy-duty </a:t>
            </a:r>
            <a:r>
              <a:rPr lang="en-US" sz="2800" dirty="0" smtClean="0">
                <a:latin typeface="Times New Roman" panose="02020603050405020304" pitchFamily="18" charset="0"/>
                <a:cs typeface="Times New Roman" panose="02020603050405020304" pitchFamily="18" charset="0"/>
              </a:rPr>
              <a:t>rubber gloves </a:t>
            </a:r>
            <a:r>
              <a:rPr lang="en-US" sz="2800" dirty="0">
                <a:latin typeface="Times New Roman" panose="02020603050405020304" pitchFamily="18" charset="0"/>
                <a:cs typeface="Times New Roman" panose="02020603050405020304" pitchFamily="18" charset="0"/>
              </a:rPr>
              <a:t>attached to the front prevent direct contact with hazardous materials (Class III cabinets are </a:t>
            </a:r>
            <a:r>
              <a:rPr lang="en-US" sz="2800" dirty="0" smtClean="0">
                <a:latin typeface="Times New Roman" panose="02020603050405020304" pitchFamily="18" charset="0"/>
                <a:cs typeface="Times New Roman" panose="02020603050405020304" pitchFamily="18" charset="0"/>
              </a:rPr>
              <a:t>sometimes called </a:t>
            </a:r>
            <a:r>
              <a:rPr lang="en-US" sz="2800" dirty="0" smtClean="0">
                <a:latin typeface="Times New Roman" panose="02020603050405020304" pitchFamily="18" charset="0"/>
                <a:cs typeface="Times New Roman" panose="02020603050405020304" pitchFamily="18" charset="0"/>
                <a:hlinkClick r:id="rId4" tooltip="Glove box"/>
              </a:rPr>
              <a:t>glove box</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27314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212602"/>
          </a:xfrm>
        </p:spPr>
        <p:txBody>
          <a:bodyPr>
            <a:normAutofit fontScale="90000"/>
          </a:bodyPr>
          <a:lstStyle/>
          <a:p>
            <a:endParaRPr lang="en-US" dirty="0"/>
          </a:p>
        </p:txBody>
      </p:sp>
      <p:sp>
        <p:nvSpPr>
          <p:cNvPr id="3" name="Content Placeholder 2"/>
          <p:cNvSpPr>
            <a:spLocks noGrp="1"/>
          </p:cNvSpPr>
          <p:nvPr>
            <p:ph idx="1"/>
          </p:nvPr>
        </p:nvSpPr>
        <p:spPr>
          <a:xfrm>
            <a:off x="1942415" y="908720"/>
            <a:ext cx="6591985" cy="5002502"/>
          </a:xfrm>
        </p:spPr>
        <p:txBody>
          <a:bodyPr>
            <a:normAutofit/>
          </a:bodyPr>
          <a:lstStyle/>
          <a:p>
            <a:r>
              <a:rPr lang="en-US" dirty="0"/>
              <a:t> </a:t>
            </a:r>
            <a:endParaRPr lang="en-US" dirty="0" smtClean="0"/>
          </a:p>
          <a:p>
            <a:r>
              <a:rPr lang="en-US" sz="2400" dirty="0" smtClean="0">
                <a:latin typeface="Times New Roman" pitchFamily="18" charset="0"/>
                <a:cs typeface="Times New Roman" pitchFamily="18" charset="0"/>
              </a:rPr>
              <a:t>Both </a:t>
            </a:r>
            <a:r>
              <a:rPr lang="en-US" sz="2400" dirty="0">
                <a:latin typeface="Times New Roman" pitchFamily="18" charset="0"/>
                <a:cs typeface="Times New Roman" pitchFamily="18" charset="0"/>
              </a:rPr>
              <a:t>supply and exhaust air are HEPA filtered on a Class III cabinet</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Exhaust </a:t>
            </a:r>
            <a:r>
              <a:rPr lang="en-US" sz="2400" dirty="0">
                <a:latin typeface="Times New Roman" panose="02020603050405020304" pitchFamily="18" charset="0"/>
                <a:cs typeface="Times New Roman" panose="02020603050405020304" pitchFamily="18" charset="0"/>
              </a:rPr>
              <a:t>air must pass through two HEPA filters, or a HEPA filter and an air incinerator, before discharge directly to the outdoors.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Class </a:t>
            </a:r>
            <a:r>
              <a:rPr lang="en-US" sz="2400" dirty="0">
                <a:latin typeface="Times New Roman" panose="02020603050405020304" pitchFamily="18" charset="0"/>
                <a:cs typeface="Times New Roman" panose="02020603050405020304" pitchFamily="18" charset="0"/>
              </a:rPr>
              <a:t>III cabinets are not exhausted through the general laboratory exhaust </a:t>
            </a:r>
            <a:r>
              <a:rPr lang="en-US" sz="2400" dirty="0" smtClean="0">
                <a:latin typeface="Times New Roman" panose="02020603050405020304" pitchFamily="18" charset="0"/>
                <a:cs typeface="Times New Roman" panose="02020603050405020304" pitchFamily="18" charset="0"/>
              </a:rPr>
              <a:t>system.</a:t>
            </a:r>
          </a:p>
          <a:p>
            <a:r>
              <a:rPr lang="en-US" sz="2400" dirty="0">
                <a:latin typeface="Times New Roman" panose="02020603050405020304" pitchFamily="18" charset="0"/>
                <a:cs typeface="Times New Roman" panose="02020603050405020304" pitchFamily="18" charset="0"/>
              </a:rPr>
              <a:t>Wait for minimum of </a:t>
            </a:r>
            <a:r>
              <a:rPr lang="en-US" sz="2400" u="sng" dirty="0">
                <a:solidFill>
                  <a:srgbClr val="FF0000"/>
                </a:solidFill>
                <a:latin typeface="Times New Roman" panose="02020603050405020304" pitchFamily="18" charset="0"/>
                <a:cs typeface="Times New Roman" panose="02020603050405020304" pitchFamily="18" charset="0"/>
              </a:rPr>
              <a:t>four minutes </a:t>
            </a:r>
            <a:r>
              <a:rPr lang="en-US" sz="2400" dirty="0">
                <a:latin typeface="Times New Roman" panose="02020603050405020304" pitchFamily="18" charset="0"/>
                <a:cs typeface="Times New Roman" panose="02020603050405020304" pitchFamily="18" charset="0"/>
              </a:rPr>
              <a:t>to switch off the blowers after the work is over.</a:t>
            </a:r>
          </a:p>
          <a:p>
            <a:endParaRPr lang="en-US" sz="2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46372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624110"/>
            <a:ext cx="6984775" cy="1148706"/>
          </a:xfrm>
        </p:spPr>
        <p:txBody>
          <a:bodyPr/>
          <a:lstStyle/>
          <a:p>
            <a:r>
              <a:rPr lang="en-US" b="1" dirty="0">
                <a:latin typeface="Times New Roman" panose="02020603050405020304" pitchFamily="18" charset="0"/>
                <a:cs typeface="Times New Roman" panose="02020603050405020304" pitchFamily="18" charset="0"/>
              </a:rPr>
              <a:t>Biosafety cabinet Class III</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74577" y="1484784"/>
            <a:ext cx="6154884" cy="4680520"/>
          </a:xfrm>
        </p:spPr>
      </p:pic>
    </p:spTree>
    <p:extLst>
      <p:ext uri="{BB962C8B-B14F-4D97-AF65-F5344CB8AC3E}">
        <p14:creationId xmlns:p14="http://schemas.microsoft.com/office/powerpoint/2010/main" val="29121122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260648"/>
            <a:ext cx="6926858" cy="6408712"/>
          </a:xfrm>
        </p:spPr>
      </p:pic>
    </p:spTree>
    <p:extLst>
      <p:ext uri="{BB962C8B-B14F-4D97-AF65-F5344CB8AC3E}">
        <p14:creationId xmlns:p14="http://schemas.microsoft.com/office/powerpoint/2010/main" val="292557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en-US" sz="4800" dirty="0"/>
          </a:p>
        </p:txBody>
      </p:sp>
      <p:sp>
        <p:nvSpPr>
          <p:cNvPr id="4" name="Rectangle 3"/>
          <p:cNvSpPr/>
          <p:nvPr/>
        </p:nvSpPr>
        <p:spPr>
          <a:xfrm>
            <a:off x="2546445" y="2967335"/>
            <a:ext cx="4051109"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Thank YOU</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1724965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332656"/>
            <a:ext cx="6589199" cy="1572344"/>
          </a:xfrm>
        </p:spPr>
        <p:txBody>
          <a:bodyPr>
            <a:normAutofit/>
          </a:bodyPr>
          <a:lstStyle/>
          <a:p>
            <a:r>
              <a:rPr lang="en-US" sz="4800" b="1" u="sng" dirty="0"/>
              <a:t>Biosafety cabinets</a:t>
            </a:r>
          </a:p>
        </p:txBody>
      </p:sp>
      <p:sp>
        <p:nvSpPr>
          <p:cNvPr id="3" name="Content Placeholder 2"/>
          <p:cNvSpPr>
            <a:spLocks noGrp="1"/>
          </p:cNvSpPr>
          <p:nvPr>
            <p:ph idx="1"/>
          </p:nvPr>
        </p:nvSpPr>
        <p:spPr>
          <a:xfrm>
            <a:off x="1675404" y="1124744"/>
            <a:ext cx="7128791" cy="5217520"/>
          </a:xfrm>
        </p:spPr>
        <p:txBody>
          <a:bodyPr>
            <a:noAutofit/>
          </a:bodyPr>
          <a:lstStyle/>
          <a:p>
            <a:r>
              <a:rPr lang="en-US" sz="2400" dirty="0" smtClean="0">
                <a:latin typeface="Times New Roman" panose="02020603050405020304" pitchFamily="18" charset="0"/>
                <a:cs typeface="Times New Roman" panose="02020603050405020304" pitchFamily="18" charset="0"/>
              </a:rPr>
              <a:t>Biosafety cabinets (BSCs) are</a:t>
            </a:r>
            <a:r>
              <a:rPr lang="en-US" sz="2400" dirty="0" smtClean="0">
                <a:solidFill>
                  <a:srgbClr val="C00000"/>
                </a:solidFill>
                <a:latin typeface="Times New Roman" panose="02020603050405020304" pitchFamily="18" charset="0"/>
                <a:cs typeface="Times New Roman" panose="02020603050405020304" pitchFamily="18" charset="0"/>
              </a:rPr>
              <a:t> primary means of containment</a:t>
            </a:r>
            <a:r>
              <a:rPr lang="en-US" sz="2400" dirty="0" smtClean="0">
                <a:latin typeface="Times New Roman" panose="02020603050405020304" pitchFamily="18" charset="0"/>
                <a:cs typeface="Times New Roman" panose="02020603050405020304" pitchFamily="18" charset="0"/>
              </a:rPr>
              <a:t>, developed for working safely with infectious </a:t>
            </a:r>
            <a:r>
              <a:rPr lang="en-US" sz="2400" dirty="0" smtClean="0">
                <a:latin typeface="Times New Roman" panose="02020603050405020304" pitchFamily="18" charset="0"/>
                <a:cs typeface="Times New Roman" panose="02020603050405020304" pitchFamily="18" charset="0"/>
              </a:rPr>
              <a:t>microorganisms</a:t>
            </a:r>
          </a:p>
          <a:p>
            <a:r>
              <a:rPr lang="en-US" sz="2400" dirty="0" smtClean="0">
                <a:latin typeface="Times New Roman" pitchFamily="18" charset="0"/>
                <a:cs typeface="Times New Roman" pitchFamily="18" charset="0"/>
              </a:rPr>
              <a:t>an </a:t>
            </a:r>
            <a:r>
              <a:rPr lang="en-US" sz="2400" dirty="0">
                <a:latin typeface="Times New Roman" pitchFamily="18" charset="0"/>
                <a:cs typeface="Times New Roman" pitchFamily="18" charset="0"/>
              </a:rPr>
              <a:t>enclosed, ventilated </a:t>
            </a:r>
            <a:r>
              <a:rPr lang="en-US" sz="2400" dirty="0">
                <a:latin typeface="Times New Roman" pitchFamily="18" charset="0"/>
                <a:cs typeface="Times New Roman" pitchFamily="18" charset="0"/>
                <a:hlinkClick r:id="rId2" tooltip="Laboratory"/>
              </a:rPr>
              <a:t>laboratory</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workspace for safe working</a:t>
            </a:r>
          </a:p>
          <a:p>
            <a:r>
              <a:rPr lang="en-US" sz="2400" dirty="0" smtClean="0">
                <a:latin typeface="Times New Roman" pitchFamily="18" charset="0"/>
                <a:cs typeface="Times New Roman" pitchFamily="18" charset="0"/>
              </a:rPr>
              <a:t>Biological </a:t>
            </a:r>
            <a:r>
              <a:rPr lang="en-US" sz="2400" dirty="0">
                <a:latin typeface="Times New Roman" pitchFamily="18" charset="0"/>
                <a:cs typeface="Times New Roman" pitchFamily="18" charset="0"/>
              </a:rPr>
              <a:t>safety cabinet or microbiological safety </a:t>
            </a:r>
            <a:r>
              <a:rPr lang="en-US" sz="2400" dirty="0" smtClean="0">
                <a:latin typeface="Times New Roman" pitchFamily="18" charset="0"/>
                <a:cs typeface="Times New Roman" pitchFamily="18" charset="0"/>
              </a:rPr>
              <a:t>cabinet</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BSCs are only one overall part of biosafety program, which requires consistent use of </a:t>
            </a: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C0000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Good microbiological </a:t>
            </a:r>
            <a:r>
              <a:rPr lang="en-US" sz="2400" dirty="0" smtClean="0">
                <a:solidFill>
                  <a:srgbClr val="C00000"/>
                </a:solidFill>
                <a:latin typeface="Times New Roman" panose="02020603050405020304" pitchFamily="18" charset="0"/>
                <a:cs typeface="Times New Roman" panose="02020603050405020304" pitchFamily="18" charset="0"/>
              </a:rPr>
              <a:t>practices</a:t>
            </a: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C00000"/>
                </a:solidFill>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Primary containment </a:t>
            </a:r>
            <a:r>
              <a:rPr lang="en-US" sz="2400" dirty="0" smtClean="0">
                <a:solidFill>
                  <a:srgbClr val="C00000"/>
                </a:solidFill>
                <a:latin typeface="Times New Roman" panose="02020603050405020304" pitchFamily="18" charset="0"/>
                <a:cs typeface="Times New Roman" panose="02020603050405020304" pitchFamily="18" charset="0"/>
              </a:rPr>
              <a:t>equipment</a:t>
            </a: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C00000"/>
                </a:solidFill>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Primary containment facility </a:t>
            </a:r>
            <a:r>
              <a:rPr lang="en-US" sz="2400" dirty="0" smtClean="0">
                <a:solidFill>
                  <a:srgbClr val="C00000"/>
                </a:solidFill>
                <a:latin typeface="Times New Roman" panose="02020603050405020304" pitchFamily="18" charset="0"/>
                <a:cs typeface="Times New Roman" panose="02020603050405020304" pitchFamily="18" charset="0"/>
              </a:rPr>
              <a:t>design</a:t>
            </a:r>
            <a:endParaRPr lang="en-US"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1615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644650"/>
          </a:xfrm>
        </p:spPr>
        <p:txBody>
          <a:bodyPr/>
          <a:lstStyle/>
          <a:p>
            <a:endParaRPr lang="en-US" dirty="0"/>
          </a:p>
        </p:txBody>
      </p:sp>
      <p:sp>
        <p:nvSpPr>
          <p:cNvPr id="3" name="Content Placeholder 2"/>
          <p:cNvSpPr>
            <a:spLocks noGrp="1"/>
          </p:cNvSpPr>
          <p:nvPr>
            <p:ph idx="1"/>
          </p:nvPr>
        </p:nvSpPr>
        <p:spPr>
          <a:xfrm>
            <a:off x="1331641" y="1268760"/>
            <a:ext cx="7202760" cy="5328592"/>
          </a:xfrm>
        </p:spPr>
        <p:txBody>
          <a:bodyPr>
            <a:normAutofit/>
          </a:bodyPr>
          <a:lstStyle/>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primary purpose of a BSC is to serve as a means to protect the laboratory worker and the surrounding environment from pathogens.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All </a:t>
            </a:r>
            <a:r>
              <a:rPr lang="en-US" sz="2400" dirty="0">
                <a:latin typeface="Times New Roman" panose="02020603050405020304" pitchFamily="18" charset="0"/>
                <a:cs typeface="Times New Roman" panose="02020603050405020304" pitchFamily="18" charset="0"/>
              </a:rPr>
              <a:t>exhaust air is </a:t>
            </a:r>
            <a:r>
              <a:rPr lang="en-US" sz="2400" dirty="0">
                <a:latin typeface="Times New Roman" panose="02020603050405020304" pitchFamily="18" charset="0"/>
                <a:cs typeface="Times New Roman" panose="02020603050405020304" pitchFamily="18" charset="0"/>
                <a:hlinkClick r:id="rId2" tooltip="HEPA"/>
              </a:rPr>
              <a:t>HEPA</a:t>
            </a:r>
            <a:r>
              <a:rPr lang="en-US" sz="2400" dirty="0">
                <a:latin typeface="Times New Roman" panose="02020603050405020304" pitchFamily="18" charset="0"/>
                <a:cs typeface="Times New Roman" panose="02020603050405020304" pitchFamily="18" charset="0"/>
              </a:rPr>
              <a:t>-filtered as it exits the </a:t>
            </a:r>
            <a:r>
              <a:rPr lang="en-US" sz="2400" dirty="0" smtClean="0">
                <a:latin typeface="Times New Roman" panose="02020603050405020304" pitchFamily="18" charset="0"/>
                <a:cs typeface="Times New Roman" panose="02020603050405020304" pitchFamily="18" charset="0"/>
              </a:rPr>
              <a:t>biosafety cabinet, removing harmful</a:t>
            </a:r>
            <a:r>
              <a:rPr lang="en-US"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hlinkClick r:id="rId3" tooltip="Bacterium"/>
              </a:rPr>
              <a:t>bacteria</a:t>
            </a:r>
            <a:r>
              <a:rPr lang="en-US" sz="2400" dirty="0">
                <a:latin typeface="Times New Roman" panose="02020603050405020304" pitchFamily="18" charset="0"/>
                <a:cs typeface="Times New Roman" panose="02020603050405020304" pitchFamily="18" charset="0"/>
              </a:rPr>
              <a:t> and </a:t>
            </a:r>
            <a:r>
              <a:rPr lang="en-US" sz="2400" dirty="0" smtClean="0">
                <a:latin typeface="Times New Roman" panose="02020603050405020304" pitchFamily="18" charset="0"/>
                <a:cs typeface="Times New Roman" panose="02020603050405020304" pitchFamily="18" charset="0"/>
                <a:hlinkClick r:id="rId4" tooltip="Virus"/>
              </a:rPr>
              <a:t>viruses</a:t>
            </a:r>
            <a:r>
              <a:rPr lang="en-US" sz="2400" dirty="0" smtClean="0">
                <a:latin typeface="Times New Roman" panose="02020603050405020304" pitchFamily="18" charset="0"/>
                <a:cs typeface="Times New Roman" panose="02020603050405020304" pitchFamily="18" charset="0"/>
              </a:rPr>
              <a:t>. </a:t>
            </a:r>
          </a:p>
          <a:p>
            <a:pPr marL="0" indent="0">
              <a:buNone/>
            </a:pPr>
            <a:endParaRPr lang="en-US" sz="24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BSCs first became commercially available </a:t>
            </a:r>
            <a:r>
              <a:rPr lang="en-US" sz="2400" dirty="0">
                <a:solidFill>
                  <a:srgbClr val="FF0000"/>
                </a:solidFill>
                <a:latin typeface="Times New Roman" panose="02020603050405020304" pitchFamily="18" charset="0"/>
                <a:cs typeface="Times New Roman" panose="02020603050405020304" pitchFamily="18" charset="0"/>
              </a:rPr>
              <a:t>in 1950</a:t>
            </a:r>
            <a:r>
              <a:rPr lang="en-US" sz="2400" dirty="0" smtClean="0">
                <a:latin typeface="Times New Roman" panose="02020603050405020304" pitchFamily="18" charset="0"/>
                <a:cs typeface="Times New Roman" panose="02020603050405020304" pitchFamily="18" charset="0"/>
              </a:rPr>
              <a:t>.</a:t>
            </a:r>
          </a:p>
          <a:p>
            <a:pPr marL="0" indent="0" algn="just">
              <a:buNone/>
            </a:pP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Several </a:t>
            </a:r>
            <a:r>
              <a:rPr lang="en-US" sz="2400" dirty="0">
                <a:latin typeface="Times New Roman" panose="02020603050405020304" pitchFamily="18" charset="0"/>
                <a:cs typeface="Times New Roman" panose="02020603050405020304" pitchFamily="18" charset="0"/>
              </a:rPr>
              <a:t>different types of BSC exist, differentiated by the degree of </a:t>
            </a:r>
            <a:r>
              <a:rPr lang="en-US" sz="2400" dirty="0" err="1">
                <a:latin typeface="Times New Roman" panose="02020603050405020304" pitchFamily="18" charset="0"/>
                <a:cs typeface="Times New Roman" panose="02020603050405020304" pitchFamily="18" charset="0"/>
                <a:hlinkClick r:id="rId5" tooltip="Biocontainment"/>
              </a:rPr>
              <a:t>biocontainment</a:t>
            </a:r>
            <a:r>
              <a:rPr lang="en-US" sz="2400" dirty="0">
                <a:latin typeface="Times New Roman" panose="02020603050405020304" pitchFamily="18" charset="0"/>
                <a:cs typeface="Times New Roman" panose="02020603050405020304" pitchFamily="18" charset="0"/>
              </a:rPr>
              <a:t> required. </a:t>
            </a:r>
          </a:p>
        </p:txBody>
      </p:sp>
    </p:spTree>
    <p:extLst>
      <p:ext uri="{BB962C8B-B14F-4D97-AF65-F5344CB8AC3E}">
        <p14:creationId xmlns:p14="http://schemas.microsoft.com/office/powerpoint/2010/main" val="2760191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b="1" u="sng" dirty="0" smtClean="0"/>
              <a:t>HEPA filters</a:t>
            </a:r>
          </a:p>
        </p:txBody>
      </p:sp>
      <p:sp>
        <p:nvSpPr>
          <p:cNvPr id="3" name="Content Placeholder 2"/>
          <p:cNvSpPr>
            <a:spLocks noGrp="1"/>
          </p:cNvSpPr>
          <p:nvPr>
            <p:ph idx="1"/>
          </p:nvPr>
        </p:nvSpPr>
        <p:spPr>
          <a:xfrm>
            <a:off x="1619672" y="1628800"/>
            <a:ext cx="7272807" cy="4282422"/>
          </a:xfrm>
        </p:spPr>
        <p:txBody>
          <a:bodyPr>
            <a:normAutofit/>
          </a:bodyPr>
          <a:lstStyle/>
          <a:p>
            <a:pPr>
              <a:defRPr/>
            </a:pPr>
            <a:r>
              <a:rPr lang="en-US" sz="2800" dirty="0" smtClean="0">
                <a:latin typeface="Times New Roman" pitchFamily="18" charset="0"/>
                <a:cs typeface="Times New Roman" pitchFamily="18" charset="0"/>
              </a:rPr>
              <a:t>High efficiency particulate air </a:t>
            </a:r>
          </a:p>
          <a:p>
            <a:pPr marL="0" indent="0">
              <a:buFont typeface="Wingdings" panose="05000000000000000000" pitchFamily="2" charset="2"/>
              <a:buNone/>
              <a:defRPr/>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(HEPA) filters</a:t>
            </a:r>
          </a:p>
          <a:p>
            <a:pPr>
              <a:defRPr/>
            </a:pPr>
            <a:r>
              <a:rPr lang="en-US" sz="2800" dirty="0" smtClean="0">
                <a:latin typeface="Times New Roman" pitchFamily="18" charset="0"/>
                <a:cs typeface="Times New Roman" pitchFamily="18" charset="0"/>
              </a:rPr>
              <a:t> Collect particles----0.3 microns (0.0003 mm) </a:t>
            </a:r>
            <a:r>
              <a:rPr lang="en-US" sz="2800" dirty="0" smtClean="0">
                <a:latin typeface="Times New Roman" pitchFamily="18" charset="0"/>
                <a:cs typeface="Times New Roman" pitchFamily="18" charset="0"/>
              </a:rPr>
              <a:t>      in </a:t>
            </a:r>
            <a:r>
              <a:rPr lang="en-US" sz="2800" dirty="0" smtClean="0">
                <a:latin typeface="Times New Roman" pitchFamily="18" charset="0"/>
                <a:cs typeface="Times New Roman" pitchFamily="18" charset="0"/>
              </a:rPr>
              <a:t>diameter</a:t>
            </a:r>
          </a:p>
          <a:p>
            <a:pPr>
              <a:defRPr/>
            </a:pPr>
            <a:r>
              <a:rPr lang="en-US" sz="2800" dirty="0" smtClean="0">
                <a:latin typeface="Times New Roman" pitchFamily="18" charset="0"/>
                <a:cs typeface="Times New Roman" pitchFamily="18" charset="0"/>
              </a:rPr>
              <a:t>Made up of single sheet of borosilicate glass fibers</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626049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of Biosafety cabinets</a:t>
            </a:r>
            <a:endParaRPr lang="en-US" b="1" dirty="0"/>
          </a:p>
        </p:txBody>
      </p:sp>
      <p:sp>
        <p:nvSpPr>
          <p:cNvPr id="3" name="Content Placeholder 2"/>
          <p:cNvSpPr>
            <a:spLocks noGrp="1"/>
          </p:cNvSpPr>
          <p:nvPr>
            <p:ph idx="1"/>
          </p:nvPr>
        </p:nvSpPr>
        <p:spPr>
          <a:xfrm>
            <a:off x="1475656" y="2133600"/>
            <a:ext cx="7488831" cy="4607768"/>
          </a:xfrm>
        </p:spPr>
        <p:txBody>
          <a:bodyPr>
            <a:noAutofit/>
          </a:bodyPr>
          <a:lstStyle/>
          <a:p>
            <a:r>
              <a:rPr lang="en-US" sz="2400" b="1" dirty="0" smtClean="0">
                <a:latin typeface="Times New Roman" panose="02020603050405020304" pitchFamily="18" charset="0"/>
                <a:cs typeface="Times New Roman" panose="02020603050405020304" pitchFamily="18" charset="0"/>
              </a:rPr>
              <a:t>Class I:</a:t>
            </a:r>
          </a:p>
          <a:p>
            <a:pPr marL="0" indent="0">
              <a:buNone/>
            </a:pPr>
            <a:r>
              <a:rPr lang="en-US" sz="2400" dirty="0" smtClean="0">
                <a:latin typeface="Times New Roman" panose="02020603050405020304" pitchFamily="18" charset="0"/>
                <a:cs typeface="Times New Roman" panose="02020603050405020304" pitchFamily="18" charset="0"/>
              </a:rPr>
              <a:t>           Personnel and environment protection.</a:t>
            </a:r>
          </a:p>
          <a:p>
            <a:pPr marL="0" indent="0" algn="just">
              <a:buNone/>
            </a:pPr>
            <a:r>
              <a:rPr lang="en-US" sz="2400" dirty="0" smtClean="0">
                <a:latin typeface="Times New Roman" panose="02020603050405020304" pitchFamily="18" charset="0"/>
                <a:cs typeface="Times New Roman" panose="02020603050405020304" pitchFamily="18" charset="0"/>
              </a:rPr>
              <a:t>           Product is not protected.</a:t>
            </a:r>
          </a:p>
          <a:p>
            <a:r>
              <a:rPr lang="en-US" sz="2400" b="1" dirty="0" smtClean="0">
                <a:latin typeface="Times New Roman" panose="02020603050405020304" pitchFamily="18" charset="0"/>
                <a:cs typeface="Times New Roman" panose="02020603050405020304" pitchFamily="18" charset="0"/>
              </a:rPr>
              <a:t>Class II:</a:t>
            </a:r>
          </a:p>
          <a:p>
            <a:pPr marL="0" indent="0">
              <a:buNone/>
            </a:pPr>
            <a:r>
              <a:rPr lang="en-US" sz="2400" dirty="0" smtClean="0">
                <a:latin typeface="Times New Roman" panose="02020603050405020304" pitchFamily="18" charset="0"/>
                <a:cs typeface="Times New Roman" panose="02020603050405020304" pitchFamily="18" charset="0"/>
              </a:rPr>
              <a:t>          Personnel, product and environment are protected.</a:t>
            </a:r>
          </a:p>
          <a:p>
            <a:r>
              <a:rPr lang="en-US" sz="2400" b="1" dirty="0" smtClean="0">
                <a:latin typeface="Times New Roman" panose="02020603050405020304" pitchFamily="18" charset="0"/>
                <a:cs typeface="Times New Roman" panose="02020603050405020304" pitchFamily="18" charset="0"/>
              </a:rPr>
              <a:t>Class III:</a:t>
            </a:r>
          </a:p>
          <a:p>
            <a:pPr marL="0" indent="0" algn="ctr">
              <a:buNone/>
            </a:pPr>
            <a:r>
              <a:rPr lang="en-US" sz="2400" dirty="0" smtClean="0">
                <a:latin typeface="Times New Roman" panose="02020603050405020304" pitchFamily="18" charset="0"/>
                <a:cs typeface="Times New Roman" panose="02020603050405020304" pitchFamily="18" charset="0"/>
              </a:rPr>
              <a:t>     Maximum protection to personnel, </a:t>
            </a:r>
            <a:r>
              <a:rPr lang="en-US" sz="2400" dirty="0">
                <a:latin typeface="Times New Roman" panose="02020603050405020304" pitchFamily="18" charset="0"/>
                <a:cs typeface="Times New Roman" panose="02020603050405020304" pitchFamily="18" charset="0"/>
              </a:rPr>
              <a:t>product and environment </a:t>
            </a:r>
          </a:p>
        </p:txBody>
      </p:sp>
    </p:spTree>
    <p:extLst>
      <p:ext uri="{BB962C8B-B14F-4D97-AF65-F5344CB8AC3E}">
        <p14:creationId xmlns:p14="http://schemas.microsoft.com/office/powerpoint/2010/main" val="2054835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5" y="624110"/>
            <a:ext cx="6986736" cy="788666"/>
          </a:xfrm>
        </p:spPr>
        <p:txBody>
          <a:bodyPr/>
          <a:lstStyle/>
          <a:p>
            <a:r>
              <a:rPr lang="en-US" b="1" dirty="0">
                <a:latin typeface="Times New Roman" panose="02020603050405020304" pitchFamily="18" charset="0"/>
                <a:cs typeface="Times New Roman" panose="02020603050405020304" pitchFamily="18" charset="0"/>
              </a:rPr>
              <a:t>Biosafety </a:t>
            </a:r>
            <a:r>
              <a:rPr lang="en-US" b="1" dirty="0" smtClean="0">
                <a:latin typeface="Times New Roman" panose="02020603050405020304" pitchFamily="18" charset="0"/>
                <a:cs typeface="Times New Roman" panose="02020603050405020304" pitchFamily="18" charset="0"/>
              </a:rPr>
              <a:t>cabinet Class </a:t>
            </a:r>
            <a:r>
              <a:rPr lang="en-US" b="1" dirty="0">
                <a:latin typeface="Times New Roman" panose="02020603050405020304" pitchFamily="18" charset="0"/>
                <a:cs typeface="Times New Roman" panose="02020603050405020304" pitchFamily="18" charset="0"/>
              </a:rPr>
              <a:t>I</a:t>
            </a:r>
            <a:endParaRPr lang="en-US" dirty="0"/>
          </a:p>
        </p:txBody>
      </p:sp>
      <p:sp>
        <p:nvSpPr>
          <p:cNvPr id="3" name="Content Placeholder 2"/>
          <p:cNvSpPr>
            <a:spLocks noGrp="1"/>
          </p:cNvSpPr>
          <p:nvPr>
            <p:ph idx="1"/>
          </p:nvPr>
        </p:nvSpPr>
        <p:spPr>
          <a:xfrm>
            <a:off x="1187625" y="1412776"/>
            <a:ext cx="3960440" cy="5184576"/>
          </a:xfrm>
        </p:spPr>
        <p:txBody>
          <a:bodyPr>
            <a:normAutofit/>
          </a:bodyPr>
          <a:lstStyle/>
          <a:p>
            <a:r>
              <a:rPr lang="en-US" sz="2400" dirty="0">
                <a:latin typeface="Times New Roman" panose="02020603050405020304" pitchFamily="18" charset="0"/>
                <a:cs typeface="Times New Roman" panose="02020603050405020304" pitchFamily="18" charset="0"/>
              </a:rPr>
              <a:t>It provide personnel and environmental protection but no product </a:t>
            </a:r>
            <a:r>
              <a:rPr lang="en-US" sz="2400" dirty="0" smtClean="0">
                <a:latin typeface="Times New Roman" panose="02020603050405020304" pitchFamily="18" charset="0"/>
                <a:cs typeface="Times New Roman" panose="02020603050405020304" pitchFamily="18" charset="0"/>
              </a:rPr>
              <a:t>protection</a:t>
            </a:r>
          </a:p>
          <a:p>
            <a:pPr marL="0" indent="0">
              <a:buNone/>
            </a:pP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inward flow of air can contribute to contamination of </a:t>
            </a:r>
            <a:r>
              <a:rPr lang="en-US" sz="2400" dirty="0" smtClean="0">
                <a:latin typeface="Times New Roman" panose="02020603050405020304" pitchFamily="18" charset="0"/>
                <a:cs typeface="Times New Roman" panose="02020603050405020304" pitchFamily="18" charset="0"/>
              </a:rPr>
              <a:t>samples.</a:t>
            </a:r>
          </a:p>
          <a:p>
            <a:pPr marL="0" indent="0">
              <a:buNone/>
            </a:pPr>
            <a:endParaRPr lang="en-US" sz="2400" baseline="300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Inward </a:t>
            </a:r>
            <a:r>
              <a:rPr lang="en-US" sz="2400" dirty="0">
                <a:latin typeface="Times New Roman" panose="02020603050405020304" pitchFamily="18" charset="0"/>
                <a:cs typeface="Times New Roman" panose="02020603050405020304" pitchFamily="18" charset="0"/>
              </a:rPr>
              <a:t>airflow is maintained at a minimum velocity </a:t>
            </a:r>
            <a:r>
              <a:rPr lang="en-US" sz="2400" dirty="0" smtClean="0">
                <a:latin typeface="Times New Roman" panose="02020603050405020304" pitchFamily="18" charset="0"/>
                <a:cs typeface="Times New Roman" panose="02020603050405020304" pitchFamily="18" charset="0"/>
              </a:rPr>
              <a:t>of 0.38 m/s (75</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ft</a:t>
            </a:r>
            <a:r>
              <a:rPr lang="en-US" sz="2400" dirty="0" smtClean="0">
                <a:latin typeface="Times New Roman" panose="02020603050405020304" pitchFamily="18" charset="0"/>
                <a:cs typeface="Times New Roman" panose="02020603050405020304" pitchFamily="18" charset="0"/>
              </a:rPr>
              <a:t>/min).</a:t>
            </a:r>
            <a:endParaRPr lang="en-US" sz="2400" dirty="0">
              <a:latin typeface="Times New Roman" panose="02020603050405020304" pitchFamily="18" charset="0"/>
              <a:cs typeface="Times New Roman" panose="02020603050405020304" pitchFamily="18" charset="0"/>
            </a:endParaRPr>
          </a:p>
        </p:txBody>
      </p:sp>
      <p:pic>
        <p:nvPicPr>
          <p:cNvPr id="5"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39800" y="1264555"/>
            <a:ext cx="3593162" cy="4491453"/>
          </a:xfrm>
          <a:prstGeom prst="rect">
            <a:avLst/>
          </a:prstGeom>
        </p:spPr>
      </p:pic>
    </p:spTree>
    <p:extLst>
      <p:ext uri="{BB962C8B-B14F-4D97-AF65-F5344CB8AC3E}">
        <p14:creationId xmlns:p14="http://schemas.microsoft.com/office/powerpoint/2010/main" val="498479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644650"/>
          </a:xfrm>
        </p:spPr>
        <p:txBody>
          <a:bodyPr/>
          <a:lstStyle/>
          <a:p>
            <a:endParaRPr lang="en-US" dirty="0"/>
          </a:p>
        </p:txBody>
      </p:sp>
      <p:sp>
        <p:nvSpPr>
          <p:cNvPr id="3" name="Content Placeholder 2"/>
          <p:cNvSpPr>
            <a:spLocks noGrp="1"/>
          </p:cNvSpPr>
          <p:nvPr>
            <p:ph idx="1"/>
          </p:nvPr>
        </p:nvSpPr>
        <p:spPr>
          <a:xfrm>
            <a:off x="1942415" y="1340768"/>
            <a:ext cx="6591985" cy="4570454"/>
          </a:xfrm>
        </p:spPr>
        <p:txBody>
          <a:bodyPr>
            <a:normAutofit/>
          </a:bodyPr>
          <a:lstStyle/>
          <a:p>
            <a:r>
              <a:rPr lang="en-US" sz="2400" dirty="0">
                <a:latin typeface="Times New Roman" pitchFamily="18" charset="0"/>
                <a:cs typeface="Times New Roman" pitchFamily="18" charset="0"/>
              </a:rPr>
              <a:t>It is similar in terms of air movement to a chemical fume hood, but has a HEPA filter in the exhaust system to protect the environment.</a:t>
            </a:r>
          </a:p>
          <a:p>
            <a:r>
              <a:rPr lang="en-US" sz="2400" dirty="0" smtClean="0">
                <a:latin typeface="Times New Roman" pitchFamily="18" charset="0"/>
                <a:cs typeface="Times New Roman" pitchFamily="18" charset="0"/>
              </a:rPr>
              <a:t>These </a:t>
            </a:r>
            <a:r>
              <a:rPr lang="en-US" sz="2400" dirty="0">
                <a:latin typeface="Times New Roman" pitchFamily="18" charset="0"/>
                <a:cs typeface="Times New Roman" pitchFamily="18" charset="0"/>
              </a:rPr>
              <a:t>BSCs are commonly used to enclose specific equipment (</a:t>
            </a:r>
            <a:r>
              <a:rPr lang="en-US" sz="2400" i="1" dirty="0">
                <a:latin typeface="Times New Roman" pitchFamily="18" charset="0"/>
                <a:cs typeface="Times New Roman" pitchFamily="18" charset="0"/>
              </a:rPr>
              <a:t>e.g.</a:t>
            </a:r>
            <a:r>
              <a:rPr lang="en-US" sz="2400" dirty="0">
                <a:latin typeface="Times New Roman" pitchFamily="18" charset="0"/>
                <a:cs typeface="Times New Roman" pitchFamily="18" charset="0"/>
              </a:rPr>
              <a:t> centrifuges) or procedures (</a:t>
            </a:r>
            <a:r>
              <a:rPr lang="en-US" sz="2400" i="1" dirty="0">
                <a:latin typeface="Times New Roman" pitchFamily="18" charset="0"/>
                <a:cs typeface="Times New Roman" pitchFamily="18" charset="0"/>
              </a:rPr>
              <a:t>e.g.</a:t>
            </a:r>
            <a:r>
              <a:rPr lang="en-US" sz="2400" dirty="0">
                <a:latin typeface="Times New Roman" pitchFamily="18" charset="0"/>
                <a:cs typeface="Times New Roman" pitchFamily="18" charset="0"/>
              </a:rPr>
              <a:t> aerating cultures) that potentially generate aerosols.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BSCs </a:t>
            </a:r>
            <a:r>
              <a:rPr lang="en-US" sz="2400" dirty="0">
                <a:latin typeface="Times New Roman" pitchFamily="18" charset="0"/>
                <a:cs typeface="Times New Roman" pitchFamily="18" charset="0"/>
              </a:rPr>
              <a:t>of this class are either ducted (connected to the building exhaust system) or </a:t>
            </a:r>
            <a:r>
              <a:rPr lang="en-US" sz="2400" dirty="0" err="1">
                <a:latin typeface="Times New Roman" pitchFamily="18" charset="0"/>
                <a:cs typeface="Times New Roman" pitchFamily="18" charset="0"/>
              </a:rPr>
              <a:t>unducted</a:t>
            </a:r>
            <a:r>
              <a:rPr lang="en-US" sz="2400" dirty="0">
                <a:latin typeface="Times New Roman" pitchFamily="18" charset="0"/>
                <a:cs typeface="Times New Roman" pitchFamily="18" charset="0"/>
              </a:rPr>
              <a:t> (recirculating filtered exhaust back into the laboratory</a:t>
            </a:r>
            <a:r>
              <a:rPr lang="en-US" sz="2400" dirty="0" smtClean="0">
                <a:latin typeface="Times New Roman" pitchFamily="18" charset="0"/>
                <a:cs typeface="Times New Roman" pitchFamily="18" charset="0"/>
              </a:rPr>
              <a:t>)</a:t>
            </a:r>
          </a:p>
        </p:txBody>
      </p:sp>
    </p:spTree>
    <p:extLst>
      <p:ext uri="{BB962C8B-B14F-4D97-AF65-F5344CB8AC3E}">
        <p14:creationId xmlns:p14="http://schemas.microsoft.com/office/powerpoint/2010/main" val="130845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Biosafety cabinet Class </a:t>
            </a:r>
            <a:r>
              <a:rPr lang="en-US" b="1" dirty="0" smtClean="0">
                <a:latin typeface="Times New Roman" panose="02020603050405020304" pitchFamily="18" charset="0"/>
                <a:cs typeface="Times New Roman" panose="02020603050405020304" pitchFamily="18" charset="0"/>
              </a:rPr>
              <a:t>II</a:t>
            </a:r>
            <a:endParaRPr lang="en-US" dirty="0"/>
          </a:p>
        </p:txBody>
      </p:sp>
      <p:sp>
        <p:nvSpPr>
          <p:cNvPr id="3" name="Content Placeholder 2"/>
          <p:cNvSpPr>
            <a:spLocks noGrp="1"/>
          </p:cNvSpPr>
          <p:nvPr>
            <p:ph idx="1"/>
          </p:nvPr>
        </p:nvSpPr>
        <p:spPr>
          <a:xfrm>
            <a:off x="1942415" y="1628800"/>
            <a:ext cx="6806049" cy="4896544"/>
          </a:xfrm>
        </p:spPr>
        <p:txBody>
          <a:bodyPr>
            <a:normAutofit fontScale="92500" lnSpcReduction="10000"/>
          </a:bodyPr>
          <a:lstStyle/>
          <a:p>
            <a:r>
              <a:rPr lang="en-US" sz="2800" dirty="0">
                <a:latin typeface="Times New Roman" panose="02020603050405020304" pitchFamily="18" charset="0"/>
                <a:cs typeface="Times New Roman" panose="02020603050405020304" pitchFamily="18" charset="0"/>
              </a:rPr>
              <a:t>Class II cabinets provide both kinds of protection (of the samples and of the </a:t>
            </a:r>
            <a:r>
              <a:rPr lang="en-US" sz="2800" dirty="0" smtClean="0">
                <a:latin typeface="Times New Roman" panose="02020603050405020304" pitchFamily="18" charset="0"/>
                <a:cs typeface="Times New Roman" panose="02020603050405020304" pitchFamily="18" charset="0"/>
              </a:rPr>
              <a:t>environment</a:t>
            </a:r>
            <a:r>
              <a:rPr lang="en-US" sz="2800" dirty="0" smtClean="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As biomedical researchers began to use sterile animal tissue and cell culture systems, particularly for the propagation of viruses, cabinets were needed that also provided product protection. In the early 1960s, the “laminar flow” principle evolved.</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HEPA filter in the class II cabinet protects the environment by filtering air before it is exhausted.</a:t>
            </a:r>
          </a:p>
          <a:p>
            <a:endParaRPr lang="en-US" dirty="0"/>
          </a:p>
        </p:txBody>
      </p:sp>
    </p:spTree>
    <p:extLst>
      <p:ext uri="{BB962C8B-B14F-4D97-AF65-F5344CB8AC3E}">
        <p14:creationId xmlns:p14="http://schemas.microsoft.com/office/powerpoint/2010/main" val="3168643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Biosafety cabinet Class </a:t>
            </a:r>
            <a:r>
              <a:rPr lang="en-US" b="1" dirty="0" smtClean="0">
                <a:latin typeface="Times New Roman" panose="02020603050405020304" pitchFamily="18" charset="0"/>
                <a:cs typeface="Times New Roman" panose="02020603050405020304" pitchFamily="18" charset="0"/>
              </a:rPr>
              <a:t>II</a:t>
            </a:r>
            <a:endParaRPr lang="en-US" dirty="0"/>
          </a:p>
        </p:txBody>
      </p:sp>
      <p:sp>
        <p:nvSpPr>
          <p:cNvPr id="3" name="Content Placeholder 2"/>
          <p:cNvSpPr>
            <a:spLocks noGrp="1"/>
          </p:cNvSpPr>
          <p:nvPr>
            <p:ph idx="1"/>
          </p:nvPr>
        </p:nvSpPr>
        <p:spPr>
          <a:xfrm>
            <a:off x="1942415" y="1628800"/>
            <a:ext cx="6806049" cy="4896544"/>
          </a:xfrm>
        </p:spPr>
        <p:txBody>
          <a:bodyPr>
            <a:normAutofit/>
          </a:bodyPr>
          <a:lstStyle/>
          <a:p>
            <a:r>
              <a:rPr lang="en-US" sz="2800" dirty="0">
                <a:latin typeface="Times New Roman" pitchFamily="18" charset="0"/>
                <a:cs typeface="Times New Roman" pitchFamily="18" charset="0"/>
              </a:rPr>
              <a:t>All Class II cabinets are designed for work involving microorganisms assigned to biosafety levels 1, 2, 3 and </a:t>
            </a:r>
            <a:r>
              <a:rPr lang="en-US" sz="2800" dirty="0" smtClean="0">
                <a:latin typeface="Times New Roman" pitchFamily="18" charset="0"/>
                <a:cs typeface="Times New Roman" pitchFamily="18" charset="0"/>
              </a:rPr>
              <a:t>4.</a:t>
            </a:r>
          </a:p>
          <a:p>
            <a:r>
              <a:rPr lang="en-US" sz="2800" dirty="0">
                <a:latin typeface="Times New Roman" panose="02020603050405020304" pitchFamily="18" charset="0"/>
                <a:cs typeface="Times New Roman" panose="02020603050405020304" pitchFamily="18" charset="0"/>
              </a:rPr>
              <a:t>Class II cabinets are the commonly used cabinets in clinical and research laboratories.</a:t>
            </a:r>
          </a:p>
          <a:p>
            <a:r>
              <a:rPr lang="en-US" sz="2800" dirty="0">
                <a:latin typeface="Times New Roman" panose="02020603050405020304" pitchFamily="18" charset="0"/>
                <a:cs typeface="Times New Roman" panose="02020603050405020304" pitchFamily="18" charset="0"/>
              </a:rPr>
              <a:t>It has </a:t>
            </a:r>
            <a:r>
              <a:rPr lang="en-US" sz="2800" b="1" dirty="0">
                <a:latin typeface="Times New Roman" panose="02020603050405020304" pitchFamily="18" charset="0"/>
                <a:cs typeface="Times New Roman" panose="02020603050405020304" pitchFamily="18" charset="0"/>
              </a:rPr>
              <a:t>microprocessor based controllers </a:t>
            </a:r>
            <a:r>
              <a:rPr lang="en-US" sz="2800" dirty="0">
                <a:latin typeface="Times New Roman" panose="02020603050405020304" pitchFamily="18" charset="0"/>
                <a:cs typeface="Times New Roman" panose="02020603050405020304" pitchFamily="18" charset="0"/>
              </a:rPr>
              <a:t>with digital display of all key parameters.</a:t>
            </a:r>
          </a:p>
          <a:p>
            <a:r>
              <a:rPr lang="en-US" sz="2800" dirty="0">
                <a:latin typeface="Times New Roman" panose="02020603050405020304" pitchFamily="18" charset="0"/>
                <a:cs typeface="Times New Roman" panose="02020603050405020304" pitchFamily="18" charset="0"/>
              </a:rPr>
              <a:t>BSC class II is portable and easy to operate.</a:t>
            </a:r>
          </a:p>
          <a:p>
            <a:endParaRPr lang="en-US" dirty="0"/>
          </a:p>
        </p:txBody>
      </p:sp>
    </p:spTree>
    <p:extLst>
      <p:ext uri="{BB962C8B-B14F-4D97-AF65-F5344CB8AC3E}">
        <p14:creationId xmlns:p14="http://schemas.microsoft.com/office/powerpoint/2010/main" val="2812838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7181</TotalTime>
  <Words>669</Words>
  <Application>Microsoft Office PowerPoint</Application>
  <PresentationFormat>On-screen Show (4:3)</PresentationFormat>
  <Paragraphs>83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Wisp</vt:lpstr>
      <vt:lpstr>PowerPoint Presentation</vt:lpstr>
      <vt:lpstr>Biosafety cabinets</vt:lpstr>
      <vt:lpstr>PowerPoint Presentation</vt:lpstr>
      <vt:lpstr>HEPA filters</vt:lpstr>
      <vt:lpstr>Classification of Biosafety cabinets</vt:lpstr>
      <vt:lpstr>Biosafety cabinet Class I</vt:lpstr>
      <vt:lpstr>PowerPoint Presentation</vt:lpstr>
      <vt:lpstr>Biosafety cabinet Class II</vt:lpstr>
      <vt:lpstr>Biosafety cabinet Class II</vt:lpstr>
      <vt:lpstr>Biosafety cabinet Class II</vt:lpstr>
      <vt:lpstr>Types of BSC class II</vt:lpstr>
      <vt:lpstr>Class II- A1 type</vt:lpstr>
      <vt:lpstr>Class II - B1</vt:lpstr>
      <vt:lpstr>Biosafety cabinet Class III</vt:lpstr>
      <vt:lpstr>PowerPoint Presentation</vt:lpstr>
      <vt:lpstr>Biosafety cabinet Class III</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Categories</dc:title>
  <dc:creator>Natasha Anwar</dc:creator>
  <cp:lastModifiedBy>saiqa ilyas</cp:lastModifiedBy>
  <cp:revision>69</cp:revision>
  <dcterms:created xsi:type="dcterms:W3CDTF">2013-02-25T00:51:44Z</dcterms:created>
  <dcterms:modified xsi:type="dcterms:W3CDTF">2018-09-12T08:43:14Z</dcterms:modified>
</cp:coreProperties>
</file>